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4" r:id="rId5"/>
    <p:sldId id="266" r:id="rId6"/>
    <p:sldId id="263" r:id="rId7"/>
    <p:sldId id="265" r:id="rId8"/>
    <p:sldId id="267" r:id="rId9"/>
    <p:sldId id="262"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4" autoAdjust="0"/>
    <p:restoredTop sz="94660"/>
  </p:normalViewPr>
  <p:slideViewPr>
    <p:cSldViewPr snapToGrid="0">
      <p:cViewPr varScale="1">
        <p:scale>
          <a:sx n="72" d="100"/>
          <a:sy n="72" d="100"/>
        </p:scale>
        <p:origin x="57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8F9F99A-1589-44CB-8EE0-2F3C29586FF2}" type="datetimeFigureOut">
              <a:rPr lang="en-GB" smtClean="0"/>
              <a:t>24/10/2020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E05A02-7BF6-4120-BD7D-64BAB384D4D1}" type="slidenum">
              <a:rPr lang="en-GB" smtClean="0"/>
              <a:t>‹#›</a:t>
            </a:fld>
            <a:endParaRPr lang="en-GB"/>
          </a:p>
        </p:txBody>
      </p:sp>
    </p:spTree>
    <p:extLst>
      <p:ext uri="{BB962C8B-B14F-4D97-AF65-F5344CB8AC3E}">
        <p14:creationId xmlns:p14="http://schemas.microsoft.com/office/powerpoint/2010/main" val="4701223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F9F99A-1589-44CB-8EE0-2F3C29586FF2}" type="datetimeFigureOut">
              <a:rPr lang="en-GB" smtClean="0"/>
              <a:t>24/10/2020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E05A02-7BF6-4120-BD7D-64BAB384D4D1}" type="slidenum">
              <a:rPr lang="en-GB" smtClean="0"/>
              <a:t>‹#›</a:t>
            </a:fld>
            <a:endParaRPr lang="en-GB"/>
          </a:p>
        </p:txBody>
      </p:sp>
    </p:spTree>
    <p:extLst>
      <p:ext uri="{BB962C8B-B14F-4D97-AF65-F5344CB8AC3E}">
        <p14:creationId xmlns:p14="http://schemas.microsoft.com/office/powerpoint/2010/main" val="40940696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F9F99A-1589-44CB-8EE0-2F3C29586FF2}" type="datetimeFigureOut">
              <a:rPr lang="en-GB" smtClean="0"/>
              <a:t>24/10/2020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E05A02-7BF6-4120-BD7D-64BAB384D4D1}" type="slidenum">
              <a:rPr lang="en-GB" smtClean="0"/>
              <a:t>‹#›</a:t>
            </a:fld>
            <a:endParaRPr lang="en-GB"/>
          </a:p>
        </p:txBody>
      </p:sp>
    </p:spTree>
    <p:extLst>
      <p:ext uri="{BB962C8B-B14F-4D97-AF65-F5344CB8AC3E}">
        <p14:creationId xmlns:p14="http://schemas.microsoft.com/office/powerpoint/2010/main" val="10512219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8F9F99A-1589-44CB-8EE0-2F3C29586FF2}" type="datetimeFigureOut">
              <a:rPr lang="en-GB" smtClean="0"/>
              <a:t>24/10/2020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E05A02-7BF6-4120-BD7D-64BAB384D4D1}" type="slidenum">
              <a:rPr lang="en-GB" smtClean="0"/>
              <a:t>‹#›</a:t>
            </a:fld>
            <a:endParaRPr lang="en-GB"/>
          </a:p>
        </p:txBody>
      </p:sp>
    </p:spTree>
    <p:extLst>
      <p:ext uri="{BB962C8B-B14F-4D97-AF65-F5344CB8AC3E}">
        <p14:creationId xmlns:p14="http://schemas.microsoft.com/office/powerpoint/2010/main" val="3888447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8F9F99A-1589-44CB-8EE0-2F3C29586FF2}" type="datetimeFigureOut">
              <a:rPr lang="en-GB" smtClean="0"/>
              <a:t>24/10/2020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E05A02-7BF6-4120-BD7D-64BAB384D4D1}" type="slidenum">
              <a:rPr lang="en-GB" smtClean="0"/>
              <a:t>‹#›</a:t>
            </a:fld>
            <a:endParaRPr lang="en-GB"/>
          </a:p>
        </p:txBody>
      </p:sp>
    </p:spTree>
    <p:extLst>
      <p:ext uri="{BB962C8B-B14F-4D97-AF65-F5344CB8AC3E}">
        <p14:creationId xmlns:p14="http://schemas.microsoft.com/office/powerpoint/2010/main" val="12027846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8F9F99A-1589-44CB-8EE0-2F3C29586FF2}" type="datetimeFigureOut">
              <a:rPr lang="en-GB" smtClean="0"/>
              <a:t>24/10/2020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E05A02-7BF6-4120-BD7D-64BAB384D4D1}" type="slidenum">
              <a:rPr lang="en-GB" smtClean="0"/>
              <a:t>‹#›</a:t>
            </a:fld>
            <a:endParaRPr lang="en-GB"/>
          </a:p>
        </p:txBody>
      </p:sp>
    </p:spTree>
    <p:extLst>
      <p:ext uri="{BB962C8B-B14F-4D97-AF65-F5344CB8AC3E}">
        <p14:creationId xmlns:p14="http://schemas.microsoft.com/office/powerpoint/2010/main" val="1468681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F9F99A-1589-44CB-8EE0-2F3C29586FF2}" type="datetimeFigureOut">
              <a:rPr lang="en-GB" smtClean="0"/>
              <a:t>24/10/2020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E05A02-7BF6-4120-BD7D-64BAB384D4D1}" type="slidenum">
              <a:rPr lang="en-GB" smtClean="0"/>
              <a:t>‹#›</a:t>
            </a:fld>
            <a:endParaRPr lang="en-GB"/>
          </a:p>
        </p:txBody>
      </p:sp>
    </p:spTree>
    <p:extLst>
      <p:ext uri="{BB962C8B-B14F-4D97-AF65-F5344CB8AC3E}">
        <p14:creationId xmlns:p14="http://schemas.microsoft.com/office/powerpoint/2010/main" val="38635977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8F9F99A-1589-44CB-8EE0-2F3C29586FF2}" type="datetimeFigureOut">
              <a:rPr lang="en-GB" smtClean="0"/>
              <a:t>24/10/2020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E05A02-7BF6-4120-BD7D-64BAB384D4D1}" type="slidenum">
              <a:rPr lang="en-GB" smtClean="0"/>
              <a:t>‹#›</a:t>
            </a:fld>
            <a:endParaRPr lang="en-GB"/>
          </a:p>
        </p:txBody>
      </p:sp>
    </p:spTree>
    <p:extLst>
      <p:ext uri="{BB962C8B-B14F-4D97-AF65-F5344CB8AC3E}">
        <p14:creationId xmlns:p14="http://schemas.microsoft.com/office/powerpoint/2010/main" val="40890526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8F9F99A-1589-44CB-8EE0-2F3C29586FF2}" type="datetimeFigureOut">
              <a:rPr lang="en-GB" smtClean="0"/>
              <a:t>24/10/2020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E05A02-7BF6-4120-BD7D-64BAB384D4D1}" type="slidenum">
              <a:rPr lang="en-GB" smtClean="0"/>
              <a:t>‹#›</a:t>
            </a:fld>
            <a:endParaRPr lang="en-GB"/>
          </a:p>
        </p:txBody>
      </p:sp>
    </p:spTree>
    <p:extLst>
      <p:ext uri="{BB962C8B-B14F-4D97-AF65-F5344CB8AC3E}">
        <p14:creationId xmlns:p14="http://schemas.microsoft.com/office/powerpoint/2010/main" val="1326736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F9F99A-1589-44CB-8EE0-2F3C29586FF2}" type="datetimeFigureOut">
              <a:rPr lang="en-GB" smtClean="0"/>
              <a:t>24/10/2020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E05A02-7BF6-4120-BD7D-64BAB384D4D1}" type="slidenum">
              <a:rPr lang="en-GB" smtClean="0"/>
              <a:t>‹#›</a:t>
            </a:fld>
            <a:endParaRPr lang="en-GB"/>
          </a:p>
        </p:txBody>
      </p:sp>
    </p:spTree>
    <p:extLst>
      <p:ext uri="{BB962C8B-B14F-4D97-AF65-F5344CB8AC3E}">
        <p14:creationId xmlns:p14="http://schemas.microsoft.com/office/powerpoint/2010/main" val="9936673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F9F99A-1589-44CB-8EE0-2F3C29586FF2}" type="datetimeFigureOut">
              <a:rPr lang="en-GB" smtClean="0"/>
              <a:t>24/10/2020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E05A02-7BF6-4120-BD7D-64BAB384D4D1}"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2631109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F9F99A-1589-44CB-8EE0-2F3C29586FF2}" type="datetimeFigureOut">
              <a:rPr lang="en-GB" smtClean="0"/>
              <a:t>24/10/2020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E05A02-7BF6-4120-BD7D-64BAB384D4D1}" type="slidenum">
              <a:rPr lang="en-GB" smtClean="0"/>
              <a:t>‹#›</a:t>
            </a:fld>
            <a:endParaRPr lang="en-GB"/>
          </a:p>
        </p:txBody>
      </p:sp>
    </p:spTree>
    <p:extLst>
      <p:ext uri="{BB962C8B-B14F-4D97-AF65-F5344CB8AC3E}">
        <p14:creationId xmlns:p14="http://schemas.microsoft.com/office/powerpoint/2010/main" val="2595435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F9F99A-1589-44CB-8EE0-2F3C29586FF2}" type="datetimeFigureOut">
              <a:rPr lang="en-GB" smtClean="0"/>
              <a:t>24/10/2020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E05A02-7BF6-4120-BD7D-64BAB384D4D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426576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F9F99A-1589-44CB-8EE0-2F3C29586FF2}" type="datetimeFigureOut">
              <a:rPr lang="en-GB" smtClean="0"/>
              <a:t>24/10/2020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E05A02-7BF6-4120-BD7D-64BAB384D4D1}" type="slidenum">
              <a:rPr lang="en-GB" smtClean="0"/>
              <a:t>‹#›</a:t>
            </a:fld>
            <a:endParaRPr lang="en-GB"/>
          </a:p>
        </p:txBody>
      </p:sp>
    </p:spTree>
    <p:extLst>
      <p:ext uri="{BB962C8B-B14F-4D97-AF65-F5344CB8AC3E}">
        <p14:creationId xmlns:p14="http://schemas.microsoft.com/office/powerpoint/2010/main" val="7078061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F9F99A-1589-44CB-8EE0-2F3C29586FF2}" type="datetimeFigureOut">
              <a:rPr lang="en-GB" smtClean="0"/>
              <a:t>24/10/2020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E05A02-7BF6-4120-BD7D-64BAB384D4D1}" type="slidenum">
              <a:rPr lang="en-GB" smtClean="0"/>
              <a:t>‹#›</a:t>
            </a:fld>
            <a:endParaRPr lang="en-GB"/>
          </a:p>
        </p:txBody>
      </p:sp>
    </p:spTree>
    <p:extLst>
      <p:ext uri="{BB962C8B-B14F-4D97-AF65-F5344CB8AC3E}">
        <p14:creationId xmlns:p14="http://schemas.microsoft.com/office/powerpoint/2010/main" val="42272413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F9F99A-1589-44CB-8EE0-2F3C29586FF2}" type="datetimeFigureOut">
              <a:rPr lang="en-GB" smtClean="0"/>
              <a:t>24/10/2020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E05A02-7BF6-4120-BD7D-64BAB384D4D1}" type="slidenum">
              <a:rPr lang="en-GB" smtClean="0"/>
              <a:t>‹#›</a:t>
            </a:fld>
            <a:endParaRPr lang="en-GB"/>
          </a:p>
        </p:txBody>
      </p:sp>
    </p:spTree>
    <p:extLst>
      <p:ext uri="{BB962C8B-B14F-4D97-AF65-F5344CB8AC3E}">
        <p14:creationId xmlns:p14="http://schemas.microsoft.com/office/powerpoint/2010/main" val="18309462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8F9F99A-1589-44CB-8EE0-2F3C29586FF2}" type="datetimeFigureOut">
              <a:rPr lang="en-GB" smtClean="0"/>
              <a:t>24/10/2020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3E05A02-7BF6-4120-BD7D-64BAB384D4D1}" type="slidenum">
              <a:rPr lang="en-GB" smtClean="0"/>
              <a:t>‹#›</a:t>
            </a:fld>
            <a:endParaRPr lang="en-GB"/>
          </a:p>
        </p:txBody>
      </p:sp>
    </p:spTree>
    <p:extLst>
      <p:ext uri="{BB962C8B-B14F-4D97-AF65-F5344CB8AC3E}">
        <p14:creationId xmlns:p14="http://schemas.microsoft.com/office/powerpoint/2010/main" val="40056442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emf"/></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8.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A872F42-17FE-4D45-8FC5-43867B5373B0}"/>
              </a:ext>
            </a:extLst>
          </p:cNvPr>
          <p:cNvSpPr>
            <a:spLocks noGrp="1"/>
          </p:cNvSpPr>
          <p:nvPr>
            <p:ph type="subTitle" idx="1"/>
          </p:nvPr>
        </p:nvSpPr>
        <p:spPr>
          <a:xfrm>
            <a:off x="463826" y="1279654"/>
            <a:ext cx="9144000" cy="3169824"/>
          </a:xfrm>
        </p:spPr>
        <p:txBody>
          <a:bodyPr>
            <a:normAutofit fontScale="92500" lnSpcReduction="20000"/>
          </a:bodyPr>
          <a:lstStyle/>
          <a:p>
            <a:pPr algn="ctr"/>
            <a:r>
              <a:rPr lang="en-GB" sz="2200" dirty="0">
                <a:solidFill>
                  <a:schemeClr val="tx1"/>
                </a:solidFill>
                <a:latin typeface="Arial Narrow" panose="020B0606020202030204" pitchFamily="34" charset="0"/>
              </a:rPr>
              <a:t>Motivation is the inner drive that directs a persons behaviour towards their goals. </a:t>
            </a:r>
          </a:p>
          <a:p>
            <a:pPr algn="ctr"/>
            <a:r>
              <a:rPr lang="en-GB" sz="2200" dirty="0">
                <a:solidFill>
                  <a:schemeClr val="tx1"/>
                </a:solidFill>
                <a:latin typeface="Arial Narrow" panose="020B0606020202030204" pitchFamily="34" charset="0"/>
              </a:rPr>
              <a:t>Motivation is the reason for people's actions and willingness.</a:t>
            </a:r>
          </a:p>
          <a:p>
            <a:pPr algn="ctr"/>
            <a:r>
              <a:rPr lang="en-GB" sz="2200" dirty="0">
                <a:solidFill>
                  <a:schemeClr val="tx1"/>
                </a:solidFill>
                <a:latin typeface="Arial Narrow" panose="020B0606020202030204" pitchFamily="34" charset="0"/>
              </a:rPr>
              <a:t>An individual's motivation can be inspired by others, or by a chain of events. </a:t>
            </a:r>
          </a:p>
          <a:p>
            <a:pPr algn="ctr"/>
            <a:r>
              <a:rPr lang="en-GB" sz="2200" dirty="0">
                <a:solidFill>
                  <a:schemeClr val="tx1"/>
                </a:solidFill>
                <a:latin typeface="Arial Narrow" panose="020B0606020202030204" pitchFamily="34" charset="0"/>
              </a:rPr>
              <a:t>Motivation is considered to be one of the important reasons that inspires a person to move forward in life. </a:t>
            </a:r>
          </a:p>
          <a:p>
            <a:pPr algn="ctr"/>
            <a:r>
              <a:rPr lang="en-US" sz="2200" dirty="0">
                <a:solidFill>
                  <a:schemeClr val="tx1"/>
                </a:solidFill>
                <a:latin typeface="Arial Narrow" panose="020B0606020202030204" pitchFamily="34" charset="0"/>
              </a:rPr>
              <a:t>“Employees who believe that management is concerned about them as a whole person – not just an employee – are more productive, more satisfied, more fulfilled. Satisfied employees mean satisfied customers, which leads to profitability.”</a:t>
            </a:r>
          </a:p>
          <a:p>
            <a:pPr algn="ctr"/>
            <a:r>
              <a:rPr lang="en-US" sz="2200" dirty="0">
                <a:solidFill>
                  <a:schemeClr val="tx1"/>
                </a:solidFill>
                <a:latin typeface="Arial Narrow" panose="020B0606020202030204" pitchFamily="34" charset="0"/>
              </a:rPr>
              <a:t>– Anne M. Mulcahy</a:t>
            </a:r>
          </a:p>
          <a:p>
            <a:endParaRPr lang="en-GB" dirty="0">
              <a:latin typeface="Arial Narrow" panose="020B0606020202030204" pitchFamily="34" charset="0"/>
            </a:endParaRPr>
          </a:p>
        </p:txBody>
      </p:sp>
      <p:sp>
        <p:nvSpPr>
          <p:cNvPr id="4" name="Rectangle 3">
            <a:extLst>
              <a:ext uri="{FF2B5EF4-FFF2-40B4-BE49-F238E27FC236}">
                <a16:creationId xmlns:a16="http://schemas.microsoft.com/office/drawing/2014/main" id="{4A7AE6B6-AE80-4E07-8790-67D6867166D5}"/>
              </a:ext>
            </a:extLst>
          </p:cNvPr>
          <p:cNvSpPr/>
          <p:nvPr/>
        </p:nvSpPr>
        <p:spPr>
          <a:xfrm>
            <a:off x="1318591" y="200880"/>
            <a:ext cx="6506817" cy="923330"/>
          </a:xfrm>
          <a:prstGeom prst="rect">
            <a:avLst/>
          </a:prstGeom>
          <a:noFill/>
        </p:spPr>
        <p:txBody>
          <a:bodyPr wrap="squar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Motivation </a:t>
            </a:r>
          </a:p>
        </p:txBody>
      </p:sp>
      <p:sp>
        <p:nvSpPr>
          <p:cNvPr id="5" name="TextBox 4">
            <a:extLst>
              <a:ext uri="{FF2B5EF4-FFF2-40B4-BE49-F238E27FC236}">
                <a16:creationId xmlns:a16="http://schemas.microsoft.com/office/drawing/2014/main" id="{7082105F-AE7E-45BB-B2E1-E52ABFA5F2A4}"/>
              </a:ext>
            </a:extLst>
          </p:cNvPr>
          <p:cNvSpPr txBox="1"/>
          <p:nvPr/>
        </p:nvSpPr>
        <p:spPr>
          <a:xfrm>
            <a:off x="463826" y="5623572"/>
            <a:ext cx="4572000" cy="738664"/>
          </a:xfrm>
          <a:prstGeom prst="rect">
            <a:avLst/>
          </a:prstGeom>
          <a:noFill/>
        </p:spPr>
        <p:txBody>
          <a:bodyPr wrap="square" rtlCol="0">
            <a:spAutoFit/>
          </a:bodyPr>
          <a:lstStyle/>
          <a:p>
            <a:r>
              <a:rPr lang="en-GB" sz="1400" dirty="0">
                <a:latin typeface="Arial Narrow" panose="020B0606020202030204" pitchFamily="34" charset="0"/>
              </a:rPr>
              <a:t>Hannah Yarwood – 1816442</a:t>
            </a:r>
          </a:p>
          <a:p>
            <a:r>
              <a:rPr lang="en-GB" sz="1400" dirty="0">
                <a:latin typeface="Arial Narrow" panose="020B0606020202030204" pitchFamily="34" charset="0"/>
              </a:rPr>
              <a:t>Developing Relationships and Workplace Achievement </a:t>
            </a:r>
          </a:p>
          <a:p>
            <a:r>
              <a:rPr lang="en-GB" sz="1400" dirty="0">
                <a:latin typeface="Arial Narrow" panose="020B0606020202030204" pitchFamily="34" charset="0"/>
              </a:rPr>
              <a:t>BMSW5102</a:t>
            </a:r>
          </a:p>
        </p:txBody>
      </p:sp>
      <p:pic>
        <p:nvPicPr>
          <p:cNvPr id="2050" name="Picture 2" descr="See the source image">
            <a:extLst>
              <a:ext uri="{FF2B5EF4-FFF2-40B4-BE49-F238E27FC236}">
                <a16:creationId xmlns:a16="http://schemas.microsoft.com/office/drawing/2014/main" id="{7036213D-51E7-425A-9B2F-F4923E1A2D8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07909" y="4166662"/>
            <a:ext cx="3545692" cy="24904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70953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F7CA04-DC5D-45E6-A8FE-DC05D9EE54D7}"/>
              </a:ext>
            </a:extLst>
          </p:cNvPr>
          <p:cNvSpPr>
            <a:spLocks noGrp="1"/>
          </p:cNvSpPr>
          <p:nvPr>
            <p:ph sz="half" idx="1"/>
          </p:nvPr>
        </p:nvSpPr>
        <p:spPr>
          <a:xfrm>
            <a:off x="344555" y="1825625"/>
            <a:ext cx="5181600" cy="4575175"/>
          </a:xfrm>
        </p:spPr>
        <p:txBody>
          <a:bodyPr>
            <a:normAutofit fontScale="85000" lnSpcReduction="20000"/>
          </a:bodyPr>
          <a:lstStyle/>
          <a:p>
            <a:pPr marL="0" indent="0">
              <a:buNone/>
            </a:pPr>
            <a:r>
              <a:rPr lang="en-GB" sz="2400" dirty="0">
                <a:latin typeface="Arial Narrow" panose="020B0606020202030204" pitchFamily="34" charset="0"/>
              </a:rPr>
              <a:t>Employee motivation is a critical aspect in the workplace. </a:t>
            </a:r>
          </a:p>
          <a:p>
            <a:pPr marL="0" indent="0">
              <a:buNone/>
            </a:pPr>
            <a:endParaRPr lang="en-GB" sz="2400" dirty="0">
              <a:latin typeface="Arial Narrow" panose="020B0606020202030204" pitchFamily="34" charset="0"/>
            </a:endParaRPr>
          </a:p>
          <a:p>
            <a:pPr>
              <a:buFontTx/>
              <a:buChar char="-"/>
            </a:pPr>
            <a:r>
              <a:rPr lang="en-GB" sz="2400" dirty="0">
                <a:latin typeface="Arial Narrow" panose="020B0606020202030204" pitchFamily="34" charset="0"/>
              </a:rPr>
              <a:t>Employees are likely to be more committed to the job</a:t>
            </a:r>
          </a:p>
          <a:p>
            <a:pPr>
              <a:buFontTx/>
              <a:buChar char="-"/>
            </a:pPr>
            <a:r>
              <a:rPr lang="en-GB" sz="2400" dirty="0">
                <a:latin typeface="Arial Narrow" panose="020B0606020202030204" pitchFamily="34" charset="0"/>
              </a:rPr>
              <a:t> Improved employee satisfaction </a:t>
            </a:r>
          </a:p>
          <a:p>
            <a:pPr>
              <a:buFontTx/>
              <a:buChar char="-"/>
            </a:pPr>
            <a:r>
              <a:rPr lang="en-GB" sz="2400" dirty="0">
                <a:latin typeface="Arial Narrow" panose="020B0606020202030204" pitchFamily="34" charset="0"/>
              </a:rPr>
              <a:t> Higher efficiency level </a:t>
            </a:r>
          </a:p>
          <a:p>
            <a:pPr>
              <a:buFontTx/>
              <a:buChar char="-"/>
            </a:pPr>
            <a:r>
              <a:rPr lang="en-GB" sz="2400" dirty="0">
                <a:latin typeface="Arial Narrow" panose="020B0606020202030204" pitchFamily="34" charset="0"/>
              </a:rPr>
              <a:t>Better productivity </a:t>
            </a:r>
          </a:p>
          <a:p>
            <a:pPr marL="0" indent="0">
              <a:buNone/>
            </a:pPr>
            <a:endParaRPr lang="en-GB" sz="2400" i="1" dirty="0">
              <a:latin typeface="Arial Narrow" panose="020B0606020202030204" pitchFamily="34" charset="0"/>
            </a:endParaRPr>
          </a:p>
          <a:p>
            <a:pPr marL="0" indent="0">
              <a:buNone/>
            </a:pPr>
            <a:r>
              <a:rPr lang="en-GB" sz="2400" i="1" dirty="0">
                <a:latin typeface="Arial Narrow" panose="020B0606020202030204" pitchFamily="34" charset="0"/>
              </a:rPr>
              <a:t>“</a:t>
            </a:r>
            <a:r>
              <a:rPr lang="en-US" sz="2400" i="1" dirty="0">
                <a:latin typeface="Arial Narrow" panose="020B0606020202030204" pitchFamily="34" charset="0"/>
              </a:rPr>
              <a:t>There are companies that sadly fail to understand the importance of employee motivation. Research shows that many companies have disengaged employees with low motivation; only 13% of employees are engaged at work (Gallup).” E4R 	</a:t>
            </a:r>
            <a:r>
              <a:rPr lang="en-US" sz="2400" i="1" dirty="0" err="1">
                <a:latin typeface="Arial Narrow" panose="020B0606020202030204" pitchFamily="34" charset="0"/>
              </a:rPr>
              <a:t>AavshgAZ</a:t>
            </a:r>
            <a:endParaRPr lang="en-GB" sz="2400" i="1" dirty="0">
              <a:latin typeface="Arial Narrow" panose="020B0606020202030204" pitchFamily="34" charset="0"/>
            </a:endParaRPr>
          </a:p>
        </p:txBody>
      </p:sp>
      <p:sp>
        <p:nvSpPr>
          <p:cNvPr id="6" name="Rectangle 5">
            <a:extLst>
              <a:ext uri="{FF2B5EF4-FFF2-40B4-BE49-F238E27FC236}">
                <a16:creationId xmlns:a16="http://schemas.microsoft.com/office/drawing/2014/main" id="{D5F7BA9E-FB09-4677-A742-D24BB7D51960}"/>
              </a:ext>
            </a:extLst>
          </p:cNvPr>
          <p:cNvSpPr/>
          <p:nvPr/>
        </p:nvSpPr>
        <p:spPr>
          <a:xfrm>
            <a:off x="99013" y="71299"/>
            <a:ext cx="11748432" cy="1754326"/>
          </a:xfrm>
          <a:prstGeom prst="rect">
            <a:avLst/>
          </a:prstGeom>
          <a:noFill/>
        </p:spPr>
        <p:txBody>
          <a:bodyPr wrap="squar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Why is motivation important in the Workplace?</a:t>
            </a:r>
            <a:endParaRPr lang="en-US" sz="5400" b="1" cap="none" spc="0" dirty="0">
              <a:ln w="22225">
                <a:solidFill>
                  <a:schemeClr val="accent2"/>
                </a:solidFill>
                <a:prstDash val="solid"/>
              </a:ln>
              <a:solidFill>
                <a:schemeClr val="accent2">
                  <a:lumMod val="40000"/>
                  <a:lumOff val="60000"/>
                </a:schemeClr>
              </a:solidFill>
              <a:effectLst/>
            </a:endParaRPr>
          </a:p>
        </p:txBody>
      </p:sp>
      <p:pic>
        <p:nvPicPr>
          <p:cNvPr id="1026" name="Picture 2" descr="Employee Motivation - Quick Guide - Tutorialspoint">
            <a:extLst>
              <a:ext uri="{FF2B5EF4-FFF2-40B4-BE49-F238E27FC236}">
                <a16:creationId xmlns:a16="http://schemas.microsoft.com/office/drawing/2014/main" id="{E3A7F74E-0FD0-431C-A81C-596F939B0A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72200" y="1825625"/>
            <a:ext cx="5238750" cy="4048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88559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171D73B-BD22-4661-8A23-B531520CF03F}"/>
              </a:ext>
            </a:extLst>
          </p:cNvPr>
          <p:cNvSpPr/>
          <p:nvPr/>
        </p:nvSpPr>
        <p:spPr>
          <a:xfrm>
            <a:off x="464187" y="0"/>
            <a:ext cx="7473521" cy="923330"/>
          </a:xfrm>
          <a:prstGeom prst="rect">
            <a:avLst/>
          </a:prstGeom>
          <a:noFill/>
        </p:spPr>
        <p:txBody>
          <a:bodyPr wrap="none" lIns="91440" tIns="45720" rIns="91440" bIns="45720">
            <a:spAutoFit/>
          </a:bodyPr>
          <a:lstStyle/>
          <a:p>
            <a:pPr algn="ctr"/>
            <a:r>
              <a:rPr lang="en-US" sz="5400" b="1" dirty="0">
                <a:ln w="22225">
                  <a:solidFill>
                    <a:schemeClr val="accent2"/>
                  </a:solidFill>
                  <a:prstDash val="solid"/>
                </a:ln>
                <a:solidFill>
                  <a:schemeClr val="accent2">
                    <a:lumMod val="40000"/>
                    <a:lumOff val="60000"/>
                  </a:schemeClr>
                </a:solidFill>
              </a:rPr>
              <a:t>Theories of Motivation</a:t>
            </a:r>
            <a:endParaRPr lang="en-US" sz="5400" b="1" cap="none" spc="0" dirty="0">
              <a:ln w="22225">
                <a:solidFill>
                  <a:schemeClr val="accent2"/>
                </a:solidFill>
                <a:prstDash val="solid"/>
              </a:ln>
              <a:solidFill>
                <a:schemeClr val="accent2">
                  <a:lumMod val="40000"/>
                  <a:lumOff val="60000"/>
                </a:schemeClr>
              </a:solidFill>
              <a:effectLst/>
            </a:endParaRPr>
          </a:p>
        </p:txBody>
      </p:sp>
      <p:pic>
        <p:nvPicPr>
          <p:cNvPr id="3076" name="Picture 4" descr="See the source image">
            <a:extLst>
              <a:ext uri="{FF2B5EF4-FFF2-40B4-BE49-F238E27FC236}">
                <a16:creationId xmlns:a16="http://schemas.microsoft.com/office/drawing/2014/main" id="{61AA0BD2-D687-4DD1-920B-6E41D07A34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3643" y="978055"/>
            <a:ext cx="3477453" cy="3303848"/>
          </a:xfrm>
          <a:prstGeom prst="rect">
            <a:avLst/>
          </a:prstGeom>
          <a:noFill/>
          <a:extLst>
            <a:ext uri="{909E8E84-426E-40DD-AFC4-6F175D3DCCD1}">
              <a14:hiddenFill xmlns:a14="http://schemas.microsoft.com/office/drawing/2010/main">
                <a:solidFill>
                  <a:srgbClr val="FFFFFF"/>
                </a:solidFill>
              </a14:hiddenFill>
            </a:ext>
          </a:extLst>
        </p:spPr>
      </p:pic>
      <p:pic>
        <p:nvPicPr>
          <p:cNvPr id="9" name="il_fi">
            <a:extLst>
              <a:ext uri="{FF2B5EF4-FFF2-40B4-BE49-F238E27FC236}">
                <a16:creationId xmlns:a16="http://schemas.microsoft.com/office/drawing/2014/main" id="{978B38A6-C41A-4FE1-8153-49D6377CEEFB}"/>
              </a:ext>
            </a:extLst>
          </p:cNvPr>
          <p:cNvPicPr>
            <a:picLocks noGrp="1"/>
          </p:cNvPicPr>
          <p:nvPr/>
        </p:nvPicPr>
        <p:blipFill>
          <a:blip r:embed="rId3">
            <a:extLst>
              <a:ext uri="{28A0092B-C50C-407E-A947-70E740481C1C}">
                <a14:useLocalDpi xmlns:a14="http://schemas.microsoft.com/office/drawing/2010/main" val="0"/>
              </a:ext>
            </a:extLst>
          </a:blip>
          <a:srcRect/>
          <a:stretch>
            <a:fillRect/>
          </a:stretch>
        </p:blipFill>
        <p:spPr>
          <a:xfrm>
            <a:off x="7108549" y="3789190"/>
            <a:ext cx="4041552" cy="2855027"/>
          </a:xfrm>
          <a:prstGeom prst="rect">
            <a:avLst/>
          </a:prstGeom>
        </p:spPr>
      </p:pic>
      <p:pic>
        <p:nvPicPr>
          <p:cNvPr id="7" name="Picture 6">
            <a:extLst>
              <a:ext uri="{FF2B5EF4-FFF2-40B4-BE49-F238E27FC236}">
                <a16:creationId xmlns:a16="http://schemas.microsoft.com/office/drawing/2014/main" id="{67245C0B-AACA-4FFD-B9DC-B9413E2FE8ED}"/>
              </a:ext>
            </a:extLst>
          </p:cNvPr>
          <p:cNvPicPr>
            <a:picLocks noChangeAspect="1"/>
          </p:cNvPicPr>
          <p:nvPr/>
        </p:nvPicPr>
        <p:blipFill>
          <a:blip r:embed="rId4"/>
          <a:stretch>
            <a:fillRect/>
          </a:stretch>
        </p:blipFill>
        <p:spPr>
          <a:xfrm>
            <a:off x="3771487" y="978055"/>
            <a:ext cx="3742496" cy="2680210"/>
          </a:xfrm>
          <a:prstGeom prst="rect">
            <a:avLst/>
          </a:prstGeom>
        </p:spPr>
      </p:pic>
      <p:pic>
        <p:nvPicPr>
          <p:cNvPr id="3078" name="Picture 6" descr="See the source image">
            <a:extLst>
              <a:ext uri="{FF2B5EF4-FFF2-40B4-BE49-F238E27FC236}">
                <a16:creationId xmlns:a16="http://schemas.microsoft.com/office/drawing/2014/main" id="{B7F41283-C845-4BA6-A278-22BAA7EC23D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29731" y="4177790"/>
            <a:ext cx="3802730" cy="268021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1C952534-A8ED-492C-AEAB-56038C22C580}"/>
              </a:ext>
            </a:extLst>
          </p:cNvPr>
          <p:cNvSpPr txBox="1"/>
          <p:nvPr/>
        </p:nvSpPr>
        <p:spPr>
          <a:xfrm>
            <a:off x="8295862" y="3335099"/>
            <a:ext cx="1802296" cy="646331"/>
          </a:xfrm>
          <a:prstGeom prst="rect">
            <a:avLst/>
          </a:prstGeom>
          <a:noFill/>
        </p:spPr>
        <p:txBody>
          <a:bodyPr wrap="square" rtlCol="0">
            <a:spAutoFit/>
          </a:bodyPr>
          <a:lstStyle/>
          <a:p>
            <a:r>
              <a:rPr lang="en-GB" dirty="0"/>
              <a:t>Vrooms </a:t>
            </a:r>
          </a:p>
          <a:p>
            <a:r>
              <a:rPr lang="en-GB" dirty="0"/>
              <a:t>Theory - 1964</a:t>
            </a:r>
          </a:p>
        </p:txBody>
      </p:sp>
      <p:sp>
        <p:nvSpPr>
          <p:cNvPr id="10" name="TextBox 9">
            <a:extLst>
              <a:ext uri="{FF2B5EF4-FFF2-40B4-BE49-F238E27FC236}">
                <a16:creationId xmlns:a16="http://schemas.microsoft.com/office/drawing/2014/main" id="{6CC6A326-8F5C-4758-94F2-48DCBDE09475}"/>
              </a:ext>
            </a:extLst>
          </p:cNvPr>
          <p:cNvSpPr txBox="1"/>
          <p:nvPr/>
        </p:nvSpPr>
        <p:spPr>
          <a:xfrm>
            <a:off x="7712766" y="1537252"/>
            <a:ext cx="1484244" cy="923330"/>
          </a:xfrm>
          <a:prstGeom prst="rect">
            <a:avLst/>
          </a:prstGeom>
          <a:noFill/>
        </p:spPr>
        <p:txBody>
          <a:bodyPr wrap="square" rtlCol="0">
            <a:spAutoFit/>
          </a:bodyPr>
          <a:lstStyle/>
          <a:p>
            <a:r>
              <a:rPr lang="en-GB" dirty="0" err="1"/>
              <a:t>Hyzbergs</a:t>
            </a:r>
            <a:r>
              <a:rPr lang="en-GB" dirty="0"/>
              <a:t> </a:t>
            </a:r>
          </a:p>
          <a:p>
            <a:r>
              <a:rPr lang="en-GB" dirty="0"/>
              <a:t>Theory - 1959</a:t>
            </a:r>
          </a:p>
        </p:txBody>
      </p:sp>
      <p:sp>
        <p:nvSpPr>
          <p:cNvPr id="11" name="TextBox 10">
            <a:extLst>
              <a:ext uri="{FF2B5EF4-FFF2-40B4-BE49-F238E27FC236}">
                <a16:creationId xmlns:a16="http://schemas.microsoft.com/office/drawing/2014/main" id="{3A8D16CE-0FFC-49C7-8C77-16DB0EC3B6F2}"/>
              </a:ext>
            </a:extLst>
          </p:cNvPr>
          <p:cNvSpPr txBox="1"/>
          <p:nvPr/>
        </p:nvSpPr>
        <p:spPr>
          <a:xfrm>
            <a:off x="262111" y="1102091"/>
            <a:ext cx="1265544" cy="923330"/>
          </a:xfrm>
          <a:prstGeom prst="rect">
            <a:avLst/>
          </a:prstGeom>
          <a:noFill/>
        </p:spPr>
        <p:txBody>
          <a:bodyPr wrap="square" rtlCol="0">
            <a:spAutoFit/>
          </a:bodyPr>
          <a:lstStyle/>
          <a:p>
            <a:r>
              <a:rPr lang="en-GB" dirty="0" err="1"/>
              <a:t>Maslows</a:t>
            </a:r>
            <a:r>
              <a:rPr lang="en-GB" dirty="0"/>
              <a:t> Theory - 1943  </a:t>
            </a:r>
          </a:p>
        </p:txBody>
      </p:sp>
      <p:sp>
        <p:nvSpPr>
          <p:cNvPr id="12" name="TextBox 11">
            <a:extLst>
              <a:ext uri="{FF2B5EF4-FFF2-40B4-BE49-F238E27FC236}">
                <a16:creationId xmlns:a16="http://schemas.microsoft.com/office/drawing/2014/main" id="{6D53DA6C-A8E9-4272-831F-17372474B6FF}"/>
              </a:ext>
            </a:extLst>
          </p:cNvPr>
          <p:cNvSpPr txBox="1"/>
          <p:nvPr/>
        </p:nvSpPr>
        <p:spPr>
          <a:xfrm>
            <a:off x="357809" y="4837043"/>
            <a:ext cx="1696278" cy="646331"/>
          </a:xfrm>
          <a:prstGeom prst="rect">
            <a:avLst/>
          </a:prstGeom>
          <a:noFill/>
        </p:spPr>
        <p:txBody>
          <a:bodyPr wrap="square" rtlCol="0">
            <a:spAutoFit/>
          </a:bodyPr>
          <a:lstStyle/>
          <a:p>
            <a:r>
              <a:rPr lang="en-GB" dirty="0" err="1"/>
              <a:t>McCelland’s</a:t>
            </a:r>
            <a:r>
              <a:rPr lang="en-GB" dirty="0"/>
              <a:t> Theory - 1961</a:t>
            </a:r>
          </a:p>
        </p:txBody>
      </p:sp>
    </p:spTree>
    <p:extLst>
      <p:ext uri="{BB962C8B-B14F-4D97-AF65-F5344CB8AC3E}">
        <p14:creationId xmlns:p14="http://schemas.microsoft.com/office/powerpoint/2010/main" val="42245282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A40455-8ABB-452B-8C0E-331ED71A3CC0}"/>
              </a:ext>
            </a:extLst>
          </p:cNvPr>
          <p:cNvSpPr>
            <a:spLocks noGrp="1"/>
          </p:cNvSpPr>
          <p:nvPr>
            <p:ph idx="1"/>
          </p:nvPr>
        </p:nvSpPr>
        <p:spPr>
          <a:xfrm>
            <a:off x="372534" y="1488613"/>
            <a:ext cx="8596668" cy="3880773"/>
          </a:xfrm>
        </p:spPr>
        <p:txBody>
          <a:bodyPr/>
          <a:lstStyle/>
          <a:p>
            <a:r>
              <a:rPr lang="en-GB" dirty="0">
                <a:latin typeface="Arial Narrow" panose="020B0606020202030204" pitchFamily="34" charset="0"/>
              </a:rPr>
              <a:t>In order to motivate its employees Tesco is seen to use a number of motivation theories such as Taylors Motivational Theory, Maslow’s Hierarchy of Needs, Herzberg Two Factor Theory and the Mayo Effect. This demonstrates that employees are motivated by many different factors. </a:t>
            </a:r>
          </a:p>
          <a:p>
            <a:r>
              <a:rPr lang="en-GB" dirty="0">
                <a:latin typeface="Arial Narrow" panose="020B0606020202030204" pitchFamily="34" charset="0"/>
              </a:rPr>
              <a:t>Communication is a big factor when it comes to motivation. Tesco ensure that they are communicating with staff regularly either through 1-1 meetings or through staff meetings where they will give out “Value Awards”.</a:t>
            </a:r>
          </a:p>
          <a:p>
            <a:r>
              <a:rPr lang="en-GB" dirty="0">
                <a:latin typeface="Arial Narrow" panose="020B0606020202030204" pitchFamily="34" charset="0"/>
              </a:rPr>
              <a:t>Tesco ensures that they complete Personal Development Plans with their employees so that all staff and employees are given an equal opportunity to progress and develop further. This is good for employee satisfaction. </a:t>
            </a:r>
          </a:p>
          <a:p>
            <a:r>
              <a:rPr lang="en-GB" dirty="0">
                <a:latin typeface="Arial Narrow" panose="020B0606020202030204" pitchFamily="34" charset="0"/>
              </a:rPr>
              <a:t>Tesco provides its staff a number of benefits such as sick and holiday pay, annual colleague bonus plan and staff discounts. </a:t>
            </a:r>
          </a:p>
        </p:txBody>
      </p:sp>
      <p:pic>
        <p:nvPicPr>
          <p:cNvPr id="4098" name="Picture 2" descr="See the source image">
            <a:extLst>
              <a:ext uri="{FF2B5EF4-FFF2-40B4-BE49-F238E27FC236}">
                <a16:creationId xmlns:a16="http://schemas.microsoft.com/office/drawing/2014/main" id="{B9D10973-EEC0-4EF9-B96A-B425BA91B4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63687" y="239542"/>
            <a:ext cx="3299791" cy="8868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52883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E3378-AB4A-46A9-A193-FD025993B23E}"/>
              </a:ext>
            </a:extLst>
          </p:cNvPr>
          <p:cNvSpPr>
            <a:spLocks noGrp="1"/>
          </p:cNvSpPr>
          <p:nvPr>
            <p:ph type="title"/>
          </p:nvPr>
        </p:nvSpPr>
        <p:spPr>
          <a:xfrm>
            <a:off x="399038" y="218016"/>
            <a:ext cx="3854528" cy="1278466"/>
          </a:xfrm>
        </p:spPr>
        <p:txBody>
          <a:bodyPr/>
          <a:lstStyle/>
          <a:p>
            <a:r>
              <a:rPr lang="en-GB" dirty="0"/>
              <a:t>Tesco - Maslow</a:t>
            </a:r>
          </a:p>
        </p:txBody>
      </p:sp>
      <p:pic>
        <p:nvPicPr>
          <p:cNvPr id="6146" name="Picture 2" descr="See the source image">
            <a:extLst>
              <a:ext uri="{FF2B5EF4-FFF2-40B4-BE49-F238E27FC236}">
                <a16:creationId xmlns:a16="http://schemas.microsoft.com/office/drawing/2014/main" id="{CD46B61D-DE14-4F2E-AEF8-20FAB7521CE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694652" y="1809660"/>
            <a:ext cx="4513262" cy="3849018"/>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C0EEB6C5-6515-43EB-A2A3-A1BD39EAD68A}"/>
              </a:ext>
            </a:extLst>
          </p:cNvPr>
          <p:cNvSpPr>
            <a:spLocks noGrp="1"/>
          </p:cNvSpPr>
          <p:nvPr>
            <p:ph type="body" sz="half" idx="2"/>
          </p:nvPr>
        </p:nvSpPr>
        <p:spPr>
          <a:xfrm>
            <a:off x="240012" y="1809660"/>
            <a:ext cx="3854528" cy="2584449"/>
          </a:xfrm>
        </p:spPr>
        <p:txBody>
          <a:bodyPr>
            <a:noAutofit/>
          </a:bodyPr>
          <a:lstStyle/>
          <a:p>
            <a:r>
              <a:rPr lang="en-GB" sz="2000" dirty="0">
                <a:latin typeface="Arial Narrow" panose="020B0606020202030204" pitchFamily="34" charset="0"/>
              </a:rPr>
              <a:t>Basic Needs – place of work and monthly pay. </a:t>
            </a:r>
          </a:p>
          <a:p>
            <a:r>
              <a:rPr lang="en-GB" sz="2000" dirty="0">
                <a:latin typeface="Arial Narrow" panose="020B0606020202030204" pitchFamily="34" charset="0"/>
              </a:rPr>
              <a:t>Security Needs – Contracts of Employment, Sick and Holiday Pay and Pension Schemes.</a:t>
            </a:r>
          </a:p>
          <a:p>
            <a:r>
              <a:rPr lang="en-GB" sz="2000" dirty="0">
                <a:latin typeface="Arial Narrow" panose="020B0606020202030204" pitchFamily="34" charset="0"/>
              </a:rPr>
              <a:t>Social Needs – Team Working </a:t>
            </a:r>
          </a:p>
          <a:p>
            <a:r>
              <a:rPr lang="en-GB" sz="2000" dirty="0">
                <a:latin typeface="Arial Narrow" panose="020B0606020202030204" pitchFamily="34" charset="0"/>
              </a:rPr>
              <a:t>Self Esteem – Value Awards and Feedback and Appraisal systems. </a:t>
            </a:r>
          </a:p>
          <a:p>
            <a:r>
              <a:rPr lang="en-GB" sz="2000" dirty="0">
                <a:latin typeface="Arial Narrow" panose="020B0606020202030204" pitchFamily="34" charset="0"/>
              </a:rPr>
              <a:t>Self Actualisation – Personal Development Plans, Opportunities for promotions and other job roles and Fast Track Management Programme</a:t>
            </a:r>
          </a:p>
          <a:p>
            <a:endParaRPr lang="en-GB" dirty="0"/>
          </a:p>
        </p:txBody>
      </p:sp>
      <p:pic>
        <p:nvPicPr>
          <p:cNvPr id="6" name="Picture 2" descr="See the source image">
            <a:extLst>
              <a:ext uri="{FF2B5EF4-FFF2-40B4-BE49-F238E27FC236}">
                <a16:creationId xmlns:a16="http://schemas.microsoft.com/office/drawing/2014/main" id="{647428F4-E288-4504-A225-EA677F7A5E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01388" y="616753"/>
            <a:ext cx="3299791" cy="8868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42366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See the source image">
            <a:extLst>
              <a:ext uri="{FF2B5EF4-FFF2-40B4-BE49-F238E27FC236}">
                <a16:creationId xmlns:a16="http://schemas.microsoft.com/office/drawing/2014/main" id="{5B75F48C-189F-4A2A-BFCE-C213AE8C98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61252" y="0"/>
            <a:ext cx="4174435" cy="123711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9248CDE-A941-4D4C-AA5F-19B6A1AEABEB}"/>
              </a:ext>
            </a:extLst>
          </p:cNvPr>
          <p:cNvSpPr txBox="1"/>
          <p:nvPr/>
        </p:nvSpPr>
        <p:spPr>
          <a:xfrm>
            <a:off x="410817" y="1683026"/>
            <a:ext cx="8375374" cy="2585323"/>
          </a:xfrm>
          <a:prstGeom prst="rect">
            <a:avLst/>
          </a:prstGeom>
          <a:noFill/>
        </p:spPr>
        <p:txBody>
          <a:bodyPr wrap="square" rtlCol="0">
            <a:spAutoFit/>
          </a:bodyPr>
          <a:lstStyle/>
          <a:p>
            <a:pPr marL="285750" indent="-285750">
              <a:buFontTx/>
              <a:buChar char="-"/>
            </a:pPr>
            <a:r>
              <a:rPr lang="en-GB" dirty="0">
                <a:latin typeface="Arial Narrow" panose="020B0606020202030204" pitchFamily="34" charset="0"/>
              </a:rPr>
              <a:t>HSBC is known to use the Vroom (1964) expectancy theory in order to motivate its employees. HSBC are known to be ranked as one of the well paying firms for employees. </a:t>
            </a:r>
          </a:p>
          <a:p>
            <a:pPr marL="285750" indent="-285750">
              <a:buFontTx/>
              <a:buChar char="-"/>
            </a:pPr>
            <a:endParaRPr lang="en-GB" dirty="0">
              <a:latin typeface="Arial Narrow" panose="020B0606020202030204" pitchFamily="34" charset="0"/>
            </a:endParaRPr>
          </a:p>
          <a:p>
            <a:pPr marL="285750" indent="-285750">
              <a:buFontTx/>
              <a:buChar char="-"/>
            </a:pPr>
            <a:r>
              <a:rPr lang="en-GB" dirty="0">
                <a:latin typeface="Arial Narrow" panose="020B0606020202030204" pitchFamily="34" charset="0"/>
              </a:rPr>
              <a:t>HSBC offers several financial rewards to its employees. HSBC also offer a number of non financial rewards. Financial rewards offered are bonuses and share plans based on performance. They offer a range of benefits w</a:t>
            </a:r>
            <a:r>
              <a:rPr lang="en-US" dirty="0" err="1">
                <a:latin typeface="Arial Narrow" panose="020B0606020202030204" pitchFamily="34" charset="0"/>
              </a:rPr>
              <a:t>hich</a:t>
            </a:r>
            <a:r>
              <a:rPr lang="en-US" dirty="0">
                <a:latin typeface="Arial Narrow" panose="020B0606020202030204" pitchFamily="34" charset="0"/>
              </a:rPr>
              <a:t> covers areas such as work-life balance, flexibility, insurance and savings, job promotions, health and personal development.</a:t>
            </a:r>
            <a:endParaRPr lang="en-GB" dirty="0">
              <a:latin typeface="Arial Narrow" panose="020B0606020202030204" pitchFamily="34" charset="0"/>
            </a:endParaRPr>
          </a:p>
          <a:p>
            <a:endParaRPr lang="en-GB" dirty="0"/>
          </a:p>
          <a:p>
            <a:endParaRPr lang="en-GB" dirty="0"/>
          </a:p>
        </p:txBody>
      </p:sp>
    </p:spTree>
    <p:extLst>
      <p:ext uri="{BB962C8B-B14F-4D97-AF65-F5344CB8AC3E}">
        <p14:creationId xmlns:p14="http://schemas.microsoft.com/office/powerpoint/2010/main" val="18083177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l_fi">
            <a:extLst>
              <a:ext uri="{FF2B5EF4-FFF2-40B4-BE49-F238E27FC236}">
                <a16:creationId xmlns:a16="http://schemas.microsoft.com/office/drawing/2014/main" id="{024354E3-12BE-4683-AC87-C7B58E28815B}"/>
              </a:ext>
            </a:extLst>
          </p:cNvPr>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a:xfrm>
            <a:off x="5458048" y="2478641"/>
            <a:ext cx="4246249" cy="2901742"/>
          </a:xfrm>
          <a:prstGeom prst="rect">
            <a:avLst/>
          </a:prstGeom>
        </p:spPr>
      </p:pic>
      <p:pic>
        <p:nvPicPr>
          <p:cNvPr id="5" name="Picture 2" descr="See the source image">
            <a:extLst>
              <a:ext uri="{FF2B5EF4-FFF2-40B4-BE49-F238E27FC236}">
                <a16:creationId xmlns:a16="http://schemas.microsoft.com/office/drawing/2014/main" id="{A5CF6EB2-58C4-4AB1-A568-18E94B7F0B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953317"/>
            <a:ext cx="3538331" cy="104859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97502D7-6A8E-42F5-ABD9-E6C9E3C28514}"/>
              </a:ext>
            </a:extLst>
          </p:cNvPr>
          <p:cNvSpPr txBox="1"/>
          <p:nvPr/>
        </p:nvSpPr>
        <p:spPr>
          <a:xfrm>
            <a:off x="490329" y="1292950"/>
            <a:ext cx="4134679" cy="3970318"/>
          </a:xfrm>
          <a:prstGeom prst="rect">
            <a:avLst/>
          </a:prstGeom>
          <a:noFill/>
        </p:spPr>
        <p:txBody>
          <a:bodyPr wrap="square" rtlCol="0">
            <a:spAutoFit/>
          </a:bodyPr>
          <a:lstStyle/>
          <a:p>
            <a:r>
              <a:rPr lang="en-GB" dirty="0">
                <a:latin typeface="Arial Narrow" panose="020B0606020202030204" pitchFamily="34" charset="0"/>
              </a:rPr>
              <a:t>Vroom – HSBC</a:t>
            </a:r>
          </a:p>
          <a:p>
            <a:endParaRPr lang="en-GB" dirty="0">
              <a:latin typeface="Arial Narrow" panose="020B0606020202030204" pitchFamily="34" charset="0"/>
            </a:endParaRPr>
          </a:p>
          <a:p>
            <a:r>
              <a:rPr lang="en-GB" dirty="0">
                <a:latin typeface="Arial Narrow" panose="020B0606020202030204" pitchFamily="34" charset="0"/>
              </a:rPr>
              <a:t>At HSBC they are seen to mainly practice the Vroom theory however they meet all the needs of other motivation theories for example, such as Maslow’s Hierarchy of Needs.  </a:t>
            </a:r>
          </a:p>
          <a:p>
            <a:endParaRPr lang="en-GB" dirty="0">
              <a:latin typeface="Arial Narrow" panose="020B0606020202030204" pitchFamily="34" charset="0"/>
            </a:endParaRPr>
          </a:p>
          <a:p>
            <a:r>
              <a:rPr lang="en-GB" dirty="0">
                <a:latin typeface="Arial Narrow" panose="020B0606020202030204" pitchFamily="34" charset="0"/>
              </a:rPr>
              <a:t>Effort – working hard and meeting targets </a:t>
            </a:r>
          </a:p>
          <a:p>
            <a:endParaRPr lang="en-GB" dirty="0">
              <a:latin typeface="Arial Narrow" panose="020B0606020202030204" pitchFamily="34" charset="0"/>
            </a:endParaRPr>
          </a:p>
          <a:p>
            <a:r>
              <a:rPr lang="en-GB" dirty="0">
                <a:latin typeface="Arial Narrow" panose="020B0606020202030204" pitchFamily="34" charset="0"/>
              </a:rPr>
              <a:t>Performance - ensuring the difference between having to do the work and wanting to do the work</a:t>
            </a:r>
          </a:p>
          <a:p>
            <a:endParaRPr lang="en-GB" dirty="0">
              <a:latin typeface="Arial Narrow" panose="020B0606020202030204" pitchFamily="34" charset="0"/>
            </a:endParaRPr>
          </a:p>
          <a:p>
            <a:r>
              <a:rPr lang="en-GB" dirty="0">
                <a:latin typeface="Arial Narrow" panose="020B0606020202030204" pitchFamily="34" charset="0"/>
              </a:rPr>
              <a:t>Reward – Huge financial bonuses </a:t>
            </a:r>
          </a:p>
        </p:txBody>
      </p:sp>
    </p:spTree>
    <p:extLst>
      <p:ext uri="{BB962C8B-B14F-4D97-AF65-F5344CB8AC3E}">
        <p14:creationId xmlns:p14="http://schemas.microsoft.com/office/powerpoint/2010/main" val="16495211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0002C-C253-4C15-B633-C69D2CEB6341}"/>
              </a:ext>
            </a:extLst>
          </p:cNvPr>
          <p:cNvSpPr>
            <a:spLocks noGrp="1"/>
          </p:cNvSpPr>
          <p:nvPr>
            <p:ph type="title"/>
          </p:nvPr>
        </p:nvSpPr>
        <p:spPr>
          <a:xfrm>
            <a:off x="3664439" y="156238"/>
            <a:ext cx="2622457" cy="1320800"/>
          </a:xfrm>
        </p:spPr>
        <p:txBody>
          <a:bodyPr/>
          <a:lstStyle/>
          <a:p>
            <a:r>
              <a:rPr lang="en-GB" dirty="0"/>
              <a:t>Conclusion </a:t>
            </a:r>
          </a:p>
        </p:txBody>
      </p:sp>
      <p:sp>
        <p:nvSpPr>
          <p:cNvPr id="3" name="Content Placeholder 2">
            <a:extLst>
              <a:ext uri="{FF2B5EF4-FFF2-40B4-BE49-F238E27FC236}">
                <a16:creationId xmlns:a16="http://schemas.microsoft.com/office/drawing/2014/main" id="{3C0C2BDF-1984-4E6E-A08D-0F0456CAC002}"/>
              </a:ext>
            </a:extLst>
          </p:cNvPr>
          <p:cNvSpPr>
            <a:spLocks noGrp="1"/>
          </p:cNvSpPr>
          <p:nvPr>
            <p:ph idx="1"/>
          </p:nvPr>
        </p:nvSpPr>
        <p:spPr>
          <a:xfrm>
            <a:off x="677333" y="1365458"/>
            <a:ext cx="8596668" cy="3880773"/>
          </a:xfrm>
        </p:spPr>
        <p:txBody>
          <a:bodyPr>
            <a:noAutofit/>
          </a:bodyPr>
          <a:lstStyle/>
          <a:p>
            <a:pPr marL="0" indent="0">
              <a:buNone/>
            </a:pPr>
            <a:r>
              <a:rPr lang="en-GB" dirty="0">
                <a:latin typeface="Arial Narrow" panose="020B0606020202030204" pitchFamily="34" charset="0"/>
              </a:rPr>
              <a:t>Employee motivation is one of the many important tasks for a manager. Businesses need to have high employee motivation levels in order to thrive. Employees are shown to be motivated by many different factors in the theories such as Mayo. Maslow and Herzberg. However in early theories such as Taylors it is shown that staff should just be motivated by pay. </a:t>
            </a:r>
          </a:p>
          <a:p>
            <a:pPr marL="0" indent="0">
              <a:buNone/>
            </a:pPr>
            <a:r>
              <a:rPr lang="en-GB" dirty="0">
                <a:latin typeface="Arial Narrow" panose="020B0606020202030204" pitchFamily="34" charset="0"/>
              </a:rPr>
              <a:t>Upon considering and researching both companies, HSBC and Tesco for this presentation I have found that Tesco implement and practice a number of different theories to ensure staff motivation. Tesco understand that everyone is motivated by different factors. Tesco’s way of motivating staff has over the years ensured low staff turnover, committed staff and higher efficiency and productivity levels. However HSBC seem to mainly practice and apply Vroom’s theory, they provide huge financial awards for staff performance which for some is money is what people are motivated by and are committed to. This is why HSBC are likely to be ranked as one of worlds the well-paying firms (Institutional Investor 2020). Despite HSBC only applying one motivation theory they do implement </a:t>
            </a:r>
            <a:r>
              <a:rPr lang="en-GB" dirty="0" err="1">
                <a:latin typeface="Arial Narrow" panose="020B0606020202030204" pitchFamily="34" charset="0"/>
              </a:rPr>
              <a:t>Maslows</a:t>
            </a:r>
            <a:r>
              <a:rPr lang="en-GB" dirty="0">
                <a:latin typeface="Arial Narrow" panose="020B0606020202030204" pitchFamily="34" charset="0"/>
              </a:rPr>
              <a:t> Hierarchy of Needs as the provide basics for staff. Both companies have very committed and loyal employees and reap all of the benefits of motivated employees. </a:t>
            </a:r>
          </a:p>
          <a:p>
            <a:pPr marL="0" indent="0">
              <a:buNone/>
            </a:pPr>
            <a:r>
              <a:rPr lang="en-US" dirty="0">
                <a:latin typeface="Arial Narrow" panose="020B0606020202030204" pitchFamily="34" charset="0"/>
              </a:rPr>
              <a:t>Since every employee is an individual, with different needs and aspirations, the process of reviews and personal development plans allows recognition of their abilities and achievement, as well as potential development</a:t>
            </a:r>
            <a:r>
              <a:rPr lang="en-US" dirty="0"/>
              <a:t>. </a:t>
            </a:r>
            <a:r>
              <a:rPr lang="en-US" dirty="0">
                <a:latin typeface="Arial Narrow" panose="020B0606020202030204" pitchFamily="34" charset="0"/>
              </a:rPr>
              <a:t>This is good for both employers and employees as they can ensure that customers are provided with the highest level of good service through skilled individuals.</a:t>
            </a:r>
          </a:p>
          <a:p>
            <a:pPr marL="0" indent="0">
              <a:buNone/>
            </a:pPr>
            <a:br>
              <a:rPr lang="en-US" dirty="0"/>
            </a:br>
            <a:endParaRPr lang="en-GB" dirty="0">
              <a:latin typeface="Arial Narrow" panose="020B0606020202030204" pitchFamily="34" charset="0"/>
            </a:endParaRPr>
          </a:p>
          <a:p>
            <a:pPr marL="0" indent="0">
              <a:buNone/>
            </a:pPr>
            <a:endParaRPr lang="en-GB" dirty="0">
              <a:latin typeface="Arial Narrow" panose="020B0606020202030204" pitchFamily="34" charset="0"/>
            </a:endParaRPr>
          </a:p>
        </p:txBody>
      </p:sp>
    </p:spTree>
    <p:extLst>
      <p:ext uri="{BB962C8B-B14F-4D97-AF65-F5344CB8AC3E}">
        <p14:creationId xmlns:p14="http://schemas.microsoft.com/office/powerpoint/2010/main" val="34010720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7EE48-F22F-49B5-A1FC-6B0B2A7C4D93}"/>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633BF096-9CDB-4871-99D8-88C26692AFD6}"/>
              </a:ext>
            </a:extLst>
          </p:cNvPr>
          <p:cNvSpPr>
            <a:spLocks noGrp="1"/>
          </p:cNvSpPr>
          <p:nvPr>
            <p:ph idx="1"/>
          </p:nvPr>
        </p:nvSpPr>
        <p:spPr>
          <a:xfrm>
            <a:off x="518308" y="1270000"/>
            <a:ext cx="8596668" cy="3880773"/>
          </a:xfrm>
        </p:spPr>
        <p:txBody>
          <a:bodyPr>
            <a:normAutofit fontScale="92500" lnSpcReduction="20000"/>
          </a:bodyPr>
          <a:lstStyle/>
          <a:p>
            <a:endParaRPr lang="en-US" dirty="0">
              <a:latin typeface="Arial Narrow" panose="020B0606020202030204" pitchFamily="34" charset="0"/>
            </a:endParaRPr>
          </a:p>
          <a:p>
            <a:r>
              <a:rPr lang="en-US" sz="1700" dirty="0" err="1">
                <a:latin typeface="Arial Narrow" panose="020B0606020202030204" pitchFamily="34" charset="0"/>
              </a:rPr>
              <a:t>BusinessCaseStudies</a:t>
            </a:r>
            <a:r>
              <a:rPr lang="en-US" sz="1700" dirty="0">
                <a:latin typeface="Arial Narrow" panose="020B0606020202030204" pitchFamily="34" charset="0"/>
              </a:rPr>
              <a:t>.(2019) 5 Motivational theory in practice at Tesco. Available </a:t>
            </a:r>
            <a:r>
              <a:rPr lang="en-US" sz="1700" dirty="0" err="1">
                <a:latin typeface="Arial Narrow" panose="020B0606020202030204" pitchFamily="34" charset="0"/>
              </a:rPr>
              <a:t>at:https</a:t>
            </a:r>
            <a:r>
              <a:rPr lang="en-US" sz="1700" dirty="0">
                <a:latin typeface="Arial Narrow" panose="020B0606020202030204" pitchFamily="34" charset="0"/>
              </a:rPr>
              <a:t>://businesscasestudies.co.uk/motivational-theory-in-practice-at-</a:t>
            </a:r>
            <a:r>
              <a:rPr lang="en-US" sz="1700" dirty="0" err="1">
                <a:latin typeface="Arial Narrow" panose="020B0606020202030204" pitchFamily="34" charset="0"/>
              </a:rPr>
              <a:t>tesco</a:t>
            </a:r>
            <a:r>
              <a:rPr lang="en-US" sz="1700" dirty="0">
                <a:latin typeface="Arial Narrow" panose="020B0606020202030204" pitchFamily="34" charset="0"/>
              </a:rPr>
              <a:t>/#axzz4Zid0HLsr. (Accessed on: 29th October 2020).</a:t>
            </a:r>
          </a:p>
          <a:p>
            <a:r>
              <a:rPr lang="en-US" sz="1700" dirty="0">
                <a:latin typeface="Arial Narrow" panose="020B0606020202030204" pitchFamily="34" charset="0"/>
              </a:rPr>
              <a:t>R, H., 2020. </a:t>
            </a:r>
            <a:r>
              <a:rPr lang="en-US" sz="1700" i="1" dirty="0">
                <a:latin typeface="Arial Narrow" panose="020B0606020202030204" pitchFamily="34" charset="0"/>
              </a:rPr>
              <a:t>Why Employee Motivation Is Important (&amp; How To Improve It)</a:t>
            </a:r>
            <a:r>
              <a:rPr lang="en-US" sz="1700" dirty="0">
                <a:latin typeface="Arial Narrow" panose="020B0606020202030204" pitchFamily="34" charset="0"/>
              </a:rPr>
              <a:t>. [online] The 6Q Blog. Available at: &lt;https://inside.6q.io/employee-motivation-important/&gt; [Accessed 31 October 2020].</a:t>
            </a:r>
          </a:p>
          <a:p>
            <a:r>
              <a:rPr lang="en-US" sz="1700" dirty="0">
                <a:latin typeface="Arial Narrow" panose="020B0606020202030204" pitchFamily="34" charset="0"/>
              </a:rPr>
              <a:t>Tesco-careers.com. 2020. </a:t>
            </a:r>
            <a:r>
              <a:rPr lang="en-US" sz="1700" i="1" dirty="0">
                <a:latin typeface="Arial Narrow" panose="020B0606020202030204" pitchFamily="34" charset="0"/>
              </a:rPr>
              <a:t>Benefits | Tesco Careers</a:t>
            </a:r>
            <a:r>
              <a:rPr lang="en-US" sz="1700" dirty="0">
                <a:latin typeface="Arial Narrow" panose="020B0606020202030204" pitchFamily="34" charset="0"/>
              </a:rPr>
              <a:t>. [online] Available at: &lt;https://www.tesco-careers.com/explore-our-world/benefits/&gt; [Accessed 31 October 2020].</a:t>
            </a:r>
          </a:p>
          <a:p>
            <a:r>
              <a:rPr lang="en-US" sz="1700" dirty="0">
                <a:latin typeface="Arial Narrow" panose="020B0606020202030204" pitchFamily="34" charset="0"/>
              </a:rPr>
              <a:t>Institutional Investor. 2020. These Are The Best-Paying Investment Banks. [online] Available at: &lt;https://www.institutionalinvestor.com/article/b1505psgh882z9/these-are-the-best-paying-investment-banks&gt; [Accessed 1 November 2020].</a:t>
            </a:r>
          </a:p>
          <a:p>
            <a:r>
              <a:rPr lang="en-US" sz="1700" dirty="0">
                <a:latin typeface="Arial Narrow" panose="020B0606020202030204" pitchFamily="34" charset="0"/>
              </a:rPr>
              <a:t>Maslow, A. H (1987). Motivation and personality (3rd ed.). Delhi, India : Pearson Education.</a:t>
            </a:r>
          </a:p>
          <a:p>
            <a:r>
              <a:rPr lang="en-US" sz="1700" dirty="0">
                <a:latin typeface="Arial Narrow" panose="020B0606020202030204" pitchFamily="34" charset="0"/>
              </a:rPr>
              <a:t>Tutor2u,(2018).Motivation-</a:t>
            </a:r>
            <a:r>
              <a:rPr lang="en-US" sz="1700" dirty="0" err="1">
                <a:latin typeface="Arial Narrow" panose="020B0606020202030204" pitchFamily="34" charset="0"/>
              </a:rPr>
              <a:t>introduction.Available</a:t>
            </a:r>
            <a:r>
              <a:rPr lang="en-US" sz="1700" dirty="0">
                <a:latin typeface="Arial Narrow" panose="020B0606020202030204" pitchFamily="34" charset="0"/>
              </a:rPr>
              <a:t> at: https://www.tutor2u.net/business/reference/motivation-introduction. (Accessed on 23rd October 2020).</a:t>
            </a:r>
          </a:p>
          <a:p>
            <a:endParaRPr lang="en-GB" dirty="0">
              <a:latin typeface="Arial Narrow" panose="020B0606020202030204" pitchFamily="34" charset="0"/>
            </a:endParaRPr>
          </a:p>
        </p:txBody>
      </p:sp>
    </p:spTree>
    <p:extLst>
      <p:ext uri="{BB962C8B-B14F-4D97-AF65-F5344CB8AC3E}">
        <p14:creationId xmlns:p14="http://schemas.microsoft.com/office/powerpoint/2010/main" val="334724896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11020</TotalTime>
  <Words>1075</Words>
  <Application>Microsoft Office PowerPoint</Application>
  <PresentationFormat>Widescreen</PresentationFormat>
  <Paragraphs>61</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Arial Narrow</vt:lpstr>
      <vt:lpstr>Trebuchet MS</vt:lpstr>
      <vt:lpstr>Wingdings 3</vt:lpstr>
      <vt:lpstr>Facet</vt:lpstr>
      <vt:lpstr>PowerPoint Presentation</vt:lpstr>
      <vt:lpstr>PowerPoint Presentation</vt:lpstr>
      <vt:lpstr>PowerPoint Presentation</vt:lpstr>
      <vt:lpstr>PowerPoint Presentation</vt:lpstr>
      <vt:lpstr>Tesco - Maslow</vt:lpstr>
      <vt:lpstr>PowerPoint Presentation</vt:lpstr>
      <vt:lpstr>PowerPoint Presentation</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Hannah Yarwood</dc:creator>
  <cp:lastModifiedBy>Hannah Yarwood</cp:lastModifiedBy>
  <cp:revision>36</cp:revision>
  <dcterms:created xsi:type="dcterms:W3CDTF">2020-10-24T19:19:05Z</dcterms:created>
  <dcterms:modified xsi:type="dcterms:W3CDTF">2020-11-01T11:16:27Z</dcterms:modified>
</cp:coreProperties>
</file>