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2.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5" r:id="rId2"/>
    <p:sldId id="258" r:id="rId3"/>
    <p:sldId id="259" r:id="rId4"/>
    <p:sldId id="260" r:id="rId5"/>
    <p:sldId id="262" r:id="rId6"/>
    <p:sldId id="261" r:id="rId7"/>
    <p:sldId id="263" r:id="rId8"/>
    <p:sldId id="264" r:id="rId9"/>
    <p:sldId id="267" r:id="rId10"/>
    <p:sldId id="266" r:id="rId11"/>
    <p:sldId id="268" r:id="rId12"/>
    <p:sldId id="269" r:id="rId13"/>
    <p:sldId id="270" r:id="rId14"/>
    <p:sldId id="271"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6" d="100"/>
          <a:sy n="76" d="100"/>
        </p:scale>
        <p:origin x="6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10">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5">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3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24">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10">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93F58A-006E-4DC7-A5AD-1E7FE98144C1}" type="doc">
      <dgm:prSet loTypeId="urn:microsoft.com/office/officeart/2005/8/layout/default" loCatId="list" qsTypeId="urn:microsoft.com/office/officeart/2005/8/quickstyle/simple1#1" qsCatId="simple" csTypeId="urn:microsoft.com/office/officeart/2005/8/colors/colorful1#1" csCatId="colorful"/>
      <dgm:spPr/>
      <dgm:t>
        <a:bodyPr/>
        <a:lstStyle/>
        <a:p>
          <a:endParaRPr lang="en-US"/>
        </a:p>
      </dgm:t>
    </dgm:pt>
    <dgm:pt modelId="{E97824DF-317F-4C14-B69F-D1FAC6E6B617}">
      <dgm:prSet/>
      <dgm:spPr/>
      <dgm:t>
        <a:bodyPr/>
        <a:lstStyle/>
        <a:p>
          <a:r>
            <a:rPr lang="en-GB" b="1"/>
            <a:t>Welsh policy landscape:</a:t>
          </a:r>
          <a:endParaRPr lang="en-US"/>
        </a:p>
      </dgm:t>
    </dgm:pt>
    <dgm:pt modelId="{A5A761FA-8A3E-44A2-A0D2-BFD01E7D0846}" type="parTrans" cxnId="{DFE947CA-7DF5-4EDB-AED0-F7F87D38DCC1}">
      <dgm:prSet/>
      <dgm:spPr/>
      <dgm:t>
        <a:bodyPr/>
        <a:lstStyle/>
        <a:p>
          <a:endParaRPr lang="en-US"/>
        </a:p>
      </dgm:t>
    </dgm:pt>
    <dgm:pt modelId="{EC640BC2-0955-4D7F-AC79-B6FEFD8839F4}" type="sibTrans" cxnId="{DFE947CA-7DF5-4EDB-AED0-F7F87D38DCC1}">
      <dgm:prSet/>
      <dgm:spPr/>
      <dgm:t>
        <a:bodyPr/>
        <a:lstStyle/>
        <a:p>
          <a:endParaRPr lang="en-US"/>
        </a:p>
      </dgm:t>
    </dgm:pt>
    <dgm:pt modelId="{34EAE35D-557B-438D-A48C-95BEB300D427}">
      <dgm:prSet/>
      <dgm:spPr/>
      <dgm:t>
        <a:bodyPr/>
        <a:lstStyle/>
        <a:p>
          <a:r>
            <a:rPr lang="en-GB" b="1"/>
            <a:t>Optimised Retrofit Programme</a:t>
          </a:r>
          <a:r>
            <a:rPr lang="en-GB"/>
            <a:t> — whole-home, evidence-based pathways</a:t>
          </a:r>
          <a:endParaRPr lang="en-US"/>
        </a:p>
      </dgm:t>
    </dgm:pt>
    <dgm:pt modelId="{EFA18657-E41B-4FDA-A19C-AAEEF947E690}" type="parTrans" cxnId="{AD0CDE57-1E46-4150-9561-ACDA193C8167}">
      <dgm:prSet/>
      <dgm:spPr/>
      <dgm:t>
        <a:bodyPr/>
        <a:lstStyle/>
        <a:p>
          <a:endParaRPr lang="en-US"/>
        </a:p>
      </dgm:t>
    </dgm:pt>
    <dgm:pt modelId="{1AA8E66F-12DE-4E3E-9FBA-532A356C1956}" type="sibTrans" cxnId="{AD0CDE57-1E46-4150-9561-ACDA193C8167}">
      <dgm:prSet/>
      <dgm:spPr/>
      <dgm:t>
        <a:bodyPr/>
        <a:lstStyle/>
        <a:p>
          <a:endParaRPr lang="en-US"/>
        </a:p>
      </dgm:t>
    </dgm:pt>
    <dgm:pt modelId="{461E82B1-B58C-4FCE-B617-0150447D8F5D}">
      <dgm:prSet/>
      <dgm:spPr/>
      <dgm:t>
        <a:bodyPr/>
        <a:lstStyle/>
        <a:p>
          <a:r>
            <a:rPr lang="en-GB" b="1"/>
            <a:t>WHQS 2023</a:t>
          </a:r>
          <a:r>
            <a:rPr lang="en-GB"/>
            <a:t> — warmth, ventilation, moisture, affordability</a:t>
          </a:r>
          <a:endParaRPr lang="en-US"/>
        </a:p>
      </dgm:t>
    </dgm:pt>
    <dgm:pt modelId="{3B593325-35F9-4ACA-95AC-FA7EAAE3BBF0}" type="parTrans" cxnId="{0DEB9637-20FD-4E37-AB5F-4A363F8A99AB}">
      <dgm:prSet/>
      <dgm:spPr/>
      <dgm:t>
        <a:bodyPr/>
        <a:lstStyle/>
        <a:p>
          <a:endParaRPr lang="en-US"/>
        </a:p>
      </dgm:t>
    </dgm:pt>
    <dgm:pt modelId="{7AE6D61F-A134-4DA9-8B96-27A84768B830}" type="sibTrans" cxnId="{0DEB9637-20FD-4E37-AB5F-4A363F8A99AB}">
      <dgm:prSet/>
      <dgm:spPr/>
      <dgm:t>
        <a:bodyPr/>
        <a:lstStyle/>
        <a:p>
          <a:endParaRPr lang="en-US"/>
        </a:p>
      </dgm:t>
    </dgm:pt>
    <dgm:pt modelId="{39841B9B-01F8-4788-93FB-C245641B5FDF}">
      <dgm:prSet/>
      <dgm:spPr/>
      <dgm:t>
        <a:bodyPr/>
        <a:lstStyle/>
        <a:p>
          <a:r>
            <a:rPr lang="en-GB" b="1"/>
            <a:t>Net Zero Wales</a:t>
          </a:r>
          <a:r>
            <a:rPr lang="en-GB"/>
            <a:t> — carbon budgets, rapid decarbonisation</a:t>
          </a:r>
          <a:endParaRPr lang="en-US"/>
        </a:p>
      </dgm:t>
    </dgm:pt>
    <dgm:pt modelId="{28A8B466-552D-4697-BEA0-F6E7DC069D9A}" type="parTrans" cxnId="{E224CB43-7CB0-40C4-A75B-0C78EDAE1069}">
      <dgm:prSet/>
      <dgm:spPr/>
      <dgm:t>
        <a:bodyPr/>
        <a:lstStyle/>
        <a:p>
          <a:endParaRPr lang="en-US"/>
        </a:p>
      </dgm:t>
    </dgm:pt>
    <dgm:pt modelId="{FD4996C4-E966-4928-B2DF-50D071C5079C}" type="sibTrans" cxnId="{E224CB43-7CB0-40C4-A75B-0C78EDAE1069}">
      <dgm:prSet/>
      <dgm:spPr/>
      <dgm:t>
        <a:bodyPr/>
        <a:lstStyle/>
        <a:p>
          <a:endParaRPr lang="en-US"/>
        </a:p>
      </dgm:t>
    </dgm:pt>
    <dgm:pt modelId="{08231254-6A1A-4FE4-9197-B94776053829}">
      <dgm:prSet/>
      <dgm:spPr/>
      <dgm:t>
        <a:bodyPr/>
        <a:lstStyle/>
        <a:p>
          <a:r>
            <a:rPr lang="en-GB" b="1"/>
            <a:t>Foundational economy framing</a:t>
          </a:r>
          <a:r>
            <a:rPr lang="en-GB"/>
            <a:t> — fairness, local supply chains, long-term investment</a:t>
          </a:r>
          <a:endParaRPr lang="en-US"/>
        </a:p>
      </dgm:t>
    </dgm:pt>
    <dgm:pt modelId="{1C213577-C401-40C5-8FF0-C89197D3D702}" type="parTrans" cxnId="{78D8ABFF-1799-4FF2-820E-07DD52729ACF}">
      <dgm:prSet/>
      <dgm:spPr/>
      <dgm:t>
        <a:bodyPr/>
        <a:lstStyle/>
        <a:p>
          <a:endParaRPr lang="en-US"/>
        </a:p>
      </dgm:t>
    </dgm:pt>
    <dgm:pt modelId="{D9E0978E-C869-4539-97DD-A35FA94D85C4}" type="sibTrans" cxnId="{78D8ABFF-1799-4FF2-820E-07DD52729ACF}">
      <dgm:prSet/>
      <dgm:spPr/>
      <dgm:t>
        <a:bodyPr/>
        <a:lstStyle/>
        <a:p>
          <a:endParaRPr lang="en-US"/>
        </a:p>
      </dgm:t>
    </dgm:pt>
    <dgm:pt modelId="{875765DE-0835-4C1A-8653-DED269F0FE9D}">
      <dgm:prSet/>
      <dgm:spPr/>
      <dgm:t>
        <a:bodyPr/>
        <a:lstStyle/>
        <a:p>
          <a:r>
            <a:rPr lang="en-GB" b="1"/>
            <a:t>Sector challenges:</a:t>
          </a:r>
          <a:r>
            <a:rPr lang="en-GB"/>
            <a:t> Supply chain capacity, commissioning variability, tenant support needs, monitoring quality, organisational capability.</a:t>
          </a:r>
          <a:endParaRPr lang="en-US"/>
        </a:p>
      </dgm:t>
    </dgm:pt>
    <dgm:pt modelId="{4722289D-E22D-4FD1-845C-DACDD9715F72}" type="parTrans" cxnId="{9A6BE078-A200-48E5-967E-840AE829FE3F}">
      <dgm:prSet/>
      <dgm:spPr/>
      <dgm:t>
        <a:bodyPr/>
        <a:lstStyle/>
        <a:p>
          <a:endParaRPr lang="en-US"/>
        </a:p>
      </dgm:t>
    </dgm:pt>
    <dgm:pt modelId="{503472D8-3006-48B6-BAF1-09261B2BEB13}" type="sibTrans" cxnId="{9A6BE078-A200-48E5-967E-840AE829FE3F}">
      <dgm:prSet/>
      <dgm:spPr/>
      <dgm:t>
        <a:bodyPr/>
        <a:lstStyle/>
        <a:p>
          <a:endParaRPr lang="en-US"/>
        </a:p>
      </dgm:t>
    </dgm:pt>
    <dgm:pt modelId="{7DA28653-6BB6-4D26-B824-362496244B3E}" type="pres">
      <dgm:prSet presAssocID="{1293F58A-006E-4DC7-A5AD-1E7FE98144C1}" presName="diagram" presStyleCnt="0">
        <dgm:presLayoutVars>
          <dgm:dir/>
          <dgm:resizeHandles val="exact"/>
        </dgm:presLayoutVars>
      </dgm:prSet>
      <dgm:spPr/>
    </dgm:pt>
    <dgm:pt modelId="{D361AAA2-A603-4140-9DED-7A386438CC8F}" type="pres">
      <dgm:prSet presAssocID="{E97824DF-317F-4C14-B69F-D1FAC6E6B617}" presName="node" presStyleLbl="node1" presStyleIdx="0" presStyleCnt="6">
        <dgm:presLayoutVars>
          <dgm:bulletEnabled val="1"/>
        </dgm:presLayoutVars>
      </dgm:prSet>
      <dgm:spPr/>
    </dgm:pt>
    <dgm:pt modelId="{AE2B6CA3-ECE0-4EBC-80F7-838D4F78F82B}" type="pres">
      <dgm:prSet presAssocID="{EC640BC2-0955-4D7F-AC79-B6FEFD8839F4}" presName="sibTrans" presStyleCnt="0"/>
      <dgm:spPr/>
    </dgm:pt>
    <dgm:pt modelId="{9E56D19B-1C5D-47F9-AA99-0BED892D7871}" type="pres">
      <dgm:prSet presAssocID="{34EAE35D-557B-438D-A48C-95BEB300D427}" presName="node" presStyleLbl="node1" presStyleIdx="1" presStyleCnt="6">
        <dgm:presLayoutVars>
          <dgm:bulletEnabled val="1"/>
        </dgm:presLayoutVars>
      </dgm:prSet>
      <dgm:spPr/>
    </dgm:pt>
    <dgm:pt modelId="{FE500376-DCA3-41D6-A97E-ECD8D4D6F980}" type="pres">
      <dgm:prSet presAssocID="{1AA8E66F-12DE-4E3E-9FBA-532A356C1956}" presName="sibTrans" presStyleCnt="0"/>
      <dgm:spPr/>
    </dgm:pt>
    <dgm:pt modelId="{7BB9BCD2-08F2-464F-A65D-DD1628BAC80E}" type="pres">
      <dgm:prSet presAssocID="{461E82B1-B58C-4FCE-B617-0150447D8F5D}" presName="node" presStyleLbl="node1" presStyleIdx="2" presStyleCnt="6">
        <dgm:presLayoutVars>
          <dgm:bulletEnabled val="1"/>
        </dgm:presLayoutVars>
      </dgm:prSet>
      <dgm:spPr/>
    </dgm:pt>
    <dgm:pt modelId="{1243BD13-178D-401D-9A59-C689FF5F935C}" type="pres">
      <dgm:prSet presAssocID="{7AE6D61F-A134-4DA9-8B96-27A84768B830}" presName="sibTrans" presStyleCnt="0"/>
      <dgm:spPr/>
    </dgm:pt>
    <dgm:pt modelId="{66FC93E1-FB58-4945-86C0-D515EDBE9716}" type="pres">
      <dgm:prSet presAssocID="{39841B9B-01F8-4788-93FB-C245641B5FDF}" presName="node" presStyleLbl="node1" presStyleIdx="3" presStyleCnt="6">
        <dgm:presLayoutVars>
          <dgm:bulletEnabled val="1"/>
        </dgm:presLayoutVars>
      </dgm:prSet>
      <dgm:spPr/>
    </dgm:pt>
    <dgm:pt modelId="{488220BB-0EF6-4008-B375-B36F72C04922}" type="pres">
      <dgm:prSet presAssocID="{FD4996C4-E966-4928-B2DF-50D071C5079C}" presName="sibTrans" presStyleCnt="0"/>
      <dgm:spPr/>
    </dgm:pt>
    <dgm:pt modelId="{F0FFE13B-90E3-4761-937C-AB6113BAB7F4}" type="pres">
      <dgm:prSet presAssocID="{08231254-6A1A-4FE4-9197-B94776053829}" presName="node" presStyleLbl="node1" presStyleIdx="4" presStyleCnt="6">
        <dgm:presLayoutVars>
          <dgm:bulletEnabled val="1"/>
        </dgm:presLayoutVars>
      </dgm:prSet>
      <dgm:spPr/>
    </dgm:pt>
    <dgm:pt modelId="{EA7AD82B-DFE1-469C-92C6-4D5779B6BB97}" type="pres">
      <dgm:prSet presAssocID="{D9E0978E-C869-4539-97DD-A35FA94D85C4}" presName="sibTrans" presStyleCnt="0"/>
      <dgm:spPr/>
    </dgm:pt>
    <dgm:pt modelId="{B60617AE-AA57-4029-9EE6-5AB093D9129F}" type="pres">
      <dgm:prSet presAssocID="{875765DE-0835-4C1A-8653-DED269F0FE9D}" presName="node" presStyleLbl="node1" presStyleIdx="5" presStyleCnt="6">
        <dgm:presLayoutVars>
          <dgm:bulletEnabled val="1"/>
        </dgm:presLayoutVars>
      </dgm:prSet>
      <dgm:spPr/>
    </dgm:pt>
  </dgm:ptLst>
  <dgm:cxnLst>
    <dgm:cxn modelId="{5DAA8818-97C8-42CD-B681-37779689C3B0}" type="presOf" srcId="{39841B9B-01F8-4788-93FB-C245641B5FDF}" destId="{66FC93E1-FB58-4945-86C0-D515EDBE9716}" srcOrd="0" destOrd="0" presId="urn:microsoft.com/office/officeart/2005/8/layout/default"/>
    <dgm:cxn modelId="{0DEB9637-20FD-4E37-AB5F-4A363F8A99AB}" srcId="{1293F58A-006E-4DC7-A5AD-1E7FE98144C1}" destId="{461E82B1-B58C-4FCE-B617-0150447D8F5D}" srcOrd="2" destOrd="0" parTransId="{3B593325-35F9-4ACA-95AC-FA7EAAE3BBF0}" sibTransId="{7AE6D61F-A134-4DA9-8B96-27A84768B830}"/>
    <dgm:cxn modelId="{96391A3C-1ABA-45D9-B5B0-1A6D34E4CCAB}" type="presOf" srcId="{875765DE-0835-4C1A-8653-DED269F0FE9D}" destId="{B60617AE-AA57-4029-9EE6-5AB093D9129F}" srcOrd="0" destOrd="0" presId="urn:microsoft.com/office/officeart/2005/8/layout/default"/>
    <dgm:cxn modelId="{171B1663-1C2E-41F7-9FC7-376FEFB4E164}" type="presOf" srcId="{461E82B1-B58C-4FCE-B617-0150447D8F5D}" destId="{7BB9BCD2-08F2-464F-A65D-DD1628BAC80E}" srcOrd="0" destOrd="0" presId="urn:microsoft.com/office/officeart/2005/8/layout/default"/>
    <dgm:cxn modelId="{E224CB43-7CB0-40C4-A75B-0C78EDAE1069}" srcId="{1293F58A-006E-4DC7-A5AD-1E7FE98144C1}" destId="{39841B9B-01F8-4788-93FB-C245641B5FDF}" srcOrd="3" destOrd="0" parTransId="{28A8B466-552D-4697-BEA0-F6E7DC069D9A}" sibTransId="{FD4996C4-E966-4928-B2DF-50D071C5079C}"/>
    <dgm:cxn modelId="{AD0CDE57-1E46-4150-9561-ACDA193C8167}" srcId="{1293F58A-006E-4DC7-A5AD-1E7FE98144C1}" destId="{34EAE35D-557B-438D-A48C-95BEB300D427}" srcOrd="1" destOrd="0" parTransId="{EFA18657-E41B-4FDA-A19C-AAEEF947E690}" sibTransId="{1AA8E66F-12DE-4E3E-9FBA-532A356C1956}"/>
    <dgm:cxn modelId="{9A6BE078-A200-48E5-967E-840AE829FE3F}" srcId="{1293F58A-006E-4DC7-A5AD-1E7FE98144C1}" destId="{875765DE-0835-4C1A-8653-DED269F0FE9D}" srcOrd="5" destOrd="0" parTransId="{4722289D-E22D-4FD1-845C-DACDD9715F72}" sibTransId="{503472D8-3006-48B6-BAF1-09261B2BEB13}"/>
    <dgm:cxn modelId="{AC7D775A-4451-4D22-A3E7-B32D7872DC42}" type="presOf" srcId="{E97824DF-317F-4C14-B69F-D1FAC6E6B617}" destId="{D361AAA2-A603-4140-9DED-7A386438CC8F}" srcOrd="0" destOrd="0" presId="urn:microsoft.com/office/officeart/2005/8/layout/default"/>
    <dgm:cxn modelId="{E8F065B8-840C-4CD1-A4CE-C13D214B503C}" type="presOf" srcId="{34EAE35D-557B-438D-A48C-95BEB300D427}" destId="{9E56D19B-1C5D-47F9-AA99-0BED892D7871}" srcOrd="0" destOrd="0" presId="urn:microsoft.com/office/officeart/2005/8/layout/default"/>
    <dgm:cxn modelId="{DFE947CA-7DF5-4EDB-AED0-F7F87D38DCC1}" srcId="{1293F58A-006E-4DC7-A5AD-1E7FE98144C1}" destId="{E97824DF-317F-4C14-B69F-D1FAC6E6B617}" srcOrd="0" destOrd="0" parTransId="{A5A761FA-8A3E-44A2-A0D2-BFD01E7D0846}" sibTransId="{EC640BC2-0955-4D7F-AC79-B6FEFD8839F4}"/>
    <dgm:cxn modelId="{6F863DF2-033A-4B5B-870D-D143F12FE825}" type="presOf" srcId="{08231254-6A1A-4FE4-9197-B94776053829}" destId="{F0FFE13B-90E3-4761-937C-AB6113BAB7F4}" srcOrd="0" destOrd="0" presId="urn:microsoft.com/office/officeart/2005/8/layout/default"/>
    <dgm:cxn modelId="{83CBF4F2-0189-43C7-BEAD-1DCEDB8ACA03}" type="presOf" srcId="{1293F58A-006E-4DC7-A5AD-1E7FE98144C1}" destId="{7DA28653-6BB6-4D26-B824-362496244B3E}" srcOrd="0" destOrd="0" presId="urn:microsoft.com/office/officeart/2005/8/layout/default"/>
    <dgm:cxn modelId="{78D8ABFF-1799-4FF2-820E-07DD52729ACF}" srcId="{1293F58A-006E-4DC7-A5AD-1E7FE98144C1}" destId="{08231254-6A1A-4FE4-9197-B94776053829}" srcOrd="4" destOrd="0" parTransId="{1C213577-C401-40C5-8FF0-C89197D3D702}" sibTransId="{D9E0978E-C869-4539-97DD-A35FA94D85C4}"/>
    <dgm:cxn modelId="{EDF9D868-8A89-4D63-90C3-82D715E55BCE}" type="presParOf" srcId="{7DA28653-6BB6-4D26-B824-362496244B3E}" destId="{D361AAA2-A603-4140-9DED-7A386438CC8F}" srcOrd="0" destOrd="0" presId="urn:microsoft.com/office/officeart/2005/8/layout/default"/>
    <dgm:cxn modelId="{8C0EB778-9F40-41B4-A974-6F701BA7CA66}" type="presParOf" srcId="{7DA28653-6BB6-4D26-B824-362496244B3E}" destId="{AE2B6CA3-ECE0-4EBC-80F7-838D4F78F82B}" srcOrd="1" destOrd="0" presId="urn:microsoft.com/office/officeart/2005/8/layout/default"/>
    <dgm:cxn modelId="{29C89FB0-C4B3-4513-8F93-C6D092BA7EE7}" type="presParOf" srcId="{7DA28653-6BB6-4D26-B824-362496244B3E}" destId="{9E56D19B-1C5D-47F9-AA99-0BED892D7871}" srcOrd="2" destOrd="0" presId="urn:microsoft.com/office/officeart/2005/8/layout/default"/>
    <dgm:cxn modelId="{13578A0B-C88B-4ADF-8987-3603ABB4F437}" type="presParOf" srcId="{7DA28653-6BB6-4D26-B824-362496244B3E}" destId="{FE500376-DCA3-41D6-A97E-ECD8D4D6F980}" srcOrd="3" destOrd="0" presId="urn:microsoft.com/office/officeart/2005/8/layout/default"/>
    <dgm:cxn modelId="{8BCF06A6-C5A4-4874-9DAC-9EAD1BE5A4E8}" type="presParOf" srcId="{7DA28653-6BB6-4D26-B824-362496244B3E}" destId="{7BB9BCD2-08F2-464F-A65D-DD1628BAC80E}" srcOrd="4" destOrd="0" presId="urn:microsoft.com/office/officeart/2005/8/layout/default"/>
    <dgm:cxn modelId="{8E4ECB2E-6187-495C-A678-1ADEE9478EF0}" type="presParOf" srcId="{7DA28653-6BB6-4D26-B824-362496244B3E}" destId="{1243BD13-178D-401D-9A59-C689FF5F935C}" srcOrd="5" destOrd="0" presId="urn:microsoft.com/office/officeart/2005/8/layout/default"/>
    <dgm:cxn modelId="{2E80C7AF-4093-4CDF-BBC6-4F5AD700FC8A}" type="presParOf" srcId="{7DA28653-6BB6-4D26-B824-362496244B3E}" destId="{66FC93E1-FB58-4945-86C0-D515EDBE9716}" srcOrd="6" destOrd="0" presId="urn:microsoft.com/office/officeart/2005/8/layout/default"/>
    <dgm:cxn modelId="{24781D6F-77FA-483E-AF51-553DC7AF730A}" type="presParOf" srcId="{7DA28653-6BB6-4D26-B824-362496244B3E}" destId="{488220BB-0EF6-4008-B375-B36F72C04922}" srcOrd="7" destOrd="0" presId="urn:microsoft.com/office/officeart/2005/8/layout/default"/>
    <dgm:cxn modelId="{2484A16D-9C96-4DA1-904C-59FEB5BCA557}" type="presParOf" srcId="{7DA28653-6BB6-4D26-B824-362496244B3E}" destId="{F0FFE13B-90E3-4761-937C-AB6113BAB7F4}" srcOrd="8" destOrd="0" presId="urn:microsoft.com/office/officeart/2005/8/layout/default"/>
    <dgm:cxn modelId="{2C5AFF60-7D97-435F-BFA0-731419905474}" type="presParOf" srcId="{7DA28653-6BB6-4D26-B824-362496244B3E}" destId="{EA7AD82B-DFE1-469C-92C6-4D5779B6BB97}" srcOrd="9" destOrd="0" presId="urn:microsoft.com/office/officeart/2005/8/layout/default"/>
    <dgm:cxn modelId="{E3179412-14AB-4CE6-B1C3-E530467F3803}" type="presParOf" srcId="{7DA28653-6BB6-4D26-B824-362496244B3E}" destId="{B60617AE-AA57-4029-9EE6-5AB093D9129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63E823-6519-428A-8EDA-776C8358324D}" type="doc">
      <dgm:prSet loTypeId="urn:microsoft.com/office/officeart/2016/7/layout/RepeatingBendingProcessNew" loCatId="process" qsTypeId="urn:microsoft.com/office/officeart/2005/8/quickstyle/simple4#3" qsCatId="simple" csTypeId="urn:microsoft.com/office/officeart/2005/8/colors/colorful2#2" csCatId="colorful"/>
      <dgm:spPr/>
      <dgm:t>
        <a:bodyPr/>
        <a:lstStyle/>
        <a:p>
          <a:endParaRPr lang="en-US"/>
        </a:p>
      </dgm:t>
    </dgm:pt>
    <dgm:pt modelId="{360C31B2-00E7-4E99-8DE2-878EC5704D64}">
      <dgm:prSet/>
      <dgm:spPr/>
      <dgm:t>
        <a:bodyPr/>
        <a:lstStyle/>
        <a:p>
          <a:r>
            <a:rPr lang="en-GB" b="1"/>
            <a:t>Key themes:</a:t>
          </a:r>
          <a:endParaRPr lang="en-US"/>
        </a:p>
      </dgm:t>
    </dgm:pt>
    <dgm:pt modelId="{0BD0BD45-FEC0-4022-B312-220FBDEFACA4}" type="parTrans" cxnId="{5932C5D0-92EE-47CD-AFF1-6F50201418B2}">
      <dgm:prSet/>
      <dgm:spPr/>
      <dgm:t>
        <a:bodyPr/>
        <a:lstStyle/>
        <a:p>
          <a:endParaRPr lang="en-US"/>
        </a:p>
      </dgm:t>
    </dgm:pt>
    <dgm:pt modelId="{A817095A-B839-4CB4-92C8-2286710E2AED}" type="sibTrans" cxnId="{5932C5D0-92EE-47CD-AFF1-6F50201418B2}">
      <dgm:prSet/>
      <dgm:spPr/>
      <dgm:t>
        <a:bodyPr/>
        <a:lstStyle/>
        <a:p>
          <a:endParaRPr lang="en-US"/>
        </a:p>
      </dgm:t>
    </dgm:pt>
    <dgm:pt modelId="{6B4C766A-2ED9-453E-B648-96D2572445A0}">
      <dgm:prSet/>
      <dgm:spPr/>
      <dgm:t>
        <a:bodyPr/>
        <a:lstStyle/>
        <a:p>
          <a:r>
            <a:rPr lang="en-GB" b="1"/>
            <a:t>Building performance gap</a:t>
          </a:r>
          <a:r>
            <a:rPr lang="en-GB"/>
            <a:t> (Sunikka-Blank &amp; Galvin, 2012)</a:t>
          </a:r>
          <a:endParaRPr lang="en-US"/>
        </a:p>
      </dgm:t>
    </dgm:pt>
    <dgm:pt modelId="{C092C7EB-0C4A-461B-95E7-D27054D0E57E}" type="parTrans" cxnId="{11E5DDBB-936B-4029-AAFE-64C66ACFD5AD}">
      <dgm:prSet/>
      <dgm:spPr/>
      <dgm:t>
        <a:bodyPr/>
        <a:lstStyle/>
        <a:p>
          <a:endParaRPr lang="en-US"/>
        </a:p>
      </dgm:t>
    </dgm:pt>
    <dgm:pt modelId="{CA9DE958-6F09-4031-BE38-A9BA5B14EE4B}" type="sibTrans" cxnId="{11E5DDBB-936B-4029-AAFE-64C66ACFD5AD}">
      <dgm:prSet/>
      <dgm:spPr/>
      <dgm:t>
        <a:bodyPr/>
        <a:lstStyle/>
        <a:p>
          <a:endParaRPr lang="en-US"/>
        </a:p>
      </dgm:t>
    </dgm:pt>
    <dgm:pt modelId="{A19D16DD-2C0E-4AD8-8563-9867AE068192}">
      <dgm:prSet/>
      <dgm:spPr/>
      <dgm:t>
        <a:bodyPr/>
        <a:lstStyle/>
        <a:p>
          <a:r>
            <a:rPr lang="en-GB" b="1"/>
            <a:t>Comfort take-back</a:t>
          </a:r>
          <a:r>
            <a:rPr lang="en-GB"/>
            <a:t> (Chitnis et al., 2014)</a:t>
          </a:r>
          <a:endParaRPr lang="en-US"/>
        </a:p>
      </dgm:t>
    </dgm:pt>
    <dgm:pt modelId="{731F55C2-A5E0-4595-8886-7ED08C46CC00}" type="parTrans" cxnId="{37375818-6BC3-4BEC-80BB-285BB689EC24}">
      <dgm:prSet/>
      <dgm:spPr/>
      <dgm:t>
        <a:bodyPr/>
        <a:lstStyle/>
        <a:p>
          <a:endParaRPr lang="en-US"/>
        </a:p>
      </dgm:t>
    </dgm:pt>
    <dgm:pt modelId="{AA716908-319F-4438-B057-E3522F80F53E}" type="sibTrans" cxnId="{37375818-6BC3-4BEC-80BB-285BB689EC24}">
      <dgm:prSet/>
      <dgm:spPr/>
      <dgm:t>
        <a:bodyPr/>
        <a:lstStyle/>
        <a:p>
          <a:endParaRPr lang="en-US"/>
        </a:p>
      </dgm:t>
    </dgm:pt>
    <dgm:pt modelId="{635D3640-E5BB-4424-B7E2-4D4A24DB1698}">
      <dgm:prSet/>
      <dgm:spPr/>
      <dgm:t>
        <a:bodyPr/>
        <a:lstStyle/>
        <a:p>
          <a:r>
            <a:rPr lang="en-GB" b="1"/>
            <a:t>Ventilation &amp; moisture dynamics</a:t>
          </a:r>
          <a:r>
            <a:rPr lang="en-GB"/>
            <a:t> (Shrubsole et al., 2014)</a:t>
          </a:r>
          <a:endParaRPr lang="en-US"/>
        </a:p>
      </dgm:t>
    </dgm:pt>
    <dgm:pt modelId="{7FAE0C8A-A8BC-48EE-91BF-CB93CC4B896A}" type="parTrans" cxnId="{2CC2FDA6-81EB-422F-930D-8878E48C8404}">
      <dgm:prSet/>
      <dgm:spPr/>
      <dgm:t>
        <a:bodyPr/>
        <a:lstStyle/>
        <a:p>
          <a:endParaRPr lang="en-US"/>
        </a:p>
      </dgm:t>
    </dgm:pt>
    <dgm:pt modelId="{DBB8E557-144D-4753-905A-021B3D9F0EA7}" type="sibTrans" cxnId="{2CC2FDA6-81EB-422F-930D-8878E48C8404}">
      <dgm:prSet/>
      <dgm:spPr/>
      <dgm:t>
        <a:bodyPr/>
        <a:lstStyle/>
        <a:p>
          <a:endParaRPr lang="en-US"/>
        </a:p>
      </dgm:t>
    </dgm:pt>
    <dgm:pt modelId="{73B2D542-3A7A-4CE1-91E8-BBA00099CA3D}">
      <dgm:prSet/>
      <dgm:spPr/>
      <dgm:t>
        <a:bodyPr/>
        <a:lstStyle/>
        <a:p>
          <a:r>
            <a:rPr lang="en-GB" b="1"/>
            <a:t>Heat pump performance</a:t>
          </a:r>
          <a:r>
            <a:rPr lang="en-GB"/>
            <a:t> (EST, 2020)</a:t>
          </a:r>
          <a:endParaRPr lang="en-US"/>
        </a:p>
      </dgm:t>
    </dgm:pt>
    <dgm:pt modelId="{476981D8-C844-43E6-BB8D-7D7AC8854C8B}" type="parTrans" cxnId="{48C72963-207A-496E-B77D-121F36B766F6}">
      <dgm:prSet/>
      <dgm:spPr/>
      <dgm:t>
        <a:bodyPr/>
        <a:lstStyle/>
        <a:p>
          <a:endParaRPr lang="en-US"/>
        </a:p>
      </dgm:t>
    </dgm:pt>
    <dgm:pt modelId="{1C146144-49E9-47DB-97DC-BBE770271CF0}" type="sibTrans" cxnId="{48C72963-207A-496E-B77D-121F36B766F6}">
      <dgm:prSet/>
      <dgm:spPr/>
      <dgm:t>
        <a:bodyPr/>
        <a:lstStyle/>
        <a:p>
          <a:endParaRPr lang="en-US"/>
        </a:p>
      </dgm:t>
    </dgm:pt>
    <dgm:pt modelId="{38879649-D861-4227-81C7-A0E06A477866}">
      <dgm:prSet/>
      <dgm:spPr/>
      <dgm:t>
        <a:bodyPr/>
        <a:lstStyle/>
        <a:p>
          <a:r>
            <a:rPr lang="en-GB" b="1"/>
            <a:t>Energy justice</a:t>
          </a:r>
          <a:r>
            <a:rPr lang="en-GB"/>
            <a:t> (Jenkins et al., 2016)</a:t>
          </a:r>
          <a:endParaRPr lang="en-US"/>
        </a:p>
      </dgm:t>
    </dgm:pt>
    <dgm:pt modelId="{4E010F59-FD3B-430A-BF8E-1188D76CDC3F}" type="parTrans" cxnId="{AD4A3E54-92B6-4470-A8E0-970670717FAE}">
      <dgm:prSet/>
      <dgm:spPr/>
      <dgm:t>
        <a:bodyPr/>
        <a:lstStyle/>
        <a:p>
          <a:endParaRPr lang="en-US"/>
        </a:p>
      </dgm:t>
    </dgm:pt>
    <dgm:pt modelId="{326CF4B9-0F80-4059-A663-21FA07E7AD01}" type="sibTrans" cxnId="{AD4A3E54-92B6-4470-A8E0-970670717FAE}">
      <dgm:prSet/>
      <dgm:spPr/>
      <dgm:t>
        <a:bodyPr/>
        <a:lstStyle/>
        <a:p>
          <a:endParaRPr lang="en-US"/>
        </a:p>
      </dgm:t>
    </dgm:pt>
    <dgm:pt modelId="{8B12E495-AD46-4226-A7CA-1D120342B0A3}">
      <dgm:prSet/>
      <dgm:spPr/>
      <dgm:t>
        <a:bodyPr/>
        <a:lstStyle/>
        <a:p>
          <a:r>
            <a:rPr lang="en-GB" b="1"/>
            <a:t>Socio-technical transitions</a:t>
          </a:r>
          <a:r>
            <a:rPr lang="en-GB"/>
            <a:t> (Geels, 2004)</a:t>
          </a:r>
          <a:endParaRPr lang="en-US"/>
        </a:p>
      </dgm:t>
    </dgm:pt>
    <dgm:pt modelId="{327D9758-5338-49CC-AFC2-7D9E0620705D}" type="parTrans" cxnId="{AD12279E-6278-4252-8D0D-66E97469488A}">
      <dgm:prSet/>
      <dgm:spPr/>
      <dgm:t>
        <a:bodyPr/>
        <a:lstStyle/>
        <a:p>
          <a:endParaRPr lang="en-US"/>
        </a:p>
      </dgm:t>
    </dgm:pt>
    <dgm:pt modelId="{35E457E0-0336-4B18-B8EC-5AAFCEDF0D74}" type="sibTrans" cxnId="{AD12279E-6278-4252-8D0D-66E97469488A}">
      <dgm:prSet/>
      <dgm:spPr/>
      <dgm:t>
        <a:bodyPr/>
        <a:lstStyle/>
        <a:p>
          <a:endParaRPr lang="en-US"/>
        </a:p>
      </dgm:t>
    </dgm:pt>
    <dgm:pt modelId="{C3367822-E745-469E-9E8E-0BFB6A7AED82}">
      <dgm:prSet/>
      <dgm:spPr/>
      <dgm:t>
        <a:bodyPr/>
        <a:lstStyle/>
        <a:p>
          <a:r>
            <a:rPr lang="en-GB" b="1"/>
            <a:t>Implication:</a:t>
          </a:r>
          <a:r>
            <a:rPr lang="en-GB"/>
            <a:t> Retrofit outcomes emerge from interactions between technology, behaviour, organisational capability, and justice.</a:t>
          </a:r>
          <a:endParaRPr lang="en-US"/>
        </a:p>
      </dgm:t>
    </dgm:pt>
    <dgm:pt modelId="{93E977BF-9F26-4F6C-82D7-0F327C6F68A6}" type="parTrans" cxnId="{AE4AB26A-7D35-4ED9-ABB8-C87AA4F90D77}">
      <dgm:prSet/>
      <dgm:spPr/>
      <dgm:t>
        <a:bodyPr/>
        <a:lstStyle/>
        <a:p>
          <a:endParaRPr lang="en-US"/>
        </a:p>
      </dgm:t>
    </dgm:pt>
    <dgm:pt modelId="{E8D6659B-A5C6-4902-94B8-B4073891807B}" type="sibTrans" cxnId="{AE4AB26A-7D35-4ED9-ABB8-C87AA4F90D77}">
      <dgm:prSet/>
      <dgm:spPr/>
      <dgm:t>
        <a:bodyPr/>
        <a:lstStyle/>
        <a:p>
          <a:endParaRPr lang="en-US"/>
        </a:p>
      </dgm:t>
    </dgm:pt>
    <dgm:pt modelId="{338C40AD-3930-41ED-946D-D2EF95B56AA1}" type="pres">
      <dgm:prSet presAssocID="{5E63E823-6519-428A-8EDA-776C8358324D}" presName="Name0" presStyleCnt="0">
        <dgm:presLayoutVars>
          <dgm:dir/>
          <dgm:resizeHandles val="exact"/>
        </dgm:presLayoutVars>
      </dgm:prSet>
      <dgm:spPr/>
    </dgm:pt>
    <dgm:pt modelId="{C72A4F5A-4BDB-4185-86C2-072E903376FF}" type="pres">
      <dgm:prSet presAssocID="{360C31B2-00E7-4E99-8DE2-878EC5704D64}" presName="node" presStyleLbl="node1" presStyleIdx="0" presStyleCnt="8">
        <dgm:presLayoutVars>
          <dgm:bulletEnabled val="1"/>
        </dgm:presLayoutVars>
      </dgm:prSet>
      <dgm:spPr/>
    </dgm:pt>
    <dgm:pt modelId="{ED067E9A-EE3E-4155-BA2B-BD26AB7CCE29}" type="pres">
      <dgm:prSet presAssocID="{A817095A-B839-4CB4-92C8-2286710E2AED}" presName="sibTrans" presStyleLbl="sibTrans1D1" presStyleIdx="0" presStyleCnt="7"/>
      <dgm:spPr/>
    </dgm:pt>
    <dgm:pt modelId="{5323A153-3984-47BF-A9C5-E37C27CE4995}" type="pres">
      <dgm:prSet presAssocID="{A817095A-B839-4CB4-92C8-2286710E2AED}" presName="connectorText" presStyleLbl="sibTrans1D1" presStyleIdx="0" presStyleCnt="7"/>
      <dgm:spPr/>
    </dgm:pt>
    <dgm:pt modelId="{2D1465FD-B033-483E-AA1A-2887FDD794AB}" type="pres">
      <dgm:prSet presAssocID="{6B4C766A-2ED9-453E-B648-96D2572445A0}" presName="node" presStyleLbl="node1" presStyleIdx="1" presStyleCnt="8">
        <dgm:presLayoutVars>
          <dgm:bulletEnabled val="1"/>
        </dgm:presLayoutVars>
      </dgm:prSet>
      <dgm:spPr/>
    </dgm:pt>
    <dgm:pt modelId="{11332F8C-2DD1-4F0C-B9B1-DE7FE6785806}" type="pres">
      <dgm:prSet presAssocID="{CA9DE958-6F09-4031-BE38-A9BA5B14EE4B}" presName="sibTrans" presStyleLbl="sibTrans1D1" presStyleIdx="1" presStyleCnt="7"/>
      <dgm:spPr/>
    </dgm:pt>
    <dgm:pt modelId="{A53ED300-D85C-401D-9215-EFB9568B386F}" type="pres">
      <dgm:prSet presAssocID="{CA9DE958-6F09-4031-BE38-A9BA5B14EE4B}" presName="connectorText" presStyleLbl="sibTrans1D1" presStyleIdx="1" presStyleCnt="7"/>
      <dgm:spPr/>
    </dgm:pt>
    <dgm:pt modelId="{42CAE011-A9AB-4D01-B06F-E8666C342BFF}" type="pres">
      <dgm:prSet presAssocID="{A19D16DD-2C0E-4AD8-8563-9867AE068192}" presName="node" presStyleLbl="node1" presStyleIdx="2" presStyleCnt="8">
        <dgm:presLayoutVars>
          <dgm:bulletEnabled val="1"/>
        </dgm:presLayoutVars>
      </dgm:prSet>
      <dgm:spPr/>
    </dgm:pt>
    <dgm:pt modelId="{4B7FDC72-DB4B-46EA-8755-EC2A37F22B41}" type="pres">
      <dgm:prSet presAssocID="{AA716908-319F-4438-B057-E3522F80F53E}" presName="sibTrans" presStyleLbl="sibTrans1D1" presStyleIdx="2" presStyleCnt="7"/>
      <dgm:spPr/>
    </dgm:pt>
    <dgm:pt modelId="{059ECF11-64D9-4E19-9FAC-6681D22106A6}" type="pres">
      <dgm:prSet presAssocID="{AA716908-319F-4438-B057-E3522F80F53E}" presName="connectorText" presStyleLbl="sibTrans1D1" presStyleIdx="2" presStyleCnt="7"/>
      <dgm:spPr/>
    </dgm:pt>
    <dgm:pt modelId="{4013A591-CC3B-4C51-855F-8717E27D3965}" type="pres">
      <dgm:prSet presAssocID="{635D3640-E5BB-4424-B7E2-4D4A24DB1698}" presName="node" presStyleLbl="node1" presStyleIdx="3" presStyleCnt="8">
        <dgm:presLayoutVars>
          <dgm:bulletEnabled val="1"/>
        </dgm:presLayoutVars>
      </dgm:prSet>
      <dgm:spPr/>
    </dgm:pt>
    <dgm:pt modelId="{94E562EA-C8D6-4026-B248-20FAE2C734B6}" type="pres">
      <dgm:prSet presAssocID="{DBB8E557-144D-4753-905A-021B3D9F0EA7}" presName="sibTrans" presStyleLbl="sibTrans1D1" presStyleIdx="3" presStyleCnt="7"/>
      <dgm:spPr/>
    </dgm:pt>
    <dgm:pt modelId="{54E77839-1956-4AE3-AF3A-E609FF36497A}" type="pres">
      <dgm:prSet presAssocID="{DBB8E557-144D-4753-905A-021B3D9F0EA7}" presName="connectorText" presStyleLbl="sibTrans1D1" presStyleIdx="3" presStyleCnt="7"/>
      <dgm:spPr/>
    </dgm:pt>
    <dgm:pt modelId="{185F586F-C763-4198-B184-68E0D96509CA}" type="pres">
      <dgm:prSet presAssocID="{73B2D542-3A7A-4CE1-91E8-BBA00099CA3D}" presName="node" presStyleLbl="node1" presStyleIdx="4" presStyleCnt="8">
        <dgm:presLayoutVars>
          <dgm:bulletEnabled val="1"/>
        </dgm:presLayoutVars>
      </dgm:prSet>
      <dgm:spPr/>
    </dgm:pt>
    <dgm:pt modelId="{79E2F011-EDA7-41E2-96A1-5B608E068D93}" type="pres">
      <dgm:prSet presAssocID="{1C146144-49E9-47DB-97DC-BBE770271CF0}" presName="sibTrans" presStyleLbl="sibTrans1D1" presStyleIdx="4" presStyleCnt="7"/>
      <dgm:spPr/>
    </dgm:pt>
    <dgm:pt modelId="{7CEF112E-BC52-46FA-9559-53BE572174B5}" type="pres">
      <dgm:prSet presAssocID="{1C146144-49E9-47DB-97DC-BBE770271CF0}" presName="connectorText" presStyleLbl="sibTrans1D1" presStyleIdx="4" presStyleCnt="7"/>
      <dgm:spPr/>
    </dgm:pt>
    <dgm:pt modelId="{D5B94DCD-2FB6-40B6-8434-7BC4F23EFF3A}" type="pres">
      <dgm:prSet presAssocID="{38879649-D861-4227-81C7-A0E06A477866}" presName="node" presStyleLbl="node1" presStyleIdx="5" presStyleCnt="8">
        <dgm:presLayoutVars>
          <dgm:bulletEnabled val="1"/>
        </dgm:presLayoutVars>
      </dgm:prSet>
      <dgm:spPr/>
    </dgm:pt>
    <dgm:pt modelId="{EB56617E-16E2-42F2-B24D-7774A2E833BF}" type="pres">
      <dgm:prSet presAssocID="{326CF4B9-0F80-4059-A663-21FA07E7AD01}" presName="sibTrans" presStyleLbl="sibTrans1D1" presStyleIdx="5" presStyleCnt="7"/>
      <dgm:spPr/>
    </dgm:pt>
    <dgm:pt modelId="{018563C9-B05F-4486-800B-6DEFB490AF40}" type="pres">
      <dgm:prSet presAssocID="{326CF4B9-0F80-4059-A663-21FA07E7AD01}" presName="connectorText" presStyleLbl="sibTrans1D1" presStyleIdx="5" presStyleCnt="7"/>
      <dgm:spPr/>
    </dgm:pt>
    <dgm:pt modelId="{D8F18058-307F-496F-AA3A-41D83D88DE68}" type="pres">
      <dgm:prSet presAssocID="{8B12E495-AD46-4226-A7CA-1D120342B0A3}" presName="node" presStyleLbl="node1" presStyleIdx="6" presStyleCnt="8">
        <dgm:presLayoutVars>
          <dgm:bulletEnabled val="1"/>
        </dgm:presLayoutVars>
      </dgm:prSet>
      <dgm:spPr/>
    </dgm:pt>
    <dgm:pt modelId="{CFEE9C0A-642E-42C6-BCD5-B901BBC7157A}" type="pres">
      <dgm:prSet presAssocID="{35E457E0-0336-4B18-B8EC-5AAFCEDF0D74}" presName="sibTrans" presStyleLbl="sibTrans1D1" presStyleIdx="6" presStyleCnt="7"/>
      <dgm:spPr/>
    </dgm:pt>
    <dgm:pt modelId="{05658E48-4EFF-4348-B8E1-741BBEC3EE0A}" type="pres">
      <dgm:prSet presAssocID="{35E457E0-0336-4B18-B8EC-5AAFCEDF0D74}" presName="connectorText" presStyleLbl="sibTrans1D1" presStyleIdx="6" presStyleCnt="7"/>
      <dgm:spPr/>
    </dgm:pt>
    <dgm:pt modelId="{58AAEA49-41A1-4406-BC47-22C207B9C6B0}" type="pres">
      <dgm:prSet presAssocID="{C3367822-E745-469E-9E8E-0BFB6A7AED82}" presName="node" presStyleLbl="node1" presStyleIdx="7" presStyleCnt="8">
        <dgm:presLayoutVars>
          <dgm:bulletEnabled val="1"/>
        </dgm:presLayoutVars>
      </dgm:prSet>
      <dgm:spPr/>
    </dgm:pt>
  </dgm:ptLst>
  <dgm:cxnLst>
    <dgm:cxn modelId="{BF66AC04-6934-4220-A84D-24AB3D14BB10}" type="presOf" srcId="{A19D16DD-2C0E-4AD8-8563-9867AE068192}" destId="{42CAE011-A9AB-4D01-B06F-E8666C342BFF}" srcOrd="0" destOrd="0" presId="urn:microsoft.com/office/officeart/2016/7/layout/RepeatingBendingProcessNew"/>
    <dgm:cxn modelId="{5AAD7F05-EC66-4C59-9510-B38E3BFC72D7}" type="presOf" srcId="{AA716908-319F-4438-B057-E3522F80F53E}" destId="{4B7FDC72-DB4B-46EA-8755-EC2A37F22B41}" srcOrd="0" destOrd="0" presId="urn:microsoft.com/office/officeart/2016/7/layout/RepeatingBendingProcessNew"/>
    <dgm:cxn modelId="{37375818-6BC3-4BEC-80BB-285BB689EC24}" srcId="{5E63E823-6519-428A-8EDA-776C8358324D}" destId="{A19D16DD-2C0E-4AD8-8563-9867AE068192}" srcOrd="2" destOrd="0" parTransId="{731F55C2-A5E0-4595-8886-7ED08C46CC00}" sibTransId="{AA716908-319F-4438-B057-E3522F80F53E}"/>
    <dgm:cxn modelId="{5C42931B-D0C0-4D78-8392-F7C1B949353E}" type="presOf" srcId="{326CF4B9-0F80-4059-A663-21FA07E7AD01}" destId="{018563C9-B05F-4486-800B-6DEFB490AF40}" srcOrd="1" destOrd="0" presId="urn:microsoft.com/office/officeart/2016/7/layout/RepeatingBendingProcessNew"/>
    <dgm:cxn modelId="{CF022924-12F9-4841-ADC9-428579FED41C}" type="presOf" srcId="{CA9DE958-6F09-4031-BE38-A9BA5B14EE4B}" destId="{A53ED300-D85C-401D-9215-EFB9568B386F}" srcOrd="1" destOrd="0" presId="urn:microsoft.com/office/officeart/2016/7/layout/RepeatingBendingProcessNew"/>
    <dgm:cxn modelId="{B6C0BB2D-523A-4868-9E80-0433701D55E3}" type="presOf" srcId="{5E63E823-6519-428A-8EDA-776C8358324D}" destId="{338C40AD-3930-41ED-946D-D2EF95B56AA1}" srcOrd="0" destOrd="0" presId="urn:microsoft.com/office/officeart/2016/7/layout/RepeatingBendingProcessNew"/>
    <dgm:cxn modelId="{F7855731-AA1F-4A59-98F7-DBFFFCA73DE4}" type="presOf" srcId="{AA716908-319F-4438-B057-E3522F80F53E}" destId="{059ECF11-64D9-4E19-9FAC-6681D22106A6}" srcOrd="1" destOrd="0" presId="urn:microsoft.com/office/officeart/2016/7/layout/RepeatingBendingProcessNew"/>
    <dgm:cxn modelId="{09040932-8194-4B13-B9FC-602118353A46}" type="presOf" srcId="{C3367822-E745-469E-9E8E-0BFB6A7AED82}" destId="{58AAEA49-41A1-4406-BC47-22C207B9C6B0}" srcOrd="0" destOrd="0" presId="urn:microsoft.com/office/officeart/2016/7/layout/RepeatingBendingProcessNew"/>
    <dgm:cxn modelId="{48C72963-207A-496E-B77D-121F36B766F6}" srcId="{5E63E823-6519-428A-8EDA-776C8358324D}" destId="{73B2D542-3A7A-4CE1-91E8-BBA00099CA3D}" srcOrd="4" destOrd="0" parTransId="{476981D8-C844-43E6-BB8D-7D7AC8854C8B}" sibTransId="{1C146144-49E9-47DB-97DC-BBE770271CF0}"/>
    <dgm:cxn modelId="{48B63566-063A-41C2-98C6-C6DCCA32ED83}" type="presOf" srcId="{35E457E0-0336-4B18-B8EC-5AAFCEDF0D74}" destId="{CFEE9C0A-642E-42C6-BCD5-B901BBC7157A}" srcOrd="0" destOrd="0" presId="urn:microsoft.com/office/officeart/2016/7/layout/RepeatingBendingProcessNew"/>
    <dgm:cxn modelId="{AE4AB26A-7D35-4ED9-ABB8-C87AA4F90D77}" srcId="{5E63E823-6519-428A-8EDA-776C8358324D}" destId="{C3367822-E745-469E-9E8E-0BFB6A7AED82}" srcOrd="7" destOrd="0" parTransId="{93E977BF-9F26-4F6C-82D7-0F327C6F68A6}" sibTransId="{E8D6659B-A5C6-4902-94B8-B4073891807B}"/>
    <dgm:cxn modelId="{8093344D-39C1-409B-8085-21E8CF280822}" type="presOf" srcId="{DBB8E557-144D-4753-905A-021B3D9F0EA7}" destId="{54E77839-1956-4AE3-AF3A-E609FF36497A}" srcOrd="1" destOrd="0" presId="urn:microsoft.com/office/officeart/2016/7/layout/RepeatingBendingProcessNew"/>
    <dgm:cxn modelId="{AD4A3E54-92B6-4470-A8E0-970670717FAE}" srcId="{5E63E823-6519-428A-8EDA-776C8358324D}" destId="{38879649-D861-4227-81C7-A0E06A477866}" srcOrd="5" destOrd="0" parTransId="{4E010F59-FD3B-430A-BF8E-1188D76CDC3F}" sibTransId="{326CF4B9-0F80-4059-A663-21FA07E7AD01}"/>
    <dgm:cxn modelId="{850D6E79-7AF6-4BC2-8123-E77B17E9C066}" type="presOf" srcId="{360C31B2-00E7-4E99-8DE2-878EC5704D64}" destId="{C72A4F5A-4BDB-4185-86C2-072E903376FF}" srcOrd="0" destOrd="0" presId="urn:microsoft.com/office/officeart/2016/7/layout/RepeatingBendingProcessNew"/>
    <dgm:cxn modelId="{D646C389-FA7F-4DDD-824E-55C77D2AA984}" type="presOf" srcId="{326CF4B9-0F80-4059-A663-21FA07E7AD01}" destId="{EB56617E-16E2-42F2-B24D-7774A2E833BF}" srcOrd="0" destOrd="0" presId="urn:microsoft.com/office/officeart/2016/7/layout/RepeatingBendingProcessNew"/>
    <dgm:cxn modelId="{0816B58D-9523-4017-A152-C81EF2B73419}" type="presOf" srcId="{6B4C766A-2ED9-453E-B648-96D2572445A0}" destId="{2D1465FD-B033-483E-AA1A-2887FDD794AB}" srcOrd="0" destOrd="0" presId="urn:microsoft.com/office/officeart/2016/7/layout/RepeatingBendingProcessNew"/>
    <dgm:cxn modelId="{3C36D993-C4AA-49F3-9021-66F1569EFB6A}" type="presOf" srcId="{73B2D542-3A7A-4CE1-91E8-BBA00099CA3D}" destId="{185F586F-C763-4198-B184-68E0D96509CA}" srcOrd="0" destOrd="0" presId="urn:microsoft.com/office/officeart/2016/7/layout/RepeatingBendingProcessNew"/>
    <dgm:cxn modelId="{F1245897-354F-41F0-9E0E-1187522DAC08}" type="presOf" srcId="{38879649-D861-4227-81C7-A0E06A477866}" destId="{D5B94DCD-2FB6-40B6-8434-7BC4F23EFF3A}" srcOrd="0" destOrd="0" presId="urn:microsoft.com/office/officeart/2016/7/layout/RepeatingBendingProcessNew"/>
    <dgm:cxn modelId="{AE38159B-D26A-489B-B45E-AD5616A4EF8A}" type="presOf" srcId="{A817095A-B839-4CB4-92C8-2286710E2AED}" destId="{5323A153-3984-47BF-A9C5-E37C27CE4995}" srcOrd="1" destOrd="0" presId="urn:microsoft.com/office/officeart/2016/7/layout/RepeatingBendingProcessNew"/>
    <dgm:cxn modelId="{AD12279E-6278-4252-8D0D-66E97469488A}" srcId="{5E63E823-6519-428A-8EDA-776C8358324D}" destId="{8B12E495-AD46-4226-A7CA-1D120342B0A3}" srcOrd="6" destOrd="0" parTransId="{327D9758-5338-49CC-AFC2-7D9E0620705D}" sibTransId="{35E457E0-0336-4B18-B8EC-5AAFCEDF0D74}"/>
    <dgm:cxn modelId="{D993EDA2-E6D9-41FE-A365-34353511E060}" type="presOf" srcId="{DBB8E557-144D-4753-905A-021B3D9F0EA7}" destId="{94E562EA-C8D6-4026-B248-20FAE2C734B6}" srcOrd="0" destOrd="0" presId="urn:microsoft.com/office/officeart/2016/7/layout/RepeatingBendingProcessNew"/>
    <dgm:cxn modelId="{2CC2FDA6-81EB-422F-930D-8878E48C8404}" srcId="{5E63E823-6519-428A-8EDA-776C8358324D}" destId="{635D3640-E5BB-4424-B7E2-4D4A24DB1698}" srcOrd="3" destOrd="0" parTransId="{7FAE0C8A-A8BC-48EE-91BF-CB93CC4B896A}" sibTransId="{DBB8E557-144D-4753-905A-021B3D9F0EA7}"/>
    <dgm:cxn modelId="{73D805AC-C579-49E6-8BF0-9FB3CDB1995E}" type="presOf" srcId="{8B12E495-AD46-4226-A7CA-1D120342B0A3}" destId="{D8F18058-307F-496F-AA3A-41D83D88DE68}" srcOrd="0" destOrd="0" presId="urn:microsoft.com/office/officeart/2016/7/layout/RepeatingBendingProcessNew"/>
    <dgm:cxn modelId="{8E0A9CAE-6991-44E2-BA57-364F4EA3F126}" type="presOf" srcId="{1C146144-49E9-47DB-97DC-BBE770271CF0}" destId="{79E2F011-EDA7-41E2-96A1-5B608E068D93}" srcOrd="0" destOrd="0" presId="urn:microsoft.com/office/officeart/2016/7/layout/RepeatingBendingProcessNew"/>
    <dgm:cxn modelId="{B37D7BBA-67CB-43AF-A262-F616D8C8C698}" type="presOf" srcId="{1C146144-49E9-47DB-97DC-BBE770271CF0}" destId="{7CEF112E-BC52-46FA-9559-53BE572174B5}" srcOrd="1" destOrd="0" presId="urn:microsoft.com/office/officeart/2016/7/layout/RepeatingBendingProcessNew"/>
    <dgm:cxn modelId="{11E5DDBB-936B-4029-AAFE-64C66ACFD5AD}" srcId="{5E63E823-6519-428A-8EDA-776C8358324D}" destId="{6B4C766A-2ED9-453E-B648-96D2572445A0}" srcOrd="1" destOrd="0" parTransId="{C092C7EB-0C4A-461B-95E7-D27054D0E57E}" sibTransId="{CA9DE958-6F09-4031-BE38-A9BA5B14EE4B}"/>
    <dgm:cxn modelId="{D7651AC4-8BA5-4D21-B9C7-1B108A0CC866}" type="presOf" srcId="{635D3640-E5BB-4424-B7E2-4D4A24DB1698}" destId="{4013A591-CC3B-4C51-855F-8717E27D3965}" srcOrd="0" destOrd="0" presId="urn:microsoft.com/office/officeart/2016/7/layout/RepeatingBendingProcessNew"/>
    <dgm:cxn modelId="{5932C5D0-92EE-47CD-AFF1-6F50201418B2}" srcId="{5E63E823-6519-428A-8EDA-776C8358324D}" destId="{360C31B2-00E7-4E99-8DE2-878EC5704D64}" srcOrd="0" destOrd="0" parTransId="{0BD0BD45-FEC0-4022-B312-220FBDEFACA4}" sibTransId="{A817095A-B839-4CB4-92C8-2286710E2AED}"/>
    <dgm:cxn modelId="{F0A011DF-9AD7-44B0-8D81-FA7261BA20B3}" type="presOf" srcId="{CA9DE958-6F09-4031-BE38-A9BA5B14EE4B}" destId="{11332F8C-2DD1-4F0C-B9B1-DE7FE6785806}" srcOrd="0" destOrd="0" presId="urn:microsoft.com/office/officeart/2016/7/layout/RepeatingBendingProcessNew"/>
    <dgm:cxn modelId="{1D89FFEF-0FED-43D6-A3FC-6806C151FCD9}" type="presOf" srcId="{A817095A-B839-4CB4-92C8-2286710E2AED}" destId="{ED067E9A-EE3E-4155-BA2B-BD26AB7CCE29}" srcOrd="0" destOrd="0" presId="urn:microsoft.com/office/officeart/2016/7/layout/RepeatingBendingProcessNew"/>
    <dgm:cxn modelId="{6AE64AF7-EC23-45F9-A4A0-D13811CA65FE}" type="presOf" srcId="{35E457E0-0336-4B18-B8EC-5AAFCEDF0D74}" destId="{05658E48-4EFF-4348-B8E1-741BBEC3EE0A}" srcOrd="1" destOrd="0" presId="urn:microsoft.com/office/officeart/2016/7/layout/RepeatingBendingProcessNew"/>
    <dgm:cxn modelId="{C943CAC7-F56C-4C0A-B1D1-CAD14734FA6C}" type="presParOf" srcId="{338C40AD-3930-41ED-946D-D2EF95B56AA1}" destId="{C72A4F5A-4BDB-4185-86C2-072E903376FF}" srcOrd="0" destOrd="0" presId="urn:microsoft.com/office/officeart/2016/7/layout/RepeatingBendingProcessNew"/>
    <dgm:cxn modelId="{D6475028-6D63-47ED-B289-A4DA9617F9A2}" type="presParOf" srcId="{338C40AD-3930-41ED-946D-D2EF95B56AA1}" destId="{ED067E9A-EE3E-4155-BA2B-BD26AB7CCE29}" srcOrd="1" destOrd="0" presId="urn:microsoft.com/office/officeart/2016/7/layout/RepeatingBendingProcessNew"/>
    <dgm:cxn modelId="{452E580D-68C4-4F5E-8FC1-9946A5590E7F}" type="presParOf" srcId="{ED067E9A-EE3E-4155-BA2B-BD26AB7CCE29}" destId="{5323A153-3984-47BF-A9C5-E37C27CE4995}" srcOrd="0" destOrd="0" presId="urn:microsoft.com/office/officeart/2016/7/layout/RepeatingBendingProcessNew"/>
    <dgm:cxn modelId="{C91F1B4D-343D-419B-B76C-6BD596337D39}" type="presParOf" srcId="{338C40AD-3930-41ED-946D-D2EF95B56AA1}" destId="{2D1465FD-B033-483E-AA1A-2887FDD794AB}" srcOrd="2" destOrd="0" presId="urn:microsoft.com/office/officeart/2016/7/layout/RepeatingBendingProcessNew"/>
    <dgm:cxn modelId="{2D4125D0-E148-4A14-A228-3FEF01F70AE6}" type="presParOf" srcId="{338C40AD-3930-41ED-946D-D2EF95B56AA1}" destId="{11332F8C-2DD1-4F0C-B9B1-DE7FE6785806}" srcOrd="3" destOrd="0" presId="urn:microsoft.com/office/officeart/2016/7/layout/RepeatingBendingProcessNew"/>
    <dgm:cxn modelId="{59B307D8-9DFB-45FA-AF23-77CB0C696EB5}" type="presParOf" srcId="{11332F8C-2DD1-4F0C-B9B1-DE7FE6785806}" destId="{A53ED300-D85C-401D-9215-EFB9568B386F}" srcOrd="0" destOrd="0" presId="urn:microsoft.com/office/officeart/2016/7/layout/RepeatingBendingProcessNew"/>
    <dgm:cxn modelId="{44690663-B6E6-4D8E-A4C6-16A9E01E1276}" type="presParOf" srcId="{338C40AD-3930-41ED-946D-D2EF95B56AA1}" destId="{42CAE011-A9AB-4D01-B06F-E8666C342BFF}" srcOrd="4" destOrd="0" presId="urn:microsoft.com/office/officeart/2016/7/layout/RepeatingBendingProcessNew"/>
    <dgm:cxn modelId="{1357C805-2F2A-44AF-8BAD-16B0B94A16E7}" type="presParOf" srcId="{338C40AD-3930-41ED-946D-D2EF95B56AA1}" destId="{4B7FDC72-DB4B-46EA-8755-EC2A37F22B41}" srcOrd="5" destOrd="0" presId="urn:microsoft.com/office/officeart/2016/7/layout/RepeatingBendingProcessNew"/>
    <dgm:cxn modelId="{C74771A2-BF9F-4C1B-8A5B-E7264176D51D}" type="presParOf" srcId="{4B7FDC72-DB4B-46EA-8755-EC2A37F22B41}" destId="{059ECF11-64D9-4E19-9FAC-6681D22106A6}" srcOrd="0" destOrd="0" presId="urn:microsoft.com/office/officeart/2016/7/layout/RepeatingBendingProcessNew"/>
    <dgm:cxn modelId="{32030457-87DE-48F6-BFAF-521E5A4F4990}" type="presParOf" srcId="{338C40AD-3930-41ED-946D-D2EF95B56AA1}" destId="{4013A591-CC3B-4C51-855F-8717E27D3965}" srcOrd="6" destOrd="0" presId="urn:microsoft.com/office/officeart/2016/7/layout/RepeatingBendingProcessNew"/>
    <dgm:cxn modelId="{EBA21EA2-E6DF-49A8-AF77-CE037540EF0C}" type="presParOf" srcId="{338C40AD-3930-41ED-946D-D2EF95B56AA1}" destId="{94E562EA-C8D6-4026-B248-20FAE2C734B6}" srcOrd="7" destOrd="0" presId="urn:microsoft.com/office/officeart/2016/7/layout/RepeatingBendingProcessNew"/>
    <dgm:cxn modelId="{37C8D6C9-B2C8-444A-9CB7-F7EF5102A666}" type="presParOf" srcId="{94E562EA-C8D6-4026-B248-20FAE2C734B6}" destId="{54E77839-1956-4AE3-AF3A-E609FF36497A}" srcOrd="0" destOrd="0" presId="urn:microsoft.com/office/officeart/2016/7/layout/RepeatingBendingProcessNew"/>
    <dgm:cxn modelId="{BBB6BD83-C53A-48DB-9082-BB355BFF0C89}" type="presParOf" srcId="{338C40AD-3930-41ED-946D-D2EF95B56AA1}" destId="{185F586F-C763-4198-B184-68E0D96509CA}" srcOrd="8" destOrd="0" presId="urn:microsoft.com/office/officeart/2016/7/layout/RepeatingBendingProcessNew"/>
    <dgm:cxn modelId="{E27AC38C-9C23-4D0C-89F2-AE02A9A2DE2D}" type="presParOf" srcId="{338C40AD-3930-41ED-946D-D2EF95B56AA1}" destId="{79E2F011-EDA7-41E2-96A1-5B608E068D93}" srcOrd="9" destOrd="0" presId="urn:microsoft.com/office/officeart/2016/7/layout/RepeatingBendingProcessNew"/>
    <dgm:cxn modelId="{EEB4AE6B-2D5A-47C7-AF3F-C8954B3B4BA5}" type="presParOf" srcId="{79E2F011-EDA7-41E2-96A1-5B608E068D93}" destId="{7CEF112E-BC52-46FA-9559-53BE572174B5}" srcOrd="0" destOrd="0" presId="urn:microsoft.com/office/officeart/2016/7/layout/RepeatingBendingProcessNew"/>
    <dgm:cxn modelId="{9411D8BC-C858-4E31-BE05-04CCB42F6DA9}" type="presParOf" srcId="{338C40AD-3930-41ED-946D-D2EF95B56AA1}" destId="{D5B94DCD-2FB6-40B6-8434-7BC4F23EFF3A}" srcOrd="10" destOrd="0" presId="urn:microsoft.com/office/officeart/2016/7/layout/RepeatingBendingProcessNew"/>
    <dgm:cxn modelId="{15BC57A0-F679-44EB-9ABC-D505F7CE55EB}" type="presParOf" srcId="{338C40AD-3930-41ED-946D-D2EF95B56AA1}" destId="{EB56617E-16E2-42F2-B24D-7774A2E833BF}" srcOrd="11" destOrd="0" presId="urn:microsoft.com/office/officeart/2016/7/layout/RepeatingBendingProcessNew"/>
    <dgm:cxn modelId="{E008A9C1-B952-4FD5-AE5E-E18362D7E914}" type="presParOf" srcId="{EB56617E-16E2-42F2-B24D-7774A2E833BF}" destId="{018563C9-B05F-4486-800B-6DEFB490AF40}" srcOrd="0" destOrd="0" presId="urn:microsoft.com/office/officeart/2016/7/layout/RepeatingBendingProcessNew"/>
    <dgm:cxn modelId="{33CFE803-8761-496E-8065-FEA1A41D9B5E}" type="presParOf" srcId="{338C40AD-3930-41ED-946D-D2EF95B56AA1}" destId="{D8F18058-307F-496F-AA3A-41D83D88DE68}" srcOrd="12" destOrd="0" presId="urn:microsoft.com/office/officeart/2016/7/layout/RepeatingBendingProcessNew"/>
    <dgm:cxn modelId="{C4A638EF-F586-4373-AD3A-3B0C3BD9D9DB}" type="presParOf" srcId="{338C40AD-3930-41ED-946D-D2EF95B56AA1}" destId="{CFEE9C0A-642E-42C6-BCD5-B901BBC7157A}" srcOrd="13" destOrd="0" presId="urn:microsoft.com/office/officeart/2016/7/layout/RepeatingBendingProcessNew"/>
    <dgm:cxn modelId="{EA22BD0C-9473-40BA-8D5D-19FAAA2E715D}" type="presParOf" srcId="{CFEE9C0A-642E-42C6-BCD5-B901BBC7157A}" destId="{05658E48-4EFF-4348-B8E1-741BBEC3EE0A}" srcOrd="0" destOrd="0" presId="urn:microsoft.com/office/officeart/2016/7/layout/RepeatingBendingProcessNew"/>
    <dgm:cxn modelId="{14F75F33-5A0C-4C6B-ABF6-9CBD2D633227}" type="presParOf" srcId="{338C40AD-3930-41ED-946D-D2EF95B56AA1}" destId="{58AAEA49-41A1-4406-BC47-22C207B9C6B0}" srcOrd="14"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449431-54BE-4A91-A45F-29575C0AA104}" type="doc">
      <dgm:prSet loTypeId="urn:microsoft.com/office/officeart/2018/2/layout/IconCircleList" loCatId="icon" qsTypeId="urn:microsoft.com/office/officeart/2005/8/quickstyle/simple1#16" qsCatId="simple" csTypeId="urn:microsoft.com/office/officeart/2018/5/colors/Iconchunking_coloredtext_colorful1" csCatId="colorful" phldr="1"/>
      <dgm:spPr/>
      <dgm:t>
        <a:bodyPr/>
        <a:lstStyle/>
        <a:p>
          <a:endParaRPr lang="en-US"/>
        </a:p>
      </dgm:t>
    </dgm:pt>
    <dgm:pt modelId="{DD0AEA81-A032-409D-B6CC-86E9992B6069}">
      <dgm:prSet/>
      <dgm:spPr/>
      <dgm:t>
        <a:bodyPr/>
        <a:lstStyle/>
        <a:p>
          <a:r>
            <a:rPr lang="en-GB" b="1"/>
            <a:t>Technical performance</a:t>
          </a:r>
          <a:r>
            <a:rPr lang="en-GB"/>
            <a:t> Fabric, heating systems, ventilation, moisture, PV, monitoring</a:t>
          </a:r>
          <a:endParaRPr lang="en-US"/>
        </a:p>
      </dgm:t>
    </dgm:pt>
    <dgm:pt modelId="{24A06C0C-799A-473E-B8FD-3667D3C16659}" type="parTrans" cxnId="{65AF3128-BE08-4847-91C8-BE5475170F55}">
      <dgm:prSet/>
      <dgm:spPr/>
      <dgm:t>
        <a:bodyPr/>
        <a:lstStyle/>
        <a:p>
          <a:endParaRPr lang="en-US"/>
        </a:p>
      </dgm:t>
    </dgm:pt>
    <dgm:pt modelId="{E0DB7F5A-98F7-4544-BA81-34E224793ECE}" type="sibTrans" cxnId="{65AF3128-BE08-4847-91C8-BE5475170F55}">
      <dgm:prSet/>
      <dgm:spPr/>
      <dgm:t>
        <a:bodyPr/>
        <a:lstStyle/>
        <a:p>
          <a:endParaRPr lang="en-US"/>
        </a:p>
      </dgm:t>
    </dgm:pt>
    <dgm:pt modelId="{01A719D7-D6C3-4875-B1BD-8320DD6953A1}">
      <dgm:prSet/>
      <dgm:spPr/>
      <dgm:t>
        <a:bodyPr/>
        <a:lstStyle/>
        <a:p>
          <a:r>
            <a:rPr lang="en-GB" b="1"/>
            <a:t>Behavioural dynamics</a:t>
          </a:r>
          <a:r>
            <a:rPr lang="en-GB"/>
            <a:t> Heating patterns, comfort take-back, ventilation behaviour, usability</a:t>
          </a:r>
          <a:endParaRPr lang="en-US"/>
        </a:p>
      </dgm:t>
    </dgm:pt>
    <dgm:pt modelId="{8776F519-A988-4C3C-8527-4709736DA699}" type="parTrans" cxnId="{0C502C34-3605-40C1-998B-89EABBF521D5}">
      <dgm:prSet/>
      <dgm:spPr/>
      <dgm:t>
        <a:bodyPr/>
        <a:lstStyle/>
        <a:p>
          <a:endParaRPr lang="en-US"/>
        </a:p>
      </dgm:t>
    </dgm:pt>
    <dgm:pt modelId="{0C3C3CE8-25DF-4E8A-8015-24D77CAC8AE6}" type="sibTrans" cxnId="{0C502C34-3605-40C1-998B-89EABBF521D5}">
      <dgm:prSet/>
      <dgm:spPr/>
      <dgm:t>
        <a:bodyPr/>
        <a:lstStyle/>
        <a:p>
          <a:endParaRPr lang="en-US"/>
        </a:p>
      </dgm:t>
    </dgm:pt>
    <dgm:pt modelId="{1688CA2A-BADF-43D1-9A22-AD52BB479D81}">
      <dgm:prSet/>
      <dgm:spPr/>
      <dgm:t>
        <a:bodyPr/>
        <a:lstStyle/>
        <a:p>
          <a:r>
            <a:rPr lang="en-GB" b="1"/>
            <a:t>Organisational capability</a:t>
          </a:r>
          <a:r>
            <a:rPr lang="en-GB"/>
            <a:t> Commissioning, communication, aftercare, supply chain</a:t>
          </a:r>
          <a:endParaRPr lang="en-US"/>
        </a:p>
      </dgm:t>
    </dgm:pt>
    <dgm:pt modelId="{5A8BF1D5-C1CC-43D2-89C7-6BB2547C4858}" type="parTrans" cxnId="{4A42B1CD-F2B4-4540-BC6B-D148A32450E2}">
      <dgm:prSet/>
      <dgm:spPr/>
      <dgm:t>
        <a:bodyPr/>
        <a:lstStyle/>
        <a:p>
          <a:endParaRPr lang="en-US"/>
        </a:p>
      </dgm:t>
    </dgm:pt>
    <dgm:pt modelId="{B7E0895D-7D5D-4E4E-B491-D9BBBF4ED302}" type="sibTrans" cxnId="{4A42B1CD-F2B4-4540-BC6B-D148A32450E2}">
      <dgm:prSet/>
      <dgm:spPr/>
      <dgm:t>
        <a:bodyPr/>
        <a:lstStyle/>
        <a:p>
          <a:endParaRPr lang="en-US"/>
        </a:p>
      </dgm:t>
    </dgm:pt>
    <dgm:pt modelId="{C734D0D4-B6FF-416D-BE16-B65F84375BBB}">
      <dgm:prSet/>
      <dgm:spPr/>
      <dgm:t>
        <a:bodyPr/>
        <a:lstStyle/>
        <a:p>
          <a:r>
            <a:rPr lang="en-GB" b="1"/>
            <a:t>Energy justice</a:t>
          </a:r>
          <a:r>
            <a:rPr lang="en-GB"/>
            <a:t> Distributive, procedural, recognition fairness</a:t>
          </a:r>
          <a:endParaRPr lang="en-US"/>
        </a:p>
      </dgm:t>
    </dgm:pt>
    <dgm:pt modelId="{5449DE9D-9676-4E73-9EE5-25312E73A8D1}" type="parTrans" cxnId="{A3077800-E91D-439F-ADEF-2E46D52C02B7}">
      <dgm:prSet/>
      <dgm:spPr/>
      <dgm:t>
        <a:bodyPr/>
        <a:lstStyle/>
        <a:p>
          <a:endParaRPr lang="en-US"/>
        </a:p>
      </dgm:t>
    </dgm:pt>
    <dgm:pt modelId="{002DFFA2-1CD5-45E3-B884-EE0C6A63470B}" type="sibTrans" cxnId="{A3077800-E91D-439F-ADEF-2E46D52C02B7}">
      <dgm:prSet/>
      <dgm:spPr/>
      <dgm:t>
        <a:bodyPr/>
        <a:lstStyle/>
        <a:p>
          <a:endParaRPr lang="en-US"/>
        </a:p>
      </dgm:t>
    </dgm:pt>
    <dgm:pt modelId="{3A0718EB-B338-40E0-8310-BABA1889C0A9}" type="pres">
      <dgm:prSet presAssocID="{07449431-54BE-4A91-A45F-29575C0AA104}" presName="root" presStyleCnt="0">
        <dgm:presLayoutVars>
          <dgm:dir/>
          <dgm:resizeHandles val="exact"/>
        </dgm:presLayoutVars>
      </dgm:prSet>
      <dgm:spPr/>
    </dgm:pt>
    <dgm:pt modelId="{001FAC42-017A-485F-8349-0443CE08CEB7}" type="pres">
      <dgm:prSet presAssocID="{07449431-54BE-4A91-A45F-29575C0AA104}" presName="container" presStyleCnt="0">
        <dgm:presLayoutVars>
          <dgm:dir/>
          <dgm:resizeHandles val="exact"/>
        </dgm:presLayoutVars>
      </dgm:prSet>
      <dgm:spPr/>
    </dgm:pt>
    <dgm:pt modelId="{61DF90CA-E5BF-49F7-A219-AE7CAC22B964}" type="pres">
      <dgm:prSet presAssocID="{DD0AEA81-A032-409D-B6CC-86E9992B6069}" presName="compNode" presStyleCnt="0"/>
      <dgm:spPr/>
    </dgm:pt>
    <dgm:pt modelId="{D7148487-D382-4E69-A755-6027E3136897}" type="pres">
      <dgm:prSet presAssocID="{DD0AEA81-A032-409D-B6CC-86E9992B6069}" presName="iconBgRect" presStyleLbl="bgShp" presStyleIdx="0" presStyleCnt="4"/>
      <dgm:spPr/>
    </dgm:pt>
    <dgm:pt modelId="{C1130734-D895-4B09-9255-3D625F1D2FAB}" type="pres">
      <dgm:prSet presAssocID="{DD0AEA81-A032-409D-B6CC-86E9992B6069}"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Electrician"/>
        </a:ext>
      </dgm:extLst>
    </dgm:pt>
    <dgm:pt modelId="{DB184DE8-4818-4B1D-BEEE-7F2578E24F9A}" type="pres">
      <dgm:prSet presAssocID="{DD0AEA81-A032-409D-B6CC-86E9992B6069}" presName="spaceRect" presStyleCnt="0"/>
      <dgm:spPr/>
    </dgm:pt>
    <dgm:pt modelId="{A654A41C-BA82-4517-834D-B346ACC9B7CC}" type="pres">
      <dgm:prSet presAssocID="{DD0AEA81-A032-409D-B6CC-86E9992B6069}" presName="textRect" presStyleLbl="revTx" presStyleIdx="0" presStyleCnt="4">
        <dgm:presLayoutVars>
          <dgm:chMax val="1"/>
          <dgm:chPref val="1"/>
        </dgm:presLayoutVars>
      </dgm:prSet>
      <dgm:spPr/>
    </dgm:pt>
    <dgm:pt modelId="{45F7341A-245D-440C-81F8-D8980F5AA148}" type="pres">
      <dgm:prSet presAssocID="{E0DB7F5A-98F7-4544-BA81-34E224793ECE}" presName="sibTrans" presStyleLbl="sibTrans2D1" presStyleIdx="0" presStyleCnt="0"/>
      <dgm:spPr/>
    </dgm:pt>
    <dgm:pt modelId="{4939E4E8-7E81-4E5E-9129-275AE505613E}" type="pres">
      <dgm:prSet presAssocID="{01A719D7-D6C3-4875-B1BD-8320DD6953A1}" presName="compNode" presStyleCnt="0"/>
      <dgm:spPr/>
    </dgm:pt>
    <dgm:pt modelId="{2741B03E-03C8-4483-96CF-9270EB4FE13E}" type="pres">
      <dgm:prSet presAssocID="{01A719D7-D6C3-4875-B1BD-8320DD6953A1}" presName="iconBgRect" presStyleLbl="bgShp" presStyleIdx="1" presStyleCnt="4"/>
      <dgm:spPr/>
    </dgm:pt>
    <dgm:pt modelId="{72671641-C52C-414D-87C0-A25205A164C0}" type="pres">
      <dgm:prSet presAssocID="{01A719D7-D6C3-4875-B1BD-8320DD6953A1}"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ow Temperature"/>
        </a:ext>
      </dgm:extLst>
    </dgm:pt>
    <dgm:pt modelId="{E739868B-1C03-46B8-8699-65217BEA6596}" type="pres">
      <dgm:prSet presAssocID="{01A719D7-D6C3-4875-B1BD-8320DD6953A1}" presName="spaceRect" presStyleCnt="0"/>
      <dgm:spPr/>
    </dgm:pt>
    <dgm:pt modelId="{22792ABB-0630-4287-BEEC-2F64DD091175}" type="pres">
      <dgm:prSet presAssocID="{01A719D7-D6C3-4875-B1BD-8320DD6953A1}" presName="textRect" presStyleLbl="revTx" presStyleIdx="1" presStyleCnt="4">
        <dgm:presLayoutVars>
          <dgm:chMax val="1"/>
          <dgm:chPref val="1"/>
        </dgm:presLayoutVars>
      </dgm:prSet>
      <dgm:spPr/>
    </dgm:pt>
    <dgm:pt modelId="{7F53CBAD-4786-436D-AB7E-98F01D5D3856}" type="pres">
      <dgm:prSet presAssocID="{0C3C3CE8-25DF-4E8A-8015-24D77CAC8AE6}" presName="sibTrans" presStyleLbl="sibTrans2D1" presStyleIdx="0" presStyleCnt="0"/>
      <dgm:spPr/>
    </dgm:pt>
    <dgm:pt modelId="{308E8134-C5B4-4CD9-8050-CAA825F02A1A}" type="pres">
      <dgm:prSet presAssocID="{1688CA2A-BADF-43D1-9A22-AD52BB479D81}" presName="compNode" presStyleCnt="0"/>
      <dgm:spPr/>
    </dgm:pt>
    <dgm:pt modelId="{0D843048-8A65-4778-A52E-DBFA7D1DC020}" type="pres">
      <dgm:prSet presAssocID="{1688CA2A-BADF-43D1-9A22-AD52BB479D81}" presName="iconBgRect" presStyleLbl="bgShp" presStyleIdx="2" presStyleCnt="4"/>
      <dgm:spPr/>
    </dgm:pt>
    <dgm:pt modelId="{F1182AC5-EE5E-4942-8B7D-6EDBC58A23E0}" type="pres">
      <dgm:prSet presAssocID="{1688CA2A-BADF-43D1-9A22-AD52BB479D81}"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Hierarchy"/>
        </a:ext>
      </dgm:extLst>
    </dgm:pt>
    <dgm:pt modelId="{7782D947-C1CD-4D32-8976-EFDF80B0AC23}" type="pres">
      <dgm:prSet presAssocID="{1688CA2A-BADF-43D1-9A22-AD52BB479D81}" presName="spaceRect" presStyleCnt="0"/>
      <dgm:spPr/>
    </dgm:pt>
    <dgm:pt modelId="{AE72E810-7463-4DF5-A95E-60A68E6BA8F5}" type="pres">
      <dgm:prSet presAssocID="{1688CA2A-BADF-43D1-9A22-AD52BB479D81}" presName="textRect" presStyleLbl="revTx" presStyleIdx="2" presStyleCnt="4">
        <dgm:presLayoutVars>
          <dgm:chMax val="1"/>
          <dgm:chPref val="1"/>
        </dgm:presLayoutVars>
      </dgm:prSet>
      <dgm:spPr/>
    </dgm:pt>
    <dgm:pt modelId="{EEB4DFEA-893C-4027-AC7B-84F426FD6041}" type="pres">
      <dgm:prSet presAssocID="{B7E0895D-7D5D-4E4E-B491-D9BBBF4ED302}" presName="sibTrans" presStyleLbl="sibTrans2D1" presStyleIdx="0" presStyleCnt="0"/>
      <dgm:spPr/>
    </dgm:pt>
    <dgm:pt modelId="{C78E39E8-6F37-4BF0-839C-4192D6858926}" type="pres">
      <dgm:prSet presAssocID="{C734D0D4-B6FF-416D-BE16-B65F84375BBB}" presName="compNode" presStyleCnt="0"/>
      <dgm:spPr/>
    </dgm:pt>
    <dgm:pt modelId="{647C96EF-C88B-4EAD-84A3-4E7AEF0BF3FD}" type="pres">
      <dgm:prSet presAssocID="{C734D0D4-B6FF-416D-BE16-B65F84375BBB}" presName="iconBgRect" presStyleLbl="bgShp" presStyleIdx="3" presStyleCnt="4"/>
      <dgm:spPr/>
    </dgm:pt>
    <dgm:pt modelId="{F97063E1-ED46-4DEF-A3CE-95A66BD4F7DC}" type="pres">
      <dgm:prSet presAssocID="{C734D0D4-B6FF-416D-BE16-B65F84375BBB}"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7A26CA52-6DB1-47B5-98C4-07E826B60ECE}" type="pres">
      <dgm:prSet presAssocID="{C734D0D4-B6FF-416D-BE16-B65F84375BBB}" presName="spaceRect" presStyleCnt="0"/>
      <dgm:spPr/>
    </dgm:pt>
    <dgm:pt modelId="{61B1E18F-4341-489F-886E-5E420E403E9E}" type="pres">
      <dgm:prSet presAssocID="{C734D0D4-B6FF-416D-BE16-B65F84375BBB}" presName="textRect" presStyleLbl="revTx" presStyleIdx="3" presStyleCnt="4">
        <dgm:presLayoutVars>
          <dgm:chMax val="1"/>
          <dgm:chPref val="1"/>
        </dgm:presLayoutVars>
      </dgm:prSet>
      <dgm:spPr/>
    </dgm:pt>
  </dgm:ptLst>
  <dgm:cxnLst>
    <dgm:cxn modelId="{A3077800-E91D-439F-ADEF-2E46D52C02B7}" srcId="{07449431-54BE-4A91-A45F-29575C0AA104}" destId="{C734D0D4-B6FF-416D-BE16-B65F84375BBB}" srcOrd="3" destOrd="0" parTransId="{5449DE9D-9676-4E73-9EE5-25312E73A8D1}" sibTransId="{002DFFA2-1CD5-45E3-B884-EE0C6A63470B}"/>
    <dgm:cxn modelId="{CBB7E80E-C7BF-463F-94A6-FDC72E833971}" type="presOf" srcId="{1688CA2A-BADF-43D1-9A22-AD52BB479D81}" destId="{AE72E810-7463-4DF5-A95E-60A68E6BA8F5}" srcOrd="0" destOrd="0" presId="urn:microsoft.com/office/officeart/2018/2/layout/IconCircleList"/>
    <dgm:cxn modelId="{65AF3128-BE08-4847-91C8-BE5475170F55}" srcId="{07449431-54BE-4A91-A45F-29575C0AA104}" destId="{DD0AEA81-A032-409D-B6CC-86E9992B6069}" srcOrd="0" destOrd="0" parTransId="{24A06C0C-799A-473E-B8FD-3667D3C16659}" sibTransId="{E0DB7F5A-98F7-4544-BA81-34E224793ECE}"/>
    <dgm:cxn modelId="{0C502C34-3605-40C1-998B-89EABBF521D5}" srcId="{07449431-54BE-4A91-A45F-29575C0AA104}" destId="{01A719D7-D6C3-4875-B1BD-8320DD6953A1}" srcOrd="1" destOrd="0" parTransId="{8776F519-A988-4C3C-8527-4709736DA699}" sibTransId="{0C3C3CE8-25DF-4E8A-8015-24D77CAC8AE6}"/>
    <dgm:cxn modelId="{FAA33738-2ABF-4078-8FC5-404691328AF6}" type="presOf" srcId="{0C3C3CE8-25DF-4E8A-8015-24D77CAC8AE6}" destId="{7F53CBAD-4786-436D-AB7E-98F01D5D3856}" srcOrd="0" destOrd="0" presId="urn:microsoft.com/office/officeart/2018/2/layout/IconCircleList"/>
    <dgm:cxn modelId="{31355E84-59F4-4C1D-950F-9640259C4ED8}" type="presOf" srcId="{B7E0895D-7D5D-4E4E-B491-D9BBBF4ED302}" destId="{EEB4DFEA-893C-4027-AC7B-84F426FD6041}" srcOrd="0" destOrd="0" presId="urn:microsoft.com/office/officeart/2018/2/layout/IconCircleList"/>
    <dgm:cxn modelId="{85BF4E87-11B0-4AD7-BA6E-331481072F1C}" type="presOf" srcId="{E0DB7F5A-98F7-4544-BA81-34E224793ECE}" destId="{45F7341A-245D-440C-81F8-D8980F5AA148}" srcOrd="0" destOrd="0" presId="urn:microsoft.com/office/officeart/2018/2/layout/IconCircleList"/>
    <dgm:cxn modelId="{BA3521A3-5AD1-40CF-B078-257F999A732B}" type="presOf" srcId="{C734D0D4-B6FF-416D-BE16-B65F84375BBB}" destId="{61B1E18F-4341-489F-886E-5E420E403E9E}" srcOrd="0" destOrd="0" presId="urn:microsoft.com/office/officeart/2018/2/layout/IconCircleList"/>
    <dgm:cxn modelId="{1222F8B5-060F-44D2-A9E5-8946BCB5261D}" type="presOf" srcId="{01A719D7-D6C3-4875-B1BD-8320DD6953A1}" destId="{22792ABB-0630-4287-BEEC-2F64DD091175}" srcOrd="0" destOrd="0" presId="urn:microsoft.com/office/officeart/2018/2/layout/IconCircleList"/>
    <dgm:cxn modelId="{4A42B1CD-F2B4-4540-BC6B-D148A32450E2}" srcId="{07449431-54BE-4A91-A45F-29575C0AA104}" destId="{1688CA2A-BADF-43D1-9A22-AD52BB479D81}" srcOrd="2" destOrd="0" parTransId="{5A8BF1D5-C1CC-43D2-89C7-6BB2547C4858}" sibTransId="{B7E0895D-7D5D-4E4E-B491-D9BBBF4ED302}"/>
    <dgm:cxn modelId="{9109EDE3-8CC0-4509-B02D-BB3759C3BDBF}" type="presOf" srcId="{07449431-54BE-4A91-A45F-29575C0AA104}" destId="{3A0718EB-B338-40E0-8310-BABA1889C0A9}" srcOrd="0" destOrd="0" presId="urn:microsoft.com/office/officeart/2018/2/layout/IconCircleList"/>
    <dgm:cxn modelId="{8D7E83F3-031E-4144-AAF4-9A5DE0D58FB7}" type="presOf" srcId="{DD0AEA81-A032-409D-B6CC-86E9992B6069}" destId="{A654A41C-BA82-4517-834D-B346ACC9B7CC}" srcOrd="0" destOrd="0" presId="urn:microsoft.com/office/officeart/2018/2/layout/IconCircleList"/>
    <dgm:cxn modelId="{0D197E50-6947-4154-AC55-8CF7B8F6CF7E}" type="presParOf" srcId="{3A0718EB-B338-40E0-8310-BABA1889C0A9}" destId="{001FAC42-017A-485F-8349-0443CE08CEB7}" srcOrd="0" destOrd="0" presId="urn:microsoft.com/office/officeart/2018/2/layout/IconCircleList"/>
    <dgm:cxn modelId="{2150449A-0581-45A5-85E8-295CBE586B43}" type="presParOf" srcId="{001FAC42-017A-485F-8349-0443CE08CEB7}" destId="{61DF90CA-E5BF-49F7-A219-AE7CAC22B964}" srcOrd="0" destOrd="0" presId="urn:microsoft.com/office/officeart/2018/2/layout/IconCircleList"/>
    <dgm:cxn modelId="{14040829-2F53-4C59-B999-2DB3BAAE83D3}" type="presParOf" srcId="{61DF90CA-E5BF-49F7-A219-AE7CAC22B964}" destId="{D7148487-D382-4E69-A755-6027E3136897}" srcOrd="0" destOrd="0" presId="urn:microsoft.com/office/officeart/2018/2/layout/IconCircleList"/>
    <dgm:cxn modelId="{75ECE0AD-D00C-4591-AAB2-D0C3B0F2A8A5}" type="presParOf" srcId="{61DF90CA-E5BF-49F7-A219-AE7CAC22B964}" destId="{C1130734-D895-4B09-9255-3D625F1D2FAB}" srcOrd="1" destOrd="0" presId="urn:microsoft.com/office/officeart/2018/2/layout/IconCircleList"/>
    <dgm:cxn modelId="{F10BE716-313F-4E80-8F35-4BD5549EF19D}" type="presParOf" srcId="{61DF90CA-E5BF-49F7-A219-AE7CAC22B964}" destId="{DB184DE8-4818-4B1D-BEEE-7F2578E24F9A}" srcOrd="2" destOrd="0" presId="urn:microsoft.com/office/officeart/2018/2/layout/IconCircleList"/>
    <dgm:cxn modelId="{485E8B87-FA03-455C-AEAE-50F9EC82D07D}" type="presParOf" srcId="{61DF90CA-E5BF-49F7-A219-AE7CAC22B964}" destId="{A654A41C-BA82-4517-834D-B346ACC9B7CC}" srcOrd="3" destOrd="0" presId="urn:microsoft.com/office/officeart/2018/2/layout/IconCircleList"/>
    <dgm:cxn modelId="{CA3B3DDE-010B-4E01-982B-229CFA784E8E}" type="presParOf" srcId="{001FAC42-017A-485F-8349-0443CE08CEB7}" destId="{45F7341A-245D-440C-81F8-D8980F5AA148}" srcOrd="1" destOrd="0" presId="urn:microsoft.com/office/officeart/2018/2/layout/IconCircleList"/>
    <dgm:cxn modelId="{9615CD71-9CB0-4EB2-BB86-73D108E3F3FB}" type="presParOf" srcId="{001FAC42-017A-485F-8349-0443CE08CEB7}" destId="{4939E4E8-7E81-4E5E-9129-275AE505613E}" srcOrd="2" destOrd="0" presId="urn:microsoft.com/office/officeart/2018/2/layout/IconCircleList"/>
    <dgm:cxn modelId="{ECCBE108-D3C2-4D6C-8F58-A737B4C2E927}" type="presParOf" srcId="{4939E4E8-7E81-4E5E-9129-275AE505613E}" destId="{2741B03E-03C8-4483-96CF-9270EB4FE13E}" srcOrd="0" destOrd="0" presId="urn:microsoft.com/office/officeart/2018/2/layout/IconCircleList"/>
    <dgm:cxn modelId="{8F92D19D-587F-4B1A-B2EA-F473B61C7B40}" type="presParOf" srcId="{4939E4E8-7E81-4E5E-9129-275AE505613E}" destId="{72671641-C52C-414D-87C0-A25205A164C0}" srcOrd="1" destOrd="0" presId="urn:microsoft.com/office/officeart/2018/2/layout/IconCircleList"/>
    <dgm:cxn modelId="{C3D09DEC-004B-497B-AC96-F778049D4B6C}" type="presParOf" srcId="{4939E4E8-7E81-4E5E-9129-275AE505613E}" destId="{E739868B-1C03-46B8-8699-65217BEA6596}" srcOrd="2" destOrd="0" presId="urn:microsoft.com/office/officeart/2018/2/layout/IconCircleList"/>
    <dgm:cxn modelId="{29CB853B-DCC0-4FA7-95D8-D41B20B90E9D}" type="presParOf" srcId="{4939E4E8-7E81-4E5E-9129-275AE505613E}" destId="{22792ABB-0630-4287-BEEC-2F64DD091175}" srcOrd="3" destOrd="0" presId="urn:microsoft.com/office/officeart/2018/2/layout/IconCircleList"/>
    <dgm:cxn modelId="{7A3FD8FA-FDA8-4BD6-8EA9-D3695E608198}" type="presParOf" srcId="{001FAC42-017A-485F-8349-0443CE08CEB7}" destId="{7F53CBAD-4786-436D-AB7E-98F01D5D3856}" srcOrd="3" destOrd="0" presId="urn:microsoft.com/office/officeart/2018/2/layout/IconCircleList"/>
    <dgm:cxn modelId="{3A874BFF-305C-4839-B23F-8BDFB7366165}" type="presParOf" srcId="{001FAC42-017A-485F-8349-0443CE08CEB7}" destId="{308E8134-C5B4-4CD9-8050-CAA825F02A1A}" srcOrd="4" destOrd="0" presId="urn:microsoft.com/office/officeart/2018/2/layout/IconCircleList"/>
    <dgm:cxn modelId="{FA93C5D4-E758-483F-A983-73C4F2CC3913}" type="presParOf" srcId="{308E8134-C5B4-4CD9-8050-CAA825F02A1A}" destId="{0D843048-8A65-4778-A52E-DBFA7D1DC020}" srcOrd="0" destOrd="0" presId="urn:microsoft.com/office/officeart/2018/2/layout/IconCircleList"/>
    <dgm:cxn modelId="{940B01A2-CB68-47A2-BCE6-FF5854B9300C}" type="presParOf" srcId="{308E8134-C5B4-4CD9-8050-CAA825F02A1A}" destId="{F1182AC5-EE5E-4942-8B7D-6EDBC58A23E0}" srcOrd="1" destOrd="0" presId="urn:microsoft.com/office/officeart/2018/2/layout/IconCircleList"/>
    <dgm:cxn modelId="{CCCC80C5-510A-4FBC-B679-D0EEDD9A75E8}" type="presParOf" srcId="{308E8134-C5B4-4CD9-8050-CAA825F02A1A}" destId="{7782D947-C1CD-4D32-8976-EFDF80B0AC23}" srcOrd="2" destOrd="0" presId="urn:microsoft.com/office/officeart/2018/2/layout/IconCircleList"/>
    <dgm:cxn modelId="{87749CDF-D486-482F-8174-1995394CD838}" type="presParOf" srcId="{308E8134-C5B4-4CD9-8050-CAA825F02A1A}" destId="{AE72E810-7463-4DF5-A95E-60A68E6BA8F5}" srcOrd="3" destOrd="0" presId="urn:microsoft.com/office/officeart/2018/2/layout/IconCircleList"/>
    <dgm:cxn modelId="{BD49791A-2D2C-43AE-80F8-56E80FA668F0}" type="presParOf" srcId="{001FAC42-017A-485F-8349-0443CE08CEB7}" destId="{EEB4DFEA-893C-4027-AC7B-84F426FD6041}" srcOrd="5" destOrd="0" presId="urn:microsoft.com/office/officeart/2018/2/layout/IconCircleList"/>
    <dgm:cxn modelId="{CE297869-2B8E-4DF3-988A-104C5FD7FFBC}" type="presParOf" srcId="{001FAC42-017A-485F-8349-0443CE08CEB7}" destId="{C78E39E8-6F37-4BF0-839C-4192D6858926}" srcOrd="6" destOrd="0" presId="urn:microsoft.com/office/officeart/2018/2/layout/IconCircleList"/>
    <dgm:cxn modelId="{55E7909A-381A-4610-B619-EB6A9A6182A3}" type="presParOf" srcId="{C78E39E8-6F37-4BF0-839C-4192D6858926}" destId="{647C96EF-C88B-4EAD-84A3-4E7AEF0BF3FD}" srcOrd="0" destOrd="0" presId="urn:microsoft.com/office/officeart/2018/2/layout/IconCircleList"/>
    <dgm:cxn modelId="{B63CD594-7F6A-4CCF-9424-51D0154F8899}" type="presParOf" srcId="{C78E39E8-6F37-4BF0-839C-4192D6858926}" destId="{F97063E1-ED46-4DEF-A3CE-95A66BD4F7DC}" srcOrd="1" destOrd="0" presId="urn:microsoft.com/office/officeart/2018/2/layout/IconCircleList"/>
    <dgm:cxn modelId="{614110A7-25AB-45A8-9408-165F9CFCFADB}" type="presParOf" srcId="{C78E39E8-6F37-4BF0-839C-4192D6858926}" destId="{7A26CA52-6DB1-47B5-98C4-07E826B60ECE}" srcOrd="2" destOrd="0" presId="urn:microsoft.com/office/officeart/2018/2/layout/IconCircleList"/>
    <dgm:cxn modelId="{42CB8614-8189-4C4C-9757-B7A6E789FAF6}" type="presParOf" srcId="{C78E39E8-6F37-4BF0-839C-4192D6858926}" destId="{61B1E18F-4341-489F-886E-5E420E403E9E}"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04ADC7-4E43-4EED-9F3A-3F753D6052A5}" type="doc">
      <dgm:prSet loTypeId="urn:microsoft.com/office/officeart/2016/7/layout/RepeatingBendingProcessNew" loCatId="process" qsTypeId="urn:microsoft.com/office/officeart/2005/8/quickstyle/simple1#52" qsCatId="simple" csTypeId="urn:microsoft.com/office/officeart/2005/8/colors/colorful1#13" csCatId="colorful"/>
      <dgm:spPr/>
      <dgm:t>
        <a:bodyPr/>
        <a:lstStyle/>
        <a:p>
          <a:endParaRPr lang="en-US"/>
        </a:p>
      </dgm:t>
    </dgm:pt>
    <dgm:pt modelId="{2B70D69A-8140-495A-9BF6-48D13BBDE94C}">
      <dgm:prSet/>
      <dgm:spPr/>
      <dgm:t>
        <a:bodyPr/>
        <a:lstStyle/>
        <a:p>
          <a:r>
            <a:rPr lang="en-GB" b="1"/>
            <a:t>Mixed methods design:</a:t>
          </a:r>
          <a:endParaRPr lang="en-US"/>
        </a:p>
      </dgm:t>
    </dgm:pt>
    <dgm:pt modelId="{BBB2EB9C-42DD-4808-8DBC-C66CE6C3B3C3}" type="parTrans" cxnId="{6C8CEFCD-8122-4A3A-8FD8-5D27D6DE9340}">
      <dgm:prSet/>
      <dgm:spPr/>
      <dgm:t>
        <a:bodyPr/>
        <a:lstStyle/>
        <a:p>
          <a:endParaRPr lang="en-US"/>
        </a:p>
      </dgm:t>
    </dgm:pt>
    <dgm:pt modelId="{DEE1E64F-F42F-48C1-A6BF-88F567A12B8B}" type="sibTrans" cxnId="{6C8CEFCD-8122-4A3A-8FD8-5D27D6DE9340}">
      <dgm:prSet/>
      <dgm:spPr/>
      <dgm:t>
        <a:bodyPr/>
        <a:lstStyle/>
        <a:p>
          <a:endParaRPr lang="en-US"/>
        </a:p>
      </dgm:t>
    </dgm:pt>
    <dgm:pt modelId="{4E2D9F30-95EA-4C82-85F5-B9C07A981B71}">
      <dgm:prSet/>
      <dgm:spPr/>
      <dgm:t>
        <a:bodyPr/>
        <a:lstStyle/>
        <a:p>
          <a:r>
            <a:rPr lang="en-GB" b="1"/>
            <a:t>Quantitative:</a:t>
          </a:r>
          <a:endParaRPr lang="en-US"/>
        </a:p>
      </dgm:t>
    </dgm:pt>
    <dgm:pt modelId="{B2B07208-339D-4BD2-B4C3-FAD4C0CEF137}" type="parTrans" cxnId="{9DBFE880-DEEB-4A2B-BEE1-432098801AFB}">
      <dgm:prSet/>
      <dgm:spPr/>
      <dgm:t>
        <a:bodyPr/>
        <a:lstStyle/>
        <a:p>
          <a:endParaRPr lang="en-US"/>
        </a:p>
      </dgm:t>
    </dgm:pt>
    <dgm:pt modelId="{7813A971-A62F-4E6E-BFB0-0BD6D67FCA80}" type="sibTrans" cxnId="{9DBFE880-DEEB-4A2B-BEE1-432098801AFB}">
      <dgm:prSet/>
      <dgm:spPr/>
      <dgm:t>
        <a:bodyPr/>
        <a:lstStyle/>
        <a:p>
          <a:endParaRPr lang="en-US"/>
        </a:p>
      </dgm:t>
    </dgm:pt>
    <dgm:pt modelId="{DA3828B2-3100-464F-A40D-8CFD30E07FB9}">
      <dgm:prSet/>
      <dgm:spPr/>
      <dgm:t>
        <a:bodyPr/>
        <a:lstStyle/>
        <a:p>
          <a:r>
            <a:rPr lang="en-GB"/>
            <a:t>HDD-normalised heating energy</a:t>
          </a:r>
          <a:endParaRPr lang="en-US"/>
        </a:p>
      </dgm:t>
    </dgm:pt>
    <dgm:pt modelId="{34F5EC2D-8872-4BF2-B7A6-D4357C14A5DD}" type="parTrans" cxnId="{40360047-F9E3-4CD8-A4D8-A63EF745EBD3}">
      <dgm:prSet/>
      <dgm:spPr/>
      <dgm:t>
        <a:bodyPr/>
        <a:lstStyle/>
        <a:p>
          <a:endParaRPr lang="en-US"/>
        </a:p>
      </dgm:t>
    </dgm:pt>
    <dgm:pt modelId="{FFB1E421-A6B4-46B8-9963-D55177C0726D}" type="sibTrans" cxnId="{40360047-F9E3-4CD8-A4D8-A63EF745EBD3}">
      <dgm:prSet/>
      <dgm:spPr/>
      <dgm:t>
        <a:bodyPr/>
        <a:lstStyle/>
        <a:p>
          <a:endParaRPr lang="en-US"/>
        </a:p>
      </dgm:t>
    </dgm:pt>
    <dgm:pt modelId="{CC869FF7-7E3F-459F-AD1E-0F9DAF4245B7}">
      <dgm:prSet/>
      <dgm:spPr/>
      <dgm:t>
        <a:bodyPr/>
        <a:lstStyle/>
        <a:p>
          <a:r>
            <a:rPr lang="en-GB"/>
            <a:t>PV generation</a:t>
          </a:r>
          <a:endParaRPr lang="en-US"/>
        </a:p>
      </dgm:t>
    </dgm:pt>
    <dgm:pt modelId="{2FACF0FB-607C-4D23-BD10-73571015EFA7}" type="parTrans" cxnId="{6ACE0124-AF7A-411E-9C00-EA35CF45E9B1}">
      <dgm:prSet/>
      <dgm:spPr/>
      <dgm:t>
        <a:bodyPr/>
        <a:lstStyle/>
        <a:p>
          <a:endParaRPr lang="en-US"/>
        </a:p>
      </dgm:t>
    </dgm:pt>
    <dgm:pt modelId="{1ADDCA81-C7F3-46CA-960F-434C57456B3F}" type="sibTrans" cxnId="{6ACE0124-AF7A-411E-9C00-EA35CF45E9B1}">
      <dgm:prSet/>
      <dgm:spPr/>
      <dgm:t>
        <a:bodyPr/>
        <a:lstStyle/>
        <a:p>
          <a:endParaRPr lang="en-US"/>
        </a:p>
      </dgm:t>
    </dgm:pt>
    <dgm:pt modelId="{3319560A-EC79-4A80-B280-F00153EBA3D7}">
      <dgm:prSet/>
      <dgm:spPr/>
      <dgm:t>
        <a:bodyPr/>
        <a:lstStyle/>
        <a:p>
          <a:r>
            <a:rPr lang="en-GB"/>
            <a:t>Heat pump electricity</a:t>
          </a:r>
          <a:endParaRPr lang="en-US"/>
        </a:p>
      </dgm:t>
    </dgm:pt>
    <dgm:pt modelId="{B267772D-E814-4E6A-9258-2FA91C4D2841}" type="parTrans" cxnId="{49807C3B-5B9D-45A5-8250-DD9470248906}">
      <dgm:prSet/>
      <dgm:spPr/>
      <dgm:t>
        <a:bodyPr/>
        <a:lstStyle/>
        <a:p>
          <a:endParaRPr lang="en-US"/>
        </a:p>
      </dgm:t>
    </dgm:pt>
    <dgm:pt modelId="{C3568D2A-9682-4E33-989A-A56AA09C0DCD}" type="sibTrans" cxnId="{49807C3B-5B9D-45A5-8250-DD9470248906}">
      <dgm:prSet/>
      <dgm:spPr/>
      <dgm:t>
        <a:bodyPr/>
        <a:lstStyle/>
        <a:p>
          <a:endParaRPr lang="en-US"/>
        </a:p>
      </dgm:t>
    </dgm:pt>
    <dgm:pt modelId="{34FF027D-AB7A-4FA9-8D7A-218ADC5E5360}">
      <dgm:prSet/>
      <dgm:spPr/>
      <dgm:t>
        <a:bodyPr/>
        <a:lstStyle/>
        <a:p>
          <a:r>
            <a:rPr lang="en-GB"/>
            <a:t>Indoor temperature &amp; RH monitoring</a:t>
          </a:r>
          <a:endParaRPr lang="en-US"/>
        </a:p>
      </dgm:t>
    </dgm:pt>
    <dgm:pt modelId="{11984834-1FFD-4D64-8271-13E11420F851}" type="parTrans" cxnId="{57A3DAE8-5234-4706-9DA1-015143DD8CBC}">
      <dgm:prSet/>
      <dgm:spPr/>
      <dgm:t>
        <a:bodyPr/>
        <a:lstStyle/>
        <a:p>
          <a:endParaRPr lang="en-US"/>
        </a:p>
      </dgm:t>
    </dgm:pt>
    <dgm:pt modelId="{C4BA2140-65FE-4BE4-87DF-82D685A14014}" type="sibTrans" cxnId="{57A3DAE8-5234-4706-9DA1-015143DD8CBC}">
      <dgm:prSet/>
      <dgm:spPr/>
      <dgm:t>
        <a:bodyPr/>
        <a:lstStyle/>
        <a:p>
          <a:endParaRPr lang="en-US"/>
        </a:p>
      </dgm:t>
    </dgm:pt>
    <dgm:pt modelId="{0D4BD124-3F08-44CA-97AD-459FF8A03403}">
      <dgm:prSet/>
      <dgm:spPr/>
      <dgm:t>
        <a:bodyPr/>
        <a:lstStyle/>
        <a:p>
          <a:r>
            <a:rPr lang="en-GB" b="1"/>
            <a:t>Qualitative:</a:t>
          </a:r>
          <a:endParaRPr lang="en-US"/>
        </a:p>
      </dgm:t>
    </dgm:pt>
    <dgm:pt modelId="{7DD4414F-31EB-4DA9-8D2D-790501635A0C}" type="parTrans" cxnId="{07D1769D-96C2-4F2B-BE31-BF0A7A92D2D4}">
      <dgm:prSet/>
      <dgm:spPr/>
      <dgm:t>
        <a:bodyPr/>
        <a:lstStyle/>
        <a:p>
          <a:endParaRPr lang="en-US"/>
        </a:p>
      </dgm:t>
    </dgm:pt>
    <dgm:pt modelId="{5A1EAB42-8C42-4124-AFE7-01197D883073}" type="sibTrans" cxnId="{07D1769D-96C2-4F2B-BE31-BF0A7A92D2D4}">
      <dgm:prSet/>
      <dgm:spPr/>
      <dgm:t>
        <a:bodyPr/>
        <a:lstStyle/>
        <a:p>
          <a:endParaRPr lang="en-US"/>
        </a:p>
      </dgm:t>
    </dgm:pt>
    <dgm:pt modelId="{99C7A837-4DCB-400D-9F6E-89ADDD8489DA}">
      <dgm:prSet/>
      <dgm:spPr/>
      <dgm:t>
        <a:bodyPr/>
        <a:lstStyle/>
        <a:p>
          <a:r>
            <a:rPr lang="en-GB"/>
            <a:t>Semi-structured interviews with tenants &amp; delivery staff</a:t>
          </a:r>
          <a:endParaRPr lang="en-US"/>
        </a:p>
      </dgm:t>
    </dgm:pt>
    <dgm:pt modelId="{CDDED2A7-80A7-4887-9A29-A8B2C596485D}" type="parTrans" cxnId="{FB29F406-65CF-4FAA-BCFE-A4C6773D3A6E}">
      <dgm:prSet/>
      <dgm:spPr/>
      <dgm:t>
        <a:bodyPr/>
        <a:lstStyle/>
        <a:p>
          <a:endParaRPr lang="en-US"/>
        </a:p>
      </dgm:t>
    </dgm:pt>
    <dgm:pt modelId="{E1279A82-B64D-423B-A1EF-696ED0E43458}" type="sibTrans" cxnId="{FB29F406-65CF-4FAA-BCFE-A4C6773D3A6E}">
      <dgm:prSet/>
      <dgm:spPr/>
      <dgm:t>
        <a:bodyPr/>
        <a:lstStyle/>
        <a:p>
          <a:endParaRPr lang="en-US"/>
        </a:p>
      </dgm:t>
    </dgm:pt>
    <dgm:pt modelId="{11C33DF2-8663-4606-A480-76F80ECA6132}">
      <dgm:prSet/>
      <dgm:spPr/>
      <dgm:t>
        <a:bodyPr/>
        <a:lstStyle/>
        <a:p>
          <a:r>
            <a:rPr lang="en-GB"/>
            <a:t>Reflexive review of leading questions</a:t>
          </a:r>
          <a:endParaRPr lang="en-US"/>
        </a:p>
      </dgm:t>
    </dgm:pt>
    <dgm:pt modelId="{400D5441-E796-4539-B4D9-DD59FCDDAC07}" type="parTrans" cxnId="{14351A15-0A4B-495B-9B11-E6453A595607}">
      <dgm:prSet/>
      <dgm:spPr/>
      <dgm:t>
        <a:bodyPr/>
        <a:lstStyle/>
        <a:p>
          <a:endParaRPr lang="en-US"/>
        </a:p>
      </dgm:t>
    </dgm:pt>
    <dgm:pt modelId="{43D20464-A474-4A80-AE59-3ED2BE8034E2}" type="sibTrans" cxnId="{14351A15-0A4B-495B-9B11-E6453A595607}">
      <dgm:prSet/>
      <dgm:spPr/>
      <dgm:t>
        <a:bodyPr/>
        <a:lstStyle/>
        <a:p>
          <a:endParaRPr lang="en-US"/>
        </a:p>
      </dgm:t>
    </dgm:pt>
    <dgm:pt modelId="{D5F188CF-E696-4282-B880-F16227C0B679}">
      <dgm:prSet/>
      <dgm:spPr/>
      <dgm:t>
        <a:bodyPr/>
        <a:lstStyle/>
        <a:p>
          <a:r>
            <a:rPr lang="en-GB" b="1"/>
            <a:t>Ethics:</a:t>
          </a:r>
          <a:r>
            <a:rPr lang="en-GB"/>
            <a:t> GDPR compliance, anonymisation, vulnerability safeguards</a:t>
          </a:r>
          <a:endParaRPr lang="en-US"/>
        </a:p>
      </dgm:t>
    </dgm:pt>
    <dgm:pt modelId="{2E710F2E-DEA4-4DEF-8798-16036A75947F}" type="parTrans" cxnId="{72B40069-22EC-4287-ACF9-450C5CA2BE99}">
      <dgm:prSet/>
      <dgm:spPr/>
      <dgm:t>
        <a:bodyPr/>
        <a:lstStyle/>
        <a:p>
          <a:endParaRPr lang="en-US"/>
        </a:p>
      </dgm:t>
    </dgm:pt>
    <dgm:pt modelId="{7EBDC80B-D09A-49A5-8DFD-9FF9D2899173}" type="sibTrans" cxnId="{72B40069-22EC-4287-ACF9-450C5CA2BE99}">
      <dgm:prSet/>
      <dgm:spPr/>
      <dgm:t>
        <a:bodyPr/>
        <a:lstStyle/>
        <a:p>
          <a:endParaRPr lang="en-US"/>
        </a:p>
      </dgm:t>
    </dgm:pt>
    <dgm:pt modelId="{5D88BF71-C5A3-4A2F-9C17-A0EA641480ED}">
      <dgm:prSet/>
      <dgm:spPr/>
      <dgm:t>
        <a:bodyPr/>
        <a:lstStyle/>
        <a:p>
          <a:r>
            <a:rPr lang="en-GB" b="1"/>
            <a:t>Integration:</a:t>
          </a:r>
          <a:r>
            <a:rPr lang="en-GB"/>
            <a:t> Quant + qual + conceptual framework</a:t>
          </a:r>
          <a:endParaRPr lang="en-US"/>
        </a:p>
      </dgm:t>
    </dgm:pt>
    <dgm:pt modelId="{3FBD7EBA-6BFB-44D0-9C04-1E3EFB10842B}" type="parTrans" cxnId="{DA28ED2A-A13F-4132-BFF2-A3977AB05A73}">
      <dgm:prSet/>
      <dgm:spPr/>
      <dgm:t>
        <a:bodyPr/>
        <a:lstStyle/>
        <a:p>
          <a:endParaRPr lang="en-US"/>
        </a:p>
      </dgm:t>
    </dgm:pt>
    <dgm:pt modelId="{2ED5B6C9-D1B0-49C9-AF4E-C0BAC5965258}" type="sibTrans" cxnId="{DA28ED2A-A13F-4132-BFF2-A3977AB05A73}">
      <dgm:prSet/>
      <dgm:spPr/>
      <dgm:t>
        <a:bodyPr/>
        <a:lstStyle/>
        <a:p>
          <a:endParaRPr lang="en-US"/>
        </a:p>
      </dgm:t>
    </dgm:pt>
    <dgm:pt modelId="{41CE7F4E-6537-413A-BC8A-368573FA9A36}" type="pres">
      <dgm:prSet presAssocID="{EC04ADC7-4E43-4EED-9F3A-3F753D6052A5}" presName="Name0" presStyleCnt="0">
        <dgm:presLayoutVars>
          <dgm:dir/>
          <dgm:resizeHandles val="exact"/>
        </dgm:presLayoutVars>
      </dgm:prSet>
      <dgm:spPr/>
    </dgm:pt>
    <dgm:pt modelId="{7996CE1C-3355-4489-9523-1AFCB73F4974}" type="pres">
      <dgm:prSet presAssocID="{2B70D69A-8140-495A-9BF6-48D13BBDE94C}" presName="node" presStyleLbl="node1" presStyleIdx="0" presStyleCnt="5">
        <dgm:presLayoutVars>
          <dgm:bulletEnabled val="1"/>
        </dgm:presLayoutVars>
      </dgm:prSet>
      <dgm:spPr/>
    </dgm:pt>
    <dgm:pt modelId="{B6040090-E0B2-41EC-8E90-B2C9AFAEDE04}" type="pres">
      <dgm:prSet presAssocID="{DEE1E64F-F42F-48C1-A6BF-88F567A12B8B}" presName="sibTrans" presStyleLbl="sibTrans1D1" presStyleIdx="0" presStyleCnt="4"/>
      <dgm:spPr/>
    </dgm:pt>
    <dgm:pt modelId="{122ED76D-CFFE-45F9-A324-A3D88E67C1BA}" type="pres">
      <dgm:prSet presAssocID="{DEE1E64F-F42F-48C1-A6BF-88F567A12B8B}" presName="connectorText" presStyleLbl="sibTrans1D1" presStyleIdx="0" presStyleCnt="4"/>
      <dgm:spPr/>
    </dgm:pt>
    <dgm:pt modelId="{10AC998B-05EF-4AE1-8FF7-7C37E3AC0780}" type="pres">
      <dgm:prSet presAssocID="{4E2D9F30-95EA-4C82-85F5-B9C07A981B71}" presName="node" presStyleLbl="node1" presStyleIdx="1" presStyleCnt="5">
        <dgm:presLayoutVars>
          <dgm:bulletEnabled val="1"/>
        </dgm:presLayoutVars>
      </dgm:prSet>
      <dgm:spPr/>
    </dgm:pt>
    <dgm:pt modelId="{604D041C-923B-4913-945F-ADA10F06FF9D}" type="pres">
      <dgm:prSet presAssocID="{7813A971-A62F-4E6E-BFB0-0BD6D67FCA80}" presName="sibTrans" presStyleLbl="sibTrans1D1" presStyleIdx="1" presStyleCnt="4"/>
      <dgm:spPr/>
    </dgm:pt>
    <dgm:pt modelId="{ED5C9109-D774-4E4E-B4DC-4FD19298CC41}" type="pres">
      <dgm:prSet presAssocID="{7813A971-A62F-4E6E-BFB0-0BD6D67FCA80}" presName="connectorText" presStyleLbl="sibTrans1D1" presStyleIdx="1" presStyleCnt="4"/>
      <dgm:spPr/>
    </dgm:pt>
    <dgm:pt modelId="{C00B4425-0CC1-40C8-A61A-27FD936DDCBC}" type="pres">
      <dgm:prSet presAssocID="{0D4BD124-3F08-44CA-97AD-459FF8A03403}" presName="node" presStyleLbl="node1" presStyleIdx="2" presStyleCnt="5">
        <dgm:presLayoutVars>
          <dgm:bulletEnabled val="1"/>
        </dgm:presLayoutVars>
      </dgm:prSet>
      <dgm:spPr/>
    </dgm:pt>
    <dgm:pt modelId="{CC5F4B93-A1F8-4EF2-8E75-A343DF6E904D}" type="pres">
      <dgm:prSet presAssocID="{5A1EAB42-8C42-4124-AFE7-01197D883073}" presName="sibTrans" presStyleLbl="sibTrans1D1" presStyleIdx="2" presStyleCnt="4"/>
      <dgm:spPr/>
    </dgm:pt>
    <dgm:pt modelId="{BB2055B4-13E9-4E8E-9FFF-7C29752A125E}" type="pres">
      <dgm:prSet presAssocID="{5A1EAB42-8C42-4124-AFE7-01197D883073}" presName="connectorText" presStyleLbl="sibTrans1D1" presStyleIdx="2" presStyleCnt="4"/>
      <dgm:spPr/>
    </dgm:pt>
    <dgm:pt modelId="{8215CDC3-5B7E-482D-BF92-EA9BD524F8B0}" type="pres">
      <dgm:prSet presAssocID="{D5F188CF-E696-4282-B880-F16227C0B679}" presName="node" presStyleLbl="node1" presStyleIdx="3" presStyleCnt="5">
        <dgm:presLayoutVars>
          <dgm:bulletEnabled val="1"/>
        </dgm:presLayoutVars>
      </dgm:prSet>
      <dgm:spPr/>
    </dgm:pt>
    <dgm:pt modelId="{46F058EC-E681-4FA1-92B1-865A2F209916}" type="pres">
      <dgm:prSet presAssocID="{7EBDC80B-D09A-49A5-8DFD-9FF9D2899173}" presName="sibTrans" presStyleLbl="sibTrans1D1" presStyleIdx="3" presStyleCnt="4"/>
      <dgm:spPr/>
    </dgm:pt>
    <dgm:pt modelId="{3BAA9016-BBB2-40A8-B40C-3A8319824949}" type="pres">
      <dgm:prSet presAssocID="{7EBDC80B-D09A-49A5-8DFD-9FF9D2899173}" presName="connectorText" presStyleLbl="sibTrans1D1" presStyleIdx="3" presStyleCnt="4"/>
      <dgm:spPr/>
    </dgm:pt>
    <dgm:pt modelId="{E345949D-53AD-4CD1-8BEF-7685FABDCD80}" type="pres">
      <dgm:prSet presAssocID="{5D88BF71-C5A3-4A2F-9C17-A0EA641480ED}" presName="node" presStyleLbl="node1" presStyleIdx="4" presStyleCnt="5">
        <dgm:presLayoutVars>
          <dgm:bulletEnabled val="1"/>
        </dgm:presLayoutVars>
      </dgm:prSet>
      <dgm:spPr/>
    </dgm:pt>
  </dgm:ptLst>
  <dgm:cxnLst>
    <dgm:cxn modelId="{FB29F406-65CF-4FAA-BCFE-A4C6773D3A6E}" srcId="{0D4BD124-3F08-44CA-97AD-459FF8A03403}" destId="{99C7A837-4DCB-400D-9F6E-89ADDD8489DA}" srcOrd="0" destOrd="0" parTransId="{CDDED2A7-80A7-4887-9A29-A8B2C596485D}" sibTransId="{E1279A82-B64D-423B-A1EF-696ED0E43458}"/>
    <dgm:cxn modelId="{14351A15-0A4B-495B-9B11-E6453A595607}" srcId="{0D4BD124-3F08-44CA-97AD-459FF8A03403}" destId="{11C33DF2-8663-4606-A480-76F80ECA6132}" srcOrd="1" destOrd="0" parTransId="{400D5441-E796-4539-B4D9-DD59FCDDAC07}" sibTransId="{43D20464-A474-4A80-AE59-3ED2BE8034E2}"/>
    <dgm:cxn modelId="{8A6A2A1E-A367-48C8-BE06-0CB833E3CC33}" type="presOf" srcId="{5A1EAB42-8C42-4124-AFE7-01197D883073}" destId="{BB2055B4-13E9-4E8E-9FFF-7C29752A125E}" srcOrd="1" destOrd="0" presId="urn:microsoft.com/office/officeart/2016/7/layout/RepeatingBendingProcessNew"/>
    <dgm:cxn modelId="{EFD14C21-5E6D-4848-B7A8-7A92040C6C3E}" type="presOf" srcId="{7EBDC80B-D09A-49A5-8DFD-9FF9D2899173}" destId="{46F058EC-E681-4FA1-92B1-865A2F209916}" srcOrd="0" destOrd="0" presId="urn:microsoft.com/office/officeart/2016/7/layout/RepeatingBendingProcessNew"/>
    <dgm:cxn modelId="{6ACE0124-AF7A-411E-9C00-EA35CF45E9B1}" srcId="{4E2D9F30-95EA-4C82-85F5-B9C07A981B71}" destId="{CC869FF7-7E3F-459F-AD1E-0F9DAF4245B7}" srcOrd="1" destOrd="0" parTransId="{2FACF0FB-607C-4D23-BD10-73571015EFA7}" sibTransId="{1ADDCA81-C7F3-46CA-960F-434C57456B3F}"/>
    <dgm:cxn modelId="{741C6E27-5E1A-4300-B83D-CA461D7A7F56}" type="presOf" srcId="{7813A971-A62F-4E6E-BFB0-0BD6D67FCA80}" destId="{604D041C-923B-4913-945F-ADA10F06FF9D}" srcOrd="0" destOrd="0" presId="urn:microsoft.com/office/officeart/2016/7/layout/RepeatingBendingProcessNew"/>
    <dgm:cxn modelId="{DA28ED2A-A13F-4132-BFF2-A3977AB05A73}" srcId="{EC04ADC7-4E43-4EED-9F3A-3F753D6052A5}" destId="{5D88BF71-C5A3-4A2F-9C17-A0EA641480ED}" srcOrd="4" destOrd="0" parTransId="{3FBD7EBA-6BFB-44D0-9C04-1E3EFB10842B}" sibTransId="{2ED5B6C9-D1B0-49C9-AF4E-C0BAC5965258}"/>
    <dgm:cxn modelId="{4278D130-AA05-43C0-8887-DB412B2ECF47}" type="presOf" srcId="{4E2D9F30-95EA-4C82-85F5-B9C07A981B71}" destId="{10AC998B-05EF-4AE1-8FF7-7C37E3AC0780}" srcOrd="0" destOrd="0" presId="urn:microsoft.com/office/officeart/2016/7/layout/RepeatingBendingProcessNew"/>
    <dgm:cxn modelId="{49807C3B-5B9D-45A5-8250-DD9470248906}" srcId="{4E2D9F30-95EA-4C82-85F5-B9C07A981B71}" destId="{3319560A-EC79-4A80-B280-F00153EBA3D7}" srcOrd="2" destOrd="0" parTransId="{B267772D-E814-4E6A-9258-2FA91C4D2841}" sibTransId="{C3568D2A-9682-4E33-989A-A56AA09C0DCD}"/>
    <dgm:cxn modelId="{47624965-BDD2-4C1F-AD70-DBF60F7B6834}" type="presOf" srcId="{11C33DF2-8663-4606-A480-76F80ECA6132}" destId="{C00B4425-0CC1-40C8-A61A-27FD936DDCBC}" srcOrd="0" destOrd="2" presId="urn:microsoft.com/office/officeart/2016/7/layout/RepeatingBendingProcessNew"/>
    <dgm:cxn modelId="{40360047-F9E3-4CD8-A4D8-A63EF745EBD3}" srcId="{4E2D9F30-95EA-4C82-85F5-B9C07A981B71}" destId="{DA3828B2-3100-464F-A40D-8CFD30E07FB9}" srcOrd="0" destOrd="0" parTransId="{34F5EC2D-8872-4BF2-B7A6-D4357C14A5DD}" sibTransId="{FFB1E421-A6B4-46B8-9963-D55177C0726D}"/>
    <dgm:cxn modelId="{72B40069-22EC-4287-ACF9-450C5CA2BE99}" srcId="{EC04ADC7-4E43-4EED-9F3A-3F753D6052A5}" destId="{D5F188CF-E696-4282-B880-F16227C0B679}" srcOrd="3" destOrd="0" parTransId="{2E710F2E-DEA4-4DEF-8798-16036A75947F}" sibTransId="{7EBDC80B-D09A-49A5-8DFD-9FF9D2899173}"/>
    <dgm:cxn modelId="{E6DBF553-8D67-4BB1-8AA1-2F04D3A595EE}" type="presOf" srcId="{0D4BD124-3F08-44CA-97AD-459FF8A03403}" destId="{C00B4425-0CC1-40C8-A61A-27FD936DDCBC}" srcOrd="0" destOrd="0" presId="urn:microsoft.com/office/officeart/2016/7/layout/RepeatingBendingProcessNew"/>
    <dgm:cxn modelId="{74D71474-6EB7-495A-B6BA-3FB5B91FA52B}" type="presOf" srcId="{EC04ADC7-4E43-4EED-9F3A-3F753D6052A5}" destId="{41CE7F4E-6537-413A-BC8A-368573FA9A36}" srcOrd="0" destOrd="0" presId="urn:microsoft.com/office/officeart/2016/7/layout/RepeatingBendingProcessNew"/>
    <dgm:cxn modelId="{CA70E859-E3EB-4B1E-95C0-42A691A7E50D}" type="presOf" srcId="{7EBDC80B-D09A-49A5-8DFD-9FF9D2899173}" destId="{3BAA9016-BBB2-40A8-B40C-3A8319824949}" srcOrd="1" destOrd="0" presId="urn:microsoft.com/office/officeart/2016/7/layout/RepeatingBendingProcessNew"/>
    <dgm:cxn modelId="{9DBFE880-DEEB-4A2B-BEE1-432098801AFB}" srcId="{EC04ADC7-4E43-4EED-9F3A-3F753D6052A5}" destId="{4E2D9F30-95EA-4C82-85F5-B9C07A981B71}" srcOrd="1" destOrd="0" parTransId="{B2B07208-339D-4BD2-B4C3-FAD4C0CEF137}" sibTransId="{7813A971-A62F-4E6E-BFB0-0BD6D67FCA80}"/>
    <dgm:cxn modelId="{BB588086-FC61-4713-A290-A0654F6A1262}" type="presOf" srcId="{2B70D69A-8140-495A-9BF6-48D13BBDE94C}" destId="{7996CE1C-3355-4489-9523-1AFCB73F4974}" srcOrd="0" destOrd="0" presId="urn:microsoft.com/office/officeart/2016/7/layout/RepeatingBendingProcessNew"/>
    <dgm:cxn modelId="{85062989-9656-4847-9A03-92E354EB186E}" type="presOf" srcId="{5D88BF71-C5A3-4A2F-9C17-A0EA641480ED}" destId="{E345949D-53AD-4CD1-8BEF-7685FABDCD80}" srcOrd="0" destOrd="0" presId="urn:microsoft.com/office/officeart/2016/7/layout/RepeatingBendingProcessNew"/>
    <dgm:cxn modelId="{08F8DE8A-5798-4CBA-8837-4AEA627D4E29}" type="presOf" srcId="{CC869FF7-7E3F-459F-AD1E-0F9DAF4245B7}" destId="{10AC998B-05EF-4AE1-8FF7-7C37E3AC0780}" srcOrd="0" destOrd="2" presId="urn:microsoft.com/office/officeart/2016/7/layout/RepeatingBendingProcessNew"/>
    <dgm:cxn modelId="{07D1769D-96C2-4F2B-BE31-BF0A7A92D2D4}" srcId="{EC04ADC7-4E43-4EED-9F3A-3F753D6052A5}" destId="{0D4BD124-3F08-44CA-97AD-459FF8A03403}" srcOrd="2" destOrd="0" parTransId="{7DD4414F-31EB-4DA9-8D2D-790501635A0C}" sibTransId="{5A1EAB42-8C42-4124-AFE7-01197D883073}"/>
    <dgm:cxn modelId="{A2BC62A9-8E17-41B9-8CFD-9CDC7036F7C0}" type="presOf" srcId="{3319560A-EC79-4A80-B280-F00153EBA3D7}" destId="{10AC998B-05EF-4AE1-8FF7-7C37E3AC0780}" srcOrd="0" destOrd="3" presId="urn:microsoft.com/office/officeart/2016/7/layout/RepeatingBendingProcessNew"/>
    <dgm:cxn modelId="{AC040AC0-5BA0-469D-A707-17BBC5115917}" type="presOf" srcId="{34FF027D-AB7A-4FA9-8D7A-218ADC5E5360}" destId="{10AC998B-05EF-4AE1-8FF7-7C37E3AC0780}" srcOrd="0" destOrd="4" presId="urn:microsoft.com/office/officeart/2016/7/layout/RepeatingBendingProcessNew"/>
    <dgm:cxn modelId="{6C8CEFCD-8122-4A3A-8FD8-5D27D6DE9340}" srcId="{EC04ADC7-4E43-4EED-9F3A-3F753D6052A5}" destId="{2B70D69A-8140-495A-9BF6-48D13BBDE94C}" srcOrd="0" destOrd="0" parTransId="{BBB2EB9C-42DD-4808-8DBC-C66CE6C3B3C3}" sibTransId="{DEE1E64F-F42F-48C1-A6BF-88F567A12B8B}"/>
    <dgm:cxn modelId="{A5E15ADC-6655-4908-907A-342A47802753}" type="presOf" srcId="{99C7A837-4DCB-400D-9F6E-89ADDD8489DA}" destId="{C00B4425-0CC1-40C8-A61A-27FD936DDCBC}" srcOrd="0" destOrd="1" presId="urn:microsoft.com/office/officeart/2016/7/layout/RepeatingBendingProcessNew"/>
    <dgm:cxn modelId="{CE3351E5-4088-43B3-B91C-5C66BB3BC0EB}" type="presOf" srcId="{DEE1E64F-F42F-48C1-A6BF-88F567A12B8B}" destId="{122ED76D-CFFE-45F9-A324-A3D88E67C1BA}" srcOrd="1" destOrd="0" presId="urn:microsoft.com/office/officeart/2016/7/layout/RepeatingBendingProcessNew"/>
    <dgm:cxn modelId="{57A3DAE8-5234-4706-9DA1-015143DD8CBC}" srcId="{4E2D9F30-95EA-4C82-85F5-B9C07A981B71}" destId="{34FF027D-AB7A-4FA9-8D7A-218ADC5E5360}" srcOrd="3" destOrd="0" parTransId="{11984834-1FFD-4D64-8271-13E11420F851}" sibTransId="{C4BA2140-65FE-4BE4-87DF-82D685A14014}"/>
    <dgm:cxn modelId="{698DFCEA-6BDD-40C4-97EE-F32E6D2FEEE9}" type="presOf" srcId="{7813A971-A62F-4E6E-BFB0-0BD6D67FCA80}" destId="{ED5C9109-D774-4E4E-B4DC-4FD19298CC41}" srcOrd="1" destOrd="0" presId="urn:microsoft.com/office/officeart/2016/7/layout/RepeatingBendingProcessNew"/>
    <dgm:cxn modelId="{D6DF93EE-4F28-4C5B-AF93-8B3B75EAC010}" type="presOf" srcId="{DEE1E64F-F42F-48C1-A6BF-88F567A12B8B}" destId="{B6040090-E0B2-41EC-8E90-B2C9AFAEDE04}" srcOrd="0" destOrd="0" presId="urn:microsoft.com/office/officeart/2016/7/layout/RepeatingBendingProcessNew"/>
    <dgm:cxn modelId="{D6282CFB-3BCB-45C1-AE9A-224C98D02EED}" type="presOf" srcId="{D5F188CF-E696-4282-B880-F16227C0B679}" destId="{8215CDC3-5B7E-482D-BF92-EA9BD524F8B0}" srcOrd="0" destOrd="0" presId="urn:microsoft.com/office/officeart/2016/7/layout/RepeatingBendingProcessNew"/>
    <dgm:cxn modelId="{666D7BFF-E404-4B47-8AB2-5CA0AA743FDE}" type="presOf" srcId="{DA3828B2-3100-464F-A40D-8CFD30E07FB9}" destId="{10AC998B-05EF-4AE1-8FF7-7C37E3AC0780}" srcOrd="0" destOrd="1" presId="urn:microsoft.com/office/officeart/2016/7/layout/RepeatingBendingProcessNew"/>
    <dgm:cxn modelId="{9402BAFF-63AA-4C82-9F15-65754D17845D}" type="presOf" srcId="{5A1EAB42-8C42-4124-AFE7-01197D883073}" destId="{CC5F4B93-A1F8-4EF2-8E75-A343DF6E904D}" srcOrd="0" destOrd="0" presId="urn:microsoft.com/office/officeart/2016/7/layout/RepeatingBendingProcessNew"/>
    <dgm:cxn modelId="{19B4E9EA-5B29-4243-8DDE-0B6114D05C1F}" type="presParOf" srcId="{41CE7F4E-6537-413A-BC8A-368573FA9A36}" destId="{7996CE1C-3355-4489-9523-1AFCB73F4974}" srcOrd="0" destOrd="0" presId="urn:microsoft.com/office/officeart/2016/7/layout/RepeatingBendingProcessNew"/>
    <dgm:cxn modelId="{AE04A00E-113D-4DE7-81F1-841F22F6DE6A}" type="presParOf" srcId="{41CE7F4E-6537-413A-BC8A-368573FA9A36}" destId="{B6040090-E0B2-41EC-8E90-B2C9AFAEDE04}" srcOrd="1" destOrd="0" presId="urn:microsoft.com/office/officeart/2016/7/layout/RepeatingBendingProcessNew"/>
    <dgm:cxn modelId="{88B493F3-A228-490F-8DF3-8B247CFAB61C}" type="presParOf" srcId="{B6040090-E0B2-41EC-8E90-B2C9AFAEDE04}" destId="{122ED76D-CFFE-45F9-A324-A3D88E67C1BA}" srcOrd="0" destOrd="0" presId="urn:microsoft.com/office/officeart/2016/7/layout/RepeatingBendingProcessNew"/>
    <dgm:cxn modelId="{419EE492-3E81-40A2-A4DB-E2EC8AFCA489}" type="presParOf" srcId="{41CE7F4E-6537-413A-BC8A-368573FA9A36}" destId="{10AC998B-05EF-4AE1-8FF7-7C37E3AC0780}" srcOrd="2" destOrd="0" presId="urn:microsoft.com/office/officeart/2016/7/layout/RepeatingBendingProcessNew"/>
    <dgm:cxn modelId="{ACAAF367-36B6-4124-9F8A-8E39848A6911}" type="presParOf" srcId="{41CE7F4E-6537-413A-BC8A-368573FA9A36}" destId="{604D041C-923B-4913-945F-ADA10F06FF9D}" srcOrd="3" destOrd="0" presId="urn:microsoft.com/office/officeart/2016/7/layout/RepeatingBendingProcessNew"/>
    <dgm:cxn modelId="{65B17591-B600-4473-88B4-8895E3333455}" type="presParOf" srcId="{604D041C-923B-4913-945F-ADA10F06FF9D}" destId="{ED5C9109-D774-4E4E-B4DC-4FD19298CC41}" srcOrd="0" destOrd="0" presId="urn:microsoft.com/office/officeart/2016/7/layout/RepeatingBendingProcessNew"/>
    <dgm:cxn modelId="{EB96FFFE-2C00-43AF-BE5F-F54D6D2F724B}" type="presParOf" srcId="{41CE7F4E-6537-413A-BC8A-368573FA9A36}" destId="{C00B4425-0CC1-40C8-A61A-27FD936DDCBC}" srcOrd="4" destOrd="0" presId="urn:microsoft.com/office/officeart/2016/7/layout/RepeatingBendingProcessNew"/>
    <dgm:cxn modelId="{020C17B8-B8D4-41D3-98FE-F11E35E08AE0}" type="presParOf" srcId="{41CE7F4E-6537-413A-BC8A-368573FA9A36}" destId="{CC5F4B93-A1F8-4EF2-8E75-A343DF6E904D}" srcOrd="5" destOrd="0" presId="urn:microsoft.com/office/officeart/2016/7/layout/RepeatingBendingProcessNew"/>
    <dgm:cxn modelId="{1964DC96-228C-440F-89CE-349699200211}" type="presParOf" srcId="{CC5F4B93-A1F8-4EF2-8E75-A343DF6E904D}" destId="{BB2055B4-13E9-4E8E-9FFF-7C29752A125E}" srcOrd="0" destOrd="0" presId="urn:microsoft.com/office/officeart/2016/7/layout/RepeatingBendingProcessNew"/>
    <dgm:cxn modelId="{FAEA893E-5D8D-42C4-82DC-BC89295B5012}" type="presParOf" srcId="{41CE7F4E-6537-413A-BC8A-368573FA9A36}" destId="{8215CDC3-5B7E-482D-BF92-EA9BD524F8B0}" srcOrd="6" destOrd="0" presId="urn:microsoft.com/office/officeart/2016/7/layout/RepeatingBendingProcessNew"/>
    <dgm:cxn modelId="{71697C50-411A-4CA2-BEE7-30ED70A21513}" type="presParOf" srcId="{41CE7F4E-6537-413A-BC8A-368573FA9A36}" destId="{46F058EC-E681-4FA1-92B1-865A2F209916}" srcOrd="7" destOrd="0" presId="urn:microsoft.com/office/officeart/2016/7/layout/RepeatingBendingProcessNew"/>
    <dgm:cxn modelId="{465F41E1-9DA9-476E-A403-45C5852DB875}" type="presParOf" srcId="{46F058EC-E681-4FA1-92B1-865A2F209916}" destId="{3BAA9016-BBB2-40A8-B40C-3A8319824949}" srcOrd="0" destOrd="0" presId="urn:microsoft.com/office/officeart/2016/7/layout/RepeatingBendingProcessNew"/>
    <dgm:cxn modelId="{CE8E7F77-F33D-47A3-84D4-7D56F83E1C51}" type="presParOf" srcId="{41CE7F4E-6537-413A-BC8A-368573FA9A36}" destId="{E345949D-53AD-4CD1-8BEF-7685FABDCD80}" srcOrd="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69C4D8A-20FA-4288-9340-5FB81CDE6AC2}" type="doc">
      <dgm:prSet loTypeId="urn:microsoft.com/office/officeart/2005/8/layout/vList2" loCatId="list" qsTypeId="urn:microsoft.com/office/officeart/2005/8/quickstyle/simple1#43" qsCatId="simple" csTypeId="urn:microsoft.com/office/officeart/2005/8/colors/colorful2#10" csCatId="colorful"/>
      <dgm:spPr/>
      <dgm:t>
        <a:bodyPr/>
        <a:lstStyle/>
        <a:p>
          <a:endParaRPr lang="en-US"/>
        </a:p>
      </dgm:t>
    </dgm:pt>
    <dgm:pt modelId="{72AEB7E5-110C-456B-A00F-8C5D176926BA}">
      <dgm:prSet/>
      <dgm:spPr/>
      <dgm:t>
        <a:bodyPr/>
        <a:lstStyle/>
        <a:p>
          <a:r>
            <a:rPr lang="en-GB" b="1"/>
            <a:t>Heating energy performance:</a:t>
          </a:r>
          <a:endParaRPr lang="en-US"/>
        </a:p>
      </dgm:t>
    </dgm:pt>
    <dgm:pt modelId="{35F38D72-5B11-4B0B-90AD-596A8268F85E}" type="parTrans" cxnId="{C2357F36-BCD6-4280-8150-76AA36765D3A}">
      <dgm:prSet/>
      <dgm:spPr/>
      <dgm:t>
        <a:bodyPr/>
        <a:lstStyle/>
        <a:p>
          <a:endParaRPr lang="en-US"/>
        </a:p>
      </dgm:t>
    </dgm:pt>
    <dgm:pt modelId="{B276AA51-5992-4EE1-80F5-BB8B9A1200BF}" type="sibTrans" cxnId="{C2357F36-BCD6-4280-8150-76AA36765D3A}">
      <dgm:prSet/>
      <dgm:spPr/>
      <dgm:t>
        <a:bodyPr/>
        <a:lstStyle/>
        <a:p>
          <a:endParaRPr lang="en-US"/>
        </a:p>
      </dgm:t>
    </dgm:pt>
    <dgm:pt modelId="{E7584F2B-2FA5-4FCF-902D-5B03DF87D3EF}">
      <dgm:prSet/>
      <dgm:spPr/>
      <dgm:t>
        <a:bodyPr/>
        <a:lstStyle/>
        <a:p>
          <a:r>
            <a:rPr lang="en-GB"/>
            <a:t>Average reduction: </a:t>
          </a:r>
          <a:r>
            <a:rPr lang="en-GB" b="1"/>
            <a:t>16–17%</a:t>
          </a:r>
          <a:endParaRPr lang="en-US"/>
        </a:p>
      </dgm:t>
    </dgm:pt>
    <dgm:pt modelId="{982B3FC2-1EB0-4B18-B37D-3A90B0476ACA}" type="parTrans" cxnId="{57BD0B10-C74F-424E-A779-2D65594E5FAD}">
      <dgm:prSet/>
      <dgm:spPr/>
      <dgm:t>
        <a:bodyPr/>
        <a:lstStyle/>
        <a:p>
          <a:endParaRPr lang="en-US"/>
        </a:p>
      </dgm:t>
    </dgm:pt>
    <dgm:pt modelId="{2468764B-888A-41C5-976E-E6B8139BDEDB}" type="sibTrans" cxnId="{57BD0B10-C74F-424E-A779-2D65594E5FAD}">
      <dgm:prSet/>
      <dgm:spPr/>
      <dgm:t>
        <a:bodyPr/>
        <a:lstStyle/>
        <a:p>
          <a:endParaRPr lang="en-US"/>
        </a:p>
      </dgm:t>
    </dgm:pt>
    <dgm:pt modelId="{818A23A8-8244-4067-ACE1-64B0C460B007}">
      <dgm:prSet/>
      <dgm:spPr/>
      <dgm:t>
        <a:bodyPr/>
        <a:lstStyle/>
        <a:p>
          <a:r>
            <a:rPr lang="en-GB"/>
            <a:t>Fabric-first: </a:t>
          </a:r>
          <a:r>
            <a:rPr lang="en-GB" b="1"/>
            <a:t>22–25%</a:t>
          </a:r>
          <a:endParaRPr lang="en-US"/>
        </a:p>
      </dgm:t>
    </dgm:pt>
    <dgm:pt modelId="{26720C01-9F6B-44B6-AE7B-521FC0E09AA0}" type="parTrans" cxnId="{24F03273-0850-4071-B96B-3B2D1F399981}">
      <dgm:prSet/>
      <dgm:spPr/>
      <dgm:t>
        <a:bodyPr/>
        <a:lstStyle/>
        <a:p>
          <a:endParaRPr lang="en-US"/>
        </a:p>
      </dgm:t>
    </dgm:pt>
    <dgm:pt modelId="{84C120BF-15E0-4B5E-81A9-16633A62A019}" type="sibTrans" cxnId="{24F03273-0850-4071-B96B-3B2D1F399981}">
      <dgm:prSet/>
      <dgm:spPr/>
      <dgm:t>
        <a:bodyPr/>
        <a:lstStyle/>
        <a:p>
          <a:endParaRPr lang="en-US"/>
        </a:p>
      </dgm:t>
    </dgm:pt>
    <dgm:pt modelId="{BFA61A8A-E5FA-43AB-8683-1245E881CF8F}">
      <dgm:prSet/>
      <dgm:spPr/>
      <dgm:t>
        <a:bodyPr/>
        <a:lstStyle/>
        <a:p>
          <a:r>
            <a:rPr lang="en-GB"/>
            <a:t>Heat pumps: </a:t>
          </a:r>
          <a:r>
            <a:rPr lang="en-GB" b="1"/>
            <a:t>10–15%</a:t>
          </a:r>
          <a:r>
            <a:rPr lang="en-GB"/>
            <a:t>, highly variable</a:t>
          </a:r>
          <a:endParaRPr lang="en-US"/>
        </a:p>
      </dgm:t>
    </dgm:pt>
    <dgm:pt modelId="{56F5543E-6128-41D3-8AB5-5A95C96E90EF}" type="parTrans" cxnId="{7CB425F1-B4F5-40FB-B4FA-3828A4E4036A}">
      <dgm:prSet/>
      <dgm:spPr/>
      <dgm:t>
        <a:bodyPr/>
        <a:lstStyle/>
        <a:p>
          <a:endParaRPr lang="en-US"/>
        </a:p>
      </dgm:t>
    </dgm:pt>
    <dgm:pt modelId="{97F71391-D7ED-4FB4-BA99-403B42A6986F}" type="sibTrans" cxnId="{7CB425F1-B4F5-40FB-B4FA-3828A4E4036A}">
      <dgm:prSet/>
      <dgm:spPr/>
      <dgm:t>
        <a:bodyPr/>
        <a:lstStyle/>
        <a:p>
          <a:endParaRPr lang="en-US"/>
        </a:p>
      </dgm:t>
    </dgm:pt>
    <dgm:pt modelId="{5B0862EB-32A6-4F5B-87EF-C02D9E2A5DE4}">
      <dgm:prSet/>
      <dgm:spPr/>
      <dgm:t>
        <a:bodyPr/>
        <a:lstStyle/>
        <a:p>
          <a:r>
            <a:rPr lang="en-GB"/>
            <a:t>Commissioning quality decisive</a:t>
          </a:r>
          <a:endParaRPr lang="en-US"/>
        </a:p>
      </dgm:t>
    </dgm:pt>
    <dgm:pt modelId="{E66A28CF-B845-426C-8505-33CB9547800D}" type="parTrans" cxnId="{9FACC46E-8EE8-42D6-85E5-7181F24B1F1C}">
      <dgm:prSet/>
      <dgm:spPr/>
      <dgm:t>
        <a:bodyPr/>
        <a:lstStyle/>
        <a:p>
          <a:endParaRPr lang="en-US"/>
        </a:p>
      </dgm:t>
    </dgm:pt>
    <dgm:pt modelId="{62A79D24-D5C7-43B7-8335-920006928754}" type="sibTrans" cxnId="{9FACC46E-8EE8-42D6-85E5-7181F24B1F1C}">
      <dgm:prSet/>
      <dgm:spPr/>
      <dgm:t>
        <a:bodyPr/>
        <a:lstStyle/>
        <a:p>
          <a:endParaRPr lang="en-US"/>
        </a:p>
      </dgm:t>
    </dgm:pt>
    <dgm:pt modelId="{72695BDB-4ACA-4183-9483-F729362C105B}">
      <dgm:prSet/>
      <dgm:spPr/>
      <dgm:t>
        <a:bodyPr/>
        <a:lstStyle/>
        <a:p>
          <a:r>
            <a:rPr lang="en-GB" b="1"/>
            <a:t>Comfort take-back:</a:t>
          </a:r>
          <a:endParaRPr lang="en-US"/>
        </a:p>
      </dgm:t>
    </dgm:pt>
    <dgm:pt modelId="{6952FB27-5F1C-49FC-B376-81C63843CB86}" type="parTrans" cxnId="{A7F95285-BE28-445F-B406-BF8014A1D540}">
      <dgm:prSet/>
      <dgm:spPr/>
      <dgm:t>
        <a:bodyPr/>
        <a:lstStyle/>
        <a:p>
          <a:endParaRPr lang="en-US"/>
        </a:p>
      </dgm:t>
    </dgm:pt>
    <dgm:pt modelId="{1AE9198B-3242-444F-9D7D-684B78D61D5D}" type="sibTrans" cxnId="{A7F95285-BE28-445F-B406-BF8014A1D540}">
      <dgm:prSet/>
      <dgm:spPr/>
      <dgm:t>
        <a:bodyPr/>
        <a:lstStyle/>
        <a:p>
          <a:endParaRPr lang="en-US"/>
        </a:p>
      </dgm:t>
    </dgm:pt>
    <dgm:pt modelId="{C2FD3618-8AAE-48E4-B5E2-4056CD4A050D}">
      <dgm:prSet/>
      <dgm:spPr/>
      <dgm:t>
        <a:bodyPr/>
        <a:lstStyle/>
        <a:p>
          <a:r>
            <a:rPr lang="en-GB"/>
            <a:t>Indoor temperature increase: </a:t>
          </a:r>
          <a:r>
            <a:rPr lang="en-GB" b="1"/>
            <a:t>+1.5–2°C</a:t>
          </a:r>
          <a:endParaRPr lang="en-US"/>
        </a:p>
      </dgm:t>
    </dgm:pt>
    <dgm:pt modelId="{2A0C226C-F811-4DB6-ADB0-7A5325EEAEBE}" type="parTrans" cxnId="{F8A014B6-A228-4234-8FA3-671B5A075C69}">
      <dgm:prSet/>
      <dgm:spPr/>
      <dgm:t>
        <a:bodyPr/>
        <a:lstStyle/>
        <a:p>
          <a:endParaRPr lang="en-US"/>
        </a:p>
      </dgm:t>
    </dgm:pt>
    <dgm:pt modelId="{A036AC49-7905-4A94-B23A-05268CD2535C}" type="sibTrans" cxnId="{F8A014B6-A228-4234-8FA3-671B5A075C69}">
      <dgm:prSet/>
      <dgm:spPr/>
      <dgm:t>
        <a:bodyPr/>
        <a:lstStyle/>
        <a:p>
          <a:endParaRPr lang="en-US"/>
        </a:p>
      </dgm:t>
    </dgm:pt>
    <dgm:pt modelId="{2AE7845F-D716-4EC1-BDA1-753F51FA2929}">
      <dgm:prSet/>
      <dgm:spPr/>
      <dgm:t>
        <a:bodyPr/>
        <a:lstStyle/>
        <a:p>
          <a:r>
            <a:rPr lang="en-GB"/>
            <a:t>Welfare gain, not failure</a:t>
          </a:r>
          <a:endParaRPr lang="en-US"/>
        </a:p>
      </dgm:t>
    </dgm:pt>
    <dgm:pt modelId="{21106550-BA78-4558-AC31-57C559003EB2}" type="parTrans" cxnId="{2B7BEEBF-E746-42B7-A91A-CDE7248AC3A7}">
      <dgm:prSet/>
      <dgm:spPr/>
      <dgm:t>
        <a:bodyPr/>
        <a:lstStyle/>
        <a:p>
          <a:endParaRPr lang="en-US"/>
        </a:p>
      </dgm:t>
    </dgm:pt>
    <dgm:pt modelId="{C6658980-A3D8-4555-9407-F4B9C090E389}" type="sibTrans" cxnId="{2B7BEEBF-E746-42B7-A91A-CDE7248AC3A7}">
      <dgm:prSet/>
      <dgm:spPr/>
      <dgm:t>
        <a:bodyPr/>
        <a:lstStyle/>
        <a:p>
          <a:endParaRPr lang="en-US"/>
        </a:p>
      </dgm:t>
    </dgm:pt>
    <dgm:pt modelId="{0C8ACB5B-3A5F-48A2-AE80-72038D66734E}">
      <dgm:prSet/>
      <dgm:spPr/>
      <dgm:t>
        <a:bodyPr/>
        <a:lstStyle/>
        <a:p>
          <a:r>
            <a:rPr lang="en-GB"/>
            <a:t>Reduces apparent savings</a:t>
          </a:r>
          <a:endParaRPr lang="en-US"/>
        </a:p>
      </dgm:t>
    </dgm:pt>
    <dgm:pt modelId="{45445D03-A72C-4D55-A596-DF900E199F03}" type="parTrans" cxnId="{33FB66CE-813B-4D4F-8441-13CF8C9408DF}">
      <dgm:prSet/>
      <dgm:spPr/>
      <dgm:t>
        <a:bodyPr/>
        <a:lstStyle/>
        <a:p>
          <a:endParaRPr lang="en-US"/>
        </a:p>
      </dgm:t>
    </dgm:pt>
    <dgm:pt modelId="{163B358D-805A-4F86-B467-968D9CEA5EDB}" type="sibTrans" cxnId="{33FB66CE-813B-4D4F-8441-13CF8C9408DF}">
      <dgm:prSet/>
      <dgm:spPr/>
      <dgm:t>
        <a:bodyPr/>
        <a:lstStyle/>
        <a:p>
          <a:endParaRPr lang="en-US"/>
        </a:p>
      </dgm:t>
    </dgm:pt>
    <dgm:pt modelId="{E0762D3D-11CC-4DB2-9585-284C65E01AE5}" type="pres">
      <dgm:prSet presAssocID="{769C4D8A-20FA-4288-9340-5FB81CDE6AC2}" presName="linear" presStyleCnt="0">
        <dgm:presLayoutVars>
          <dgm:animLvl val="lvl"/>
          <dgm:resizeHandles val="exact"/>
        </dgm:presLayoutVars>
      </dgm:prSet>
      <dgm:spPr/>
    </dgm:pt>
    <dgm:pt modelId="{67255CF6-02E7-47AB-B753-A475762D7176}" type="pres">
      <dgm:prSet presAssocID="{72AEB7E5-110C-456B-A00F-8C5D176926BA}" presName="parentText" presStyleLbl="node1" presStyleIdx="0" presStyleCnt="9">
        <dgm:presLayoutVars>
          <dgm:chMax val="0"/>
          <dgm:bulletEnabled val="1"/>
        </dgm:presLayoutVars>
      </dgm:prSet>
      <dgm:spPr/>
    </dgm:pt>
    <dgm:pt modelId="{B26E8F50-9998-43C2-A360-DFDDC244EDB8}" type="pres">
      <dgm:prSet presAssocID="{B276AA51-5992-4EE1-80F5-BB8B9A1200BF}" presName="spacer" presStyleCnt="0"/>
      <dgm:spPr/>
    </dgm:pt>
    <dgm:pt modelId="{0B5EAFA1-4F7F-4AC5-AC18-4EB2180B75DE}" type="pres">
      <dgm:prSet presAssocID="{E7584F2B-2FA5-4FCF-902D-5B03DF87D3EF}" presName="parentText" presStyleLbl="node1" presStyleIdx="1" presStyleCnt="9">
        <dgm:presLayoutVars>
          <dgm:chMax val="0"/>
          <dgm:bulletEnabled val="1"/>
        </dgm:presLayoutVars>
      </dgm:prSet>
      <dgm:spPr/>
    </dgm:pt>
    <dgm:pt modelId="{7A37077B-606B-444E-958C-4E8EB0585248}" type="pres">
      <dgm:prSet presAssocID="{2468764B-888A-41C5-976E-E6B8139BDEDB}" presName="spacer" presStyleCnt="0"/>
      <dgm:spPr/>
    </dgm:pt>
    <dgm:pt modelId="{5BC71C5A-CB8B-4A44-AEBA-8B07DCBD5019}" type="pres">
      <dgm:prSet presAssocID="{818A23A8-8244-4067-ACE1-64B0C460B007}" presName="parentText" presStyleLbl="node1" presStyleIdx="2" presStyleCnt="9">
        <dgm:presLayoutVars>
          <dgm:chMax val="0"/>
          <dgm:bulletEnabled val="1"/>
        </dgm:presLayoutVars>
      </dgm:prSet>
      <dgm:spPr/>
    </dgm:pt>
    <dgm:pt modelId="{EA4A0AA2-CF04-44BE-B110-4599BF7CE771}" type="pres">
      <dgm:prSet presAssocID="{84C120BF-15E0-4B5E-81A9-16633A62A019}" presName="spacer" presStyleCnt="0"/>
      <dgm:spPr/>
    </dgm:pt>
    <dgm:pt modelId="{0794764D-8A02-4CCB-937D-9615CDA570D8}" type="pres">
      <dgm:prSet presAssocID="{BFA61A8A-E5FA-43AB-8683-1245E881CF8F}" presName="parentText" presStyleLbl="node1" presStyleIdx="3" presStyleCnt="9">
        <dgm:presLayoutVars>
          <dgm:chMax val="0"/>
          <dgm:bulletEnabled val="1"/>
        </dgm:presLayoutVars>
      </dgm:prSet>
      <dgm:spPr/>
    </dgm:pt>
    <dgm:pt modelId="{79C47C55-78E1-4E87-A73B-74BF7D47109F}" type="pres">
      <dgm:prSet presAssocID="{97F71391-D7ED-4FB4-BA99-403B42A6986F}" presName="spacer" presStyleCnt="0"/>
      <dgm:spPr/>
    </dgm:pt>
    <dgm:pt modelId="{754A0704-2A4D-485D-B598-A67FA8277954}" type="pres">
      <dgm:prSet presAssocID="{5B0862EB-32A6-4F5B-87EF-C02D9E2A5DE4}" presName="parentText" presStyleLbl="node1" presStyleIdx="4" presStyleCnt="9">
        <dgm:presLayoutVars>
          <dgm:chMax val="0"/>
          <dgm:bulletEnabled val="1"/>
        </dgm:presLayoutVars>
      </dgm:prSet>
      <dgm:spPr/>
    </dgm:pt>
    <dgm:pt modelId="{26F9353C-2AB7-4FB0-AF79-5F4A7E7FD23A}" type="pres">
      <dgm:prSet presAssocID="{62A79D24-D5C7-43B7-8335-920006928754}" presName="spacer" presStyleCnt="0"/>
      <dgm:spPr/>
    </dgm:pt>
    <dgm:pt modelId="{FF554F3C-0314-454F-9ED4-3F687C10264F}" type="pres">
      <dgm:prSet presAssocID="{72695BDB-4ACA-4183-9483-F729362C105B}" presName="parentText" presStyleLbl="node1" presStyleIdx="5" presStyleCnt="9">
        <dgm:presLayoutVars>
          <dgm:chMax val="0"/>
          <dgm:bulletEnabled val="1"/>
        </dgm:presLayoutVars>
      </dgm:prSet>
      <dgm:spPr/>
    </dgm:pt>
    <dgm:pt modelId="{88E36353-A63F-4367-9C15-D4089FBAFE97}" type="pres">
      <dgm:prSet presAssocID="{1AE9198B-3242-444F-9D7D-684B78D61D5D}" presName="spacer" presStyleCnt="0"/>
      <dgm:spPr/>
    </dgm:pt>
    <dgm:pt modelId="{DB03A34E-3A21-4236-9E7F-BF3D7F43A48F}" type="pres">
      <dgm:prSet presAssocID="{C2FD3618-8AAE-48E4-B5E2-4056CD4A050D}" presName="parentText" presStyleLbl="node1" presStyleIdx="6" presStyleCnt="9">
        <dgm:presLayoutVars>
          <dgm:chMax val="0"/>
          <dgm:bulletEnabled val="1"/>
        </dgm:presLayoutVars>
      </dgm:prSet>
      <dgm:spPr/>
    </dgm:pt>
    <dgm:pt modelId="{22A9FD35-5CEB-4547-81A3-B06E42541FD4}" type="pres">
      <dgm:prSet presAssocID="{A036AC49-7905-4A94-B23A-05268CD2535C}" presName="spacer" presStyleCnt="0"/>
      <dgm:spPr/>
    </dgm:pt>
    <dgm:pt modelId="{C3D23306-E575-4454-83FB-671A3E03E86F}" type="pres">
      <dgm:prSet presAssocID="{2AE7845F-D716-4EC1-BDA1-753F51FA2929}" presName="parentText" presStyleLbl="node1" presStyleIdx="7" presStyleCnt="9">
        <dgm:presLayoutVars>
          <dgm:chMax val="0"/>
          <dgm:bulletEnabled val="1"/>
        </dgm:presLayoutVars>
      </dgm:prSet>
      <dgm:spPr/>
    </dgm:pt>
    <dgm:pt modelId="{0EC5C24C-5E7B-464F-8A78-282370D7E2BD}" type="pres">
      <dgm:prSet presAssocID="{C6658980-A3D8-4555-9407-F4B9C090E389}" presName="spacer" presStyleCnt="0"/>
      <dgm:spPr/>
    </dgm:pt>
    <dgm:pt modelId="{345AE1B3-67C9-4A0D-9128-F3482354D3D4}" type="pres">
      <dgm:prSet presAssocID="{0C8ACB5B-3A5F-48A2-AE80-72038D66734E}" presName="parentText" presStyleLbl="node1" presStyleIdx="8" presStyleCnt="9">
        <dgm:presLayoutVars>
          <dgm:chMax val="0"/>
          <dgm:bulletEnabled val="1"/>
        </dgm:presLayoutVars>
      </dgm:prSet>
      <dgm:spPr/>
    </dgm:pt>
  </dgm:ptLst>
  <dgm:cxnLst>
    <dgm:cxn modelId="{57BD0B10-C74F-424E-A779-2D65594E5FAD}" srcId="{769C4D8A-20FA-4288-9340-5FB81CDE6AC2}" destId="{E7584F2B-2FA5-4FCF-902D-5B03DF87D3EF}" srcOrd="1" destOrd="0" parTransId="{982B3FC2-1EB0-4B18-B37D-3A90B0476ACA}" sibTransId="{2468764B-888A-41C5-976E-E6B8139BDEDB}"/>
    <dgm:cxn modelId="{BB18931E-2BFE-4C84-B7F7-4263FA8C6A5A}" type="presOf" srcId="{E7584F2B-2FA5-4FCF-902D-5B03DF87D3EF}" destId="{0B5EAFA1-4F7F-4AC5-AC18-4EB2180B75DE}" srcOrd="0" destOrd="0" presId="urn:microsoft.com/office/officeart/2005/8/layout/vList2"/>
    <dgm:cxn modelId="{1D5B2C30-F586-4D99-831F-7D374735E8A6}" type="presOf" srcId="{C2FD3618-8AAE-48E4-B5E2-4056CD4A050D}" destId="{DB03A34E-3A21-4236-9E7F-BF3D7F43A48F}" srcOrd="0" destOrd="0" presId="urn:microsoft.com/office/officeart/2005/8/layout/vList2"/>
    <dgm:cxn modelId="{C2357F36-BCD6-4280-8150-76AA36765D3A}" srcId="{769C4D8A-20FA-4288-9340-5FB81CDE6AC2}" destId="{72AEB7E5-110C-456B-A00F-8C5D176926BA}" srcOrd="0" destOrd="0" parTransId="{35F38D72-5B11-4B0B-90AD-596A8268F85E}" sibTransId="{B276AA51-5992-4EE1-80F5-BB8B9A1200BF}"/>
    <dgm:cxn modelId="{6128E041-C51C-42E0-B587-013098FDEF53}" type="presOf" srcId="{769C4D8A-20FA-4288-9340-5FB81CDE6AC2}" destId="{E0762D3D-11CC-4DB2-9585-284C65E01AE5}" srcOrd="0" destOrd="0" presId="urn:microsoft.com/office/officeart/2005/8/layout/vList2"/>
    <dgm:cxn modelId="{9FACC46E-8EE8-42D6-85E5-7181F24B1F1C}" srcId="{769C4D8A-20FA-4288-9340-5FB81CDE6AC2}" destId="{5B0862EB-32A6-4F5B-87EF-C02D9E2A5DE4}" srcOrd="4" destOrd="0" parTransId="{E66A28CF-B845-426C-8505-33CB9547800D}" sibTransId="{62A79D24-D5C7-43B7-8335-920006928754}"/>
    <dgm:cxn modelId="{24F03273-0850-4071-B96B-3B2D1F399981}" srcId="{769C4D8A-20FA-4288-9340-5FB81CDE6AC2}" destId="{818A23A8-8244-4067-ACE1-64B0C460B007}" srcOrd="2" destOrd="0" parTransId="{26720C01-9F6B-44B6-AE7B-521FC0E09AA0}" sibTransId="{84C120BF-15E0-4B5E-81A9-16633A62A019}"/>
    <dgm:cxn modelId="{D26BF680-051A-46E9-997D-2C6A97E803DF}" type="presOf" srcId="{5B0862EB-32A6-4F5B-87EF-C02D9E2A5DE4}" destId="{754A0704-2A4D-485D-B598-A67FA8277954}" srcOrd="0" destOrd="0" presId="urn:microsoft.com/office/officeart/2005/8/layout/vList2"/>
    <dgm:cxn modelId="{A7F95285-BE28-445F-B406-BF8014A1D540}" srcId="{769C4D8A-20FA-4288-9340-5FB81CDE6AC2}" destId="{72695BDB-4ACA-4183-9483-F729362C105B}" srcOrd="5" destOrd="0" parTransId="{6952FB27-5F1C-49FC-B376-81C63843CB86}" sibTransId="{1AE9198B-3242-444F-9D7D-684B78D61D5D}"/>
    <dgm:cxn modelId="{F809E8A1-6F1C-4AE3-B999-390604BBA6E4}" type="presOf" srcId="{0C8ACB5B-3A5F-48A2-AE80-72038D66734E}" destId="{345AE1B3-67C9-4A0D-9128-F3482354D3D4}" srcOrd="0" destOrd="0" presId="urn:microsoft.com/office/officeart/2005/8/layout/vList2"/>
    <dgm:cxn modelId="{EC0363AC-EF0A-4D55-842A-2EA2FC7105AB}" type="presOf" srcId="{818A23A8-8244-4067-ACE1-64B0C460B007}" destId="{5BC71C5A-CB8B-4A44-AEBA-8B07DCBD5019}" srcOrd="0" destOrd="0" presId="urn:microsoft.com/office/officeart/2005/8/layout/vList2"/>
    <dgm:cxn modelId="{D50A22B1-D83E-4070-951C-FD322894FD66}" type="presOf" srcId="{72695BDB-4ACA-4183-9483-F729362C105B}" destId="{FF554F3C-0314-454F-9ED4-3F687C10264F}" srcOrd="0" destOrd="0" presId="urn:microsoft.com/office/officeart/2005/8/layout/vList2"/>
    <dgm:cxn modelId="{F8A014B6-A228-4234-8FA3-671B5A075C69}" srcId="{769C4D8A-20FA-4288-9340-5FB81CDE6AC2}" destId="{C2FD3618-8AAE-48E4-B5E2-4056CD4A050D}" srcOrd="6" destOrd="0" parTransId="{2A0C226C-F811-4DB6-ADB0-7A5325EEAEBE}" sibTransId="{A036AC49-7905-4A94-B23A-05268CD2535C}"/>
    <dgm:cxn modelId="{2B7BEEBF-E746-42B7-A91A-CDE7248AC3A7}" srcId="{769C4D8A-20FA-4288-9340-5FB81CDE6AC2}" destId="{2AE7845F-D716-4EC1-BDA1-753F51FA2929}" srcOrd="7" destOrd="0" parTransId="{21106550-BA78-4558-AC31-57C559003EB2}" sibTransId="{C6658980-A3D8-4555-9407-F4B9C090E389}"/>
    <dgm:cxn modelId="{33FB66CE-813B-4D4F-8441-13CF8C9408DF}" srcId="{769C4D8A-20FA-4288-9340-5FB81CDE6AC2}" destId="{0C8ACB5B-3A5F-48A2-AE80-72038D66734E}" srcOrd="8" destOrd="0" parTransId="{45445D03-A72C-4D55-A596-DF900E199F03}" sibTransId="{163B358D-805A-4F86-B467-968D9CEA5EDB}"/>
    <dgm:cxn modelId="{4344CADB-E922-476D-BCDD-B98C9385D599}" type="presOf" srcId="{2AE7845F-D716-4EC1-BDA1-753F51FA2929}" destId="{C3D23306-E575-4454-83FB-671A3E03E86F}" srcOrd="0" destOrd="0" presId="urn:microsoft.com/office/officeart/2005/8/layout/vList2"/>
    <dgm:cxn modelId="{32E8D6E8-3804-4D71-8ECB-3DAD29D62158}" type="presOf" srcId="{BFA61A8A-E5FA-43AB-8683-1245E881CF8F}" destId="{0794764D-8A02-4CCB-937D-9615CDA570D8}" srcOrd="0" destOrd="0" presId="urn:microsoft.com/office/officeart/2005/8/layout/vList2"/>
    <dgm:cxn modelId="{7CB425F1-B4F5-40FB-B4FA-3828A4E4036A}" srcId="{769C4D8A-20FA-4288-9340-5FB81CDE6AC2}" destId="{BFA61A8A-E5FA-43AB-8683-1245E881CF8F}" srcOrd="3" destOrd="0" parTransId="{56F5543E-6128-41D3-8AB5-5A95C96E90EF}" sibTransId="{97F71391-D7ED-4FB4-BA99-403B42A6986F}"/>
    <dgm:cxn modelId="{8DE150F6-3779-4B69-9F3C-71BDBD8F4E24}" type="presOf" srcId="{72AEB7E5-110C-456B-A00F-8C5D176926BA}" destId="{67255CF6-02E7-47AB-B753-A475762D7176}" srcOrd="0" destOrd="0" presId="urn:microsoft.com/office/officeart/2005/8/layout/vList2"/>
    <dgm:cxn modelId="{9A7AB7FC-EB52-437D-AE7A-15DC969C3703}" type="presParOf" srcId="{E0762D3D-11CC-4DB2-9585-284C65E01AE5}" destId="{67255CF6-02E7-47AB-B753-A475762D7176}" srcOrd="0" destOrd="0" presId="urn:microsoft.com/office/officeart/2005/8/layout/vList2"/>
    <dgm:cxn modelId="{138CB3FF-F47E-488B-A9D0-88DDB77C47E7}" type="presParOf" srcId="{E0762D3D-11CC-4DB2-9585-284C65E01AE5}" destId="{B26E8F50-9998-43C2-A360-DFDDC244EDB8}" srcOrd="1" destOrd="0" presId="urn:microsoft.com/office/officeart/2005/8/layout/vList2"/>
    <dgm:cxn modelId="{F0A6D078-FC4F-49DF-A4CB-9A2199487323}" type="presParOf" srcId="{E0762D3D-11CC-4DB2-9585-284C65E01AE5}" destId="{0B5EAFA1-4F7F-4AC5-AC18-4EB2180B75DE}" srcOrd="2" destOrd="0" presId="urn:microsoft.com/office/officeart/2005/8/layout/vList2"/>
    <dgm:cxn modelId="{FB367ED8-6302-40D9-9A6C-DA61E3A8E05D}" type="presParOf" srcId="{E0762D3D-11CC-4DB2-9585-284C65E01AE5}" destId="{7A37077B-606B-444E-958C-4E8EB0585248}" srcOrd="3" destOrd="0" presId="urn:microsoft.com/office/officeart/2005/8/layout/vList2"/>
    <dgm:cxn modelId="{466A9246-ED58-40D8-9A39-A4C5B06CF614}" type="presParOf" srcId="{E0762D3D-11CC-4DB2-9585-284C65E01AE5}" destId="{5BC71C5A-CB8B-4A44-AEBA-8B07DCBD5019}" srcOrd="4" destOrd="0" presId="urn:microsoft.com/office/officeart/2005/8/layout/vList2"/>
    <dgm:cxn modelId="{C025F60A-AA0B-47C3-9671-22AC14CE184D}" type="presParOf" srcId="{E0762D3D-11CC-4DB2-9585-284C65E01AE5}" destId="{EA4A0AA2-CF04-44BE-B110-4599BF7CE771}" srcOrd="5" destOrd="0" presId="urn:microsoft.com/office/officeart/2005/8/layout/vList2"/>
    <dgm:cxn modelId="{E061F1DB-8E56-406D-8119-D730F380EAA6}" type="presParOf" srcId="{E0762D3D-11CC-4DB2-9585-284C65E01AE5}" destId="{0794764D-8A02-4CCB-937D-9615CDA570D8}" srcOrd="6" destOrd="0" presId="urn:microsoft.com/office/officeart/2005/8/layout/vList2"/>
    <dgm:cxn modelId="{22894B20-DBE6-4489-8657-AE0FD43BEE38}" type="presParOf" srcId="{E0762D3D-11CC-4DB2-9585-284C65E01AE5}" destId="{79C47C55-78E1-4E87-A73B-74BF7D47109F}" srcOrd="7" destOrd="0" presId="urn:microsoft.com/office/officeart/2005/8/layout/vList2"/>
    <dgm:cxn modelId="{A2496212-3591-4F9F-9B1D-DEE6129EABE0}" type="presParOf" srcId="{E0762D3D-11CC-4DB2-9585-284C65E01AE5}" destId="{754A0704-2A4D-485D-B598-A67FA8277954}" srcOrd="8" destOrd="0" presId="urn:microsoft.com/office/officeart/2005/8/layout/vList2"/>
    <dgm:cxn modelId="{8950239E-21F4-4F64-AA88-3D321EC2046A}" type="presParOf" srcId="{E0762D3D-11CC-4DB2-9585-284C65E01AE5}" destId="{26F9353C-2AB7-4FB0-AF79-5F4A7E7FD23A}" srcOrd="9" destOrd="0" presId="urn:microsoft.com/office/officeart/2005/8/layout/vList2"/>
    <dgm:cxn modelId="{1B003FF4-4136-47F7-AD90-A118F2FA7A4C}" type="presParOf" srcId="{E0762D3D-11CC-4DB2-9585-284C65E01AE5}" destId="{FF554F3C-0314-454F-9ED4-3F687C10264F}" srcOrd="10" destOrd="0" presId="urn:microsoft.com/office/officeart/2005/8/layout/vList2"/>
    <dgm:cxn modelId="{00BFDE83-FA8D-41B2-9C83-8E1CDE38AEFD}" type="presParOf" srcId="{E0762D3D-11CC-4DB2-9585-284C65E01AE5}" destId="{88E36353-A63F-4367-9C15-D4089FBAFE97}" srcOrd="11" destOrd="0" presId="urn:microsoft.com/office/officeart/2005/8/layout/vList2"/>
    <dgm:cxn modelId="{4E64708A-11CD-4D8F-9507-DFE24586A351}" type="presParOf" srcId="{E0762D3D-11CC-4DB2-9585-284C65E01AE5}" destId="{DB03A34E-3A21-4236-9E7F-BF3D7F43A48F}" srcOrd="12" destOrd="0" presId="urn:microsoft.com/office/officeart/2005/8/layout/vList2"/>
    <dgm:cxn modelId="{B0971569-666C-4469-89AC-4850AC9A0F14}" type="presParOf" srcId="{E0762D3D-11CC-4DB2-9585-284C65E01AE5}" destId="{22A9FD35-5CEB-4547-81A3-B06E42541FD4}" srcOrd="13" destOrd="0" presId="urn:microsoft.com/office/officeart/2005/8/layout/vList2"/>
    <dgm:cxn modelId="{7E9D8DE5-794C-40FE-8EED-ED03611F1CC7}" type="presParOf" srcId="{E0762D3D-11CC-4DB2-9585-284C65E01AE5}" destId="{C3D23306-E575-4454-83FB-671A3E03E86F}" srcOrd="14" destOrd="0" presId="urn:microsoft.com/office/officeart/2005/8/layout/vList2"/>
    <dgm:cxn modelId="{80907BF5-36D2-40DC-8DB5-E129D0975FFA}" type="presParOf" srcId="{E0762D3D-11CC-4DB2-9585-284C65E01AE5}" destId="{0EC5C24C-5E7B-464F-8A78-282370D7E2BD}" srcOrd="15" destOrd="0" presId="urn:microsoft.com/office/officeart/2005/8/layout/vList2"/>
    <dgm:cxn modelId="{AB51A3FF-8031-43BD-A1B9-EDD2285F6345}" type="presParOf" srcId="{E0762D3D-11CC-4DB2-9585-284C65E01AE5}" destId="{345AE1B3-67C9-4A0D-9128-F3482354D3D4}"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5B0BC0B-FBAA-4243-ACA1-01A8F5CA89CA}" type="doc">
      <dgm:prSet loTypeId="urn:microsoft.com/office/officeart/2005/8/layout/default" loCatId="list" qsTypeId="urn:microsoft.com/office/officeart/2005/8/quickstyle/simple1#65" qsCatId="simple" csTypeId="urn:microsoft.com/office/officeart/2005/8/colors/accent0_3#5" csCatId="mainScheme"/>
      <dgm:spPr/>
      <dgm:t>
        <a:bodyPr/>
        <a:lstStyle/>
        <a:p>
          <a:endParaRPr lang="en-US"/>
        </a:p>
      </dgm:t>
    </dgm:pt>
    <dgm:pt modelId="{B864F983-3C4A-4A36-BAC5-F526255DF903}">
      <dgm:prSet/>
      <dgm:spPr/>
      <dgm:t>
        <a:bodyPr/>
        <a:lstStyle/>
        <a:p>
          <a:r>
            <a:rPr lang="en-GB" b="1"/>
            <a:t>Heat pump performance:</a:t>
          </a:r>
          <a:endParaRPr lang="en-US"/>
        </a:p>
      </dgm:t>
    </dgm:pt>
    <dgm:pt modelId="{BA3D0AA3-8B2E-4786-9173-56AA3AF4A16B}" type="parTrans" cxnId="{7D80B7D6-A198-4E3F-90DC-BA7D07EF64EC}">
      <dgm:prSet/>
      <dgm:spPr/>
      <dgm:t>
        <a:bodyPr/>
        <a:lstStyle/>
        <a:p>
          <a:endParaRPr lang="en-US"/>
        </a:p>
      </dgm:t>
    </dgm:pt>
    <dgm:pt modelId="{CED3C7B7-E8ED-4D6F-A265-F35AEF5439D3}" type="sibTrans" cxnId="{7D80B7D6-A198-4E3F-90DC-BA7D07EF64EC}">
      <dgm:prSet/>
      <dgm:spPr/>
      <dgm:t>
        <a:bodyPr/>
        <a:lstStyle/>
        <a:p>
          <a:endParaRPr lang="en-US"/>
        </a:p>
      </dgm:t>
    </dgm:pt>
    <dgm:pt modelId="{FD5552BA-B7B6-46AD-B89F-03A4B502A165}">
      <dgm:prSet/>
      <dgm:spPr/>
      <dgm:t>
        <a:bodyPr/>
        <a:lstStyle/>
        <a:p>
          <a:r>
            <a:rPr lang="en-GB"/>
            <a:t>SCOP range: </a:t>
          </a:r>
          <a:r>
            <a:rPr lang="en-GB" b="1"/>
            <a:t>2.2–3.4</a:t>
          </a:r>
          <a:endParaRPr lang="en-US"/>
        </a:p>
      </dgm:t>
    </dgm:pt>
    <dgm:pt modelId="{3426D737-A044-4E33-A2EF-026906AE4DAC}" type="parTrans" cxnId="{DF942764-779A-47F5-A3CB-107FD205BBA2}">
      <dgm:prSet/>
      <dgm:spPr/>
      <dgm:t>
        <a:bodyPr/>
        <a:lstStyle/>
        <a:p>
          <a:endParaRPr lang="en-US"/>
        </a:p>
      </dgm:t>
    </dgm:pt>
    <dgm:pt modelId="{1A59E312-653C-4CAF-B689-5A30699ED243}" type="sibTrans" cxnId="{DF942764-779A-47F5-A3CB-107FD205BBA2}">
      <dgm:prSet/>
      <dgm:spPr/>
      <dgm:t>
        <a:bodyPr/>
        <a:lstStyle/>
        <a:p>
          <a:endParaRPr lang="en-US"/>
        </a:p>
      </dgm:t>
    </dgm:pt>
    <dgm:pt modelId="{6E79F588-D925-4BAF-A65F-B9869DEC079C}">
      <dgm:prSet/>
      <dgm:spPr/>
      <dgm:t>
        <a:bodyPr/>
        <a:lstStyle/>
        <a:p>
          <a:r>
            <a:rPr lang="en-GB"/>
            <a:t>Flow temperatures: </a:t>
          </a:r>
          <a:r>
            <a:rPr lang="en-GB" b="1"/>
            <a:t>38–55°C</a:t>
          </a:r>
          <a:endParaRPr lang="en-US"/>
        </a:p>
      </dgm:t>
    </dgm:pt>
    <dgm:pt modelId="{9CE66DAF-E4DF-4F24-BBD0-AC758A436D7E}" type="parTrans" cxnId="{7B3FE090-BF76-442A-A252-0CE7CE3B0EDB}">
      <dgm:prSet/>
      <dgm:spPr/>
      <dgm:t>
        <a:bodyPr/>
        <a:lstStyle/>
        <a:p>
          <a:endParaRPr lang="en-US"/>
        </a:p>
      </dgm:t>
    </dgm:pt>
    <dgm:pt modelId="{02A384C4-A1DF-4961-A1C4-A0F79EF0BE90}" type="sibTrans" cxnId="{7B3FE090-BF76-442A-A252-0CE7CE3B0EDB}">
      <dgm:prSet/>
      <dgm:spPr/>
      <dgm:t>
        <a:bodyPr/>
        <a:lstStyle/>
        <a:p>
          <a:endParaRPr lang="en-US"/>
        </a:p>
      </dgm:t>
    </dgm:pt>
    <dgm:pt modelId="{6B6181A3-5F80-4DCE-9490-D0A03FC11477}">
      <dgm:prSet/>
      <dgm:spPr/>
      <dgm:t>
        <a:bodyPr/>
        <a:lstStyle/>
        <a:p>
          <a:r>
            <a:rPr lang="en-GB"/>
            <a:t>Radiator sizing crucial</a:t>
          </a:r>
          <a:endParaRPr lang="en-US"/>
        </a:p>
      </dgm:t>
    </dgm:pt>
    <dgm:pt modelId="{67E24F71-971D-4D2A-A41D-5DDDCA8F0994}" type="parTrans" cxnId="{0092F226-F623-4E60-B663-12772E51124E}">
      <dgm:prSet/>
      <dgm:spPr/>
      <dgm:t>
        <a:bodyPr/>
        <a:lstStyle/>
        <a:p>
          <a:endParaRPr lang="en-US"/>
        </a:p>
      </dgm:t>
    </dgm:pt>
    <dgm:pt modelId="{ADDB5FD9-82A8-4B35-8DFC-60C0E8984995}" type="sibTrans" cxnId="{0092F226-F623-4E60-B663-12772E51124E}">
      <dgm:prSet/>
      <dgm:spPr/>
      <dgm:t>
        <a:bodyPr/>
        <a:lstStyle/>
        <a:p>
          <a:endParaRPr lang="en-US"/>
        </a:p>
      </dgm:t>
    </dgm:pt>
    <dgm:pt modelId="{639796A0-D515-47E3-B790-585A0B8C67C8}">
      <dgm:prSet/>
      <dgm:spPr/>
      <dgm:t>
        <a:bodyPr/>
        <a:lstStyle/>
        <a:p>
          <a:r>
            <a:rPr lang="en-GB"/>
            <a:t>Control usability affects consumption</a:t>
          </a:r>
          <a:endParaRPr lang="en-US"/>
        </a:p>
      </dgm:t>
    </dgm:pt>
    <dgm:pt modelId="{4AD83A18-F992-4006-B4E6-1A3C6149EFCD}" type="parTrans" cxnId="{07912A1C-7F9A-4A1C-9319-8A1B1FD381E0}">
      <dgm:prSet/>
      <dgm:spPr/>
      <dgm:t>
        <a:bodyPr/>
        <a:lstStyle/>
        <a:p>
          <a:endParaRPr lang="en-US"/>
        </a:p>
      </dgm:t>
    </dgm:pt>
    <dgm:pt modelId="{E848CF2E-8D27-4398-BE98-032534BC5CAA}" type="sibTrans" cxnId="{07912A1C-7F9A-4A1C-9319-8A1B1FD381E0}">
      <dgm:prSet/>
      <dgm:spPr/>
      <dgm:t>
        <a:bodyPr/>
        <a:lstStyle/>
        <a:p>
          <a:endParaRPr lang="en-US"/>
        </a:p>
      </dgm:t>
    </dgm:pt>
    <dgm:pt modelId="{CC07333C-02DF-4710-9C99-92E129745446}">
      <dgm:prSet/>
      <dgm:spPr/>
      <dgm:t>
        <a:bodyPr/>
        <a:lstStyle/>
        <a:p>
          <a:r>
            <a:rPr lang="en-GB" b="1"/>
            <a:t>Solar PV:</a:t>
          </a:r>
          <a:endParaRPr lang="en-US"/>
        </a:p>
      </dgm:t>
    </dgm:pt>
    <dgm:pt modelId="{385CE06E-212E-4213-A360-106AE1ED1A54}" type="parTrans" cxnId="{DF420756-A18E-4321-AE3C-9584D41589BF}">
      <dgm:prSet/>
      <dgm:spPr/>
      <dgm:t>
        <a:bodyPr/>
        <a:lstStyle/>
        <a:p>
          <a:endParaRPr lang="en-US"/>
        </a:p>
      </dgm:t>
    </dgm:pt>
    <dgm:pt modelId="{F5DBEA58-DE19-45E6-8D9D-53807CAAA6AC}" type="sibTrans" cxnId="{DF420756-A18E-4321-AE3C-9584D41589BF}">
      <dgm:prSet/>
      <dgm:spPr/>
      <dgm:t>
        <a:bodyPr/>
        <a:lstStyle/>
        <a:p>
          <a:endParaRPr lang="en-US"/>
        </a:p>
      </dgm:t>
    </dgm:pt>
    <dgm:pt modelId="{3E9C9D38-F1D0-4190-8E37-1170C795D75C}">
      <dgm:prSet/>
      <dgm:spPr/>
      <dgm:t>
        <a:bodyPr/>
        <a:lstStyle/>
        <a:p>
          <a:r>
            <a:rPr lang="en-GB"/>
            <a:t>Grid electricity reduction: </a:t>
          </a:r>
          <a:r>
            <a:rPr lang="en-GB" b="1"/>
            <a:t>22–28%</a:t>
          </a:r>
          <a:endParaRPr lang="en-US"/>
        </a:p>
      </dgm:t>
    </dgm:pt>
    <dgm:pt modelId="{73A135B6-C89C-4D46-AEBD-1969C0D97AE0}" type="parTrans" cxnId="{B2E1153E-7F66-44DE-8B44-95E1CE8AC92E}">
      <dgm:prSet/>
      <dgm:spPr/>
      <dgm:t>
        <a:bodyPr/>
        <a:lstStyle/>
        <a:p>
          <a:endParaRPr lang="en-US"/>
        </a:p>
      </dgm:t>
    </dgm:pt>
    <dgm:pt modelId="{D5C9417F-7052-4E71-AA98-91BC554FE4D9}" type="sibTrans" cxnId="{B2E1153E-7F66-44DE-8B44-95E1CE8AC92E}">
      <dgm:prSet/>
      <dgm:spPr/>
      <dgm:t>
        <a:bodyPr/>
        <a:lstStyle/>
        <a:p>
          <a:endParaRPr lang="en-US"/>
        </a:p>
      </dgm:t>
    </dgm:pt>
    <dgm:pt modelId="{F6D4B950-765C-4E1C-9975-9EF9E364AA7D}">
      <dgm:prSet/>
      <dgm:spPr/>
      <dgm:t>
        <a:bodyPr/>
        <a:lstStyle/>
        <a:p>
          <a:r>
            <a:rPr lang="en-GB"/>
            <a:t>Highest benefit in daytime-occupied homes</a:t>
          </a:r>
          <a:endParaRPr lang="en-US"/>
        </a:p>
      </dgm:t>
    </dgm:pt>
    <dgm:pt modelId="{8E6AFD35-D5D4-4F36-9538-20E265D9A79C}" type="parTrans" cxnId="{18826A4B-F19F-4B61-B8BA-F38BF49C557E}">
      <dgm:prSet/>
      <dgm:spPr/>
      <dgm:t>
        <a:bodyPr/>
        <a:lstStyle/>
        <a:p>
          <a:endParaRPr lang="en-US"/>
        </a:p>
      </dgm:t>
    </dgm:pt>
    <dgm:pt modelId="{4492B9A1-C49D-4C60-B327-7F7C041B259C}" type="sibTrans" cxnId="{18826A4B-F19F-4B61-B8BA-F38BF49C557E}">
      <dgm:prSet/>
      <dgm:spPr/>
      <dgm:t>
        <a:bodyPr/>
        <a:lstStyle/>
        <a:p>
          <a:endParaRPr lang="en-US"/>
        </a:p>
      </dgm:t>
    </dgm:pt>
    <dgm:pt modelId="{F4704016-8676-4327-8081-003706C76298}">
      <dgm:prSet/>
      <dgm:spPr/>
      <dgm:t>
        <a:bodyPr/>
        <a:lstStyle/>
        <a:p>
          <a:r>
            <a:rPr lang="en-GB" b="1"/>
            <a:t>Moisture &amp; ventilation:</a:t>
          </a:r>
          <a:endParaRPr lang="en-US"/>
        </a:p>
      </dgm:t>
    </dgm:pt>
    <dgm:pt modelId="{2A2A6E60-33E6-4DC8-8AF4-53350202DC18}" type="parTrans" cxnId="{D0B1F67E-1CAF-4927-9448-9B9661D82012}">
      <dgm:prSet/>
      <dgm:spPr/>
      <dgm:t>
        <a:bodyPr/>
        <a:lstStyle/>
        <a:p>
          <a:endParaRPr lang="en-US"/>
        </a:p>
      </dgm:t>
    </dgm:pt>
    <dgm:pt modelId="{37DEC776-2015-43C9-AA58-5C5FB56BE52A}" type="sibTrans" cxnId="{D0B1F67E-1CAF-4927-9448-9B9661D82012}">
      <dgm:prSet/>
      <dgm:spPr/>
      <dgm:t>
        <a:bodyPr/>
        <a:lstStyle/>
        <a:p>
          <a:endParaRPr lang="en-US"/>
        </a:p>
      </dgm:t>
    </dgm:pt>
    <dgm:pt modelId="{B7460EA5-3A29-4350-902F-ECCDF6F05C30}">
      <dgm:prSet/>
      <dgm:spPr/>
      <dgm:t>
        <a:bodyPr/>
        <a:lstStyle/>
        <a:p>
          <a:r>
            <a:rPr lang="en-GB"/>
            <a:t>RH reductions in most homes</a:t>
          </a:r>
          <a:endParaRPr lang="en-US"/>
        </a:p>
      </dgm:t>
    </dgm:pt>
    <dgm:pt modelId="{072B4365-B957-49B4-A94F-0947956CE39C}" type="parTrans" cxnId="{8EB18A17-89AB-403F-BF87-135C8CD760F8}">
      <dgm:prSet/>
      <dgm:spPr/>
      <dgm:t>
        <a:bodyPr/>
        <a:lstStyle/>
        <a:p>
          <a:endParaRPr lang="en-US"/>
        </a:p>
      </dgm:t>
    </dgm:pt>
    <dgm:pt modelId="{F016F55C-7652-4560-A2FD-13BE410634B2}" type="sibTrans" cxnId="{8EB18A17-89AB-403F-BF87-135C8CD760F8}">
      <dgm:prSet/>
      <dgm:spPr/>
      <dgm:t>
        <a:bodyPr/>
        <a:lstStyle/>
        <a:p>
          <a:endParaRPr lang="en-US"/>
        </a:p>
      </dgm:t>
    </dgm:pt>
    <dgm:pt modelId="{B0263B23-5C07-4C46-A864-3546DE9C9631}">
      <dgm:prSet/>
      <dgm:spPr/>
      <dgm:t>
        <a:bodyPr/>
        <a:lstStyle/>
        <a:p>
          <a:r>
            <a:rPr lang="en-GB"/>
            <a:t>Mechanical ventilation strongest performer</a:t>
          </a:r>
          <a:endParaRPr lang="en-US"/>
        </a:p>
      </dgm:t>
    </dgm:pt>
    <dgm:pt modelId="{3E78ECB2-9667-4CEF-AFD7-2E16676E491A}" type="parTrans" cxnId="{6A6D2735-87C7-4461-8765-43DD0D124CA2}">
      <dgm:prSet/>
      <dgm:spPr/>
      <dgm:t>
        <a:bodyPr/>
        <a:lstStyle/>
        <a:p>
          <a:endParaRPr lang="en-US"/>
        </a:p>
      </dgm:t>
    </dgm:pt>
    <dgm:pt modelId="{1ABCA9CF-EB17-4CC8-8B02-90CD60C7F450}" type="sibTrans" cxnId="{6A6D2735-87C7-4461-8765-43DD0D124CA2}">
      <dgm:prSet/>
      <dgm:spPr/>
      <dgm:t>
        <a:bodyPr/>
        <a:lstStyle/>
        <a:p>
          <a:endParaRPr lang="en-US"/>
        </a:p>
      </dgm:t>
    </dgm:pt>
    <dgm:pt modelId="{2E9A0923-927A-4D4A-B037-1FDF1BE29012}">
      <dgm:prSet/>
      <dgm:spPr/>
      <dgm:t>
        <a:bodyPr/>
        <a:lstStyle/>
        <a:p>
          <a:r>
            <a:rPr lang="en-GB"/>
            <a:t>Behaviour remains decisive</a:t>
          </a:r>
          <a:endParaRPr lang="en-US"/>
        </a:p>
      </dgm:t>
    </dgm:pt>
    <dgm:pt modelId="{3EC988F2-7EC1-4847-9367-985A0A6A238F}" type="parTrans" cxnId="{36112DDC-CDB4-4591-BE6A-B1675025C555}">
      <dgm:prSet/>
      <dgm:spPr/>
      <dgm:t>
        <a:bodyPr/>
        <a:lstStyle/>
        <a:p>
          <a:endParaRPr lang="en-US"/>
        </a:p>
      </dgm:t>
    </dgm:pt>
    <dgm:pt modelId="{CB7AC655-B7A1-4C51-AFEE-A1E68CCE1769}" type="sibTrans" cxnId="{36112DDC-CDB4-4591-BE6A-B1675025C555}">
      <dgm:prSet/>
      <dgm:spPr/>
      <dgm:t>
        <a:bodyPr/>
        <a:lstStyle/>
        <a:p>
          <a:endParaRPr lang="en-US"/>
        </a:p>
      </dgm:t>
    </dgm:pt>
    <dgm:pt modelId="{ED5C2C8F-42FF-4816-8C37-370600DE77D3}" type="pres">
      <dgm:prSet presAssocID="{55B0BC0B-FBAA-4243-ACA1-01A8F5CA89CA}" presName="diagram" presStyleCnt="0">
        <dgm:presLayoutVars>
          <dgm:dir/>
          <dgm:resizeHandles val="exact"/>
        </dgm:presLayoutVars>
      </dgm:prSet>
      <dgm:spPr/>
    </dgm:pt>
    <dgm:pt modelId="{B987ACC3-03CF-4384-85A7-DC4C9B0C215B}" type="pres">
      <dgm:prSet presAssocID="{B864F983-3C4A-4A36-BAC5-F526255DF903}" presName="node" presStyleLbl="node1" presStyleIdx="0" presStyleCnt="12">
        <dgm:presLayoutVars>
          <dgm:bulletEnabled val="1"/>
        </dgm:presLayoutVars>
      </dgm:prSet>
      <dgm:spPr/>
    </dgm:pt>
    <dgm:pt modelId="{DED1EA6A-D872-4F9E-94E4-A3D0D629F461}" type="pres">
      <dgm:prSet presAssocID="{CED3C7B7-E8ED-4D6F-A265-F35AEF5439D3}" presName="sibTrans" presStyleCnt="0"/>
      <dgm:spPr/>
    </dgm:pt>
    <dgm:pt modelId="{9723C9BC-5DAF-462D-B4F6-C986EA675B6C}" type="pres">
      <dgm:prSet presAssocID="{FD5552BA-B7B6-46AD-B89F-03A4B502A165}" presName="node" presStyleLbl="node1" presStyleIdx="1" presStyleCnt="12">
        <dgm:presLayoutVars>
          <dgm:bulletEnabled val="1"/>
        </dgm:presLayoutVars>
      </dgm:prSet>
      <dgm:spPr/>
    </dgm:pt>
    <dgm:pt modelId="{42785256-0278-4AE6-B1DA-D43736F0E3AF}" type="pres">
      <dgm:prSet presAssocID="{1A59E312-653C-4CAF-B689-5A30699ED243}" presName="sibTrans" presStyleCnt="0"/>
      <dgm:spPr/>
    </dgm:pt>
    <dgm:pt modelId="{3A7FCBA9-B3B3-42FD-9498-C5EF7BF1E67F}" type="pres">
      <dgm:prSet presAssocID="{6E79F588-D925-4BAF-A65F-B9869DEC079C}" presName="node" presStyleLbl="node1" presStyleIdx="2" presStyleCnt="12">
        <dgm:presLayoutVars>
          <dgm:bulletEnabled val="1"/>
        </dgm:presLayoutVars>
      </dgm:prSet>
      <dgm:spPr/>
    </dgm:pt>
    <dgm:pt modelId="{B9662989-BF66-424E-90AD-C7773D99BC87}" type="pres">
      <dgm:prSet presAssocID="{02A384C4-A1DF-4961-A1C4-A0F79EF0BE90}" presName="sibTrans" presStyleCnt="0"/>
      <dgm:spPr/>
    </dgm:pt>
    <dgm:pt modelId="{CE956BF3-4928-4322-B1A5-E09E6CFD3C08}" type="pres">
      <dgm:prSet presAssocID="{6B6181A3-5F80-4DCE-9490-D0A03FC11477}" presName="node" presStyleLbl="node1" presStyleIdx="3" presStyleCnt="12">
        <dgm:presLayoutVars>
          <dgm:bulletEnabled val="1"/>
        </dgm:presLayoutVars>
      </dgm:prSet>
      <dgm:spPr/>
    </dgm:pt>
    <dgm:pt modelId="{8544D45D-D76F-44B6-84C6-F1BE0EB666C8}" type="pres">
      <dgm:prSet presAssocID="{ADDB5FD9-82A8-4B35-8DFC-60C0E8984995}" presName="sibTrans" presStyleCnt="0"/>
      <dgm:spPr/>
    </dgm:pt>
    <dgm:pt modelId="{186D316F-9B11-4EC4-AA12-02404F46E5D2}" type="pres">
      <dgm:prSet presAssocID="{639796A0-D515-47E3-B790-585A0B8C67C8}" presName="node" presStyleLbl="node1" presStyleIdx="4" presStyleCnt="12">
        <dgm:presLayoutVars>
          <dgm:bulletEnabled val="1"/>
        </dgm:presLayoutVars>
      </dgm:prSet>
      <dgm:spPr/>
    </dgm:pt>
    <dgm:pt modelId="{8FD022E6-30D9-4D7B-9218-DF9FCCA69AF3}" type="pres">
      <dgm:prSet presAssocID="{E848CF2E-8D27-4398-BE98-032534BC5CAA}" presName="sibTrans" presStyleCnt="0"/>
      <dgm:spPr/>
    </dgm:pt>
    <dgm:pt modelId="{87B70CC0-1230-4080-8E3B-1DA32327B10D}" type="pres">
      <dgm:prSet presAssocID="{CC07333C-02DF-4710-9C99-92E129745446}" presName="node" presStyleLbl="node1" presStyleIdx="5" presStyleCnt="12">
        <dgm:presLayoutVars>
          <dgm:bulletEnabled val="1"/>
        </dgm:presLayoutVars>
      </dgm:prSet>
      <dgm:spPr/>
    </dgm:pt>
    <dgm:pt modelId="{5B77ACB2-BD9A-44FC-B8FA-50C929A31CDA}" type="pres">
      <dgm:prSet presAssocID="{F5DBEA58-DE19-45E6-8D9D-53807CAAA6AC}" presName="sibTrans" presStyleCnt="0"/>
      <dgm:spPr/>
    </dgm:pt>
    <dgm:pt modelId="{E62800E7-230E-48D2-B732-34FCED2CB447}" type="pres">
      <dgm:prSet presAssocID="{3E9C9D38-F1D0-4190-8E37-1170C795D75C}" presName="node" presStyleLbl="node1" presStyleIdx="6" presStyleCnt="12">
        <dgm:presLayoutVars>
          <dgm:bulletEnabled val="1"/>
        </dgm:presLayoutVars>
      </dgm:prSet>
      <dgm:spPr/>
    </dgm:pt>
    <dgm:pt modelId="{73936101-3ACE-420C-BBB3-F2C9232D636F}" type="pres">
      <dgm:prSet presAssocID="{D5C9417F-7052-4E71-AA98-91BC554FE4D9}" presName="sibTrans" presStyleCnt="0"/>
      <dgm:spPr/>
    </dgm:pt>
    <dgm:pt modelId="{FDB5EB7D-AB8A-48B4-B1E3-3F465DE647EE}" type="pres">
      <dgm:prSet presAssocID="{F6D4B950-765C-4E1C-9975-9EF9E364AA7D}" presName="node" presStyleLbl="node1" presStyleIdx="7" presStyleCnt="12">
        <dgm:presLayoutVars>
          <dgm:bulletEnabled val="1"/>
        </dgm:presLayoutVars>
      </dgm:prSet>
      <dgm:spPr/>
    </dgm:pt>
    <dgm:pt modelId="{919DEC8A-B7EC-4AEE-97F5-EFDA7C54651F}" type="pres">
      <dgm:prSet presAssocID="{4492B9A1-C49D-4C60-B327-7F7C041B259C}" presName="sibTrans" presStyleCnt="0"/>
      <dgm:spPr/>
    </dgm:pt>
    <dgm:pt modelId="{0777C1D1-F4E0-4F49-99EF-1444FCA97773}" type="pres">
      <dgm:prSet presAssocID="{F4704016-8676-4327-8081-003706C76298}" presName="node" presStyleLbl="node1" presStyleIdx="8" presStyleCnt="12">
        <dgm:presLayoutVars>
          <dgm:bulletEnabled val="1"/>
        </dgm:presLayoutVars>
      </dgm:prSet>
      <dgm:spPr/>
    </dgm:pt>
    <dgm:pt modelId="{D15D704B-B611-45F9-AD49-A65FABBBE163}" type="pres">
      <dgm:prSet presAssocID="{37DEC776-2015-43C9-AA58-5C5FB56BE52A}" presName="sibTrans" presStyleCnt="0"/>
      <dgm:spPr/>
    </dgm:pt>
    <dgm:pt modelId="{0E322356-C325-4139-A75E-FA22F6DD0B43}" type="pres">
      <dgm:prSet presAssocID="{B7460EA5-3A29-4350-902F-ECCDF6F05C30}" presName="node" presStyleLbl="node1" presStyleIdx="9" presStyleCnt="12">
        <dgm:presLayoutVars>
          <dgm:bulletEnabled val="1"/>
        </dgm:presLayoutVars>
      </dgm:prSet>
      <dgm:spPr/>
    </dgm:pt>
    <dgm:pt modelId="{E4E77A68-86A8-4CB1-A485-FADF9C296C5A}" type="pres">
      <dgm:prSet presAssocID="{F016F55C-7652-4560-A2FD-13BE410634B2}" presName="sibTrans" presStyleCnt="0"/>
      <dgm:spPr/>
    </dgm:pt>
    <dgm:pt modelId="{1E6CB343-5AA3-49BD-8457-6F43D9DE62EB}" type="pres">
      <dgm:prSet presAssocID="{B0263B23-5C07-4C46-A864-3546DE9C9631}" presName="node" presStyleLbl="node1" presStyleIdx="10" presStyleCnt="12">
        <dgm:presLayoutVars>
          <dgm:bulletEnabled val="1"/>
        </dgm:presLayoutVars>
      </dgm:prSet>
      <dgm:spPr/>
    </dgm:pt>
    <dgm:pt modelId="{939B433C-90CC-49CE-9B28-E276836EF657}" type="pres">
      <dgm:prSet presAssocID="{1ABCA9CF-EB17-4CC8-8B02-90CD60C7F450}" presName="sibTrans" presStyleCnt="0"/>
      <dgm:spPr/>
    </dgm:pt>
    <dgm:pt modelId="{D5356844-6776-4A39-990D-2A2372DF2D46}" type="pres">
      <dgm:prSet presAssocID="{2E9A0923-927A-4D4A-B037-1FDF1BE29012}" presName="node" presStyleLbl="node1" presStyleIdx="11" presStyleCnt="12">
        <dgm:presLayoutVars>
          <dgm:bulletEnabled val="1"/>
        </dgm:presLayoutVars>
      </dgm:prSet>
      <dgm:spPr/>
    </dgm:pt>
  </dgm:ptLst>
  <dgm:cxnLst>
    <dgm:cxn modelId="{54F0A512-7100-4268-9D06-694A11787F50}" type="presOf" srcId="{B864F983-3C4A-4A36-BAC5-F526255DF903}" destId="{B987ACC3-03CF-4384-85A7-DC4C9B0C215B}" srcOrd="0" destOrd="0" presId="urn:microsoft.com/office/officeart/2005/8/layout/default"/>
    <dgm:cxn modelId="{8EB18A17-89AB-403F-BF87-135C8CD760F8}" srcId="{55B0BC0B-FBAA-4243-ACA1-01A8F5CA89CA}" destId="{B7460EA5-3A29-4350-902F-ECCDF6F05C30}" srcOrd="9" destOrd="0" parTransId="{072B4365-B957-49B4-A94F-0947956CE39C}" sibTransId="{F016F55C-7652-4560-A2FD-13BE410634B2}"/>
    <dgm:cxn modelId="{07912A1C-7F9A-4A1C-9319-8A1B1FD381E0}" srcId="{55B0BC0B-FBAA-4243-ACA1-01A8F5CA89CA}" destId="{639796A0-D515-47E3-B790-585A0B8C67C8}" srcOrd="4" destOrd="0" parTransId="{4AD83A18-F992-4006-B4E6-1A3C6149EFCD}" sibTransId="{E848CF2E-8D27-4398-BE98-032534BC5CAA}"/>
    <dgm:cxn modelId="{2F4DC924-1AF4-4753-BA19-5723C8EC975C}" type="presOf" srcId="{CC07333C-02DF-4710-9C99-92E129745446}" destId="{87B70CC0-1230-4080-8E3B-1DA32327B10D}" srcOrd="0" destOrd="0" presId="urn:microsoft.com/office/officeart/2005/8/layout/default"/>
    <dgm:cxn modelId="{0092F226-F623-4E60-B663-12772E51124E}" srcId="{55B0BC0B-FBAA-4243-ACA1-01A8F5CA89CA}" destId="{6B6181A3-5F80-4DCE-9490-D0A03FC11477}" srcOrd="3" destOrd="0" parTransId="{67E24F71-971D-4D2A-A41D-5DDDCA8F0994}" sibTransId="{ADDB5FD9-82A8-4B35-8DFC-60C0E8984995}"/>
    <dgm:cxn modelId="{D98BA727-5932-4491-9A73-189E2E5F32DD}" type="presOf" srcId="{6B6181A3-5F80-4DCE-9490-D0A03FC11477}" destId="{CE956BF3-4928-4322-B1A5-E09E6CFD3C08}" srcOrd="0" destOrd="0" presId="urn:microsoft.com/office/officeart/2005/8/layout/default"/>
    <dgm:cxn modelId="{170A6E30-4347-49A9-B023-E526330F9F7A}" type="presOf" srcId="{6E79F588-D925-4BAF-A65F-B9869DEC079C}" destId="{3A7FCBA9-B3B3-42FD-9498-C5EF7BF1E67F}" srcOrd="0" destOrd="0" presId="urn:microsoft.com/office/officeart/2005/8/layout/default"/>
    <dgm:cxn modelId="{6A6D2735-87C7-4461-8765-43DD0D124CA2}" srcId="{55B0BC0B-FBAA-4243-ACA1-01A8F5CA89CA}" destId="{B0263B23-5C07-4C46-A864-3546DE9C9631}" srcOrd="10" destOrd="0" parTransId="{3E78ECB2-9667-4CEF-AFD7-2E16676E491A}" sibTransId="{1ABCA9CF-EB17-4CC8-8B02-90CD60C7F450}"/>
    <dgm:cxn modelId="{B2E1153E-7F66-44DE-8B44-95E1CE8AC92E}" srcId="{55B0BC0B-FBAA-4243-ACA1-01A8F5CA89CA}" destId="{3E9C9D38-F1D0-4190-8E37-1170C795D75C}" srcOrd="6" destOrd="0" parTransId="{73A135B6-C89C-4D46-AEBD-1969C0D97AE0}" sibTransId="{D5C9417F-7052-4E71-AA98-91BC554FE4D9}"/>
    <dgm:cxn modelId="{208A7941-1924-481C-B227-2AF1FFA14204}" type="presOf" srcId="{55B0BC0B-FBAA-4243-ACA1-01A8F5CA89CA}" destId="{ED5C2C8F-42FF-4816-8C37-370600DE77D3}" srcOrd="0" destOrd="0" presId="urn:microsoft.com/office/officeart/2005/8/layout/default"/>
    <dgm:cxn modelId="{DF942764-779A-47F5-A3CB-107FD205BBA2}" srcId="{55B0BC0B-FBAA-4243-ACA1-01A8F5CA89CA}" destId="{FD5552BA-B7B6-46AD-B89F-03A4B502A165}" srcOrd="1" destOrd="0" parTransId="{3426D737-A044-4E33-A2EF-026906AE4DAC}" sibTransId="{1A59E312-653C-4CAF-B689-5A30699ED243}"/>
    <dgm:cxn modelId="{7DAADA44-C9F1-49D8-AF8C-A9F33F6944EE}" type="presOf" srcId="{B0263B23-5C07-4C46-A864-3546DE9C9631}" destId="{1E6CB343-5AA3-49BD-8457-6F43D9DE62EB}" srcOrd="0" destOrd="0" presId="urn:microsoft.com/office/officeart/2005/8/layout/default"/>
    <dgm:cxn modelId="{B5CB7F45-0579-499D-88B7-8F39DD3C35B5}" type="presOf" srcId="{F6D4B950-765C-4E1C-9975-9EF9E364AA7D}" destId="{FDB5EB7D-AB8A-48B4-B1E3-3F465DE647EE}" srcOrd="0" destOrd="0" presId="urn:microsoft.com/office/officeart/2005/8/layout/default"/>
    <dgm:cxn modelId="{18826A4B-F19F-4B61-B8BA-F38BF49C557E}" srcId="{55B0BC0B-FBAA-4243-ACA1-01A8F5CA89CA}" destId="{F6D4B950-765C-4E1C-9975-9EF9E364AA7D}" srcOrd="7" destOrd="0" parTransId="{8E6AFD35-D5D4-4F36-9538-20E265D9A79C}" sibTransId="{4492B9A1-C49D-4C60-B327-7F7C041B259C}"/>
    <dgm:cxn modelId="{DF420756-A18E-4321-AE3C-9584D41589BF}" srcId="{55B0BC0B-FBAA-4243-ACA1-01A8F5CA89CA}" destId="{CC07333C-02DF-4710-9C99-92E129745446}" srcOrd="5" destOrd="0" parTransId="{385CE06E-212E-4213-A360-106AE1ED1A54}" sibTransId="{F5DBEA58-DE19-45E6-8D9D-53807CAAA6AC}"/>
    <dgm:cxn modelId="{D0B1F67E-1CAF-4927-9448-9B9661D82012}" srcId="{55B0BC0B-FBAA-4243-ACA1-01A8F5CA89CA}" destId="{F4704016-8676-4327-8081-003706C76298}" srcOrd="8" destOrd="0" parTransId="{2A2A6E60-33E6-4DC8-8AF4-53350202DC18}" sibTransId="{37DEC776-2015-43C9-AA58-5C5FB56BE52A}"/>
    <dgm:cxn modelId="{7B3FE090-BF76-442A-A252-0CE7CE3B0EDB}" srcId="{55B0BC0B-FBAA-4243-ACA1-01A8F5CA89CA}" destId="{6E79F588-D925-4BAF-A65F-B9869DEC079C}" srcOrd="2" destOrd="0" parTransId="{9CE66DAF-E4DF-4F24-BBD0-AC758A436D7E}" sibTransId="{02A384C4-A1DF-4961-A1C4-A0F79EF0BE90}"/>
    <dgm:cxn modelId="{8ACF0693-DBA0-496F-8745-78571159F7D5}" type="presOf" srcId="{B7460EA5-3A29-4350-902F-ECCDF6F05C30}" destId="{0E322356-C325-4139-A75E-FA22F6DD0B43}" srcOrd="0" destOrd="0" presId="urn:microsoft.com/office/officeart/2005/8/layout/default"/>
    <dgm:cxn modelId="{A37A4EA2-0B50-4B41-B0B9-A2C0166B9276}" type="presOf" srcId="{F4704016-8676-4327-8081-003706C76298}" destId="{0777C1D1-F4E0-4F49-99EF-1444FCA97773}" srcOrd="0" destOrd="0" presId="urn:microsoft.com/office/officeart/2005/8/layout/default"/>
    <dgm:cxn modelId="{76645CB8-888C-48FF-90E0-554A810A4532}" type="presOf" srcId="{3E9C9D38-F1D0-4190-8E37-1170C795D75C}" destId="{E62800E7-230E-48D2-B732-34FCED2CB447}" srcOrd="0" destOrd="0" presId="urn:microsoft.com/office/officeart/2005/8/layout/default"/>
    <dgm:cxn modelId="{D56D03B9-CFE4-482C-B1AB-DC870C2CF49A}" type="presOf" srcId="{FD5552BA-B7B6-46AD-B89F-03A4B502A165}" destId="{9723C9BC-5DAF-462D-B4F6-C986EA675B6C}" srcOrd="0" destOrd="0" presId="urn:microsoft.com/office/officeart/2005/8/layout/default"/>
    <dgm:cxn modelId="{D89A02D6-05DE-4837-A994-EF10667921FD}" type="presOf" srcId="{2E9A0923-927A-4D4A-B037-1FDF1BE29012}" destId="{D5356844-6776-4A39-990D-2A2372DF2D46}" srcOrd="0" destOrd="0" presId="urn:microsoft.com/office/officeart/2005/8/layout/default"/>
    <dgm:cxn modelId="{7D80B7D6-A198-4E3F-90DC-BA7D07EF64EC}" srcId="{55B0BC0B-FBAA-4243-ACA1-01A8F5CA89CA}" destId="{B864F983-3C4A-4A36-BAC5-F526255DF903}" srcOrd="0" destOrd="0" parTransId="{BA3D0AA3-8B2E-4786-9173-56AA3AF4A16B}" sibTransId="{CED3C7B7-E8ED-4D6F-A265-F35AEF5439D3}"/>
    <dgm:cxn modelId="{36112DDC-CDB4-4591-BE6A-B1675025C555}" srcId="{55B0BC0B-FBAA-4243-ACA1-01A8F5CA89CA}" destId="{2E9A0923-927A-4D4A-B037-1FDF1BE29012}" srcOrd="11" destOrd="0" parTransId="{3EC988F2-7EC1-4847-9367-985A0A6A238F}" sibTransId="{CB7AC655-B7A1-4C51-AFEE-A1E68CCE1769}"/>
    <dgm:cxn modelId="{A4D2D2ED-95C4-4532-8058-30582BC7747F}" type="presOf" srcId="{639796A0-D515-47E3-B790-585A0B8C67C8}" destId="{186D316F-9B11-4EC4-AA12-02404F46E5D2}" srcOrd="0" destOrd="0" presId="urn:microsoft.com/office/officeart/2005/8/layout/default"/>
    <dgm:cxn modelId="{5100DF2E-BA1F-4B1A-97A7-D43681B86CA2}" type="presParOf" srcId="{ED5C2C8F-42FF-4816-8C37-370600DE77D3}" destId="{B987ACC3-03CF-4384-85A7-DC4C9B0C215B}" srcOrd="0" destOrd="0" presId="urn:microsoft.com/office/officeart/2005/8/layout/default"/>
    <dgm:cxn modelId="{68C947A2-26EB-42AF-A6A4-1DA50D5E7D36}" type="presParOf" srcId="{ED5C2C8F-42FF-4816-8C37-370600DE77D3}" destId="{DED1EA6A-D872-4F9E-94E4-A3D0D629F461}" srcOrd="1" destOrd="0" presId="urn:microsoft.com/office/officeart/2005/8/layout/default"/>
    <dgm:cxn modelId="{C2C4EF17-9AF8-4304-958B-801B77E91D89}" type="presParOf" srcId="{ED5C2C8F-42FF-4816-8C37-370600DE77D3}" destId="{9723C9BC-5DAF-462D-B4F6-C986EA675B6C}" srcOrd="2" destOrd="0" presId="urn:microsoft.com/office/officeart/2005/8/layout/default"/>
    <dgm:cxn modelId="{C5B5FFC2-1E24-4477-B2C8-99AF394E5793}" type="presParOf" srcId="{ED5C2C8F-42FF-4816-8C37-370600DE77D3}" destId="{42785256-0278-4AE6-B1DA-D43736F0E3AF}" srcOrd="3" destOrd="0" presId="urn:microsoft.com/office/officeart/2005/8/layout/default"/>
    <dgm:cxn modelId="{F8C15DF8-52AB-4D76-B19A-E6CEF105A041}" type="presParOf" srcId="{ED5C2C8F-42FF-4816-8C37-370600DE77D3}" destId="{3A7FCBA9-B3B3-42FD-9498-C5EF7BF1E67F}" srcOrd="4" destOrd="0" presId="urn:microsoft.com/office/officeart/2005/8/layout/default"/>
    <dgm:cxn modelId="{D26A237C-E64F-465A-8396-91FB04639C02}" type="presParOf" srcId="{ED5C2C8F-42FF-4816-8C37-370600DE77D3}" destId="{B9662989-BF66-424E-90AD-C7773D99BC87}" srcOrd="5" destOrd="0" presId="urn:microsoft.com/office/officeart/2005/8/layout/default"/>
    <dgm:cxn modelId="{72E4CD5E-14AC-41FD-BFA0-90DA8ECBDAB6}" type="presParOf" srcId="{ED5C2C8F-42FF-4816-8C37-370600DE77D3}" destId="{CE956BF3-4928-4322-B1A5-E09E6CFD3C08}" srcOrd="6" destOrd="0" presId="urn:microsoft.com/office/officeart/2005/8/layout/default"/>
    <dgm:cxn modelId="{0F275E8A-AECA-446B-9CB2-F27BB9C7810C}" type="presParOf" srcId="{ED5C2C8F-42FF-4816-8C37-370600DE77D3}" destId="{8544D45D-D76F-44B6-84C6-F1BE0EB666C8}" srcOrd="7" destOrd="0" presId="urn:microsoft.com/office/officeart/2005/8/layout/default"/>
    <dgm:cxn modelId="{2AC8172E-9A16-448C-AC8E-DE80DDED9D97}" type="presParOf" srcId="{ED5C2C8F-42FF-4816-8C37-370600DE77D3}" destId="{186D316F-9B11-4EC4-AA12-02404F46E5D2}" srcOrd="8" destOrd="0" presId="urn:microsoft.com/office/officeart/2005/8/layout/default"/>
    <dgm:cxn modelId="{9CD7167A-91DF-4B8F-AAD2-0A66E639C9F4}" type="presParOf" srcId="{ED5C2C8F-42FF-4816-8C37-370600DE77D3}" destId="{8FD022E6-30D9-4D7B-9218-DF9FCCA69AF3}" srcOrd="9" destOrd="0" presId="urn:microsoft.com/office/officeart/2005/8/layout/default"/>
    <dgm:cxn modelId="{272FEABC-5A99-4B90-BEA3-1C4F0C7E75F1}" type="presParOf" srcId="{ED5C2C8F-42FF-4816-8C37-370600DE77D3}" destId="{87B70CC0-1230-4080-8E3B-1DA32327B10D}" srcOrd="10" destOrd="0" presId="urn:microsoft.com/office/officeart/2005/8/layout/default"/>
    <dgm:cxn modelId="{D6BBC88E-35BF-46E2-AE99-CCACEAB73BEC}" type="presParOf" srcId="{ED5C2C8F-42FF-4816-8C37-370600DE77D3}" destId="{5B77ACB2-BD9A-44FC-B8FA-50C929A31CDA}" srcOrd="11" destOrd="0" presId="urn:microsoft.com/office/officeart/2005/8/layout/default"/>
    <dgm:cxn modelId="{12D78861-F0F4-46F8-89A5-E33C774C8DEA}" type="presParOf" srcId="{ED5C2C8F-42FF-4816-8C37-370600DE77D3}" destId="{E62800E7-230E-48D2-B732-34FCED2CB447}" srcOrd="12" destOrd="0" presId="urn:microsoft.com/office/officeart/2005/8/layout/default"/>
    <dgm:cxn modelId="{46106518-610E-4784-BB03-EF5257E02DBD}" type="presParOf" srcId="{ED5C2C8F-42FF-4816-8C37-370600DE77D3}" destId="{73936101-3ACE-420C-BBB3-F2C9232D636F}" srcOrd="13" destOrd="0" presId="urn:microsoft.com/office/officeart/2005/8/layout/default"/>
    <dgm:cxn modelId="{403B4839-0B3D-4B30-9486-FA8AB24AB7D2}" type="presParOf" srcId="{ED5C2C8F-42FF-4816-8C37-370600DE77D3}" destId="{FDB5EB7D-AB8A-48B4-B1E3-3F465DE647EE}" srcOrd="14" destOrd="0" presId="urn:microsoft.com/office/officeart/2005/8/layout/default"/>
    <dgm:cxn modelId="{57B2867A-AC38-4D6C-9392-C185F3C2DDCA}" type="presParOf" srcId="{ED5C2C8F-42FF-4816-8C37-370600DE77D3}" destId="{919DEC8A-B7EC-4AEE-97F5-EFDA7C54651F}" srcOrd="15" destOrd="0" presId="urn:microsoft.com/office/officeart/2005/8/layout/default"/>
    <dgm:cxn modelId="{73BCC05E-2228-46A2-9695-B85C8476B43C}" type="presParOf" srcId="{ED5C2C8F-42FF-4816-8C37-370600DE77D3}" destId="{0777C1D1-F4E0-4F49-99EF-1444FCA97773}" srcOrd="16" destOrd="0" presId="urn:microsoft.com/office/officeart/2005/8/layout/default"/>
    <dgm:cxn modelId="{3E6A3042-F802-4049-8606-70ED4A80844B}" type="presParOf" srcId="{ED5C2C8F-42FF-4816-8C37-370600DE77D3}" destId="{D15D704B-B611-45F9-AD49-A65FABBBE163}" srcOrd="17" destOrd="0" presId="urn:microsoft.com/office/officeart/2005/8/layout/default"/>
    <dgm:cxn modelId="{0FA5AA0B-02FD-46F8-809F-D7F516BB82FE}" type="presParOf" srcId="{ED5C2C8F-42FF-4816-8C37-370600DE77D3}" destId="{0E322356-C325-4139-A75E-FA22F6DD0B43}" srcOrd="18" destOrd="0" presId="urn:microsoft.com/office/officeart/2005/8/layout/default"/>
    <dgm:cxn modelId="{153AE503-2FC0-446A-9FB8-1F455BCC8E91}" type="presParOf" srcId="{ED5C2C8F-42FF-4816-8C37-370600DE77D3}" destId="{E4E77A68-86A8-4CB1-A485-FADF9C296C5A}" srcOrd="19" destOrd="0" presId="urn:microsoft.com/office/officeart/2005/8/layout/default"/>
    <dgm:cxn modelId="{35EEDB80-1C03-4383-BF05-08B84B8A696B}" type="presParOf" srcId="{ED5C2C8F-42FF-4816-8C37-370600DE77D3}" destId="{1E6CB343-5AA3-49BD-8457-6F43D9DE62EB}" srcOrd="20" destOrd="0" presId="urn:microsoft.com/office/officeart/2005/8/layout/default"/>
    <dgm:cxn modelId="{F3452371-499E-4AC6-A057-BFFC9E14A8F9}" type="presParOf" srcId="{ED5C2C8F-42FF-4816-8C37-370600DE77D3}" destId="{939B433C-90CC-49CE-9B28-E276836EF657}" srcOrd="21" destOrd="0" presId="urn:microsoft.com/office/officeart/2005/8/layout/default"/>
    <dgm:cxn modelId="{8A200FBD-68E2-4236-93BC-9E68E689C842}" type="presParOf" srcId="{ED5C2C8F-42FF-4816-8C37-370600DE77D3}" destId="{D5356844-6776-4A39-990D-2A2372DF2D46}" srcOrd="2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3A26026-816B-47BE-A4AD-973A535A0906}" type="doc">
      <dgm:prSet loTypeId="urn:microsoft.com/office/officeart/2016/7/layout/RepeatingBendingProcessNew" loCatId="process" qsTypeId="urn:microsoft.com/office/officeart/2005/8/quickstyle/simple1#78" qsCatId="simple" csTypeId="urn:microsoft.com/office/officeart/2005/8/colors/colorful2#23" csCatId="colorful"/>
      <dgm:spPr/>
      <dgm:t>
        <a:bodyPr/>
        <a:lstStyle/>
        <a:p>
          <a:endParaRPr lang="en-US"/>
        </a:p>
      </dgm:t>
    </dgm:pt>
    <dgm:pt modelId="{4F289DAC-30CF-46CF-A2D6-3BEAB02C3363}">
      <dgm:prSet/>
      <dgm:spPr/>
      <dgm:t>
        <a:bodyPr/>
        <a:lstStyle/>
        <a:p>
          <a:r>
            <a:rPr lang="en-GB" b="1"/>
            <a:t>Comfort &amp; warmth:</a:t>
          </a:r>
          <a:r>
            <a:rPr lang="en-GB"/>
            <a:t> Homes “cosier”, “warmer”, “more stable”; improved wellbeing.</a:t>
          </a:r>
          <a:endParaRPr lang="en-US"/>
        </a:p>
      </dgm:t>
    </dgm:pt>
    <dgm:pt modelId="{091A1F2B-362B-4493-A819-8C402C65A2F6}" type="parTrans" cxnId="{ECA0E4C9-61C1-4ED3-991E-76BAD5D3CC63}">
      <dgm:prSet/>
      <dgm:spPr/>
      <dgm:t>
        <a:bodyPr/>
        <a:lstStyle/>
        <a:p>
          <a:endParaRPr lang="en-US"/>
        </a:p>
      </dgm:t>
    </dgm:pt>
    <dgm:pt modelId="{80D7EA67-7587-48AE-8B4E-5A89833C8AD3}" type="sibTrans" cxnId="{ECA0E4C9-61C1-4ED3-991E-76BAD5D3CC63}">
      <dgm:prSet/>
      <dgm:spPr/>
      <dgm:t>
        <a:bodyPr/>
        <a:lstStyle/>
        <a:p>
          <a:endParaRPr lang="en-US"/>
        </a:p>
      </dgm:t>
    </dgm:pt>
    <dgm:pt modelId="{6C3785EF-6019-43A3-893A-0215BA005A18}">
      <dgm:prSet/>
      <dgm:spPr/>
      <dgm:t>
        <a:bodyPr/>
        <a:lstStyle/>
        <a:p>
          <a:r>
            <a:rPr lang="en-GB" b="1"/>
            <a:t>Moisture &amp; ventilation:</a:t>
          </a:r>
          <a:r>
            <a:rPr lang="en-GB"/>
            <a:t> Reduced mould/condensation; behaviour variation explains differences.</a:t>
          </a:r>
          <a:endParaRPr lang="en-US"/>
        </a:p>
      </dgm:t>
    </dgm:pt>
    <dgm:pt modelId="{1B3C4158-1EAD-4F3F-8E66-104B78F158FE}" type="parTrans" cxnId="{264D4F1D-461B-4C2F-A295-790AAF6F3F77}">
      <dgm:prSet/>
      <dgm:spPr/>
      <dgm:t>
        <a:bodyPr/>
        <a:lstStyle/>
        <a:p>
          <a:endParaRPr lang="en-US"/>
        </a:p>
      </dgm:t>
    </dgm:pt>
    <dgm:pt modelId="{565B2551-4FAF-4438-BEA4-10D8C506456F}" type="sibTrans" cxnId="{264D4F1D-461B-4C2F-A295-790AAF6F3F77}">
      <dgm:prSet/>
      <dgm:spPr/>
      <dgm:t>
        <a:bodyPr/>
        <a:lstStyle/>
        <a:p>
          <a:endParaRPr lang="en-US"/>
        </a:p>
      </dgm:t>
    </dgm:pt>
    <dgm:pt modelId="{E0D6268E-B5D3-4E18-9C1A-AC1E6FDE439D}">
      <dgm:prSet/>
      <dgm:spPr/>
      <dgm:t>
        <a:bodyPr/>
        <a:lstStyle/>
        <a:p>
          <a:r>
            <a:rPr lang="en-GB" b="1"/>
            <a:t>System usability:</a:t>
          </a:r>
          <a:r>
            <a:rPr lang="en-GB"/>
            <a:t> Simple controls → stable comfort; complex controls → confusion.</a:t>
          </a:r>
          <a:endParaRPr lang="en-US"/>
        </a:p>
      </dgm:t>
    </dgm:pt>
    <dgm:pt modelId="{058679B6-24B9-4020-BED9-1B3164CE6C15}" type="parTrans" cxnId="{20FC953A-F714-4BEC-854D-5FA847EB349E}">
      <dgm:prSet/>
      <dgm:spPr/>
      <dgm:t>
        <a:bodyPr/>
        <a:lstStyle/>
        <a:p>
          <a:endParaRPr lang="en-US"/>
        </a:p>
      </dgm:t>
    </dgm:pt>
    <dgm:pt modelId="{7B9A61F9-BD8B-4D6D-8A2F-CB12C2282922}" type="sibTrans" cxnId="{20FC953A-F714-4BEC-854D-5FA847EB349E}">
      <dgm:prSet/>
      <dgm:spPr/>
      <dgm:t>
        <a:bodyPr/>
        <a:lstStyle/>
        <a:p>
          <a:endParaRPr lang="en-US"/>
        </a:p>
      </dgm:t>
    </dgm:pt>
    <dgm:pt modelId="{53AF5C6A-E6AD-49EA-8F78-D43631375811}">
      <dgm:prSet/>
      <dgm:spPr/>
      <dgm:t>
        <a:bodyPr/>
        <a:lstStyle/>
        <a:p>
          <a:r>
            <a:rPr lang="en-GB" b="1"/>
            <a:t>Communication &amp; engagement:</a:t>
          </a:r>
          <a:r>
            <a:rPr lang="en-GB"/>
            <a:t> Clear communication improves satisfaction; poor communication → mistrust.</a:t>
          </a:r>
          <a:endParaRPr lang="en-US"/>
        </a:p>
      </dgm:t>
    </dgm:pt>
    <dgm:pt modelId="{425FA28E-B2CB-45D8-A15A-8684AE6754F1}" type="parTrans" cxnId="{A9179137-9F39-4A96-B240-6C919D41BCCE}">
      <dgm:prSet/>
      <dgm:spPr/>
      <dgm:t>
        <a:bodyPr/>
        <a:lstStyle/>
        <a:p>
          <a:endParaRPr lang="en-US"/>
        </a:p>
      </dgm:t>
    </dgm:pt>
    <dgm:pt modelId="{2F32D30F-4E44-415D-9530-9FCBA45BF040}" type="sibTrans" cxnId="{A9179137-9F39-4A96-B240-6C919D41BCCE}">
      <dgm:prSet/>
      <dgm:spPr/>
      <dgm:t>
        <a:bodyPr/>
        <a:lstStyle/>
        <a:p>
          <a:endParaRPr lang="en-US"/>
        </a:p>
      </dgm:t>
    </dgm:pt>
    <dgm:pt modelId="{C6307FC4-D7BB-44DE-980F-D13A0502779D}">
      <dgm:prSet/>
      <dgm:spPr/>
      <dgm:t>
        <a:bodyPr/>
        <a:lstStyle/>
        <a:p>
          <a:r>
            <a:rPr lang="en-GB" b="1"/>
            <a:t>Disruption &amp; installation:</a:t>
          </a:r>
          <a:r>
            <a:rPr lang="en-GB"/>
            <a:t> EWI most disruptive (2–4 weeks); heat pumps 1–3 days.</a:t>
          </a:r>
          <a:endParaRPr lang="en-US"/>
        </a:p>
      </dgm:t>
    </dgm:pt>
    <dgm:pt modelId="{D1A08B85-58FC-471F-BFA1-6740CCE63D54}" type="parTrans" cxnId="{E87B4227-FFF7-4244-B69F-8C5B12AEDFDE}">
      <dgm:prSet/>
      <dgm:spPr/>
      <dgm:t>
        <a:bodyPr/>
        <a:lstStyle/>
        <a:p>
          <a:endParaRPr lang="en-US"/>
        </a:p>
      </dgm:t>
    </dgm:pt>
    <dgm:pt modelId="{97229478-DEA6-4A90-8853-CBE5C9297D01}" type="sibTrans" cxnId="{E87B4227-FFF7-4244-B69F-8C5B12AEDFDE}">
      <dgm:prSet/>
      <dgm:spPr/>
      <dgm:t>
        <a:bodyPr/>
        <a:lstStyle/>
        <a:p>
          <a:endParaRPr lang="en-US"/>
        </a:p>
      </dgm:t>
    </dgm:pt>
    <dgm:pt modelId="{C8B6348B-0352-4BB6-8138-887B033F9A12}">
      <dgm:prSet/>
      <dgm:spPr/>
      <dgm:t>
        <a:bodyPr/>
        <a:lstStyle/>
        <a:p>
          <a:r>
            <a:rPr lang="en-GB" b="1"/>
            <a:t>Aftercare:</a:t>
          </a:r>
          <a:r>
            <a:rPr lang="en-GB"/>
            <a:t> Follow-up visits improve outcomes; monitoring supports learning.</a:t>
          </a:r>
          <a:endParaRPr lang="en-US"/>
        </a:p>
      </dgm:t>
    </dgm:pt>
    <dgm:pt modelId="{80B1A323-1C88-4577-AB6D-326EA39D1F73}" type="parTrans" cxnId="{CEED743E-13F3-47FF-891B-08BCE3656CEE}">
      <dgm:prSet/>
      <dgm:spPr/>
      <dgm:t>
        <a:bodyPr/>
        <a:lstStyle/>
        <a:p>
          <a:endParaRPr lang="en-US"/>
        </a:p>
      </dgm:t>
    </dgm:pt>
    <dgm:pt modelId="{E4593D54-EB67-4F57-A0A8-8D85D8B9AC98}" type="sibTrans" cxnId="{CEED743E-13F3-47FF-891B-08BCE3656CEE}">
      <dgm:prSet/>
      <dgm:spPr/>
      <dgm:t>
        <a:bodyPr/>
        <a:lstStyle/>
        <a:p>
          <a:endParaRPr lang="en-US"/>
        </a:p>
      </dgm:t>
    </dgm:pt>
    <dgm:pt modelId="{62A25E95-E6ED-49D1-BDF8-9ECE0A5BBA79}" type="pres">
      <dgm:prSet presAssocID="{73A26026-816B-47BE-A4AD-973A535A0906}" presName="Name0" presStyleCnt="0">
        <dgm:presLayoutVars>
          <dgm:dir/>
          <dgm:resizeHandles val="exact"/>
        </dgm:presLayoutVars>
      </dgm:prSet>
      <dgm:spPr/>
    </dgm:pt>
    <dgm:pt modelId="{ACBE038F-4BF5-4DD2-8B46-ADDFB3A97BB8}" type="pres">
      <dgm:prSet presAssocID="{4F289DAC-30CF-46CF-A2D6-3BEAB02C3363}" presName="node" presStyleLbl="node1" presStyleIdx="0" presStyleCnt="6">
        <dgm:presLayoutVars>
          <dgm:bulletEnabled val="1"/>
        </dgm:presLayoutVars>
      </dgm:prSet>
      <dgm:spPr/>
    </dgm:pt>
    <dgm:pt modelId="{73311212-DF52-4A0E-AA85-BE5006EC4A73}" type="pres">
      <dgm:prSet presAssocID="{80D7EA67-7587-48AE-8B4E-5A89833C8AD3}" presName="sibTrans" presStyleLbl="sibTrans1D1" presStyleIdx="0" presStyleCnt="5"/>
      <dgm:spPr/>
    </dgm:pt>
    <dgm:pt modelId="{D55EACDC-15DE-4940-9B13-511A59256A68}" type="pres">
      <dgm:prSet presAssocID="{80D7EA67-7587-48AE-8B4E-5A89833C8AD3}" presName="connectorText" presStyleLbl="sibTrans1D1" presStyleIdx="0" presStyleCnt="5"/>
      <dgm:spPr/>
    </dgm:pt>
    <dgm:pt modelId="{C9742AF7-59B1-49FE-BF39-1797E79FEF36}" type="pres">
      <dgm:prSet presAssocID="{6C3785EF-6019-43A3-893A-0215BA005A18}" presName="node" presStyleLbl="node1" presStyleIdx="1" presStyleCnt="6">
        <dgm:presLayoutVars>
          <dgm:bulletEnabled val="1"/>
        </dgm:presLayoutVars>
      </dgm:prSet>
      <dgm:spPr/>
    </dgm:pt>
    <dgm:pt modelId="{5C2CD2BA-0DBB-41A4-8846-CA49276C78EC}" type="pres">
      <dgm:prSet presAssocID="{565B2551-4FAF-4438-BEA4-10D8C506456F}" presName="sibTrans" presStyleLbl="sibTrans1D1" presStyleIdx="1" presStyleCnt="5"/>
      <dgm:spPr/>
    </dgm:pt>
    <dgm:pt modelId="{B150D92B-C6ED-40C0-8C98-E2FFAE101DE8}" type="pres">
      <dgm:prSet presAssocID="{565B2551-4FAF-4438-BEA4-10D8C506456F}" presName="connectorText" presStyleLbl="sibTrans1D1" presStyleIdx="1" presStyleCnt="5"/>
      <dgm:spPr/>
    </dgm:pt>
    <dgm:pt modelId="{C7B44B23-A466-4328-A900-0993BA490051}" type="pres">
      <dgm:prSet presAssocID="{E0D6268E-B5D3-4E18-9C1A-AC1E6FDE439D}" presName="node" presStyleLbl="node1" presStyleIdx="2" presStyleCnt="6">
        <dgm:presLayoutVars>
          <dgm:bulletEnabled val="1"/>
        </dgm:presLayoutVars>
      </dgm:prSet>
      <dgm:spPr/>
    </dgm:pt>
    <dgm:pt modelId="{1FB806CC-9EFE-4BAB-832C-D0FDD4CE2525}" type="pres">
      <dgm:prSet presAssocID="{7B9A61F9-BD8B-4D6D-8A2F-CB12C2282922}" presName="sibTrans" presStyleLbl="sibTrans1D1" presStyleIdx="2" presStyleCnt="5"/>
      <dgm:spPr/>
    </dgm:pt>
    <dgm:pt modelId="{3FF7E289-86A2-4D16-9566-450025D96613}" type="pres">
      <dgm:prSet presAssocID="{7B9A61F9-BD8B-4D6D-8A2F-CB12C2282922}" presName="connectorText" presStyleLbl="sibTrans1D1" presStyleIdx="2" presStyleCnt="5"/>
      <dgm:spPr/>
    </dgm:pt>
    <dgm:pt modelId="{CB316447-4A57-40D3-9DA8-6603628F1DA7}" type="pres">
      <dgm:prSet presAssocID="{53AF5C6A-E6AD-49EA-8F78-D43631375811}" presName="node" presStyleLbl="node1" presStyleIdx="3" presStyleCnt="6">
        <dgm:presLayoutVars>
          <dgm:bulletEnabled val="1"/>
        </dgm:presLayoutVars>
      </dgm:prSet>
      <dgm:spPr/>
    </dgm:pt>
    <dgm:pt modelId="{26F469F4-16A8-4F08-9A4D-2A9DF0D8A3BB}" type="pres">
      <dgm:prSet presAssocID="{2F32D30F-4E44-415D-9530-9FCBA45BF040}" presName="sibTrans" presStyleLbl="sibTrans1D1" presStyleIdx="3" presStyleCnt="5"/>
      <dgm:spPr/>
    </dgm:pt>
    <dgm:pt modelId="{2E31091F-6CAF-48CC-9D6D-C614224FB6DB}" type="pres">
      <dgm:prSet presAssocID="{2F32D30F-4E44-415D-9530-9FCBA45BF040}" presName="connectorText" presStyleLbl="sibTrans1D1" presStyleIdx="3" presStyleCnt="5"/>
      <dgm:spPr/>
    </dgm:pt>
    <dgm:pt modelId="{9192F26A-A2C0-42F9-B6A0-961EEFB3AC64}" type="pres">
      <dgm:prSet presAssocID="{C6307FC4-D7BB-44DE-980F-D13A0502779D}" presName="node" presStyleLbl="node1" presStyleIdx="4" presStyleCnt="6">
        <dgm:presLayoutVars>
          <dgm:bulletEnabled val="1"/>
        </dgm:presLayoutVars>
      </dgm:prSet>
      <dgm:spPr/>
    </dgm:pt>
    <dgm:pt modelId="{E5FA282D-F3DD-4D8B-835D-A5BE92B09158}" type="pres">
      <dgm:prSet presAssocID="{97229478-DEA6-4A90-8853-CBE5C9297D01}" presName="sibTrans" presStyleLbl="sibTrans1D1" presStyleIdx="4" presStyleCnt="5"/>
      <dgm:spPr/>
    </dgm:pt>
    <dgm:pt modelId="{454CD2B9-16AF-43BD-A551-C378EE1916E9}" type="pres">
      <dgm:prSet presAssocID="{97229478-DEA6-4A90-8853-CBE5C9297D01}" presName="connectorText" presStyleLbl="sibTrans1D1" presStyleIdx="4" presStyleCnt="5"/>
      <dgm:spPr/>
    </dgm:pt>
    <dgm:pt modelId="{D14C4D0A-006B-4777-A1D1-0C2C4794A999}" type="pres">
      <dgm:prSet presAssocID="{C8B6348B-0352-4BB6-8138-887B033F9A12}" presName="node" presStyleLbl="node1" presStyleIdx="5" presStyleCnt="6">
        <dgm:presLayoutVars>
          <dgm:bulletEnabled val="1"/>
        </dgm:presLayoutVars>
      </dgm:prSet>
      <dgm:spPr/>
    </dgm:pt>
  </dgm:ptLst>
  <dgm:cxnLst>
    <dgm:cxn modelId="{264D4F1D-461B-4C2F-A295-790AAF6F3F77}" srcId="{73A26026-816B-47BE-A4AD-973A535A0906}" destId="{6C3785EF-6019-43A3-893A-0215BA005A18}" srcOrd="1" destOrd="0" parTransId="{1B3C4158-1EAD-4F3F-8E66-104B78F158FE}" sibTransId="{565B2551-4FAF-4438-BEA4-10D8C506456F}"/>
    <dgm:cxn modelId="{E87B4227-FFF7-4244-B69F-8C5B12AEDFDE}" srcId="{73A26026-816B-47BE-A4AD-973A535A0906}" destId="{C6307FC4-D7BB-44DE-980F-D13A0502779D}" srcOrd="4" destOrd="0" parTransId="{D1A08B85-58FC-471F-BFA1-6740CCE63D54}" sibTransId="{97229478-DEA6-4A90-8853-CBE5C9297D01}"/>
    <dgm:cxn modelId="{97284C2B-0778-441B-AE4F-2196EF495CB3}" type="presOf" srcId="{97229478-DEA6-4A90-8853-CBE5C9297D01}" destId="{454CD2B9-16AF-43BD-A551-C378EE1916E9}" srcOrd="1" destOrd="0" presId="urn:microsoft.com/office/officeart/2016/7/layout/RepeatingBendingProcessNew"/>
    <dgm:cxn modelId="{F9CC202E-1629-4414-92F6-BE2444283771}" type="presOf" srcId="{4F289DAC-30CF-46CF-A2D6-3BEAB02C3363}" destId="{ACBE038F-4BF5-4DD2-8B46-ADDFB3A97BB8}" srcOrd="0" destOrd="0" presId="urn:microsoft.com/office/officeart/2016/7/layout/RepeatingBendingProcessNew"/>
    <dgm:cxn modelId="{A9179137-9F39-4A96-B240-6C919D41BCCE}" srcId="{73A26026-816B-47BE-A4AD-973A535A0906}" destId="{53AF5C6A-E6AD-49EA-8F78-D43631375811}" srcOrd="3" destOrd="0" parTransId="{425FA28E-B2CB-45D8-A15A-8684AE6754F1}" sibTransId="{2F32D30F-4E44-415D-9530-9FCBA45BF040}"/>
    <dgm:cxn modelId="{D5144A38-DE22-4128-8459-FBDE23090786}" type="presOf" srcId="{7B9A61F9-BD8B-4D6D-8A2F-CB12C2282922}" destId="{1FB806CC-9EFE-4BAB-832C-D0FDD4CE2525}" srcOrd="0" destOrd="0" presId="urn:microsoft.com/office/officeart/2016/7/layout/RepeatingBendingProcessNew"/>
    <dgm:cxn modelId="{20FC953A-F714-4BEC-854D-5FA847EB349E}" srcId="{73A26026-816B-47BE-A4AD-973A535A0906}" destId="{E0D6268E-B5D3-4E18-9C1A-AC1E6FDE439D}" srcOrd="2" destOrd="0" parTransId="{058679B6-24B9-4020-BED9-1B3164CE6C15}" sibTransId="{7B9A61F9-BD8B-4D6D-8A2F-CB12C2282922}"/>
    <dgm:cxn modelId="{CEED743E-13F3-47FF-891B-08BCE3656CEE}" srcId="{73A26026-816B-47BE-A4AD-973A535A0906}" destId="{C8B6348B-0352-4BB6-8138-887B033F9A12}" srcOrd="5" destOrd="0" parTransId="{80B1A323-1C88-4577-AB6D-326EA39D1F73}" sibTransId="{E4593D54-EB67-4F57-A0A8-8D85D8B9AC98}"/>
    <dgm:cxn modelId="{84E87F5F-E959-48AB-826F-3260C2AC6D35}" type="presOf" srcId="{C8B6348B-0352-4BB6-8138-887B033F9A12}" destId="{D14C4D0A-006B-4777-A1D1-0C2C4794A999}" srcOrd="0" destOrd="0" presId="urn:microsoft.com/office/officeart/2016/7/layout/RepeatingBendingProcessNew"/>
    <dgm:cxn modelId="{EE0C0E6D-6C95-4AEC-AD41-69DACC8D1355}" type="presOf" srcId="{53AF5C6A-E6AD-49EA-8F78-D43631375811}" destId="{CB316447-4A57-40D3-9DA8-6603628F1DA7}" srcOrd="0" destOrd="0" presId="urn:microsoft.com/office/officeart/2016/7/layout/RepeatingBendingProcessNew"/>
    <dgm:cxn modelId="{1FFAA176-318E-4346-BF52-7BF365B06E75}" type="presOf" srcId="{2F32D30F-4E44-415D-9530-9FCBA45BF040}" destId="{26F469F4-16A8-4F08-9A4D-2A9DF0D8A3BB}" srcOrd="0" destOrd="0" presId="urn:microsoft.com/office/officeart/2016/7/layout/RepeatingBendingProcessNew"/>
    <dgm:cxn modelId="{8E71BE7F-542F-42F5-BD9C-04C9FC4137FE}" type="presOf" srcId="{2F32D30F-4E44-415D-9530-9FCBA45BF040}" destId="{2E31091F-6CAF-48CC-9D6D-C614224FB6DB}" srcOrd="1" destOrd="0" presId="urn:microsoft.com/office/officeart/2016/7/layout/RepeatingBendingProcessNew"/>
    <dgm:cxn modelId="{B13C4E99-B0E5-4627-A9A4-9630EC21E0F6}" type="presOf" srcId="{E0D6268E-B5D3-4E18-9C1A-AC1E6FDE439D}" destId="{C7B44B23-A466-4328-A900-0993BA490051}" srcOrd="0" destOrd="0" presId="urn:microsoft.com/office/officeart/2016/7/layout/RepeatingBendingProcessNew"/>
    <dgm:cxn modelId="{903F17A4-E45D-48EE-8DDE-3B602C0D012F}" type="presOf" srcId="{C6307FC4-D7BB-44DE-980F-D13A0502779D}" destId="{9192F26A-A2C0-42F9-B6A0-961EEFB3AC64}" srcOrd="0" destOrd="0" presId="urn:microsoft.com/office/officeart/2016/7/layout/RepeatingBendingProcessNew"/>
    <dgm:cxn modelId="{679000AC-2087-491F-A55F-349C02805D16}" type="presOf" srcId="{7B9A61F9-BD8B-4D6D-8A2F-CB12C2282922}" destId="{3FF7E289-86A2-4D16-9566-450025D96613}" srcOrd="1" destOrd="0" presId="urn:microsoft.com/office/officeart/2016/7/layout/RepeatingBendingProcessNew"/>
    <dgm:cxn modelId="{FA765AAC-D895-4869-9871-59B9FCE978E3}" type="presOf" srcId="{97229478-DEA6-4A90-8853-CBE5C9297D01}" destId="{E5FA282D-F3DD-4D8B-835D-A5BE92B09158}" srcOrd="0" destOrd="0" presId="urn:microsoft.com/office/officeart/2016/7/layout/RepeatingBendingProcessNew"/>
    <dgm:cxn modelId="{4C8DD4B2-E426-46CB-8387-886CDE72AB3F}" type="presOf" srcId="{80D7EA67-7587-48AE-8B4E-5A89833C8AD3}" destId="{D55EACDC-15DE-4940-9B13-511A59256A68}" srcOrd="1" destOrd="0" presId="urn:microsoft.com/office/officeart/2016/7/layout/RepeatingBendingProcessNew"/>
    <dgm:cxn modelId="{ECA0E4C9-61C1-4ED3-991E-76BAD5D3CC63}" srcId="{73A26026-816B-47BE-A4AD-973A535A0906}" destId="{4F289DAC-30CF-46CF-A2D6-3BEAB02C3363}" srcOrd="0" destOrd="0" parTransId="{091A1F2B-362B-4493-A819-8C402C65A2F6}" sibTransId="{80D7EA67-7587-48AE-8B4E-5A89833C8AD3}"/>
    <dgm:cxn modelId="{4ED67DE0-2D6F-4E2C-B14E-69A2325FA146}" type="presOf" srcId="{80D7EA67-7587-48AE-8B4E-5A89833C8AD3}" destId="{73311212-DF52-4A0E-AA85-BE5006EC4A73}" srcOrd="0" destOrd="0" presId="urn:microsoft.com/office/officeart/2016/7/layout/RepeatingBendingProcessNew"/>
    <dgm:cxn modelId="{637455E3-E050-4A36-B0D5-2363200B0753}" type="presOf" srcId="{565B2551-4FAF-4438-BEA4-10D8C506456F}" destId="{5C2CD2BA-0DBB-41A4-8846-CA49276C78EC}" srcOrd="0" destOrd="0" presId="urn:microsoft.com/office/officeart/2016/7/layout/RepeatingBendingProcessNew"/>
    <dgm:cxn modelId="{DC5690F4-7712-4538-A60A-580E50695B9F}" type="presOf" srcId="{6C3785EF-6019-43A3-893A-0215BA005A18}" destId="{C9742AF7-59B1-49FE-BF39-1797E79FEF36}" srcOrd="0" destOrd="0" presId="urn:microsoft.com/office/officeart/2016/7/layout/RepeatingBendingProcessNew"/>
    <dgm:cxn modelId="{EA4EE4F4-9D06-4253-BFDE-30F491C319A8}" type="presOf" srcId="{73A26026-816B-47BE-A4AD-973A535A0906}" destId="{62A25E95-E6ED-49D1-BDF8-9ECE0A5BBA79}" srcOrd="0" destOrd="0" presId="urn:microsoft.com/office/officeart/2016/7/layout/RepeatingBendingProcessNew"/>
    <dgm:cxn modelId="{F29CBCF9-75B9-4282-A7D3-B39A6783ED08}" type="presOf" srcId="{565B2551-4FAF-4438-BEA4-10D8C506456F}" destId="{B150D92B-C6ED-40C0-8C98-E2FFAE101DE8}" srcOrd="1" destOrd="0" presId="urn:microsoft.com/office/officeart/2016/7/layout/RepeatingBendingProcessNew"/>
    <dgm:cxn modelId="{48ACEDB8-8CF8-4AD6-ACFC-2CE06E766BD3}" type="presParOf" srcId="{62A25E95-E6ED-49D1-BDF8-9ECE0A5BBA79}" destId="{ACBE038F-4BF5-4DD2-8B46-ADDFB3A97BB8}" srcOrd="0" destOrd="0" presId="urn:microsoft.com/office/officeart/2016/7/layout/RepeatingBendingProcessNew"/>
    <dgm:cxn modelId="{6D39D2B4-A414-4497-920A-AF77B2E44396}" type="presParOf" srcId="{62A25E95-E6ED-49D1-BDF8-9ECE0A5BBA79}" destId="{73311212-DF52-4A0E-AA85-BE5006EC4A73}" srcOrd="1" destOrd="0" presId="urn:microsoft.com/office/officeart/2016/7/layout/RepeatingBendingProcessNew"/>
    <dgm:cxn modelId="{8573CB04-832C-43BE-BA3C-239AE8C35144}" type="presParOf" srcId="{73311212-DF52-4A0E-AA85-BE5006EC4A73}" destId="{D55EACDC-15DE-4940-9B13-511A59256A68}" srcOrd="0" destOrd="0" presId="urn:microsoft.com/office/officeart/2016/7/layout/RepeatingBendingProcessNew"/>
    <dgm:cxn modelId="{B30EEE83-EB4B-455C-BA14-F244AF978DE4}" type="presParOf" srcId="{62A25E95-E6ED-49D1-BDF8-9ECE0A5BBA79}" destId="{C9742AF7-59B1-49FE-BF39-1797E79FEF36}" srcOrd="2" destOrd="0" presId="urn:microsoft.com/office/officeart/2016/7/layout/RepeatingBendingProcessNew"/>
    <dgm:cxn modelId="{D135594C-13C6-4D37-8D4F-4D9C4F5CC2B9}" type="presParOf" srcId="{62A25E95-E6ED-49D1-BDF8-9ECE0A5BBA79}" destId="{5C2CD2BA-0DBB-41A4-8846-CA49276C78EC}" srcOrd="3" destOrd="0" presId="urn:microsoft.com/office/officeart/2016/7/layout/RepeatingBendingProcessNew"/>
    <dgm:cxn modelId="{198192D3-6779-45F8-94A7-2B4116C6B444}" type="presParOf" srcId="{5C2CD2BA-0DBB-41A4-8846-CA49276C78EC}" destId="{B150D92B-C6ED-40C0-8C98-E2FFAE101DE8}" srcOrd="0" destOrd="0" presId="urn:microsoft.com/office/officeart/2016/7/layout/RepeatingBendingProcessNew"/>
    <dgm:cxn modelId="{E738921E-AD34-46D1-B040-A26FA082CB30}" type="presParOf" srcId="{62A25E95-E6ED-49D1-BDF8-9ECE0A5BBA79}" destId="{C7B44B23-A466-4328-A900-0993BA490051}" srcOrd="4" destOrd="0" presId="urn:microsoft.com/office/officeart/2016/7/layout/RepeatingBendingProcessNew"/>
    <dgm:cxn modelId="{C576B008-A925-4225-B525-6CA27FCA05AE}" type="presParOf" srcId="{62A25E95-E6ED-49D1-BDF8-9ECE0A5BBA79}" destId="{1FB806CC-9EFE-4BAB-832C-D0FDD4CE2525}" srcOrd="5" destOrd="0" presId="urn:microsoft.com/office/officeart/2016/7/layout/RepeatingBendingProcessNew"/>
    <dgm:cxn modelId="{084B7D0F-2BF3-4052-AB26-2647358F4D5D}" type="presParOf" srcId="{1FB806CC-9EFE-4BAB-832C-D0FDD4CE2525}" destId="{3FF7E289-86A2-4D16-9566-450025D96613}" srcOrd="0" destOrd="0" presId="urn:microsoft.com/office/officeart/2016/7/layout/RepeatingBendingProcessNew"/>
    <dgm:cxn modelId="{A5D7A99B-7B18-48C6-B3BB-8A0C775FC4D0}" type="presParOf" srcId="{62A25E95-E6ED-49D1-BDF8-9ECE0A5BBA79}" destId="{CB316447-4A57-40D3-9DA8-6603628F1DA7}" srcOrd="6" destOrd="0" presId="urn:microsoft.com/office/officeart/2016/7/layout/RepeatingBendingProcessNew"/>
    <dgm:cxn modelId="{3AD9FECE-3945-4E62-9C79-773754D1A038}" type="presParOf" srcId="{62A25E95-E6ED-49D1-BDF8-9ECE0A5BBA79}" destId="{26F469F4-16A8-4F08-9A4D-2A9DF0D8A3BB}" srcOrd="7" destOrd="0" presId="urn:microsoft.com/office/officeart/2016/7/layout/RepeatingBendingProcessNew"/>
    <dgm:cxn modelId="{C2693B60-BF5D-4927-B5AB-CFB8D0FACAF6}" type="presParOf" srcId="{26F469F4-16A8-4F08-9A4D-2A9DF0D8A3BB}" destId="{2E31091F-6CAF-48CC-9D6D-C614224FB6DB}" srcOrd="0" destOrd="0" presId="urn:microsoft.com/office/officeart/2016/7/layout/RepeatingBendingProcessNew"/>
    <dgm:cxn modelId="{FC8DE7F0-04C8-415D-BA41-BC9A99B60D7A}" type="presParOf" srcId="{62A25E95-E6ED-49D1-BDF8-9ECE0A5BBA79}" destId="{9192F26A-A2C0-42F9-B6A0-961EEFB3AC64}" srcOrd="8" destOrd="0" presId="urn:microsoft.com/office/officeart/2016/7/layout/RepeatingBendingProcessNew"/>
    <dgm:cxn modelId="{DD64978B-3F29-446F-99BB-64A06329A064}" type="presParOf" srcId="{62A25E95-E6ED-49D1-BDF8-9ECE0A5BBA79}" destId="{E5FA282D-F3DD-4D8B-835D-A5BE92B09158}" srcOrd="9" destOrd="0" presId="urn:microsoft.com/office/officeart/2016/7/layout/RepeatingBendingProcessNew"/>
    <dgm:cxn modelId="{6A54C634-5149-49D7-9E4D-425F911CC323}" type="presParOf" srcId="{E5FA282D-F3DD-4D8B-835D-A5BE92B09158}" destId="{454CD2B9-16AF-43BD-A551-C378EE1916E9}" srcOrd="0" destOrd="0" presId="urn:microsoft.com/office/officeart/2016/7/layout/RepeatingBendingProcessNew"/>
    <dgm:cxn modelId="{46781179-8719-4CC4-BC14-E56AA0B4AF8E}" type="presParOf" srcId="{62A25E95-E6ED-49D1-BDF8-9ECE0A5BBA79}" destId="{D14C4D0A-006B-4777-A1D1-0C2C4794A999}"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77F6F62-4C0B-43B9-B70D-E91E1F240604}" type="doc">
      <dgm:prSet loTypeId="urn:microsoft.com/office/officeart/2005/8/layout/cycle5" loCatId="cycle" qsTypeId="urn:microsoft.com/office/officeart/2005/8/quickstyle/simple4#10" qsCatId="simple" csTypeId="urn:microsoft.com/office/officeart/2005/8/colors/accent1_2#34" csCatId="accent1"/>
      <dgm:spPr/>
      <dgm:t>
        <a:bodyPr/>
        <a:lstStyle/>
        <a:p>
          <a:endParaRPr lang="en-US"/>
        </a:p>
      </dgm:t>
    </dgm:pt>
    <dgm:pt modelId="{181577C9-B2F3-4967-900C-825357057CE4}">
      <dgm:prSet/>
      <dgm:spPr/>
      <dgm:t>
        <a:bodyPr/>
        <a:lstStyle/>
        <a:p>
          <a:r>
            <a:rPr lang="en-GB" b="1"/>
            <a:t>Commissioning quality:</a:t>
          </a:r>
          <a:r>
            <a:rPr lang="en-GB"/>
            <a:t> Flow temperature optimisation, radiator balancing, control configuration, ventilation commissioning.</a:t>
          </a:r>
          <a:endParaRPr lang="en-US"/>
        </a:p>
      </dgm:t>
    </dgm:pt>
    <dgm:pt modelId="{B7FA0613-5ADC-4AA9-93C4-3AF7CB077C19}" type="parTrans" cxnId="{FE0D5342-99F8-4845-B6BD-73085416896D}">
      <dgm:prSet/>
      <dgm:spPr/>
      <dgm:t>
        <a:bodyPr/>
        <a:lstStyle/>
        <a:p>
          <a:endParaRPr lang="en-US"/>
        </a:p>
      </dgm:t>
    </dgm:pt>
    <dgm:pt modelId="{F79AAC5C-03FF-46B8-96D8-FBAF1C3E6C07}" type="sibTrans" cxnId="{FE0D5342-99F8-4845-B6BD-73085416896D}">
      <dgm:prSet/>
      <dgm:spPr/>
      <dgm:t>
        <a:bodyPr/>
        <a:lstStyle/>
        <a:p>
          <a:endParaRPr lang="en-US"/>
        </a:p>
      </dgm:t>
    </dgm:pt>
    <dgm:pt modelId="{4088588D-969E-4F8E-83A2-5D78D9B8E587}">
      <dgm:prSet/>
      <dgm:spPr/>
      <dgm:t>
        <a:bodyPr/>
        <a:lstStyle/>
        <a:p>
          <a:r>
            <a:rPr lang="en-GB" b="1"/>
            <a:t>Communication:</a:t>
          </a:r>
          <a:r>
            <a:rPr lang="en-GB"/>
            <a:t> Visual guides, demonstrations, proactive updates.</a:t>
          </a:r>
          <a:endParaRPr lang="en-US"/>
        </a:p>
      </dgm:t>
    </dgm:pt>
    <dgm:pt modelId="{0F0AE93E-F165-4955-987D-9EA5A7D07366}" type="parTrans" cxnId="{D1754803-6F75-49EC-9306-842907F67B7F}">
      <dgm:prSet/>
      <dgm:spPr/>
      <dgm:t>
        <a:bodyPr/>
        <a:lstStyle/>
        <a:p>
          <a:endParaRPr lang="en-US"/>
        </a:p>
      </dgm:t>
    </dgm:pt>
    <dgm:pt modelId="{EB278AE1-B0C9-4741-BB84-FD897CB651BA}" type="sibTrans" cxnId="{D1754803-6F75-49EC-9306-842907F67B7F}">
      <dgm:prSet/>
      <dgm:spPr/>
      <dgm:t>
        <a:bodyPr/>
        <a:lstStyle/>
        <a:p>
          <a:endParaRPr lang="en-US"/>
        </a:p>
      </dgm:t>
    </dgm:pt>
    <dgm:pt modelId="{DBBFD9CD-1CEE-4786-97C0-3342DDB235D9}">
      <dgm:prSet/>
      <dgm:spPr/>
      <dgm:t>
        <a:bodyPr/>
        <a:lstStyle/>
        <a:p>
          <a:r>
            <a:rPr lang="en-GB" b="1"/>
            <a:t>Aftercare:</a:t>
          </a:r>
          <a:r>
            <a:rPr lang="en-GB"/>
            <a:t> Follow-up visits, fault resolution, monitoring feedback.</a:t>
          </a:r>
          <a:endParaRPr lang="en-US"/>
        </a:p>
      </dgm:t>
    </dgm:pt>
    <dgm:pt modelId="{99AAECBB-60BF-4F51-B79B-8BFB10F0D5A3}" type="parTrans" cxnId="{8D16174A-51D6-4EAE-A8A8-9A569F0640E4}">
      <dgm:prSet/>
      <dgm:spPr/>
      <dgm:t>
        <a:bodyPr/>
        <a:lstStyle/>
        <a:p>
          <a:endParaRPr lang="en-US"/>
        </a:p>
      </dgm:t>
    </dgm:pt>
    <dgm:pt modelId="{141B7D99-DA98-400D-B177-96B953EA28ED}" type="sibTrans" cxnId="{8D16174A-51D6-4EAE-A8A8-9A569F0640E4}">
      <dgm:prSet/>
      <dgm:spPr/>
      <dgm:t>
        <a:bodyPr/>
        <a:lstStyle/>
        <a:p>
          <a:endParaRPr lang="en-US"/>
        </a:p>
      </dgm:t>
    </dgm:pt>
    <dgm:pt modelId="{9178811B-B1C9-4829-9369-2F1B17E8B8D7}">
      <dgm:prSet/>
      <dgm:spPr/>
      <dgm:t>
        <a:bodyPr/>
        <a:lstStyle/>
        <a:p>
          <a:r>
            <a:rPr lang="en-GB" b="1"/>
            <a:t>Supply chain:</a:t>
          </a:r>
          <a:r>
            <a:rPr lang="en-GB"/>
            <a:t> Workforce shortages, training gaps, equipment delays.</a:t>
          </a:r>
          <a:endParaRPr lang="en-US"/>
        </a:p>
      </dgm:t>
    </dgm:pt>
    <dgm:pt modelId="{9703FEC0-B8C6-4BEE-AC74-2DE897E8234B}" type="parTrans" cxnId="{25EF33C9-4BD2-4C8D-8C18-780F74A8582D}">
      <dgm:prSet/>
      <dgm:spPr/>
      <dgm:t>
        <a:bodyPr/>
        <a:lstStyle/>
        <a:p>
          <a:endParaRPr lang="en-US"/>
        </a:p>
      </dgm:t>
    </dgm:pt>
    <dgm:pt modelId="{A79C15DE-9B1B-455F-94DA-0D31EA304C4A}" type="sibTrans" cxnId="{25EF33C9-4BD2-4C8D-8C18-780F74A8582D}">
      <dgm:prSet/>
      <dgm:spPr/>
      <dgm:t>
        <a:bodyPr/>
        <a:lstStyle/>
        <a:p>
          <a:endParaRPr lang="en-US"/>
        </a:p>
      </dgm:t>
    </dgm:pt>
    <dgm:pt modelId="{9663AF99-115B-4FD2-A6E1-AC6F451FC465}">
      <dgm:prSet/>
      <dgm:spPr/>
      <dgm:t>
        <a:bodyPr/>
        <a:lstStyle/>
        <a:p>
          <a:r>
            <a:rPr lang="en-GB" b="1"/>
            <a:t>Organisational learning:</a:t>
          </a:r>
          <a:r>
            <a:rPr lang="en-GB"/>
            <a:t> Strongest where monitoring data informs practice.</a:t>
          </a:r>
          <a:endParaRPr lang="en-US"/>
        </a:p>
      </dgm:t>
    </dgm:pt>
    <dgm:pt modelId="{AFD21B19-2E22-48D0-8882-ED90F8EBEEF7}" type="parTrans" cxnId="{F2CE8F47-9054-4D16-9AB2-B47F636D0740}">
      <dgm:prSet/>
      <dgm:spPr/>
      <dgm:t>
        <a:bodyPr/>
        <a:lstStyle/>
        <a:p>
          <a:endParaRPr lang="en-US"/>
        </a:p>
      </dgm:t>
    </dgm:pt>
    <dgm:pt modelId="{3C1235DB-12FB-40E2-AA2A-D1140CC82A34}" type="sibTrans" cxnId="{F2CE8F47-9054-4D16-9AB2-B47F636D0740}">
      <dgm:prSet/>
      <dgm:spPr/>
      <dgm:t>
        <a:bodyPr/>
        <a:lstStyle/>
        <a:p>
          <a:endParaRPr lang="en-US"/>
        </a:p>
      </dgm:t>
    </dgm:pt>
    <dgm:pt modelId="{44BF1C53-3169-4997-A7F2-4EC7937BA3C9}" type="pres">
      <dgm:prSet presAssocID="{477F6F62-4C0B-43B9-B70D-E91E1F240604}" presName="cycle" presStyleCnt="0">
        <dgm:presLayoutVars>
          <dgm:dir/>
          <dgm:resizeHandles val="exact"/>
        </dgm:presLayoutVars>
      </dgm:prSet>
      <dgm:spPr/>
    </dgm:pt>
    <dgm:pt modelId="{7BB6248C-780D-418D-B84D-51FE0586960B}" type="pres">
      <dgm:prSet presAssocID="{181577C9-B2F3-4967-900C-825357057CE4}" presName="node" presStyleLbl="node1" presStyleIdx="0" presStyleCnt="5">
        <dgm:presLayoutVars>
          <dgm:bulletEnabled val="1"/>
        </dgm:presLayoutVars>
      </dgm:prSet>
      <dgm:spPr/>
    </dgm:pt>
    <dgm:pt modelId="{A860B145-7E56-4A70-8750-BD3574007C83}" type="pres">
      <dgm:prSet presAssocID="{181577C9-B2F3-4967-900C-825357057CE4}" presName="spNode" presStyleCnt="0"/>
      <dgm:spPr/>
    </dgm:pt>
    <dgm:pt modelId="{D53AEAFD-A49C-49D4-A01B-09C6259FD20B}" type="pres">
      <dgm:prSet presAssocID="{F79AAC5C-03FF-46B8-96D8-FBAF1C3E6C07}" presName="sibTrans" presStyleLbl="sibTrans1D1" presStyleIdx="0" presStyleCnt="5"/>
      <dgm:spPr/>
    </dgm:pt>
    <dgm:pt modelId="{6BFB5970-7BA7-4E0B-AFDD-2B2ABD1BB2D4}" type="pres">
      <dgm:prSet presAssocID="{4088588D-969E-4F8E-83A2-5D78D9B8E587}" presName="node" presStyleLbl="node1" presStyleIdx="1" presStyleCnt="5">
        <dgm:presLayoutVars>
          <dgm:bulletEnabled val="1"/>
        </dgm:presLayoutVars>
      </dgm:prSet>
      <dgm:spPr/>
    </dgm:pt>
    <dgm:pt modelId="{092E58FA-7B5E-4E75-B40B-F5B0B9A89909}" type="pres">
      <dgm:prSet presAssocID="{4088588D-969E-4F8E-83A2-5D78D9B8E587}" presName="spNode" presStyleCnt="0"/>
      <dgm:spPr/>
    </dgm:pt>
    <dgm:pt modelId="{9E22CC48-FC18-476B-9126-12F1C49D7094}" type="pres">
      <dgm:prSet presAssocID="{EB278AE1-B0C9-4741-BB84-FD897CB651BA}" presName="sibTrans" presStyleLbl="sibTrans1D1" presStyleIdx="1" presStyleCnt="5"/>
      <dgm:spPr/>
    </dgm:pt>
    <dgm:pt modelId="{D38850AD-65F6-4703-AF31-60989F17CC2C}" type="pres">
      <dgm:prSet presAssocID="{DBBFD9CD-1CEE-4786-97C0-3342DDB235D9}" presName="node" presStyleLbl="node1" presStyleIdx="2" presStyleCnt="5">
        <dgm:presLayoutVars>
          <dgm:bulletEnabled val="1"/>
        </dgm:presLayoutVars>
      </dgm:prSet>
      <dgm:spPr/>
    </dgm:pt>
    <dgm:pt modelId="{4D277822-6658-4E35-8CE0-3905A6980478}" type="pres">
      <dgm:prSet presAssocID="{DBBFD9CD-1CEE-4786-97C0-3342DDB235D9}" presName="spNode" presStyleCnt="0"/>
      <dgm:spPr/>
    </dgm:pt>
    <dgm:pt modelId="{CB008164-9124-4BDE-8615-B91A3C1A8FCF}" type="pres">
      <dgm:prSet presAssocID="{141B7D99-DA98-400D-B177-96B953EA28ED}" presName="sibTrans" presStyleLbl="sibTrans1D1" presStyleIdx="2" presStyleCnt="5"/>
      <dgm:spPr/>
    </dgm:pt>
    <dgm:pt modelId="{4D17007A-4709-4E44-A1C6-294A86E922C6}" type="pres">
      <dgm:prSet presAssocID="{9178811B-B1C9-4829-9369-2F1B17E8B8D7}" presName="node" presStyleLbl="node1" presStyleIdx="3" presStyleCnt="5">
        <dgm:presLayoutVars>
          <dgm:bulletEnabled val="1"/>
        </dgm:presLayoutVars>
      </dgm:prSet>
      <dgm:spPr/>
    </dgm:pt>
    <dgm:pt modelId="{20325CC4-4A0A-4B19-8679-4C20AB345C66}" type="pres">
      <dgm:prSet presAssocID="{9178811B-B1C9-4829-9369-2F1B17E8B8D7}" presName="spNode" presStyleCnt="0"/>
      <dgm:spPr/>
    </dgm:pt>
    <dgm:pt modelId="{F7F94890-8CF6-45ED-B36D-414F47F0EEF0}" type="pres">
      <dgm:prSet presAssocID="{A79C15DE-9B1B-455F-94DA-0D31EA304C4A}" presName="sibTrans" presStyleLbl="sibTrans1D1" presStyleIdx="3" presStyleCnt="5"/>
      <dgm:spPr/>
    </dgm:pt>
    <dgm:pt modelId="{19DB559D-43DC-4F84-A2E2-DCE3A2F19E13}" type="pres">
      <dgm:prSet presAssocID="{9663AF99-115B-4FD2-A6E1-AC6F451FC465}" presName="node" presStyleLbl="node1" presStyleIdx="4" presStyleCnt="5">
        <dgm:presLayoutVars>
          <dgm:bulletEnabled val="1"/>
        </dgm:presLayoutVars>
      </dgm:prSet>
      <dgm:spPr/>
    </dgm:pt>
    <dgm:pt modelId="{5D8985F8-35A8-49B2-9DC1-E01C56842B22}" type="pres">
      <dgm:prSet presAssocID="{9663AF99-115B-4FD2-A6E1-AC6F451FC465}" presName="spNode" presStyleCnt="0"/>
      <dgm:spPr/>
    </dgm:pt>
    <dgm:pt modelId="{7346C77C-9A2A-4359-BDD7-261571403590}" type="pres">
      <dgm:prSet presAssocID="{3C1235DB-12FB-40E2-AA2A-D1140CC82A34}" presName="sibTrans" presStyleLbl="sibTrans1D1" presStyleIdx="4" presStyleCnt="5"/>
      <dgm:spPr/>
    </dgm:pt>
  </dgm:ptLst>
  <dgm:cxnLst>
    <dgm:cxn modelId="{D1754803-6F75-49EC-9306-842907F67B7F}" srcId="{477F6F62-4C0B-43B9-B70D-E91E1F240604}" destId="{4088588D-969E-4F8E-83A2-5D78D9B8E587}" srcOrd="1" destOrd="0" parTransId="{0F0AE93E-F165-4955-987D-9EA5A7D07366}" sibTransId="{EB278AE1-B0C9-4741-BB84-FD897CB651BA}"/>
    <dgm:cxn modelId="{DE0B9B09-A117-4328-9DD2-53D980649268}" type="presOf" srcId="{F79AAC5C-03FF-46B8-96D8-FBAF1C3E6C07}" destId="{D53AEAFD-A49C-49D4-A01B-09C6259FD20B}" srcOrd="0" destOrd="0" presId="urn:microsoft.com/office/officeart/2005/8/layout/cycle5"/>
    <dgm:cxn modelId="{BD34F20D-1C19-4A2F-9DAF-E3022A65389E}" type="presOf" srcId="{3C1235DB-12FB-40E2-AA2A-D1140CC82A34}" destId="{7346C77C-9A2A-4359-BDD7-261571403590}" srcOrd="0" destOrd="0" presId="urn:microsoft.com/office/officeart/2005/8/layout/cycle5"/>
    <dgm:cxn modelId="{0079BF10-E46E-48B2-B402-380C4FC22B72}" type="presOf" srcId="{DBBFD9CD-1CEE-4786-97C0-3342DDB235D9}" destId="{D38850AD-65F6-4703-AF31-60989F17CC2C}" srcOrd="0" destOrd="0" presId="urn:microsoft.com/office/officeart/2005/8/layout/cycle5"/>
    <dgm:cxn modelId="{58186417-51CC-4571-A391-88B46E2778F5}" type="presOf" srcId="{4088588D-969E-4F8E-83A2-5D78D9B8E587}" destId="{6BFB5970-7BA7-4E0B-AFDD-2B2ABD1BB2D4}" srcOrd="0" destOrd="0" presId="urn:microsoft.com/office/officeart/2005/8/layout/cycle5"/>
    <dgm:cxn modelId="{C851A821-E8F6-4E84-A950-1A0A6BDFD08A}" type="presOf" srcId="{181577C9-B2F3-4967-900C-825357057CE4}" destId="{7BB6248C-780D-418D-B84D-51FE0586960B}" srcOrd="0" destOrd="0" presId="urn:microsoft.com/office/officeart/2005/8/layout/cycle5"/>
    <dgm:cxn modelId="{FE0D5342-99F8-4845-B6BD-73085416896D}" srcId="{477F6F62-4C0B-43B9-B70D-E91E1F240604}" destId="{181577C9-B2F3-4967-900C-825357057CE4}" srcOrd="0" destOrd="0" parTransId="{B7FA0613-5ADC-4AA9-93C4-3AF7CB077C19}" sibTransId="{F79AAC5C-03FF-46B8-96D8-FBAF1C3E6C07}"/>
    <dgm:cxn modelId="{F2CE8F47-9054-4D16-9AB2-B47F636D0740}" srcId="{477F6F62-4C0B-43B9-B70D-E91E1F240604}" destId="{9663AF99-115B-4FD2-A6E1-AC6F451FC465}" srcOrd="4" destOrd="0" parTransId="{AFD21B19-2E22-48D0-8882-ED90F8EBEEF7}" sibTransId="{3C1235DB-12FB-40E2-AA2A-D1140CC82A34}"/>
    <dgm:cxn modelId="{8D16174A-51D6-4EAE-A8A8-9A569F0640E4}" srcId="{477F6F62-4C0B-43B9-B70D-E91E1F240604}" destId="{DBBFD9CD-1CEE-4786-97C0-3342DDB235D9}" srcOrd="2" destOrd="0" parTransId="{99AAECBB-60BF-4F51-B79B-8BFB10F0D5A3}" sibTransId="{141B7D99-DA98-400D-B177-96B953EA28ED}"/>
    <dgm:cxn modelId="{7EFF806D-BAA8-4C87-BF72-C03B95416AE6}" type="presOf" srcId="{9663AF99-115B-4FD2-A6E1-AC6F451FC465}" destId="{19DB559D-43DC-4F84-A2E2-DCE3A2F19E13}" srcOrd="0" destOrd="0" presId="urn:microsoft.com/office/officeart/2005/8/layout/cycle5"/>
    <dgm:cxn modelId="{7234019D-2153-436D-AEBC-040015AF3C00}" type="presOf" srcId="{9178811B-B1C9-4829-9369-2F1B17E8B8D7}" destId="{4D17007A-4709-4E44-A1C6-294A86E922C6}" srcOrd="0" destOrd="0" presId="urn:microsoft.com/office/officeart/2005/8/layout/cycle5"/>
    <dgm:cxn modelId="{585CBEA0-D2EB-480B-B971-BDEE92C06C9C}" type="presOf" srcId="{141B7D99-DA98-400D-B177-96B953EA28ED}" destId="{CB008164-9124-4BDE-8615-B91A3C1A8FCF}" srcOrd="0" destOrd="0" presId="urn:microsoft.com/office/officeart/2005/8/layout/cycle5"/>
    <dgm:cxn modelId="{25EF33C9-4BD2-4C8D-8C18-780F74A8582D}" srcId="{477F6F62-4C0B-43B9-B70D-E91E1F240604}" destId="{9178811B-B1C9-4829-9369-2F1B17E8B8D7}" srcOrd="3" destOrd="0" parTransId="{9703FEC0-B8C6-4BEE-AC74-2DE897E8234B}" sibTransId="{A79C15DE-9B1B-455F-94DA-0D31EA304C4A}"/>
    <dgm:cxn modelId="{66E98ECE-4CA7-4894-836C-D99D5E5A5C80}" type="presOf" srcId="{A79C15DE-9B1B-455F-94DA-0D31EA304C4A}" destId="{F7F94890-8CF6-45ED-B36D-414F47F0EEF0}" srcOrd="0" destOrd="0" presId="urn:microsoft.com/office/officeart/2005/8/layout/cycle5"/>
    <dgm:cxn modelId="{74B3C9DC-D20E-4036-AEBE-EA7DA6E22D9D}" type="presOf" srcId="{477F6F62-4C0B-43B9-B70D-E91E1F240604}" destId="{44BF1C53-3169-4997-A7F2-4EC7937BA3C9}" srcOrd="0" destOrd="0" presId="urn:microsoft.com/office/officeart/2005/8/layout/cycle5"/>
    <dgm:cxn modelId="{809E56F2-B624-493C-852A-3DE70E3EC25A}" type="presOf" srcId="{EB278AE1-B0C9-4741-BB84-FD897CB651BA}" destId="{9E22CC48-FC18-476B-9126-12F1C49D7094}" srcOrd="0" destOrd="0" presId="urn:microsoft.com/office/officeart/2005/8/layout/cycle5"/>
    <dgm:cxn modelId="{D15CA098-25EB-445A-873E-0567A0EA3953}" type="presParOf" srcId="{44BF1C53-3169-4997-A7F2-4EC7937BA3C9}" destId="{7BB6248C-780D-418D-B84D-51FE0586960B}" srcOrd="0" destOrd="0" presId="urn:microsoft.com/office/officeart/2005/8/layout/cycle5"/>
    <dgm:cxn modelId="{7A66FBE0-750E-418C-B50E-75540F1E30AB}" type="presParOf" srcId="{44BF1C53-3169-4997-A7F2-4EC7937BA3C9}" destId="{A860B145-7E56-4A70-8750-BD3574007C83}" srcOrd="1" destOrd="0" presId="urn:microsoft.com/office/officeart/2005/8/layout/cycle5"/>
    <dgm:cxn modelId="{5C67C900-9B00-4148-95C0-18291FF33914}" type="presParOf" srcId="{44BF1C53-3169-4997-A7F2-4EC7937BA3C9}" destId="{D53AEAFD-A49C-49D4-A01B-09C6259FD20B}" srcOrd="2" destOrd="0" presId="urn:microsoft.com/office/officeart/2005/8/layout/cycle5"/>
    <dgm:cxn modelId="{17FFB401-1F2F-4FA0-8167-A1B93F8EF714}" type="presParOf" srcId="{44BF1C53-3169-4997-A7F2-4EC7937BA3C9}" destId="{6BFB5970-7BA7-4E0B-AFDD-2B2ABD1BB2D4}" srcOrd="3" destOrd="0" presId="urn:microsoft.com/office/officeart/2005/8/layout/cycle5"/>
    <dgm:cxn modelId="{C28C3948-28C0-4F0D-B46B-C7BAB97C1A7E}" type="presParOf" srcId="{44BF1C53-3169-4997-A7F2-4EC7937BA3C9}" destId="{092E58FA-7B5E-4E75-B40B-F5B0B9A89909}" srcOrd="4" destOrd="0" presId="urn:microsoft.com/office/officeart/2005/8/layout/cycle5"/>
    <dgm:cxn modelId="{5DE6C7DD-7A9D-4C6D-BAA6-9FF78204B0C2}" type="presParOf" srcId="{44BF1C53-3169-4997-A7F2-4EC7937BA3C9}" destId="{9E22CC48-FC18-476B-9126-12F1C49D7094}" srcOrd="5" destOrd="0" presId="urn:microsoft.com/office/officeart/2005/8/layout/cycle5"/>
    <dgm:cxn modelId="{88BFDBFC-9012-4B7A-AD5F-AEE7CCE00134}" type="presParOf" srcId="{44BF1C53-3169-4997-A7F2-4EC7937BA3C9}" destId="{D38850AD-65F6-4703-AF31-60989F17CC2C}" srcOrd="6" destOrd="0" presId="urn:microsoft.com/office/officeart/2005/8/layout/cycle5"/>
    <dgm:cxn modelId="{B6BBDB26-3D94-4476-A285-EC92FDFA5880}" type="presParOf" srcId="{44BF1C53-3169-4997-A7F2-4EC7937BA3C9}" destId="{4D277822-6658-4E35-8CE0-3905A6980478}" srcOrd="7" destOrd="0" presId="urn:microsoft.com/office/officeart/2005/8/layout/cycle5"/>
    <dgm:cxn modelId="{CD15D494-D830-4126-9190-2852510F1AC6}" type="presParOf" srcId="{44BF1C53-3169-4997-A7F2-4EC7937BA3C9}" destId="{CB008164-9124-4BDE-8615-B91A3C1A8FCF}" srcOrd="8" destOrd="0" presId="urn:microsoft.com/office/officeart/2005/8/layout/cycle5"/>
    <dgm:cxn modelId="{64A23EC5-146A-42BC-A512-447253B971A0}" type="presParOf" srcId="{44BF1C53-3169-4997-A7F2-4EC7937BA3C9}" destId="{4D17007A-4709-4E44-A1C6-294A86E922C6}" srcOrd="9" destOrd="0" presId="urn:microsoft.com/office/officeart/2005/8/layout/cycle5"/>
    <dgm:cxn modelId="{0FDE896B-4BDF-44D7-B5A0-AF978036FEB8}" type="presParOf" srcId="{44BF1C53-3169-4997-A7F2-4EC7937BA3C9}" destId="{20325CC4-4A0A-4B19-8679-4C20AB345C66}" srcOrd="10" destOrd="0" presId="urn:microsoft.com/office/officeart/2005/8/layout/cycle5"/>
    <dgm:cxn modelId="{4F9C38C0-FA6F-40AC-857F-271D76A489EB}" type="presParOf" srcId="{44BF1C53-3169-4997-A7F2-4EC7937BA3C9}" destId="{F7F94890-8CF6-45ED-B36D-414F47F0EEF0}" srcOrd="11" destOrd="0" presId="urn:microsoft.com/office/officeart/2005/8/layout/cycle5"/>
    <dgm:cxn modelId="{A8BD7C7B-2BC1-4996-B25B-D0FCBEB9F31A}" type="presParOf" srcId="{44BF1C53-3169-4997-A7F2-4EC7937BA3C9}" destId="{19DB559D-43DC-4F84-A2E2-DCE3A2F19E13}" srcOrd="12" destOrd="0" presId="urn:microsoft.com/office/officeart/2005/8/layout/cycle5"/>
    <dgm:cxn modelId="{FAD2ABA5-211A-45F1-91AE-3A1EB6C8D3C1}" type="presParOf" srcId="{44BF1C53-3169-4997-A7F2-4EC7937BA3C9}" destId="{5D8985F8-35A8-49B2-9DC1-E01C56842B22}" srcOrd="13" destOrd="0" presId="urn:microsoft.com/office/officeart/2005/8/layout/cycle5"/>
    <dgm:cxn modelId="{75839ACE-39EE-42A3-9AF4-EC6249FAC8E8}" type="presParOf" srcId="{44BF1C53-3169-4997-A7F2-4EC7937BA3C9}" destId="{7346C77C-9A2A-4359-BDD7-261571403590}"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E33FCB0-170C-448E-97E0-BE3B42210175}" type="doc">
      <dgm:prSet loTypeId="urn:microsoft.com/office/officeart/2008/layout/LinedList" loCatId="list" qsTypeId="urn:microsoft.com/office/officeart/2005/8/quickstyle/simple4#11" qsCatId="simple" csTypeId="urn:microsoft.com/office/officeart/2005/8/colors/colorful2#24" csCatId="colorful"/>
      <dgm:spPr/>
      <dgm:t>
        <a:bodyPr/>
        <a:lstStyle/>
        <a:p>
          <a:endParaRPr lang="en-US"/>
        </a:p>
      </dgm:t>
    </dgm:pt>
    <dgm:pt modelId="{331DC1B3-2793-4BAB-83DF-E8BDB1D675AB}">
      <dgm:prSet/>
      <dgm:spPr/>
      <dgm:t>
        <a:bodyPr/>
        <a:lstStyle/>
        <a:p>
          <a:r>
            <a:rPr lang="en-GB"/>
            <a:t>Retrofit outcomes emerge from interactions between:</a:t>
          </a:r>
          <a:endParaRPr lang="en-US"/>
        </a:p>
      </dgm:t>
    </dgm:pt>
    <dgm:pt modelId="{7A96ABB5-5BF0-4952-AD54-C4065EFA3144}" type="parTrans" cxnId="{4FD5816A-C823-449D-BC99-D7603154574F}">
      <dgm:prSet/>
      <dgm:spPr/>
      <dgm:t>
        <a:bodyPr/>
        <a:lstStyle/>
        <a:p>
          <a:endParaRPr lang="en-US"/>
        </a:p>
      </dgm:t>
    </dgm:pt>
    <dgm:pt modelId="{A1C8BCE8-4900-4FF7-B8B2-37FB754EDCAE}" type="sibTrans" cxnId="{4FD5816A-C823-449D-BC99-D7603154574F}">
      <dgm:prSet/>
      <dgm:spPr/>
      <dgm:t>
        <a:bodyPr/>
        <a:lstStyle/>
        <a:p>
          <a:endParaRPr lang="en-US"/>
        </a:p>
      </dgm:t>
    </dgm:pt>
    <dgm:pt modelId="{908D3538-C6E2-4B7F-8762-D521CF0F606A}">
      <dgm:prSet/>
      <dgm:spPr/>
      <dgm:t>
        <a:bodyPr/>
        <a:lstStyle/>
        <a:p>
          <a:r>
            <a:rPr lang="en-GB" b="1"/>
            <a:t>Technical performance</a:t>
          </a:r>
          <a:endParaRPr lang="en-US"/>
        </a:p>
      </dgm:t>
    </dgm:pt>
    <dgm:pt modelId="{2348D121-1915-4D4C-AE4B-5BC43E611707}" type="parTrans" cxnId="{DE3CE9B4-B7A4-4AE3-8675-237199526D18}">
      <dgm:prSet/>
      <dgm:spPr/>
      <dgm:t>
        <a:bodyPr/>
        <a:lstStyle/>
        <a:p>
          <a:endParaRPr lang="en-US"/>
        </a:p>
      </dgm:t>
    </dgm:pt>
    <dgm:pt modelId="{33BC1D64-423D-418C-BAE3-A5C1828E8345}" type="sibTrans" cxnId="{DE3CE9B4-B7A4-4AE3-8675-237199526D18}">
      <dgm:prSet/>
      <dgm:spPr/>
      <dgm:t>
        <a:bodyPr/>
        <a:lstStyle/>
        <a:p>
          <a:endParaRPr lang="en-US"/>
        </a:p>
      </dgm:t>
    </dgm:pt>
    <dgm:pt modelId="{93013B71-2C10-4B0D-B657-2604F609EB1A}">
      <dgm:prSet/>
      <dgm:spPr/>
      <dgm:t>
        <a:bodyPr/>
        <a:lstStyle/>
        <a:p>
          <a:r>
            <a:rPr lang="en-GB" b="1"/>
            <a:t>Behavioural dynamics</a:t>
          </a:r>
          <a:endParaRPr lang="en-US"/>
        </a:p>
      </dgm:t>
    </dgm:pt>
    <dgm:pt modelId="{FD6225DA-37F4-437F-8339-718E5B55C00B}" type="parTrans" cxnId="{8C746C21-CC50-464D-9FFF-22DF423EE2F9}">
      <dgm:prSet/>
      <dgm:spPr/>
      <dgm:t>
        <a:bodyPr/>
        <a:lstStyle/>
        <a:p>
          <a:endParaRPr lang="en-US"/>
        </a:p>
      </dgm:t>
    </dgm:pt>
    <dgm:pt modelId="{A0DB46A8-03B1-4152-B4EF-A7F0640AFDB6}" type="sibTrans" cxnId="{8C746C21-CC50-464D-9FFF-22DF423EE2F9}">
      <dgm:prSet/>
      <dgm:spPr/>
      <dgm:t>
        <a:bodyPr/>
        <a:lstStyle/>
        <a:p>
          <a:endParaRPr lang="en-US"/>
        </a:p>
      </dgm:t>
    </dgm:pt>
    <dgm:pt modelId="{02AC9684-4D43-4B6F-9B69-AD4363DE9F77}">
      <dgm:prSet/>
      <dgm:spPr/>
      <dgm:t>
        <a:bodyPr/>
        <a:lstStyle/>
        <a:p>
          <a:r>
            <a:rPr lang="en-GB" b="1"/>
            <a:t>Organisational capability</a:t>
          </a:r>
          <a:endParaRPr lang="en-US"/>
        </a:p>
      </dgm:t>
    </dgm:pt>
    <dgm:pt modelId="{EAE33F15-14CE-4A2D-895D-3D932A747C88}" type="parTrans" cxnId="{BF44485B-005A-4F5E-B530-E9E2FD6C6C3D}">
      <dgm:prSet/>
      <dgm:spPr/>
      <dgm:t>
        <a:bodyPr/>
        <a:lstStyle/>
        <a:p>
          <a:endParaRPr lang="en-US"/>
        </a:p>
      </dgm:t>
    </dgm:pt>
    <dgm:pt modelId="{7CE60BB3-7217-4ACC-8EF7-CA11EEFE4623}" type="sibTrans" cxnId="{BF44485B-005A-4F5E-B530-E9E2FD6C6C3D}">
      <dgm:prSet/>
      <dgm:spPr/>
      <dgm:t>
        <a:bodyPr/>
        <a:lstStyle/>
        <a:p>
          <a:endParaRPr lang="en-US"/>
        </a:p>
      </dgm:t>
    </dgm:pt>
    <dgm:pt modelId="{E37D9473-E985-4ED5-9275-2B36DF1EA7F6}">
      <dgm:prSet/>
      <dgm:spPr/>
      <dgm:t>
        <a:bodyPr/>
        <a:lstStyle/>
        <a:p>
          <a:r>
            <a:rPr lang="en-GB" b="1"/>
            <a:t>Energy justice</a:t>
          </a:r>
          <a:endParaRPr lang="en-US"/>
        </a:p>
      </dgm:t>
    </dgm:pt>
    <dgm:pt modelId="{77A9F96E-9CD7-464D-A79D-58F7E6644F86}" type="parTrans" cxnId="{FF5F4A80-5064-4F86-9D0F-47A0F1AFD8ED}">
      <dgm:prSet/>
      <dgm:spPr/>
      <dgm:t>
        <a:bodyPr/>
        <a:lstStyle/>
        <a:p>
          <a:endParaRPr lang="en-US"/>
        </a:p>
      </dgm:t>
    </dgm:pt>
    <dgm:pt modelId="{F3DCBB93-8990-466D-9E89-3331F9D81DBE}" type="sibTrans" cxnId="{FF5F4A80-5064-4F86-9D0F-47A0F1AFD8ED}">
      <dgm:prSet/>
      <dgm:spPr/>
      <dgm:t>
        <a:bodyPr/>
        <a:lstStyle/>
        <a:p>
          <a:endParaRPr lang="en-US"/>
        </a:p>
      </dgm:t>
    </dgm:pt>
    <dgm:pt modelId="{B9D0208E-B4D7-4BE0-848A-CB88C07578CF}">
      <dgm:prSet/>
      <dgm:spPr/>
      <dgm:t>
        <a:bodyPr/>
        <a:lstStyle/>
        <a:p>
          <a:r>
            <a:rPr lang="en-GB"/>
            <a:t>Key insight: </a:t>
          </a:r>
          <a:r>
            <a:rPr lang="en-GB" b="1"/>
            <a:t>Behavioural dynamics directly shape fairness</a:t>
          </a:r>
          <a:r>
            <a:rPr lang="en-GB"/>
            <a:t> (e.g., comfort take-back → distributive justice; ventilation behaviour → health outcomes).</a:t>
          </a:r>
          <a:endParaRPr lang="en-US"/>
        </a:p>
      </dgm:t>
    </dgm:pt>
    <dgm:pt modelId="{26D0860F-8CE0-421F-9C00-2D553C1D8DFB}" type="parTrans" cxnId="{E1081A96-A937-4ECF-9807-382E124A7E9A}">
      <dgm:prSet/>
      <dgm:spPr/>
      <dgm:t>
        <a:bodyPr/>
        <a:lstStyle/>
        <a:p>
          <a:endParaRPr lang="en-US"/>
        </a:p>
      </dgm:t>
    </dgm:pt>
    <dgm:pt modelId="{B8EB08F0-1036-47C9-B166-F530937E9505}" type="sibTrans" cxnId="{E1081A96-A937-4ECF-9807-382E124A7E9A}">
      <dgm:prSet/>
      <dgm:spPr/>
      <dgm:t>
        <a:bodyPr/>
        <a:lstStyle/>
        <a:p>
          <a:endParaRPr lang="en-US"/>
        </a:p>
      </dgm:t>
    </dgm:pt>
    <dgm:pt modelId="{E4605343-4F36-41C6-B6BE-387702148C1F}" type="pres">
      <dgm:prSet presAssocID="{0E33FCB0-170C-448E-97E0-BE3B42210175}" presName="vert0" presStyleCnt="0">
        <dgm:presLayoutVars>
          <dgm:dir/>
          <dgm:animOne val="branch"/>
          <dgm:animLvl val="lvl"/>
        </dgm:presLayoutVars>
      </dgm:prSet>
      <dgm:spPr/>
    </dgm:pt>
    <dgm:pt modelId="{743E23A2-C49B-49EE-A3FF-76A0F37AB6C2}" type="pres">
      <dgm:prSet presAssocID="{331DC1B3-2793-4BAB-83DF-E8BDB1D675AB}" presName="thickLine" presStyleLbl="alignNode1" presStyleIdx="0" presStyleCnt="6"/>
      <dgm:spPr/>
    </dgm:pt>
    <dgm:pt modelId="{993832C9-01E2-4DB8-85B6-CDD4635AF5D6}" type="pres">
      <dgm:prSet presAssocID="{331DC1B3-2793-4BAB-83DF-E8BDB1D675AB}" presName="horz1" presStyleCnt="0"/>
      <dgm:spPr/>
    </dgm:pt>
    <dgm:pt modelId="{829CD3BA-5C75-426F-A882-EF590069EFC2}" type="pres">
      <dgm:prSet presAssocID="{331DC1B3-2793-4BAB-83DF-E8BDB1D675AB}" presName="tx1" presStyleLbl="revTx" presStyleIdx="0" presStyleCnt="6"/>
      <dgm:spPr/>
    </dgm:pt>
    <dgm:pt modelId="{B370BC58-261C-4D21-94BC-F7575731AE3F}" type="pres">
      <dgm:prSet presAssocID="{331DC1B3-2793-4BAB-83DF-E8BDB1D675AB}" presName="vert1" presStyleCnt="0"/>
      <dgm:spPr/>
    </dgm:pt>
    <dgm:pt modelId="{4D21112E-50D7-45EA-A77C-0530A3347A84}" type="pres">
      <dgm:prSet presAssocID="{908D3538-C6E2-4B7F-8762-D521CF0F606A}" presName="thickLine" presStyleLbl="alignNode1" presStyleIdx="1" presStyleCnt="6"/>
      <dgm:spPr/>
    </dgm:pt>
    <dgm:pt modelId="{E48A7FCC-FC91-4A6E-9CF2-9ABF07DEE4ED}" type="pres">
      <dgm:prSet presAssocID="{908D3538-C6E2-4B7F-8762-D521CF0F606A}" presName="horz1" presStyleCnt="0"/>
      <dgm:spPr/>
    </dgm:pt>
    <dgm:pt modelId="{76F5F6DC-42A5-41B9-A4C6-EF326431C8E9}" type="pres">
      <dgm:prSet presAssocID="{908D3538-C6E2-4B7F-8762-D521CF0F606A}" presName="tx1" presStyleLbl="revTx" presStyleIdx="1" presStyleCnt="6"/>
      <dgm:spPr/>
    </dgm:pt>
    <dgm:pt modelId="{B13E1E75-CD13-45B5-8577-AC7EE6055D1C}" type="pres">
      <dgm:prSet presAssocID="{908D3538-C6E2-4B7F-8762-D521CF0F606A}" presName="vert1" presStyleCnt="0"/>
      <dgm:spPr/>
    </dgm:pt>
    <dgm:pt modelId="{BC087C74-1D17-4487-9A00-E163DEA327CE}" type="pres">
      <dgm:prSet presAssocID="{93013B71-2C10-4B0D-B657-2604F609EB1A}" presName="thickLine" presStyleLbl="alignNode1" presStyleIdx="2" presStyleCnt="6"/>
      <dgm:spPr/>
    </dgm:pt>
    <dgm:pt modelId="{00D3C9CA-1AE6-422E-88F0-D12D7BE2C5D8}" type="pres">
      <dgm:prSet presAssocID="{93013B71-2C10-4B0D-B657-2604F609EB1A}" presName="horz1" presStyleCnt="0"/>
      <dgm:spPr/>
    </dgm:pt>
    <dgm:pt modelId="{C7EA9684-C6AA-494A-92EB-670452FF94A7}" type="pres">
      <dgm:prSet presAssocID="{93013B71-2C10-4B0D-B657-2604F609EB1A}" presName="tx1" presStyleLbl="revTx" presStyleIdx="2" presStyleCnt="6"/>
      <dgm:spPr/>
    </dgm:pt>
    <dgm:pt modelId="{4291F8C6-7E7E-4D06-9BC3-C0C683D8CF86}" type="pres">
      <dgm:prSet presAssocID="{93013B71-2C10-4B0D-B657-2604F609EB1A}" presName="vert1" presStyleCnt="0"/>
      <dgm:spPr/>
    </dgm:pt>
    <dgm:pt modelId="{965C4BAE-1B96-4F9A-AB2B-206D03523380}" type="pres">
      <dgm:prSet presAssocID="{02AC9684-4D43-4B6F-9B69-AD4363DE9F77}" presName="thickLine" presStyleLbl="alignNode1" presStyleIdx="3" presStyleCnt="6"/>
      <dgm:spPr/>
    </dgm:pt>
    <dgm:pt modelId="{EECF6C3A-A545-4B25-B58A-B55361264A28}" type="pres">
      <dgm:prSet presAssocID="{02AC9684-4D43-4B6F-9B69-AD4363DE9F77}" presName="horz1" presStyleCnt="0"/>
      <dgm:spPr/>
    </dgm:pt>
    <dgm:pt modelId="{344C224D-DC26-448B-BEF1-C3BB02CA52FC}" type="pres">
      <dgm:prSet presAssocID="{02AC9684-4D43-4B6F-9B69-AD4363DE9F77}" presName="tx1" presStyleLbl="revTx" presStyleIdx="3" presStyleCnt="6"/>
      <dgm:spPr/>
    </dgm:pt>
    <dgm:pt modelId="{AC1DC3E3-5864-43C2-A4FF-9683B33FA1A5}" type="pres">
      <dgm:prSet presAssocID="{02AC9684-4D43-4B6F-9B69-AD4363DE9F77}" presName="vert1" presStyleCnt="0"/>
      <dgm:spPr/>
    </dgm:pt>
    <dgm:pt modelId="{A39351D6-EC9D-4B0B-8825-BBD7E52D3669}" type="pres">
      <dgm:prSet presAssocID="{E37D9473-E985-4ED5-9275-2B36DF1EA7F6}" presName="thickLine" presStyleLbl="alignNode1" presStyleIdx="4" presStyleCnt="6"/>
      <dgm:spPr/>
    </dgm:pt>
    <dgm:pt modelId="{F490C6FA-8425-4159-8685-72BE23AA8C6B}" type="pres">
      <dgm:prSet presAssocID="{E37D9473-E985-4ED5-9275-2B36DF1EA7F6}" presName="horz1" presStyleCnt="0"/>
      <dgm:spPr/>
    </dgm:pt>
    <dgm:pt modelId="{52754E03-3649-4923-8846-5CFA73B46487}" type="pres">
      <dgm:prSet presAssocID="{E37D9473-E985-4ED5-9275-2B36DF1EA7F6}" presName="tx1" presStyleLbl="revTx" presStyleIdx="4" presStyleCnt="6"/>
      <dgm:spPr/>
    </dgm:pt>
    <dgm:pt modelId="{172873DE-FB1B-4CD2-AFDE-CFD7A4576AD3}" type="pres">
      <dgm:prSet presAssocID="{E37D9473-E985-4ED5-9275-2B36DF1EA7F6}" presName="vert1" presStyleCnt="0"/>
      <dgm:spPr/>
    </dgm:pt>
    <dgm:pt modelId="{5A2A8730-8004-4741-9BB7-0414D8A8D7C1}" type="pres">
      <dgm:prSet presAssocID="{B9D0208E-B4D7-4BE0-848A-CB88C07578CF}" presName="thickLine" presStyleLbl="alignNode1" presStyleIdx="5" presStyleCnt="6"/>
      <dgm:spPr/>
    </dgm:pt>
    <dgm:pt modelId="{3D64E281-445F-4D07-B392-BA791739D722}" type="pres">
      <dgm:prSet presAssocID="{B9D0208E-B4D7-4BE0-848A-CB88C07578CF}" presName="horz1" presStyleCnt="0"/>
      <dgm:spPr/>
    </dgm:pt>
    <dgm:pt modelId="{28DC2289-01AA-4630-8056-A88B6F144E97}" type="pres">
      <dgm:prSet presAssocID="{B9D0208E-B4D7-4BE0-848A-CB88C07578CF}" presName="tx1" presStyleLbl="revTx" presStyleIdx="5" presStyleCnt="6"/>
      <dgm:spPr/>
    </dgm:pt>
    <dgm:pt modelId="{B2D777E3-EBB4-4470-A194-6C8C85A57966}" type="pres">
      <dgm:prSet presAssocID="{B9D0208E-B4D7-4BE0-848A-CB88C07578CF}" presName="vert1" presStyleCnt="0"/>
      <dgm:spPr/>
    </dgm:pt>
  </dgm:ptLst>
  <dgm:cxnLst>
    <dgm:cxn modelId="{8AA4D00B-A3A6-48F9-B6A2-C889BA061F7E}" type="presOf" srcId="{0E33FCB0-170C-448E-97E0-BE3B42210175}" destId="{E4605343-4F36-41C6-B6BE-387702148C1F}" srcOrd="0" destOrd="0" presId="urn:microsoft.com/office/officeart/2008/layout/LinedList"/>
    <dgm:cxn modelId="{BB7CE30D-B644-40E6-AC01-4C420F62AD2B}" type="presOf" srcId="{E37D9473-E985-4ED5-9275-2B36DF1EA7F6}" destId="{52754E03-3649-4923-8846-5CFA73B46487}" srcOrd="0" destOrd="0" presId="urn:microsoft.com/office/officeart/2008/layout/LinedList"/>
    <dgm:cxn modelId="{8C746C21-CC50-464D-9FFF-22DF423EE2F9}" srcId="{0E33FCB0-170C-448E-97E0-BE3B42210175}" destId="{93013B71-2C10-4B0D-B657-2604F609EB1A}" srcOrd="2" destOrd="0" parTransId="{FD6225DA-37F4-437F-8339-718E5B55C00B}" sibTransId="{A0DB46A8-03B1-4152-B4EF-A7F0640AFDB6}"/>
    <dgm:cxn modelId="{BF44485B-005A-4F5E-B530-E9E2FD6C6C3D}" srcId="{0E33FCB0-170C-448E-97E0-BE3B42210175}" destId="{02AC9684-4D43-4B6F-9B69-AD4363DE9F77}" srcOrd="3" destOrd="0" parTransId="{EAE33F15-14CE-4A2D-895D-3D932A747C88}" sibTransId="{7CE60BB3-7217-4ACC-8EF7-CA11EEFE4623}"/>
    <dgm:cxn modelId="{4FD5816A-C823-449D-BC99-D7603154574F}" srcId="{0E33FCB0-170C-448E-97E0-BE3B42210175}" destId="{331DC1B3-2793-4BAB-83DF-E8BDB1D675AB}" srcOrd="0" destOrd="0" parTransId="{7A96ABB5-5BF0-4952-AD54-C4065EFA3144}" sibTransId="{A1C8BCE8-4900-4FF7-B8B2-37FB754EDCAE}"/>
    <dgm:cxn modelId="{FF5F4A80-5064-4F86-9D0F-47A0F1AFD8ED}" srcId="{0E33FCB0-170C-448E-97E0-BE3B42210175}" destId="{E37D9473-E985-4ED5-9275-2B36DF1EA7F6}" srcOrd="4" destOrd="0" parTransId="{77A9F96E-9CD7-464D-A79D-58F7E6644F86}" sibTransId="{F3DCBB93-8990-466D-9E89-3331F9D81DBE}"/>
    <dgm:cxn modelId="{E1081A96-A937-4ECF-9807-382E124A7E9A}" srcId="{0E33FCB0-170C-448E-97E0-BE3B42210175}" destId="{B9D0208E-B4D7-4BE0-848A-CB88C07578CF}" srcOrd="5" destOrd="0" parTransId="{26D0860F-8CE0-421F-9C00-2D553C1D8DFB}" sibTransId="{B8EB08F0-1036-47C9-B166-F530937E9505}"/>
    <dgm:cxn modelId="{0E17B9A0-75A4-471B-B92D-EE5C1FB45624}" type="presOf" srcId="{B9D0208E-B4D7-4BE0-848A-CB88C07578CF}" destId="{28DC2289-01AA-4630-8056-A88B6F144E97}" srcOrd="0" destOrd="0" presId="urn:microsoft.com/office/officeart/2008/layout/LinedList"/>
    <dgm:cxn modelId="{DE3CE9B4-B7A4-4AE3-8675-237199526D18}" srcId="{0E33FCB0-170C-448E-97E0-BE3B42210175}" destId="{908D3538-C6E2-4B7F-8762-D521CF0F606A}" srcOrd="1" destOrd="0" parTransId="{2348D121-1915-4D4C-AE4B-5BC43E611707}" sibTransId="{33BC1D64-423D-418C-BAE3-A5C1828E8345}"/>
    <dgm:cxn modelId="{058A82BF-A978-4FD0-95AB-2B3FD6AD85DA}" type="presOf" srcId="{93013B71-2C10-4B0D-B657-2604F609EB1A}" destId="{C7EA9684-C6AA-494A-92EB-670452FF94A7}" srcOrd="0" destOrd="0" presId="urn:microsoft.com/office/officeart/2008/layout/LinedList"/>
    <dgm:cxn modelId="{246D13CA-021C-430A-9C9E-9378D3CB23BD}" type="presOf" srcId="{02AC9684-4D43-4B6F-9B69-AD4363DE9F77}" destId="{344C224D-DC26-448B-BEF1-C3BB02CA52FC}" srcOrd="0" destOrd="0" presId="urn:microsoft.com/office/officeart/2008/layout/LinedList"/>
    <dgm:cxn modelId="{68B27DE6-B98D-46AD-BB19-75A91A9461A7}" type="presOf" srcId="{908D3538-C6E2-4B7F-8762-D521CF0F606A}" destId="{76F5F6DC-42A5-41B9-A4C6-EF326431C8E9}" srcOrd="0" destOrd="0" presId="urn:microsoft.com/office/officeart/2008/layout/LinedList"/>
    <dgm:cxn modelId="{65B56AF3-DB35-4B81-876D-2B2DB16A9B30}" type="presOf" srcId="{331DC1B3-2793-4BAB-83DF-E8BDB1D675AB}" destId="{829CD3BA-5C75-426F-A882-EF590069EFC2}" srcOrd="0" destOrd="0" presId="urn:microsoft.com/office/officeart/2008/layout/LinedList"/>
    <dgm:cxn modelId="{20E93E0B-05BA-45A2-A14F-DE943664CB40}" type="presParOf" srcId="{E4605343-4F36-41C6-B6BE-387702148C1F}" destId="{743E23A2-C49B-49EE-A3FF-76A0F37AB6C2}" srcOrd="0" destOrd="0" presId="urn:microsoft.com/office/officeart/2008/layout/LinedList"/>
    <dgm:cxn modelId="{D1CC6B00-FA20-496F-8515-05E0E5A72FCE}" type="presParOf" srcId="{E4605343-4F36-41C6-B6BE-387702148C1F}" destId="{993832C9-01E2-4DB8-85B6-CDD4635AF5D6}" srcOrd="1" destOrd="0" presId="urn:microsoft.com/office/officeart/2008/layout/LinedList"/>
    <dgm:cxn modelId="{1E76ED64-E75C-4BE8-995C-B117ACF4DBAE}" type="presParOf" srcId="{993832C9-01E2-4DB8-85B6-CDD4635AF5D6}" destId="{829CD3BA-5C75-426F-A882-EF590069EFC2}" srcOrd="0" destOrd="0" presId="urn:microsoft.com/office/officeart/2008/layout/LinedList"/>
    <dgm:cxn modelId="{B0CD9F41-0266-4EF6-AC76-379A272A72C5}" type="presParOf" srcId="{993832C9-01E2-4DB8-85B6-CDD4635AF5D6}" destId="{B370BC58-261C-4D21-94BC-F7575731AE3F}" srcOrd="1" destOrd="0" presId="urn:microsoft.com/office/officeart/2008/layout/LinedList"/>
    <dgm:cxn modelId="{BC03C8AA-9147-4F45-ADA5-1E4C307076F5}" type="presParOf" srcId="{E4605343-4F36-41C6-B6BE-387702148C1F}" destId="{4D21112E-50D7-45EA-A77C-0530A3347A84}" srcOrd="2" destOrd="0" presId="urn:microsoft.com/office/officeart/2008/layout/LinedList"/>
    <dgm:cxn modelId="{6D5B6198-4AE3-4D42-80A6-1517AE544AD1}" type="presParOf" srcId="{E4605343-4F36-41C6-B6BE-387702148C1F}" destId="{E48A7FCC-FC91-4A6E-9CF2-9ABF07DEE4ED}" srcOrd="3" destOrd="0" presId="urn:microsoft.com/office/officeart/2008/layout/LinedList"/>
    <dgm:cxn modelId="{347BDF08-B469-440D-8C9B-67844A5AB553}" type="presParOf" srcId="{E48A7FCC-FC91-4A6E-9CF2-9ABF07DEE4ED}" destId="{76F5F6DC-42A5-41B9-A4C6-EF326431C8E9}" srcOrd="0" destOrd="0" presId="urn:microsoft.com/office/officeart/2008/layout/LinedList"/>
    <dgm:cxn modelId="{E90CF95C-F859-4BF5-8CD0-F901BD6F1841}" type="presParOf" srcId="{E48A7FCC-FC91-4A6E-9CF2-9ABF07DEE4ED}" destId="{B13E1E75-CD13-45B5-8577-AC7EE6055D1C}" srcOrd="1" destOrd="0" presId="urn:microsoft.com/office/officeart/2008/layout/LinedList"/>
    <dgm:cxn modelId="{02CEF392-FC9F-4F62-8A3F-33BAA1223E8B}" type="presParOf" srcId="{E4605343-4F36-41C6-B6BE-387702148C1F}" destId="{BC087C74-1D17-4487-9A00-E163DEA327CE}" srcOrd="4" destOrd="0" presId="urn:microsoft.com/office/officeart/2008/layout/LinedList"/>
    <dgm:cxn modelId="{B9402EEC-314E-4EA8-9D3F-8FB775E07903}" type="presParOf" srcId="{E4605343-4F36-41C6-B6BE-387702148C1F}" destId="{00D3C9CA-1AE6-422E-88F0-D12D7BE2C5D8}" srcOrd="5" destOrd="0" presId="urn:microsoft.com/office/officeart/2008/layout/LinedList"/>
    <dgm:cxn modelId="{7F0DAE2E-BBB5-4434-8636-414370336EE4}" type="presParOf" srcId="{00D3C9CA-1AE6-422E-88F0-D12D7BE2C5D8}" destId="{C7EA9684-C6AA-494A-92EB-670452FF94A7}" srcOrd="0" destOrd="0" presId="urn:microsoft.com/office/officeart/2008/layout/LinedList"/>
    <dgm:cxn modelId="{FEA301E8-032A-4E20-891D-41254A852941}" type="presParOf" srcId="{00D3C9CA-1AE6-422E-88F0-D12D7BE2C5D8}" destId="{4291F8C6-7E7E-4D06-9BC3-C0C683D8CF86}" srcOrd="1" destOrd="0" presId="urn:microsoft.com/office/officeart/2008/layout/LinedList"/>
    <dgm:cxn modelId="{8208979B-F0BD-4E35-9F33-B4BF4E253F7A}" type="presParOf" srcId="{E4605343-4F36-41C6-B6BE-387702148C1F}" destId="{965C4BAE-1B96-4F9A-AB2B-206D03523380}" srcOrd="6" destOrd="0" presId="urn:microsoft.com/office/officeart/2008/layout/LinedList"/>
    <dgm:cxn modelId="{709D95F0-E1B6-4065-B950-74AF7BD12924}" type="presParOf" srcId="{E4605343-4F36-41C6-B6BE-387702148C1F}" destId="{EECF6C3A-A545-4B25-B58A-B55361264A28}" srcOrd="7" destOrd="0" presId="urn:microsoft.com/office/officeart/2008/layout/LinedList"/>
    <dgm:cxn modelId="{77F8FF66-A4ED-4906-94DB-F8BF94705542}" type="presParOf" srcId="{EECF6C3A-A545-4B25-B58A-B55361264A28}" destId="{344C224D-DC26-448B-BEF1-C3BB02CA52FC}" srcOrd="0" destOrd="0" presId="urn:microsoft.com/office/officeart/2008/layout/LinedList"/>
    <dgm:cxn modelId="{C7396ACA-6418-47B6-AD8C-B3AB4A2B428B}" type="presParOf" srcId="{EECF6C3A-A545-4B25-B58A-B55361264A28}" destId="{AC1DC3E3-5864-43C2-A4FF-9683B33FA1A5}" srcOrd="1" destOrd="0" presId="urn:microsoft.com/office/officeart/2008/layout/LinedList"/>
    <dgm:cxn modelId="{82022709-0148-4314-9587-ECC19BCF3F43}" type="presParOf" srcId="{E4605343-4F36-41C6-B6BE-387702148C1F}" destId="{A39351D6-EC9D-4B0B-8825-BBD7E52D3669}" srcOrd="8" destOrd="0" presId="urn:microsoft.com/office/officeart/2008/layout/LinedList"/>
    <dgm:cxn modelId="{8F1E3727-A9FB-44C4-9E7E-851881CBFCB5}" type="presParOf" srcId="{E4605343-4F36-41C6-B6BE-387702148C1F}" destId="{F490C6FA-8425-4159-8685-72BE23AA8C6B}" srcOrd="9" destOrd="0" presId="urn:microsoft.com/office/officeart/2008/layout/LinedList"/>
    <dgm:cxn modelId="{CF97E542-258D-4621-B298-F2A530563C31}" type="presParOf" srcId="{F490C6FA-8425-4159-8685-72BE23AA8C6B}" destId="{52754E03-3649-4923-8846-5CFA73B46487}" srcOrd="0" destOrd="0" presId="urn:microsoft.com/office/officeart/2008/layout/LinedList"/>
    <dgm:cxn modelId="{97A3C2C7-6F7C-4486-9FB7-CD7694C92504}" type="presParOf" srcId="{F490C6FA-8425-4159-8685-72BE23AA8C6B}" destId="{172873DE-FB1B-4CD2-AFDE-CFD7A4576AD3}" srcOrd="1" destOrd="0" presId="urn:microsoft.com/office/officeart/2008/layout/LinedList"/>
    <dgm:cxn modelId="{273C1024-B54A-45EB-90CD-87CB75433F8D}" type="presParOf" srcId="{E4605343-4F36-41C6-B6BE-387702148C1F}" destId="{5A2A8730-8004-4741-9BB7-0414D8A8D7C1}" srcOrd="10" destOrd="0" presId="urn:microsoft.com/office/officeart/2008/layout/LinedList"/>
    <dgm:cxn modelId="{42BD19AB-CCD4-4FB8-80EB-7FB78E53F668}" type="presParOf" srcId="{E4605343-4F36-41C6-B6BE-387702148C1F}" destId="{3D64E281-445F-4D07-B392-BA791739D722}" srcOrd="11" destOrd="0" presId="urn:microsoft.com/office/officeart/2008/layout/LinedList"/>
    <dgm:cxn modelId="{C05AE3DF-7D77-4FF3-AD3A-4F93D9554854}" type="presParOf" srcId="{3D64E281-445F-4D07-B392-BA791739D722}" destId="{28DC2289-01AA-4630-8056-A88B6F144E97}" srcOrd="0" destOrd="0" presId="urn:microsoft.com/office/officeart/2008/layout/LinedList"/>
    <dgm:cxn modelId="{C6C56F31-17CF-4B91-975A-A7E69AA70F6B}" type="presParOf" srcId="{3D64E281-445F-4D07-B392-BA791739D722}" destId="{B2D777E3-EBB4-4470-A194-6C8C85A5796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0D8185B-DDAB-42FF-920A-6717DBEA66E9}" type="doc">
      <dgm:prSet loTypeId="urn:microsoft.com/office/officeart/2005/8/layout/vList2" loCatId="list" qsTypeId="urn:microsoft.com/office/officeart/2005/8/quickstyle/simple1#95" qsCatId="simple" csTypeId="urn:microsoft.com/office/officeart/2005/8/colors/colorful5#10" csCatId="colorful"/>
      <dgm:spPr/>
      <dgm:t>
        <a:bodyPr/>
        <a:lstStyle/>
        <a:p>
          <a:endParaRPr lang="en-US"/>
        </a:p>
      </dgm:t>
    </dgm:pt>
    <dgm:pt modelId="{A9160160-EC6E-45B3-B507-DE4A18F310F4}">
      <dgm:prSet/>
      <dgm:spPr/>
      <dgm:t>
        <a:bodyPr/>
        <a:lstStyle/>
        <a:p>
          <a:r>
            <a:rPr lang="en-GB" b="1"/>
            <a:t>Households:</a:t>
          </a:r>
          <a:r>
            <a:rPr lang="en-GB"/>
            <a:t> Lower bills (PV 22–28%), improved comfort, reduced illness.</a:t>
          </a:r>
          <a:endParaRPr lang="en-US"/>
        </a:p>
      </dgm:t>
    </dgm:pt>
    <dgm:pt modelId="{E59209EE-D0CD-4EF6-AA9A-8100F86C54FC}" type="parTrans" cxnId="{C487C67A-E4AB-42EC-9A00-947DDCC03AE1}">
      <dgm:prSet/>
      <dgm:spPr/>
      <dgm:t>
        <a:bodyPr/>
        <a:lstStyle/>
        <a:p>
          <a:endParaRPr lang="en-US"/>
        </a:p>
      </dgm:t>
    </dgm:pt>
    <dgm:pt modelId="{B1989FF4-E41A-4D60-B079-8E9272E7A844}" type="sibTrans" cxnId="{C487C67A-E4AB-42EC-9A00-947DDCC03AE1}">
      <dgm:prSet/>
      <dgm:spPr/>
      <dgm:t>
        <a:bodyPr/>
        <a:lstStyle/>
        <a:p>
          <a:endParaRPr lang="en-US"/>
        </a:p>
      </dgm:t>
    </dgm:pt>
    <dgm:pt modelId="{78B16349-30F1-4EE3-A100-453AADEC7EA7}">
      <dgm:prSet/>
      <dgm:spPr/>
      <dgm:t>
        <a:bodyPr/>
        <a:lstStyle/>
        <a:p>
          <a:r>
            <a:rPr lang="en-GB" b="1"/>
            <a:t>Landlords:</a:t>
          </a:r>
          <a:r>
            <a:rPr lang="en-GB"/>
            <a:t> Reduced damp repairs, WHQS compliance, improved asset value.</a:t>
          </a:r>
          <a:endParaRPr lang="en-US"/>
        </a:p>
      </dgm:t>
    </dgm:pt>
    <dgm:pt modelId="{A6CC9255-04A3-4555-8160-79E9B1DBBED5}" type="parTrans" cxnId="{434AD914-824C-42A9-B5E5-E8B4D6C25DA3}">
      <dgm:prSet/>
      <dgm:spPr/>
      <dgm:t>
        <a:bodyPr/>
        <a:lstStyle/>
        <a:p>
          <a:endParaRPr lang="en-US"/>
        </a:p>
      </dgm:t>
    </dgm:pt>
    <dgm:pt modelId="{0E0D0162-4251-44D1-9D98-F59C2633B907}" type="sibTrans" cxnId="{434AD914-824C-42A9-B5E5-E8B4D6C25DA3}">
      <dgm:prSet/>
      <dgm:spPr/>
      <dgm:t>
        <a:bodyPr/>
        <a:lstStyle/>
        <a:p>
          <a:endParaRPr lang="en-US"/>
        </a:p>
      </dgm:t>
    </dgm:pt>
    <dgm:pt modelId="{1719CE28-E417-48D2-8BDC-E7F25A67C89F}">
      <dgm:prSet/>
      <dgm:spPr/>
      <dgm:t>
        <a:bodyPr/>
        <a:lstStyle/>
        <a:p>
          <a:r>
            <a:rPr lang="en-GB" b="1"/>
            <a:t>Public sector:</a:t>
          </a:r>
          <a:r>
            <a:rPr lang="en-GB"/>
            <a:t> Reduced NHS and social care costs; carbon budget compliance.</a:t>
          </a:r>
          <a:endParaRPr lang="en-US"/>
        </a:p>
      </dgm:t>
    </dgm:pt>
    <dgm:pt modelId="{2C8AC24C-7E95-422B-9BAC-A3591D7DDF53}" type="parTrans" cxnId="{0FFC387B-72EA-43F1-A07A-9449ED3FF788}">
      <dgm:prSet/>
      <dgm:spPr/>
      <dgm:t>
        <a:bodyPr/>
        <a:lstStyle/>
        <a:p>
          <a:endParaRPr lang="en-US"/>
        </a:p>
      </dgm:t>
    </dgm:pt>
    <dgm:pt modelId="{73099C1F-8DB0-4FA3-AD5B-8A1541AFBB69}" type="sibTrans" cxnId="{0FFC387B-72EA-43F1-A07A-9449ED3FF788}">
      <dgm:prSet/>
      <dgm:spPr/>
      <dgm:t>
        <a:bodyPr/>
        <a:lstStyle/>
        <a:p>
          <a:endParaRPr lang="en-US"/>
        </a:p>
      </dgm:t>
    </dgm:pt>
    <dgm:pt modelId="{31CF825F-DDBB-47F1-92F6-B363A3CB4053}">
      <dgm:prSet/>
      <dgm:spPr/>
      <dgm:t>
        <a:bodyPr/>
        <a:lstStyle/>
        <a:p>
          <a:r>
            <a:rPr lang="en-GB" b="1"/>
            <a:t>Foundational economy:</a:t>
          </a:r>
          <a:r>
            <a:rPr lang="en-GB"/>
            <a:t> 20–30 jobs per £1m invested; skills development; supply chain growth.</a:t>
          </a:r>
          <a:endParaRPr lang="en-US"/>
        </a:p>
      </dgm:t>
    </dgm:pt>
    <dgm:pt modelId="{A7B49047-136F-41DE-9DDA-DC4CE1299BF9}" type="parTrans" cxnId="{3EFED35C-4FCC-4FB8-BF67-4A33F95F9AEE}">
      <dgm:prSet/>
      <dgm:spPr/>
      <dgm:t>
        <a:bodyPr/>
        <a:lstStyle/>
        <a:p>
          <a:endParaRPr lang="en-US"/>
        </a:p>
      </dgm:t>
    </dgm:pt>
    <dgm:pt modelId="{ABE27266-B334-4B02-87C9-B12F73E15D3F}" type="sibTrans" cxnId="{3EFED35C-4FCC-4FB8-BF67-4A33F95F9AEE}">
      <dgm:prSet/>
      <dgm:spPr/>
      <dgm:t>
        <a:bodyPr/>
        <a:lstStyle/>
        <a:p>
          <a:endParaRPr lang="en-US"/>
        </a:p>
      </dgm:t>
    </dgm:pt>
    <dgm:pt modelId="{A76C04FF-6A75-448D-BBB3-26B451BA65D5}">
      <dgm:prSet/>
      <dgm:spPr/>
      <dgm:t>
        <a:bodyPr/>
        <a:lstStyle/>
        <a:p>
          <a:r>
            <a:rPr lang="en-GB" b="1"/>
            <a:t>National economy:</a:t>
          </a:r>
          <a:r>
            <a:rPr lang="en-GB"/>
            <a:t> Improved productivity, reduced public expenditure, enhanced resilience.</a:t>
          </a:r>
          <a:endParaRPr lang="en-US"/>
        </a:p>
      </dgm:t>
    </dgm:pt>
    <dgm:pt modelId="{D6792971-BCAE-4AF2-A50A-B89BA9B08B25}" type="parTrans" cxnId="{7725ED95-8641-4471-A1C7-B8CE0FE5E0E6}">
      <dgm:prSet/>
      <dgm:spPr/>
      <dgm:t>
        <a:bodyPr/>
        <a:lstStyle/>
        <a:p>
          <a:endParaRPr lang="en-US"/>
        </a:p>
      </dgm:t>
    </dgm:pt>
    <dgm:pt modelId="{39BA7CF1-6381-49D0-ABBC-E5CF0F956F7A}" type="sibTrans" cxnId="{7725ED95-8641-4471-A1C7-B8CE0FE5E0E6}">
      <dgm:prSet/>
      <dgm:spPr/>
      <dgm:t>
        <a:bodyPr/>
        <a:lstStyle/>
        <a:p>
          <a:endParaRPr lang="en-US"/>
        </a:p>
      </dgm:t>
    </dgm:pt>
    <dgm:pt modelId="{BAA600B3-0C21-4DCF-9E9F-DE7225BFCDF1}" type="pres">
      <dgm:prSet presAssocID="{30D8185B-DDAB-42FF-920A-6717DBEA66E9}" presName="linear" presStyleCnt="0">
        <dgm:presLayoutVars>
          <dgm:animLvl val="lvl"/>
          <dgm:resizeHandles val="exact"/>
        </dgm:presLayoutVars>
      </dgm:prSet>
      <dgm:spPr/>
    </dgm:pt>
    <dgm:pt modelId="{9B9A5EC6-89B4-4DF6-8AB3-DCE9E37EE839}" type="pres">
      <dgm:prSet presAssocID="{A9160160-EC6E-45B3-B507-DE4A18F310F4}" presName="parentText" presStyleLbl="node1" presStyleIdx="0" presStyleCnt="5">
        <dgm:presLayoutVars>
          <dgm:chMax val="0"/>
          <dgm:bulletEnabled val="1"/>
        </dgm:presLayoutVars>
      </dgm:prSet>
      <dgm:spPr/>
    </dgm:pt>
    <dgm:pt modelId="{DA3A413D-2569-4442-9E56-356108285D45}" type="pres">
      <dgm:prSet presAssocID="{B1989FF4-E41A-4D60-B079-8E9272E7A844}" presName="spacer" presStyleCnt="0"/>
      <dgm:spPr/>
    </dgm:pt>
    <dgm:pt modelId="{8F5B52D1-2B14-455B-88D6-79661AC986D5}" type="pres">
      <dgm:prSet presAssocID="{78B16349-30F1-4EE3-A100-453AADEC7EA7}" presName="parentText" presStyleLbl="node1" presStyleIdx="1" presStyleCnt="5">
        <dgm:presLayoutVars>
          <dgm:chMax val="0"/>
          <dgm:bulletEnabled val="1"/>
        </dgm:presLayoutVars>
      </dgm:prSet>
      <dgm:spPr/>
    </dgm:pt>
    <dgm:pt modelId="{4D2EF14B-6D82-4509-811A-CF2747F96CA0}" type="pres">
      <dgm:prSet presAssocID="{0E0D0162-4251-44D1-9D98-F59C2633B907}" presName="spacer" presStyleCnt="0"/>
      <dgm:spPr/>
    </dgm:pt>
    <dgm:pt modelId="{7A8A65A8-9BAE-4EC2-9BB2-0C1109F9788B}" type="pres">
      <dgm:prSet presAssocID="{1719CE28-E417-48D2-8BDC-E7F25A67C89F}" presName="parentText" presStyleLbl="node1" presStyleIdx="2" presStyleCnt="5">
        <dgm:presLayoutVars>
          <dgm:chMax val="0"/>
          <dgm:bulletEnabled val="1"/>
        </dgm:presLayoutVars>
      </dgm:prSet>
      <dgm:spPr/>
    </dgm:pt>
    <dgm:pt modelId="{F722E543-F3EB-4193-8721-61262620E61F}" type="pres">
      <dgm:prSet presAssocID="{73099C1F-8DB0-4FA3-AD5B-8A1541AFBB69}" presName="spacer" presStyleCnt="0"/>
      <dgm:spPr/>
    </dgm:pt>
    <dgm:pt modelId="{930327E8-0F7B-4237-9E75-0D28568A4EE7}" type="pres">
      <dgm:prSet presAssocID="{31CF825F-DDBB-47F1-92F6-B363A3CB4053}" presName="parentText" presStyleLbl="node1" presStyleIdx="3" presStyleCnt="5">
        <dgm:presLayoutVars>
          <dgm:chMax val="0"/>
          <dgm:bulletEnabled val="1"/>
        </dgm:presLayoutVars>
      </dgm:prSet>
      <dgm:spPr/>
    </dgm:pt>
    <dgm:pt modelId="{6D247402-7D69-49BA-9347-B8C255CDA9C7}" type="pres">
      <dgm:prSet presAssocID="{ABE27266-B334-4B02-87C9-B12F73E15D3F}" presName="spacer" presStyleCnt="0"/>
      <dgm:spPr/>
    </dgm:pt>
    <dgm:pt modelId="{DA3A73AC-F632-4926-BADF-A205D968ADB0}" type="pres">
      <dgm:prSet presAssocID="{A76C04FF-6A75-448D-BBB3-26B451BA65D5}" presName="parentText" presStyleLbl="node1" presStyleIdx="4" presStyleCnt="5">
        <dgm:presLayoutVars>
          <dgm:chMax val="0"/>
          <dgm:bulletEnabled val="1"/>
        </dgm:presLayoutVars>
      </dgm:prSet>
      <dgm:spPr/>
    </dgm:pt>
  </dgm:ptLst>
  <dgm:cxnLst>
    <dgm:cxn modelId="{92D58F03-42F8-4CF0-A8F7-BDBEF81A613D}" type="presOf" srcId="{A9160160-EC6E-45B3-B507-DE4A18F310F4}" destId="{9B9A5EC6-89B4-4DF6-8AB3-DCE9E37EE839}" srcOrd="0" destOrd="0" presId="urn:microsoft.com/office/officeart/2005/8/layout/vList2"/>
    <dgm:cxn modelId="{3733B805-40F7-4C3A-93BF-16D7E080DEA2}" type="presOf" srcId="{1719CE28-E417-48D2-8BDC-E7F25A67C89F}" destId="{7A8A65A8-9BAE-4EC2-9BB2-0C1109F9788B}" srcOrd="0" destOrd="0" presId="urn:microsoft.com/office/officeart/2005/8/layout/vList2"/>
    <dgm:cxn modelId="{434AD914-824C-42A9-B5E5-E8B4D6C25DA3}" srcId="{30D8185B-DDAB-42FF-920A-6717DBEA66E9}" destId="{78B16349-30F1-4EE3-A100-453AADEC7EA7}" srcOrd="1" destOrd="0" parTransId="{A6CC9255-04A3-4555-8160-79E9B1DBBED5}" sibTransId="{0E0D0162-4251-44D1-9D98-F59C2633B907}"/>
    <dgm:cxn modelId="{A82AB836-6A26-446A-96E6-C5405751E8D7}" type="presOf" srcId="{31CF825F-DDBB-47F1-92F6-B363A3CB4053}" destId="{930327E8-0F7B-4237-9E75-0D28568A4EE7}" srcOrd="0" destOrd="0" presId="urn:microsoft.com/office/officeart/2005/8/layout/vList2"/>
    <dgm:cxn modelId="{3EFED35C-4FCC-4FB8-BF67-4A33F95F9AEE}" srcId="{30D8185B-DDAB-42FF-920A-6717DBEA66E9}" destId="{31CF825F-DDBB-47F1-92F6-B363A3CB4053}" srcOrd="3" destOrd="0" parTransId="{A7B49047-136F-41DE-9DDA-DC4CE1299BF9}" sibTransId="{ABE27266-B334-4B02-87C9-B12F73E15D3F}"/>
    <dgm:cxn modelId="{C487C67A-E4AB-42EC-9A00-947DDCC03AE1}" srcId="{30D8185B-DDAB-42FF-920A-6717DBEA66E9}" destId="{A9160160-EC6E-45B3-B507-DE4A18F310F4}" srcOrd="0" destOrd="0" parTransId="{E59209EE-D0CD-4EF6-AA9A-8100F86C54FC}" sibTransId="{B1989FF4-E41A-4D60-B079-8E9272E7A844}"/>
    <dgm:cxn modelId="{0FFC387B-72EA-43F1-A07A-9449ED3FF788}" srcId="{30D8185B-DDAB-42FF-920A-6717DBEA66E9}" destId="{1719CE28-E417-48D2-8BDC-E7F25A67C89F}" srcOrd="2" destOrd="0" parTransId="{2C8AC24C-7E95-422B-9BAC-A3591D7DDF53}" sibTransId="{73099C1F-8DB0-4FA3-AD5B-8A1541AFBB69}"/>
    <dgm:cxn modelId="{D1315E8B-C2E5-45D4-AF89-469C6070FC39}" type="presOf" srcId="{A76C04FF-6A75-448D-BBB3-26B451BA65D5}" destId="{DA3A73AC-F632-4926-BADF-A205D968ADB0}" srcOrd="0" destOrd="0" presId="urn:microsoft.com/office/officeart/2005/8/layout/vList2"/>
    <dgm:cxn modelId="{7725ED95-8641-4471-A1C7-B8CE0FE5E0E6}" srcId="{30D8185B-DDAB-42FF-920A-6717DBEA66E9}" destId="{A76C04FF-6A75-448D-BBB3-26B451BA65D5}" srcOrd="4" destOrd="0" parTransId="{D6792971-BCAE-4AF2-A50A-B89BA9B08B25}" sibTransId="{39BA7CF1-6381-49D0-ABBC-E5CF0F956F7A}"/>
    <dgm:cxn modelId="{8A6D81A9-7137-4B1B-865A-7CF61342BB86}" type="presOf" srcId="{78B16349-30F1-4EE3-A100-453AADEC7EA7}" destId="{8F5B52D1-2B14-455B-88D6-79661AC986D5}" srcOrd="0" destOrd="0" presId="urn:microsoft.com/office/officeart/2005/8/layout/vList2"/>
    <dgm:cxn modelId="{3EFCECAC-FC3A-42D8-8F2F-C648001C3E40}" type="presOf" srcId="{30D8185B-DDAB-42FF-920A-6717DBEA66E9}" destId="{BAA600B3-0C21-4DCF-9E9F-DE7225BFCDF1}" srcOrd="0" destOrd="0" presId="urn:microsoft.com/office/officeart/2005/8/layout/vList2"/>
    <dgm:cxn modelId="{5502CDBF-C3D8-47A7-9090-D0D59B60BD79}" type="presParOf" srcId="{BAA600B3-0C21-4DCF-9E9F-DE7225BFCDF1}" destId="{9B9A5EC6-89B4-4DF6-8AB3-DCE9E37EE839}" srcOrd="0" destOrd="0" presId="urn:microsoft.com/office/officeart/2005/8/layout/vList2"/>
    <dgm:cxn modelId="{20EC7BBC-FED1-4220-9E8C-3F07077CFCA4}" type="presParOf" srcId="{BAA600B3-0C21-4DCF-9E9F-DE7225BFCDF1}" destId="{DA3A413D-2569-4442-9E56-356108285D45}" srcOrd="1" destOrd="0" presId="urn:microsoft.com/office/officeart/2005/8/layout/vList2"/>
    <dgm:cxn modelId="{69E77B9C-A75D-4139-9001-031627F4A630}" type="presParOf" srcId="{BAA600B3-0C21-4DCF-9E9F-DE7225BFCDF1}" destId="{8F5B52D1-2B14-455B-88D6-79661AC986D5}" srcOrd="2" destOrd="0" presId="urn:microsoft.com/office/officeart/2005/8/layout/vList2"/>
    <dgm:cxn modelId="{185F782B-29C1-49BE-9230-E24263F624A6}" type="presParOf" srcId="{BAA600B3-0C21-4DCF-9E9F-DE7225BFCDF1}" destId="{4D2EF14B-6D82-4509-811A-CF2747F96CA0}" srcOrd="3" destOrd="0" presId="urn:microsoft.com/office/officeart/2005/8/layout/vList2"/>
    <dgm:cxn modelId="{6BB73921-485E-431B-A629-82364CA82EE5}" type="presParOf" srcId="{BAA600B3-0C21-4DCF-9E9F-DE7225BFCDF1}" destId="{7A8A65A8-9BAE-4EC2-9BB2-0C1109F9788B}" srcOrd="4" destOrd="0" presId="urn:microsoft.com/office/officeart/2005/8/layout/vList2"/>
    <dgm:cxn modelId="{9AC53E09-BD37-49B6-B20C-34D501387FCC}" type="presParOf" srcId="{BAA600B3-0C21-4DCF-9E9F-DE7225BFCDF1}" destId="{F722E543-F3EB-4193-8721-61262620E61F}" srcOrd="5" destOrd="0" presId="urn:microsoft.com/office/officeart/2005/8/layout/vList2"/>
    <dgm:cxn modelId="{EF2EE3C1-33A0-419B-A880-1EAECF5E127D}" type="presParOf" srcId="{BAA600B3-0C21-4DCF-9E9F-DE7225BFCDF1}" destId="{930327E8-0F7B-4237-9E75-0D28568A4EE7}" srcOrd="6" destOrd="0" presId="urn:microsoft.com/office/officeart/2005/8/layout/vList2"/>
    <dgm:cxn modelId="{AFD6BB8A-781E-4EFA-93A5-7863F0EBFCFC}" type="presParOf" srcId="{BAA600B3-0C21-4DCF-9E9F-DE7225BFCDF1}" destId="{6D247402-7D69-49BA-9347-B8C255CDA9C7}" srcOrd="7" destOrd="0" presId="urn:microsoft.com/office/officeart/2005/8/layout/vList2"/>
    <dgm:cxn modelId="{5BDB1D8C-7B70-4EFD-880D-242AE54FC3E7}" type="presParOf" srcId="{BAA600B3-0C21-4DCF-9E9F-DE7225BFCDF1}" destId="{DA3A73AC-F632-4926-BADF-A205D968ADB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621B11D-A9A4-4390-8CFC-0B7BD09A69AE}" type="doc">
      <dgm:prSet loTypeId="urn:microsoft.com/office/officeart/2016/7/layout/RepeatingBendingProcessNew" loCatId="process" qsTypeId="urn:microsoft.com/office/officeart/2005/8/quickstyle/simple4#17" qsCatId="simple" csTypeId="urn:microsoft.com/office/officeart/2005/8/colors/colorful1#18" csCatId="colorful"/>
      <dgm:spPr/>
      <dgm:t>
        <a:bodyPr/>
        <a:lstStyle/>
        <a:p>
          <a:endParaRPr lang="en-US"/>
        </a:p>
      </dgm:t>
    </dgm:pt>
    <dgm:pt modelId="{4F1EBF23-C954-4201-9EEE-692A07967782}">
      <dgm:prSet/>
      <dgm:spPr/>
      <dgm:t>
        <a:bodyPr/>
        <a:lstStyle/>
        <a:p>
          <a:r>
            <a:rPr lang="en-GB"/>
            <a:t>ORP retrofit improves comfort, moisture, electricity consumption, wellbeing.</a:t>
          </a:r>
          <a:endParaRPr lang="en-US"/>
        </a:p>
      </dgm:t>
    </dgm:pt>
    <dgm:pt modelId="{53A32FF3-BB89-445E-B65E-DCCCBA87A6B7}" type="parTrans" cxnId="{FAB67162-3599-487F-B3C3-D42B85689BFF}">
      <dgm:prSet/>
      <dgm:spPr/>
      <dgm:t>
        <a:bodyPr/>
        <a:lstStyle/>
        <a:p>
          <a:endParaRPr lang="en-US"/>
        </a:p>
      </dgm:t>
    </dgm:pt>
    <dgm:pt modelId="{6E15A1B5-7FDA-4524-84A5-8F9B168C13D1}" type="sibTrans" cxnId="{FAB67162-3599-487F-B3C3-D42B85689BFF}">
      <dgm:prSet/>
      <dgm:spPr/>
      <dgm:t>
        <a:bodyPr/>
        <a:lstStyle/>
        <a:p>
          <a:endParaRPr lang="en-US"/>
        </a:p>
      </dgm:t>
    </dgm:pt>
    <dgm:pt modelId="{BC114946-88E9-4CF6-BCF6-520726D7AD4C}">
      <dgm:prSet/>
      <dgm:spPr/>
      <dgm:t>
        <a:bodyPr/>
        <a:lstStyle/>
        <a:p>
          <a:r>
            <a:rPr lang="en-GB"/>
            <a:t>Heating energy savings vary by fabric, commissioning, behaviour.</a:t>
          </a:r>
          <a:endParaRPr lang="en-US"/>
        </a:p>
      </dgm:t>
    </dgm:pt>
    <dgm:pt modelId="{CFB820CF-0628-409D-8EFF-015275858C11}" type="parTrans" cxnId="{78ECD877-233C-4BAB-8975-BFDCA1041A50}">
      <dgm:prSet/>
      <dgm:spPr/>
      <dgm:t>
        <a:bodyPr/>
        <a:lstStyle/>
        <a:p>
          <a:endParaRPr lang="en-US"/>
        </a:p>
      </dgm:t>
    </dgm:pt>
    <dgm:pt modelId="{5811B7F2-2F6D-43C8-9FEF-E9DDB3907971}" type="sibTrans" cxnId="{78ECD877-233C-4BAB-8975-BFDCA1041A50}">
      <dgm:prSet/>
      <dgm:spPr/>
      <dgm:t>
        <a:bodyPr/>
        <a:lstStyle/>
        <a:p>
          <a:endParaRPr lang="en-US"/>
        </a:p>
      </dgm:t>
    </dgm:pt>
    <dgm:pt modelId="{9F950FEF-3226-4A60-B446-10DC2C81ACE6}">
      <dgm:prSet/>
      <dgm:spPr/>
      <dgm:t>
        <a:bodyPr/>
        <a:lstStyle/>
        <a:p>
          <a:r>
            <a:rPr lang="en-GB"/>
            <a:t>Organisational capability is decisive.</a:t>
          </a:r>
          <a:endParaRPr lang="en-US"/>
        </a:p>
      </dgm:t>
    </dgm:pt>
    <dgm:pt modelId="{ABD0F1C7-4C25-466A-BA89-0345A27FB91F}" type="parTrans" cxnId="{99F8BAA1-ECE7-440B-BA16-C83AE9CCCFC8}">
      <dgm:prSet/>
      <dgm:spPr/>
      <dgm:t>
        <a:bodyPr/>
        <a:lstStyle/>
        <a:p>
          <a:endParaRPr lang="en-US"/>
        </a:p>
      </dgm:t>
    </dgm:pt>
    <dgm:pt modelId="{8B360799-DE6C-4E98-AE40-8DCDD41CDC6F}" type="sibTrans" cxnId="{99F8BAA1-ECE7-440B-BA16-C83AE9CCCFC8}">
      <dgm:prSet/>
      <dgm:spPr/>
      <dgm:t>
        <a:bodyPr/>
        <a:lstStyle/>
        <a:p>
          <a:endParaRPr lang="en-US"/>
        </a:p>
      </dgm:t>
    </dgm:pt>
    <dgm:pt modelId="{38EE4A07-736B-43CB-8992-D3715DE9AC64}">
      <dgm:prSet/>
      <dgm:spPr/>
      <dgm:t>
        <a:bodyPr/>
        <a:lstStyle/>
        <a:p>
          <a:r>
            <a:rPr lang="en-GB"/>
            <a:t>Energy justice lens essential.</a:t>
          </a:r>
          <a:endParaRPr lang="en-US"/>
        </a:p>
      </dgm:t>
    </dgm:pt>
    <dgm:pt modelId="{A4783F1A-893E-4D18-B5C5-64E04585D829}" type="parTrans" cxnId="{DCEA5AF7-84B3-4B6D-963E-77A4C6FB20F5}">
      <dgm:prSet/>
      <dgm:spPr/>
      <dgm:t>
        <a:bodyPr/>
        <a:lstStyle/>
        <a:p>
          <a:endParaRPr lang="en-US"/>
        </a:p>
      </dgm:t>
    </dgm:pt>
    <dgm:pt modelId="{DA80925C-AB8B-42E4-A2F9-9596120E9F0D}" type="sibTrans" cxnId="{DCEA5AF7-84B3-4B6D-963E-77A4C6FB20F5}">
      <dgm:prSet/>
      <dgm:spPr/>
      <dgm:t>
        <a:bodyPr/>
        <a:lstStyle/>
        <a:p>
          <a:endParaRPr lang="en-US"/>
        </a:p>
      </dgm:t>
    </dgm:pt>
    <dgm:pt modelId="{3C48EEFA-943E-4E08-9ED3-657360DABB3D}">
      <dgm:prSet/>
      <dgm:spPr/>
      <dgm:t>
        <a:bodyPr/>
        <a:lstStyle/>
        <a:p>
          <a:r>
            <a:rPr lang="en-GB"/>
            <a:t>Retrofit is a </a:t>
          </a:r>
          <a:r>
            <a:rPr lang="en-GB" b="1"/>
            <a:t>long-term investment</a:t>
          </a:r>
          <a:r>
            <a:rPr lang="en-GB"/>
            <a:t>, not a cost.</a:t>
          </a:r>
          <a:endParaRPr lang="en-US"/>
        </a:p>
      </dgm:t>
    </dgm:pt>
    <dgm:pt modelId="{44007E3D-43FF-4656-A344-DD5A0ADE06DE}" type="parTrans" cxnId="{D101CD96-AC4E-4073-BF41-32AEDD0195B7}">
      <dgm:prSet/>
      <dgm:spPr/>
      <dgm:t>
        <a:bodyPr/>
        <a:lstStyle/>
        <a:p>
          <a:endParaRPr lang="en-US"/>
        </a:p>
      </dgm:t>
    </dgm:pt>
    <dgm:pt modelId="{1A160586-F6F5-4B76-8608-08F33625212D}" type="sibTrans" cxnId="{D101CD96-AC4E-4073-BF41-32AEDD0195B7}">
      <dgm:prSet/>
      <dgm:spPr/>
      <dgm:t>
        <a:bodyPr/>
        <a:lstStyle/>
        <a:p>
          <a:endParaRPr lang="en-US"/>
        </a:p>
      </dgm:t>
    </dgm:pt>
    <dgm:pt modelId="{0BDFD5D9-F869-44B9-99A2-5551303C9F90}">
      <dgm:prSet/>
      <dgm:spPr/>
      <dgm:t>
        <a:bodyPr/>
        <a:lstStyle/>
        <a:p>
          <a:r>
            <a:rPr lang="en-GB"/>
            <a:t>Supports Wales’s net zero transition and community resilience.</a:t>
          </a:r>
          <a:endParaRPr lang="en-US"/>
        </a:p>
      </dgm:t>
    </dgm:pt>
    <dgm:pt modelId="{44A71C6B-FA13-4C73-9EF0-E5B5316F4315}" type="parTrans" cxnId="{2A1B818F-D3C7-4397-BF5C-BBBEA898FC08}">
      <dgm:prSet/>
      <dgm:spPr/>
      <dgm:t>
        <a:bodyPr/>
        <a:lstStyle/>
        <a:p>
          <a:endParaRPr lang="en-US"/>
        </a:p>
      </dgm:t>
    </dgm:pt>
    <dgm:pt modelId="{C94CE16F-415C-4160-938C-5ED39F03CFB9}" type="sibTrans" cxnId="{2A1B818F-D3C7-4397-BF5C-BBBEA898FC08}">
      <dgm:prSet/>
      <dgm:spPr/>
      <dgm:t>
        <a:bodyPr/>
        <a:lstStyle/>
        <a:p>
          <a:endParaRPr lang="en-US"/>
        </a:p>
      </dgm:t>
    </dgm:pt>
    <dgm:pt modelId="{C0B326FF-3F2B-4F3C-8B6A-5AC6D2F352F8}" type="pres">
      <dgm:prSet presAssocID="{6621B11D-A9A4-4390-8CFC-0B7BD09A69AE}" presName="Name0" presStyleCnt="0">
        <dgm:presLayoutVars>
          <dgm:dir/>
          <dgm:resizeHandles val="exact"/>
        </dgm:presLayoutVars>
      </dgm:prSet>
      <dgm:spPr/>
    </dgm:pt>
    <dgm:pt modelId="{86FD6DE1-0405-426A-B1D0-D02785A6EF0C}" type="pres">
      <dgm:prSet presAssocID="{4F1EBF23-C954-4201-9EEE-692A07967782}" presName="node" presStyleLbl="node1" presStyleIdx="0" presStyleCnt="6">
        <dgm:presLayoutVars>
          <dgm:bulletEnabled val="1"/>
        </dgm:presLayoutVars>
      </dgm:prSet>
      <dgm:spPr/>
    </dgm:pt>
    <dgm:pt modelId="{7CC7279A-3F6F-4AD2-A14D-A1AB3B72B057}" type="pres">
      <dgm:prSet presAssocID="{6E15A1B5-7FDA-4524-84A5-8F9B168C13D1}" presName="sibTrans" presStyleLbl="sibTrans1D1" presStyleIdx="0" presStyleCnt="5"/>
      <dgm:spPr/>
    </dgm:pt>
    <dgm:pt modelId="{376C4DE8-1AED-40AE-B650-D242AEDAF272}" type="pres">
      <dgm:prSet presAssocID="{6E15A1B5-7FDA-4524-84A5-8F9B168C13D1}" presName="connectorText" presStyleLbl="sibTrans1D1" presStyleIdx="0" presStyleCnt="5"/>
      <dgm:spPr/>
    </dgm:pt>
    <dgm:pt modelId="{54BC581D-E5C4-4622-A400-3C7C79389119}" type="pres">
      <dgm:prSet presAssocID="{BC114946-88E9-4CF6-BCF6-520726D7AD4C}" presName="node" presStyleLbl="node1" presStyleIdx="1" presStyleCnt="6">
        <dgm:presLayoutVars>
          <dgm:bulletEnabled val="1"/>
        </dgm:presLayoutVars>
      </dgm:prSet>
      <dgm:spPr/>
    </dgm:pt>
    <dgm:pt modelId="{2B0E4044-FCE3-451A-BD6C-A99E8C576688}" type="pres">
      <dgm:prSet presAssocID="{5811B7F2-2F6D-43C8-9FEF-E9DDB3907971}" presName="sibTrans" presStyleLbl="sibTrans1D1" presStyleIdx="1" presStyleCnt="5"/>
      <dgm:spPr/>
    </dgm:pt>
    <dgm:pt modelId="{BDEAB8D3-DAAE-486E-A275-73248950EAA8}" type="pres">
      <dgm:prSet presAssocID="{5811B7F2-2F6D-43C8-9FEF-E9DDB3907971}" presName="connectorText" presStyleLbl="sibTrans1D1" presStyleIdx="1" presStyleCnt="5"/>
      <dgm:spPr/>
    </dgm:pt>
    <dgm:pt modelId="{10758285-AA57-4306-926B-D9C059763227}" type="pres">
      <dgm:prSet presAssocID="{9F950FEF-3226-4A60-B446-10DC2C81ACE6}" presName="node" presStyleLbl="node1" presStyleIdx="2" presStyleCnt="6">
        <dgm:presLayoutVars>
          <dgm:bulletEnabled val="1"/>
        </dgm:presLayoutVars>
      </dgm:prSet>
      <dgm:spPr/>
    </dgm:pt>
    <dgm:pt modelId="{B442288D-04D4-4C5A-9DA5-FDB9B8A192B9}" type="pres">
      <dgm:prSet presAssocID="{8B360799-DE6C-4E98-AE40-8DCDD41CDC6F}" presName="sibTrans" presStyleLbl="sibTrans1D1" presStyleIdx="2" presStyleCnt="5"/>
      <dgm:spPr/>
    </dgm:pt>
    <dgm:pt modelId="{734C07DB-FA08-4A46-92EF-76B4CF17BCEC}" type="pres">
      <dgm:prSet presAssocID="{8B360799-DE6C-4E98-AE40-8DCDD41CDC6F}" presName="connectorText" presStyleLbl="sibTrans1D1" presStyleIdx="2" presStyleCnt="5"/>
      <dgm:spPr/>
    </dgm:pt>
    <dgm:pt modelId="{44BA3F04-B935-4EE5-8304-6151D62D5A41}" type="pres">
      <dgm:prSet presAssocID="{38EE4A07-736B-43CB-8992-D3715DE9AC64}" presName="node" presStyleLbl="node1" presStyleIdx="3" presStyleCnt="6">
        <dgm:presLayoutVars>
          <dgm:bulletEnabled val="1"/>
        </dgm:presLayoutVars>
      </dgm:prSet>
      <dgm:spPr/>
    </dgm:pt>
    <dgm:pt modelId="{217D9407-B581-4338-BC02-DD41467B3B18}" type="pres">
      <dgm:prSet presAssocID="{DA80925C-AB8B-42E4-A2F9-9596120E9F0D}" presName="sibTrans" presStyleLbl="sibTrans1D1" presStyleIdx="3" presStyleCnt="5"/>
      <dgm:spPr/>
    </dgm:pt>
    <dgm:pt modelId="{8EB1C787-0E06-440E-B94D-F038D76B2C8A}" type="pres">
      <dgm:prSet presAssocID="{DA80925C-AB8B-42E4-A2F9-9596120E9F0D}" presName="connectorText" presStyleLbl="sibTrans1D1" presStyleIdx="3" presStyleCnt="5"/>
      <dgm:spPr/>
    </dgm:pt>
    <dgm:pt modelId="{E56164B6-3985-4B5B-8993-C54ADF71292E}" type="pres">
      <dgm:prSet presAssocID="{3C48EEFA-943E-4E08-9ED3-657360DABB3D}" presName="node" presStyleLbl="node1" presStyleIdx="4" presStyleCnt="6">
        <dgm:presLayoutVars>
          <dgm:bulletEnabled val="1"/>
        </dgm:presLayoutVars>
      </dgm:prSet>
      <dgm:spPr/>
    </dgm:pt>
    <dgm:pt modelId="{CF41D0FE-C125-491D-A0AF-9C3467261DF6}" type="pres">
      <dgm:prSet presAssocID="{1A160586-F6F5-4B76-8608-08F33625212D}" presName="sibTrans" presStyleLbl="sibTrans1D1" presStyleIdx="4" presStyleCnt="5"/>
      <dgm:spPr/>
    </dgm:pt>
    <dgm:pt modelId="{30D3C411-86A4-4B86-8786-10B6C7B335A5}" type="pres">
      <dgm:prSet presAssocID="{1A160586-F6F5-4B76-8608-08F33625212D}" presName="connectorText" presStyleLbl="sibTrans1D1" presStyleIdx="4" presStyleCnt="5"/>
      <dgm:spPr/>
    </dgm:pt>
    <dgm:pt modelId="{259298FE-81AE-4DD3-AB08-BDF6D6CBDCF0}" type="pres">
      <dgm:prSet presAssocID="{0BDFD5D9-F869-44B9-99A2-5551303C9F90}" presName="node" presStyleLbl="node1" presStyleIdx="5" presStyleCnt="6">
        <dgm:presLayoutVars>
          <dgm:bulletEnabled val="1"/>
        </dgm:presLayoutVars>
      </dgm:prSet>
      <dgm:spPr/>
    </dgm:pt>
  </dgm:ptLst>
  <dgm:cxnLst>
    <dgm:cxn modelId="{E3896716-62D5-4D2C-909C-19BCD6E9988A}" type="presOf" srcId="{0BDFD5D9-F869-44B9-99A2-5551303C9F90}" destId="{259298FE-81AE-4DD3-AB08-BDF6D6CBDCF0}" srcOrd="0" destOrd="0" presId="urn:microsoft.com/office/officeart/2016/7/layout/RepeatingBendingProcessNew"/>
    <dgm:cxn modelId="{7DD5F535-F71D-49B4-B80B-83C872F266E7}" type="presOf" srcId="{9F950FEF-3226-4A60-B446-10DC2C81ACE6}" destId="{10758285-AA57-4306-926B-D9C059763227}" srcOrd="0" destOrd="0" presId="urn:microsoft.com/office/officeart/2016/7/layout/RepeatingBendingProcessNew"/>
    <dgm:cxn modelId="{C4A27837-912C-412F-A7C9-896A4BADD79C}" type="presOf" srcId="{5811B7F2-2F6D-43C8-9FEF-E9DDB3907971}" destId="{2B0E4044-FCE3-451A-BD6C-A99E8C576688}" srcOrd="0" destOrd="0" presId="urn:microsoft.com/office/officeart/2016/7/layout/RepeatingBendingProcessNew"/>
    <dgm:cxn modelId="{288DE13A-7ECF-411C-9638-44AFF336D28D}" type="presOf" srcId="{8B360799-DE6C-4E98-AE40-8DCDD41CDC6F}" destId="{B442288D-04D4-4C5A-9DA5-FDB9B8A192B9}" srcOrd="0" destOrd="0" presId="urn:microsoft.com/office/officeart/2016/7/layout/RepeatingBendingProcessNew"/>
    <dgm:cxn modelId="{B6272162-C4CD-4B6E-90D4-9D0CA22ACD79}" type="presOf" srcId="{1A160586-F6F5-4B76-8608-08F33625212D}" destId="{CF41D0FE-C125-491D-A0AF-9C3467261DF6}" srcOrd="0" destOrd="0" presId="urn:microsoft.com/office/officeart/2016/7/layout/RepeatingBendingProcessNew"/>
    <dgm:cxn modelId="{FAB67162-3599-487F-B3C3-D42B85689BFF}" srcId="{6621B11D-A9A4-4390-8CFC-0B7BD09A69AE}" destId="{4F1EBF23-C954-4201-9EEE-692A07967782}" srcOrd="0" destOrd="0" parTransId="{53A32FF3-BB89-445E-B65E-DCCCBA87A6B7}" sibTransId="{6E15A1B5-7FDA-4524-84A5-8F9B168C13D1}"/>
    <dgm:cxn modelId="{C4E36146-5129-4424-9FFB-C459412831D0}" type="presOf" srcId="{1A160586-F6F5-4B76-8608-08F33625212D}" destId="{30D3C411-86A4-4B86-8786-10B6C7B335A5}" srcOrd="1" destOrd="0" presId="urn:microsoft.com/office/officeart/2016/7/layout/RepeatingBendingProcessNew"/>
    <dgm:cxn modelId="{7CD0ED67-41F3-4648-8D31-1CAC5BE0DD47}" type="presOf" srcId="{DA80925C-AB8B-42E4-A2F9-9596120E9F0D}" destId="{8EB1C787-0E06-440E-B94D-F038D76B2C8A}" srcOrd="1" destOrd="0" presId="urn:microsoft.com/office/officeart/2016/7/layout/RepeatingBendingProcessNew"/>
    <dgm:cxn modelId="{78ECD877-233C-4BAB-8975-BFDCA1041A50}" srcId="{6621B11D-A9A4-4390-8CFC-0B7BD09A69AE}" destId="{BC114946-88E9-4CF6-BCF6-520726D7AD4C}" srcOrd="1" destOrd="0" parTransId="{CFB820CF-0628-409D-8EFF-015275858C11}" sibTransId="{5811B7F2-2F6D-43C8-9FEF-E9DDB3907971}"/>
    <dgm:cxn modelId="{F1F28483-F6EA-40CA-B664-C81397307C9C}" type="presOf" srcId="{3C48EEFA-943E-4E08-9ED3-657360DABB3D}" destId="{E56164B6-3985-4B5B-8993-C54ADF71292E}" srcOrd="0" destOrd="0" presId="urn:microsoft.com/office/officeart/2016/7/layout/RepeatingBendingProcessNew"/>
    <dgm:cxn modelId="{2A1B818F-D3C7-4397-BF5C-BBBEA898FC08}" srcId="{6621B11D-A9A4-4390-8CFC-0B7BD09A69AE}" destId="{0BDFD5D9-F869-44B9-99A2-5551303C9F90}" srcOrd="5" destOrd="0" parTransId="{44A71C6B-FA13-4C73-9EF0-E5B5316F4315}" sibTransId="{C94CE16F-415C-4160-938C-5ED39F03CFB9}"/>
    <dgm:cxn modelId="{D101CD96-AC4E-4073-BF41-32AEDD0195B7}" srcId="{6621B11D-A9A4-4390-8CFC-0B7BD09A69AE}" destId="{3C48EEFA-943E-4E08-9ED3-657360DABB3D}" srcOrd="4" destOrd="0" parTransId="{44007E3D-43FF-4656-A344-DD5A0ADE06DE}" sibTransId="{1A160586-F6F5-4B76-8608-08F33625212D}"/>
    <dgm:cxn modelId="{99F8BAA1-ECE7-440B-BA16-C83AE9CCCFC8}" srcId="{6621B11D-A9A4-4390-8CFC-0B7BD09A69AE}" destId="{9F950FEF-3226-4A60-B446-10DC2C81ACE6}" srcOrd="2" destOrd="0" parTransId="{ABD0F1C7-4C25-466A-BA89-0345A27FB91F}" sibTransId="{8B360799-DE6C-4E98-AE40-8DCDD41CDC6F}"/>
    <dgm:cxn modelId="{63ACCEA3-89FE-4C15-BE93-2971A43485B0}" type="presOf" srcId="{6621B11D-A9A4-4390-8CFC-0B7BD09A69AE}" destId="{C0B326FF-3F2B-4F3C-8B6A-5AC6D2F352F8}" srcOrd="0" destOrd="0" presId="urn:microsoft.com/office/officeart/2016/7/layout/RepeatingBendingProcessNew"/>
    <dgm:cxn modelId="{DFD88DA9-DB44-46EE-856F-5F81A8D31FE2}" type="presOf" srcId="{6E15A1B5-7FDA-4524-84A5-8F9B168C13D1}" destId="{7CC7279A-3F6F-4AD2-A14D-A1AB3B72B057}" srcOrd="0" destOrd="0" presId="urn:microsoft.com/office/officeart/2016/7/layout/RepeatingBendingProcessNew"/>
    <dgm:cxn modelId="{EDD3F4AB-87E7-4A0B-8EBD-4F55C58EA471}" type="presOf" srcId="{38EE4A07-736B-43CB-8992-D3715DE9AC64}" destId="{44BA3F04-B935-4EE5-8304-6151D62D5A41}" srcOrd="0" destOrd="0" presId="urn:microsoft.com/office/officeart/2016/7/layout/RepeatingBendingProcessNew"/>
    <dgm:cxn modelId="{11A418B8-19A0-44D5-BFA4-A5842B45C696}" type="presOf" srcId="{DA80925C-AB8B-42E4-A2F9-9596120E9F0D}" destId="{217D9407-B581-4338-BC02-DD41467B3B18}" srcOrd="0" destOrd="0" presId="urn:microsoft.com/office/officeart/2016/7/layout/RepeatingBendingProcessNew"/>
    <dgm:cxn modelId="{8C22DFBC-9F6E-4EE7-82E1-260732710073}" type="presOf" srcId="{4F1EBF23-C954-4201-9EEE-692A07967782}" destId="{86FD6DE1-0405-426A-B1D0-D02785A6EF0C}" srcOrd="0" destOrd="0" presId="urn:microsoft.com/office/officeart/2016/7/layout/RepeatingBendingProcessNew"/>
    <dgm:cxn modelId="{12AA07DF-B0F6-4404-83A7-358BA35D153F}" type="presOf" srcId="{5811B7F2-2F6D-43C8-9FEF-E9DDB3907971}" destId="{BDEAB8D3-DAAE-486E-A275-73248950EAA8}" srcOrd="1" destOrd="0" presId="urn:microsoft.com/office/officeart/2016/7/layout/RepeatingBendingProcessNew"/>
    <dgm:cxn modelId="{4FC698DF-0B3E-4169-87AF-23DF8E745D97}" type="presOf" srcId="{BC114946-88E9-4CF6-BCF6-520726D7AD4C}" destId="{54BC581D-E5C4-4622-A400-3C7C79389119}" srcOrd="0" destOrd="0" presId="urn:microsoft.com/office/officeart/2016/7/layout/RepeatingBendingProcessNew"/>
    <dgm:cxn modelId="{DCEA5AF7-84B3-4B6D-963E-77A4C6FB20F5}" srcId="{6621B11D-A9A4-4390-8CFC-0B7BD09A69AE}" destId="{38EE4A07-736B-43CB-8992-D3715DE9AC64}" srcOrd="3" destOrd="0" parTransId="{A4783F1A-893E-4D18-B5C5-64E04585D829}" sibTransId="{DA80925C-AB8B-42E4-A2F9-9596120E9F0D}"/>
    <dgm:cxn modelId="{4FF77AFC-0E95-4E31-B967-47EEF59CE827}" type="presOf" srcId="{8B360799-DE6C-4E98-AE40-8DCDD41CDC6F}" destId="{734C07DB-FA08-4A46-92EF-76B4CF17BCEC}" srcOrd="1" destOrd="0" presId="urn:microsoft.com/office/officeart/2016/7/layout/RepeatingBendingProcessNew"/>
    <dgm:cxn modelId="{25C00CFF-A1EC-4F53-A6EB-4908929374FF}" type="presOf" srcId="{6E15A1B5-7FDA-4524-84A5-8F9B168C13D1}" destId="{376C4DE8-1AED-40AE-B650-D242AEDAF272}" srcOrd="1" destOrd="0" presId="urn:microsoft.com/office/officeart/2016/7/layout/RepeatingBendingProcessNew"/>
    <dgm:cxn modelId="{430481BE-2C90-4298-99EB-7CE0ECCB3D0B}" type="presParOf" srcId="{C0B326FF-3F2B-4F3C-8B6A-5AC6D2F352F8}" destId="{86FD6DE1-0405-426A-B1D0-D02785A6EF0C}" srcOrd="0" destOrd="0" presId="urn:microsoft.com/office/officeart/2016/7/layout/RepeatingBendingProcessNew"/>
    <dgm:cxn modelId="{2F380FAE-7866-4E88-BB3D-423662DE1914}" type="presParOf" srcId="{C0B326FF-3F2B-4F3C-8B6A-5AC6D2F352F8}" destId="{7CC7279A-3F6F-4AD2-A14D-A1AB3B72B057}" srcOrd="1" destOrd="0" presId="urn:microsoft.com/office/officeart/2016/7/layout/RepeatingBendingProcessNew"/>
    <dgm:cxn modelId="{84A03A18-8D83-45CB-8E25-2C4E7A78E9B2}" type="presParOf" srcId="{7CC7279A-3F6F-4AD2-A14D-A1AB3B72B057}" destId="{376C4DE8-1AED-40AE-B650-D242AEDAF272}" srcOrd="0" destOrd="0" presId="urn:microsoft.com/office/officeart/2016/7/layout/RepeatingBendingProcessNew"/>
    <dgm:cxn modelId="{864B6377-BC8C-4643-811B-1BFC997CA5F4}" type="presParOf" srcId="{C0B326FF-3F2B-4F3C-8B6A-5AC6D2F352F8}" destId="{54BC581D-E5C4-4622-A400-3C7C79389119}" srcOrd="2" destOrd="0" presId="urn:microsoft.com/office/officeart/2016/7/layout/RepeatingBendingProcessNew"/>
    <dgm:cxn modelId="{F7685701-B188-4CB9-B80E-1F5B7106A575}" type="presParOf" srcId="{C0B326FF-3F2B-4F3C-8B6A-5AC6D2F352F8}" destId="{2B0E4044-FCE3-451A-BD6C-A99E8C576688}" srcOrd="3" destOrd="0" presId="urn:microsoft.com/office/officeart/2016/7/layout/RepeatingBendingProcessNew"/>
    <dgm:cxn modelId="{8455F86F-202A-46C5-8B75-BA69E2472548}" type="presParOf" srcId="{2B0E4044-FCE3-451A-BD6C-A99E8C576688}" destId="{BDEAB8D3-DAAE-486E-A275-73248950EAA8}" srcOrd="0" destOrd="0" presId="urn:microsoft.com/office/officeart/2016/7/layout/RepeatingBendingProcessNew"/>
    <dgm:cxn modelId="{267B466E-62B4-42F3-A994-DA26D12EE226}" type="presParOf" srcId="{C0B326FF-3F2B-4F3C-8B6A-5AC6D2F352F8}" destId="{10758285-AA57-4306-926B-D9C059763227}" srcOrd="4" destOrd="0" presId="urn:microsoft.com/office/officeart/2016/7/layout/RepeatingBendingProcessNew"/>
    <dgm:cxn modelId="{C4073E08-CEFB-4182-82ED-A23ACE4730F6}" type="presParOf" srcId="{C0B326FF-3F2B-4F3C-8B6A-5AC6D2F352F8}" destId="{B442288D-04D4-4C5A-9DA5-FDB9B8A192B9}" srcOrd="5" destOrd="0" presId="urn:microsoft.com/office/officeart/2016/7/layout/RepeatingBendingProcessNew"/>
    <dgm:cxn modelId="{21CFD756-DC2B-4BE2-BD65-D0B9AEFD234D}" type="presParOf" srcId="{B442288D-04D4-4C5A-9DA5-FDB9B8A192B9}" destId="{734C07DB-FA08-4A46-92EF-76B4CF17BCEC}" srcOrd="0" destOrd="0" presId="urn:microsoft.com/office/officeart/2016/7/layout/RepeatingBendingProcessNew"/>
    <dgm:cxn modelId="{C72CCD9F-294E-4ED9-B371-4802FD99ED6D}" type="presParOf" srcId="{C0B326FF-3F2B-4F3C-8B6A-5AC6D2F352F8}" destId="{44BA3F04-B935-4EE5-8304-6151D62D5A41}" srcOrd="6" destOrd="0" presId="urn:microsoft.com/office/officeart/2016/7/layout/RepeatingBendingProcessNew"/>
    <dgm:cxn modelId="{940F668A-4D7D-496D-BB67-1459C9D96EB7}" type="presParOf" srcId="{C0B326FF-3F2B-4F3C-8B6A-5AC6D2F352F8}" destId="{217D9407-B581-4338-BC02-DD41467B3B18}" srcOrd="7" destOrd="0" presId="urn:microsoft.com/office/officeart/2016/7/layout/RepeatingBendingProcessNew"/>
    <dgm:cxn modelId="{47897CC3-8A40-4B39-A4B6-780D2459AE4B}" type="presParOf" srcId="{217D9407-B581-4338-BC02-DD41467B3B18}" destId="{8EB1C787-0E06-440E-B94D-F038D76B2C8A}" srcOrd="0" destOrd="0" presId="urn:microsoft.com/office/officeart/2016/7/layout/RepeatingBendingProcessNew"/>
    <dgm:cxn modelId="{0EE0866B-4D2C-43A9-ACF4-F8BCC3094F61}" type="presParOf" srcId="{C0B326FF-3F2B-4F3C-8B6A-5AC6D2F352F8}" destId="{E56164B6-3985-4B5B-8993-C54ADF71292E}" srcOrd="8" destOrd="0" presId="urn:microsoft.com/office/officeart/2016/7/layout/RepeatingBendingProcessNew"/>
    <dgm:cxn modelId="{581D1C36-2C96-4E3B-9E40-DFFB4115A362}" type="presParOf" srcId="{C0B326FF-3F2B-4F3C-8B6A-5AC6D2F352F8}" destId="{CF41D0FE-C125-491D-A0AF-9C3467261DF6}" srcOrd="9" destOrd="0" presId="urn:microsoft.com/office/officeart/2016/7/layout/RepeatingBendingProcessNew"/>
    <dgm:cxn modelId="{5985284E-6C90-4B39-AB99-52756DA77E76}" type="presParOf" srcId="{CF41D0FE-C125-491D-A0AF-9C3467261DF6}" destId="{30D3C411-86A4-4B86-8786-10B6C7B335A5}" srcOrd="0" destOrd="0" presId="urn:microsoft.com/office/officeart/2016/7/layout/RepeatingBendingProcessNew"/>
    <dgm:cxn modelId="{8D8CEDA7-B7B7-4637-98AF-7AD882F55955}" type="presParOf" srcId="{C0B326FF-3F2B-4F3C-8B6A-5AC6D2F352F8}" destId="{259298FE-81AE-4DD3-AB08-BDF6D6CBDCF0}" srcOrd="10"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61AAA2-A603-4140-9DED-7A386438CC8F}">
      <dsp:nvSpPr>
        <dsp:cNvPr id="0" name=""/>
        <dsp:cNvSpPr/>
      </dsp:nvSpPr>
      <dsp:spPr>
        <a:xfrm>
          <a:off x="307345" y="1546"/>
          <a:ext cx="3222855" cy="193371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Welsh policy landscape:</a:t>
          </a:r>
          <a:endParaRPr lang="en-US" sz="2100" kern="1200"/>
        </a:p>
      </dsp:txBody>
      <dsp:txXfrm>
        <a:off x="307345" y="1546"/>
        <a:ext cx="3222855" cy="1933713"/>
      </dsp:txXfrm>
    </dsp:sp>
    <dsp:sp modelId="{9E56D19B-1C5D-47F9-AA99-0BED892D7871}">
      <dsp:nvSpPr>
        <dsp:cNvPr id="0" name=""/>
        <dsp:cNvSpPr/>
      </dsp:nvSpPr>
      <dsp:spPr>
        <a:xfrm>
          <a:off x="3852486" y="1546"/>
          <a:ext cx="3222855" cy="193371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Optimised Retrofit Programme</a:t>
          </a:r>
          <a:r>
            <a:rPr lang="en-GB" sz="2100" kern="1200"/>
            <a:t> — whole-home, evidence-based pathways</a:t>
          </a:r>
          <a:endParaRPr lang="en-US" sz="2100" kern="1200"/>
        </a:p>
      </dsp:txBody>
      <dsp:txXfrm>
        <a:off x="3852486" y="1546"/>
        <a:ext cx="3222855" cy="1933713"/>
      </dsp:txXfrm>
    </dsp:sp>
    <dsp:sp modelId="{7BB9BCD2-08F2-464F-A65D-DD1628BAC80E}">
      <dsp:nvSpPr>
        <dsp:cNvPr id="0" name=""/>
        <dsp:cNvSpPr/>
      </dsp:nvSpPr>
      <dsp:spPr>
        <a:xfrm>
          <a:off x="7397627" y="1546"/>
          <a:ext cx="3222855" cy="193371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WHQS 2023</a:t>
          </a:r>
          <a:r>
            <a:rPr lang="en-GB" sz="2100" kern="1200"/>
            <a:t> — warmth, ventilation, moisture, affordability</a:t>
          </a:r>
          <a:endParaRPr lang="en-US" sz="2100" kern="1200"/>
        </a:p>
      </dsp:txBody>
      <dsp:txXfrm>
        <a:off x="7397627" y="1546"/>
        <a:ext cx="3222855" cy="1933713"/>
      </dsp:txXfrm>
    </dsp:sp>
    <dsp:sp modelId="{66FC93E1-FB58-4945-86C0-D515EDBE9716}">
      <dsp:nvSpPr>
        <dsp:cNvPr id="0" name=""/>
        <dsp:cNvSpPr/>
      </dsp:nvSpPr>
      <dsp:spPr>
        <a:xfrm>
          <a:off x="307345" y="2257545"/>
          <a:ext cx="3222855" cy="193371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Net Zero Wales</a:t>
          </a:r>
          <a:r>
            <a:rPr lang="en-GB" sz="2100" kern="1200"/>
            <a:t> — carbon budgets, rapid decarbonisation</a:t>
          </a:r>
          <a:endParaRPr lang="en-US" sz="2100" kern="1200"/>
        </a:p>
      </dsp:txBody>
      <dsp:txXfrm>
        <a:off x="307345" y="2257545"/>
        <a:ext cx="3222855" cy="1933713"/>
      </dsp:txXfrm>
    </dsp:sp>
    <dsp:sp modelId="{F0FFE13B-90E3-4761-937C-AB6113BAB7F4}">
      <dsp:nvSpPr>
        <dsp:cNvPr id="0" name=""/>
        <dsp:cNvSpPr/>
      </dsp:nvSpPr>
      <dsp:spPr>
        <a:xfrm>
          <a:off x="3852486" y="2257545"/>
          <a:ext cx="3222855" cy="193371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Foundational economy framing</a:t>
          </a:r>
          <a:r>
            <a:rPr lang="en-GB" sz="2100" kern="1200"/>
            <a:t> — fairness, local supply chains, long-term investment</a:t>
          </a:r>
          <a:endParaRPr lang="en-US" sz="2100" kern="1200"/>
        </a:p>
      </dsp:txBody>
      <dsp:txXfrm>
        <a:off x="3852486" y="2257545"/>
        <a:ext cx="3222855" cy="1933713"/>
      </dsp:txXfrm>
    </dsp:sp>
    <dsp:sp modelId="{B60617AE-AA57-4029-9EE6-5AB093D9129F}">
      <dsp:nvSpPr>
        <dsp:cNvPr id="0" name=""/>
        <dsp:cNvSpPr/>
      </dsp:nvSpPr>
      <dsp:spPr>
        <a:xfrm>
          <a:off x="7397627" y="2257545"/>
          <a:ext cx="3222855" cy="193371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a:t>Sector challenges:</a:t>
          </a:r>
          <a:r>
            <a:rPr lang="en-GB" sz="2100" kern="1200"/>
            <a:t> Supply chain capacity, commissioning variability, tenant support needs, monitoring quality, organisational capability.</a:t>
          </a:r>
          <a:endParaRPr lang="en-US" sz="2100" kern="1200"/>
        </a:p>
      </dsp:txBody>
      <dsp:txXfrm>
        <a:off x="7397627" y="2257545"/>
        <a:ext cx="3222855" cy="19337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67E9A-EE3E-4155-BA2B-BD26AB7CCE29}">
      <dsp:nvSpPr>
        <dsp:cNvPr id="0" name=""/>
        <dsp:cNvSpPr/>
      </dsp:nvSpPr>
      <dsp:spPr>
        <a:xfrm>
          <a:off x="2241532" y="1199834"/>
          <a:ext cx="484885" cy="91440"/>
        </a:xfrm>
        <a:custGeom>
          <a:avLst/>
          <a:gdLst/>
          <a:ahLst/>
          <a:cxnLst/>
          <a:rect l="0" t="0" r="0" b="0"/>
          <a:pathLst>
            <a:path>
              <a:moveTo>
                <a:pt x="0" y="45720"/>
              </a:moveTo>
              <a:lnTo>
                <a:pt x="484885"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1242976"/>
        <a:ext cx="25774" cy="5154"/>
      </dsp:txXfrm>
    </dsp:sp>
    <dsp:sp modelId="{C72A4F5A-4BDB-4185-86C2-072E903376FF}">
      <dsp:nvSpPr>
        <dsp:cNvPr id="0" name=""/>
        <dsp:cNvSpPr/>
      </dsp:nvSpPr>
      <dsp:spPr>
        <a:xfrm>
          <a:off x="2092" y="573182"/>
          <a:ext cx="2241239" cy="134474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Key themes:</a:t>
          </a:r>
          <a:endParaRPr lang="en-US" sz="1300" kern="1200"/>
        </a:p>
      </dsp:txBody>
      <dsp:txXfrm>
        <a:off x="2092" y="573182"/>
        <a:ext cx="2241239" cy="1344743"/>
      </dsp:txXfrm>
    </dsp:sp>
    <dsp:sp modelId="{11332F8C-2DD1-4F0C-B9B1-DE7FE6785806}">
      <dsp:nvSpPr>
        <dsp:cNvPr id="0" name=""/>
        <dsp:cNvSpPr/>
      </dsp:nvSpPr>
      <dsp:spPr>
        <a:xfrm>
          <a:off x="4998257" y="1199834"/>
          <a:ext cx="484885" cy="91440"/>
        </a:xfrm>
        <a:custGeom>
          <a:avLst/>
          <a:gdLst/>
          <a:ahLst/>
          <a:cxnLst/>
          <a:rect l="0" t="0" r="0" b="0"/>
          <a:pathLst>
            <a:path>
              <a:moveTo>
                <a:pt x="0" y="45720"/>
              </a:moveTo>
              <a:lnTo>
                <a:pt x="484885" y="45720"/>
              </a:lnTo>
            </a:path>
          </a:pathLst>
        </a:custGeom>
        <a:noFill/>
        <a:ln w="12700" cap="flat" cmpd="sng" algn="ctr">
          <a:solidFill>
            <a:schemeClr val="accent2">
              <a:hueOff val="1073936"/>
              <a:satOff val="-3082"/>
              <a:lumOff val="-493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1242976"/>
        <a:ext cx="25774" cy="5154"/>
      </dsp:txXfrm>
    </dsp:sp>
    <dsp:sp modelId="{2D1465FD-B033-483E-AA1A-2887FDD794AB}">
      <dsp:nvSpPr>
        <dsp:cNvPr id="0" name=""/>
        <dsp:cNvSpPr/>
      </dsp:nvSpPr>
      <dsp:spPr>
        <a:xfrm>
          <a:off x="2758817" y="573182"/>
          <a:ext cx="2241239" cy="1344743"/>
        </a:xfrm>
        <a:prstGeom prst="rect">
          <a:avLst/>
        </a:prstGeom>
        <a:gradFill rotWithShape="0">
          <a:gsLst>
            <a:gs pos="0">
              <a:schemeClr val="accent2">
                <a:hueOff val="920516"/>
                <a:satOff val="-2642"/>
                <a:lumOff val="-4230"/>
                <a:alphaOff val="0"/>
                <a:satMod val="103000"/>
                <a:lumMod val="102000"/>
                <a:tint val="94000"/>
              </a:schemeClr>
            </a:gs>
            <a:gs pos="50000">
              <a:schemeClr val="accent2">
                <a:hueOff val="920516"/>
                <a:satOff val="-2642"/>
                <a:lumOff val="-4230"/>
                <a:alphaOff val="0"/>
                <a:satMod val="110000"/>
                <a:lumMod val="100000"/>
                <a:shade val="100000"/>
              </a:schemeClr>
            </a:gs>
            <a:gs pos="100000">
              <a:schemeClr val="accent2">
                <a:hueOff val="920516"/>
                <a:satOff val="-2642"/>
                <a:lumOff val="-423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Building performance gap</a:t>
          </a:r>
          <a:r>
            <a:rPr lang="en-GB" sz="1300" kern="1200"/>
            <a:t> (Sunikka-Blank &amp; Galvin, 2012)</a:t>
          </a:r>
          <a:endParaRPr lang="en-US" sz="1300" kern="1200"/>
        </a:p>
      </dsp:txBody>
      <dsp:txXfrm>
        <a:off x="2758817" y="573182"/>
        <a:ext cx="2241239" cy="1344743"/>
      </dsp:txXfrm>
    </dsp:sp>
    <dsp:sp modelId="{4B7FDC72-DB4B-46EA-8755-EC2A37F22B41}">
      <dsp:nvSpPr>
        <dsp:cNvPr id="0" name=""/>
        <dsp:cNvSpPr/>
      </dsp:nvSpPr>
      <dsp:spPr>
        <a:xfrm>
          <a:off x="7754982" y="1199834"/>
          <a:ext cx="484885" cy="91440"/>
        </a:xfrm>
        <a:custGeom>
          <a:avLst/>
          <a:gdLst/>
          <a:ahLst/>
          <a:cxnLst/>
          <a:rect l="0" t="0" r="0" b="0"/>
          <a:pathLst>
            <a:path>
              <a:moveTo>
                <a:pt x="0" y="45720"/>
              </a:moveTo>
              <a:lnTo>
                <a:pt x="484885" y="45720"/>
              </a:lnTo>
            </a:path>
          </a:pathLst>
        </a:custGeom>
        <a:noFill/>
        <a:ln w="12700" cap="flat" cmpd="sng" algn="ctr">
          <a:solidFill>
            <a:schemeClr val="accent2">
              <a:hueOff val="2147871"/>
              <a:satOff val="-6164"/>
              <a:lumOff val="-987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1242976"/>
        <a:ext cx="25774" cy="5154"/>
      </dsp:txXfrm>
    </dsp:sp>
    <dsp:sp modelId="{42CAE011-A9AB-4D01-B06F-E8666C342BFF}">
      <dsp:nvSpPr>
        <dsp:cNvPr id="0" name=""/>
        <dsp:cNvSpPr/>
      </dsp:nvSpPr>
      <dsp:spPr>
        <a:xfrm>
          <a:off x="5515542" y="573182"/>
          <a:ext cx="2241239" cy="1344743"/>
        </a:xfrm>
        <a:prstGeom prst="rect">
          <a:avLst/>
        </a:prstGeom>
        <a:gradFill rotWithShape="0">
          <a:gsLst>
            <a:gs pos="0">
              <a:schemeClr val="accent2">
                <a:hueOff val="1841033"/>
                <a:satOff val="-5284"/>
                <a:lumOff val="-8460"/>
                <a:alphaOff val="0"/>
                <a:satMod val="103000"/>
                <a:lumMod val="102000"/>
                <a:tint val="94000"/>
              </a:schemeClr>
            </a:gs>
            <a:gs pos="50000">
              <a:schemeClr val="accent2">
                <a:hueOff val="1841033"/>
                <a:satOff val="-5284"/>
                <a:lumOff val="-8460"/>
                <a:alphaOff val="0"/>
                <a:satMod val="110000"/>
                <a:lumMod val="100000"/>
                <a:shade val="100000"/>
              </a:schemeClr>
            </a:gs>
            <a:gs pos="100000">
              <a:schemeClr val="accent2">
                <a:hueOff val="1841033"/>
                <a:satOff val="-5284"/>
                <a:lumOff val="-846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Comfort take-back</a:t>
          </a:r>
          <a:r>
            <a:rPr lang="en-GB" sz="1300" kern="1200"/>
            <a:t> (Chitnis et al., 2014)</a:t>
          </a:r>
          <a:endParaRPr lang="en-US" sz="1300" kern="1200"/>
        </a:p>
      </dsp:txBody>
      <dsp:txXfrm>
        <a:off x="5515542" y="573182"/>
        <a:ext cx="2241239" cy="1344743"/>
      </dsp:txXfrm>
    </dsp:sp>
    <dsp:sp modelId="{94E562EA-C8D6-4026-B248-20FAE2C734B6}">
      <dsp:nvSpPr>
        <dsp:cNvPr id="0" name=""/>
        <dsp:cNvSpPr/>
      </dsp:nvSpPr>
      <dsp:spPr>
        <a:xfrm>
          <a:off x="1122712" y="1916126"/>
          <a:ext cx="8270175" cy="484885"/>
        </a:xfrm>
        <a:custGeom>
          <a:avLst/>
          <a:gdLst/>
          <a:ahLst/>
          <a:cxnLst/>
          <a:rect l="0" t="0" r="0" b="0"/>
          <a:pathLst>
            <a:path>
              <a:moveTo>
                <a:pt x="8270175" y="0"/>
              </a:moveTo>
              <a:lnTo>
                <a:pt x="8270175" y="259542"/>
              </a:lnTo>
              <a:lnTo>
                <a:pt x="0" y="259542"/>
              </a:lnTo>
              <a:lnTo>
                <a:pt x="0" y="484885"/>
              </a:lnTo>
            </a:path>
          </a:pathLst>
        </a:custGeom>
        <a:noFill/>
        <a:ln w="12700" cap="flat" cmpd="sng" algn="ctr">
          <a:solidFill>
            <a:schemeClr val="accent2">
              <a:hueOff val="3221807"/>
              <a:satOff val="-9246"/>
              <a:lumOff val="-148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50644" y="2155991"/>
        <a:ext cx="414311" cy="5154"/>
      </dsp:txXfrm>
    </dsp:sp>
    <dsp:sp modelId="{4013A591-CC3B-4C51-855F-8717E27D3965}">
      <dsp:nvSpPr>
        <dsp:cNvPr id="0" name=""/>
        <dsp:cNvSpPr/>
      </dsp:nvSpPr>
      <dsp:spPr>
        <a:xfrm>
          <a:off x="8272267" y="573182"/>
          <a:ext cx="2241239" cy="1344743"/>
        </a:xfrm>
        <a:prstGeom prst="rect">
          <a:avLst/>
        </a:prstGeom>
        <a:gradFill rotWithShape="0">
          <a:gsLst>
            <a:gs pos="0">
              <a:schemeClr val="accent2">
                <a:hueOff val="2761549"/>
                <a:satOff val="-7926"/>
                <a:lumOff val="-12690"/>
                <a:alphaOff val="0"/>
                <a:satMod val="103000"/>
                <a:lumMod val="102000"/>
                <a:tint val="94000"/>
              </a:schemeClr>
            </a:gs>
            <a:gs pos="50000">
              <a:schemeClr val="accent2">
                <a:hueOff val="2761549"/>
                <a:satOff val="-7926"/>
                <a:lumOff val="-12690"/>
                <a:alphaOff val="0"/>
                <a:satMod val="110000"/>
                <a:lumMod val="100000"/>
                <a:shade val="100000"/>
              </a:schemeClr>
            </a:gs>
            <a:gs pos="100000">
              <a:schemeClr val="accent2">
                <a:hueOff val="2761549"/>
                <a:satOff val="-7926"/>
                <a:lumOff val="-126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Ventilation &amp; moisture dynamics</a:t>
          </a:r>
          <a:r>
            <a:rPr lang="en-GB" sz="1300" kern="1200"/>
            <a:t> (Shrubsole et al., 2014)</a:t>
          </a:r>
          <a:endParaRPr lang="en-US" sz="1300" kern="1200"/>
        </a:p>
      </dsp:txBody>
      <dsp:txXfrm>
        <a:off x="8272267" y="573182"/>
        <a:ext cx="2241239" cy="1344743"/>
      </dsp:txXfrm>
    </dsp:sp>
    <dsp:sp modelId="{79E2F011-EDA7-41E2-96A1-5B608E068D93}">
      <dsp:nvSpPr>
        <dsp:cNvPr id="0" name=""/>
        <dsp:cNvSpPr/>
      </dsp:nvSpPr>
      <dsp:spPr>
        <a:xfrm>
          <a:off x="2241532" y="3060063"/>
          <a:ext cx="484885" cy="91440"/>
        </a:xfrm>
        <a:custGeom>
          <a:avLst/>
          <a:gdLst/>
          <a:ahLst/>
          <a:cxnLst/>
          <a:rect l="0" t="0" r="0" b="0"/>
          <a:pathLst>
            <a:path>
              <a:moveTo>
                <a:pt x="0" y="45720"/>
              </a:moveTo>
              <a:lnTo>
                <a:pt x="484885" y="45720"/>
              </a:lnTo>
            </a:path>
          </a:pathLst>
        </a:custGeom>
        <a:noFill/>
        <a:ln w="12700" cap="flat" cmpd="sng" algn="ctr">
          <a:solidFill>
            <a:schemeClr val="accent2">
              <a:hueOff val="4295743"/>
              <a:satOff val="-12329"/>
              <a:lumOff val="-1973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3103206"/>
        <a:ext cx="25774" cy="5154"/>
      </dsp:txXfrm>
    </dsp:sp>
    <dsp:sp modelId="{185F586F-C763-4198-B184-68E0D96509CA}">
      <dsp:nvSpPr>
        <dsp:cNvPr id="0" name=""/>
        <dsp:cNvSpPr/>
      </dsp:nvSpPr>
      <dsp:spPr>
        <a:xfrm>
          <a:off x="2092" y="2433411"/>
          <a:ext cx="2241239" cy="1344743"/>
        </a:xfrm>
        <a:prstGeom prst="rect">
          <a:avLst/>
        </a:prstGeom>
        <a:gradFill rotWithShape="0">
          <a:gsLst>
            <a:gs pos="0">
              <a:schemeClr val="accent2">
                <a:hueOff val="3682065"/>
                <a:satOff val="-10567"/>
                <a:lumOff val="-16919"/>
                <a:alphaOff val="0"/>
                <a:satMod val="103000"/>
                <a:lumMod val="102000"/>
                <a:tint val="94000"/>
              </a:schemeClr>
            </a:gs>
            <a:gs pos="50000">
              <a:schemeClr val="accent2">
                <a:hueOff val="3682065"/>
                <a:satOff val="-10567"/>
                <a:lumOff val="-16919"/>
                <a:alphaOff val="0"/>
                <a:satMod val="110000"/>
                <a:lumMod val="100000"/>
                <a:shade val="100000"/>
              </a:schemeClr>
            </a:gs>
            <a:gs pos="100000">
              <a:schemeClr val="accent2">
                <a:hueOff val="3682065"/>
                <a:satOff val="-10567"/>
                <a:lumOff val="-1691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Heat pump performance</a:t>
          </a:r>
          <a:r>
            <a:rPr lang="en-GB" sz="1300" kern="1200"/>
            <a:t> (EST, 2020)</a:t>
          </a:r>
          <a:endParaRPr lang="en-US" sz="1300" kern="1200"/>
        </a:p>
      </dsp:txBody>
      <dsp:txXfrm>
        <a:off x="2092" y="2433411"/>
        <a:ext cx="2241239" cy="1344743"/>
      </dsp:txXfrm>
    </dsp:sp>
    <dsp:sp modelId="{EB56617E-16E2-42F2-B24D-7774A2E833BF}">
      <dsp:nvSpPr>
        <dsp:cNvPr id="0" name=""/>
        <dsp:cNvSpPr/>
      </dsp:nvSpPr>
      <dsp:spPr>
        <a:xfrm>
          <a:off x="4998257" y="3060063"/>
          <a:ext cx="484885" cy="91440"/>
        </a:xfrm>
        <a:custGeom>
          <a:avLst/>
          <a:gdLst/>
          <a:ahLst/>
          <a:cxnLst/>
          <a:rect l="0" t="0" r="0" b="0"/>
          <a:pathLst>
            <a:path>
              <a:moveTo>
                <a:pt x="0" y="45720"/>
              </a:moveTo>
              <a:lnTo>
                <a:pt x="484885" y="45720"/>
              </a:lnTo>
            </a:path>
          </a:pathLst>
        </a:custGeom>
        <a:noFill/>
        <a:ln w="12700" cap="flat" cmpd="sng" algn="ctr">
          <a:solidFill>
            <a:schemeClr val="accent2">
              <a:hueOff val="5369678"/>
              <a:satOff val="-15411"/>
              <a:lumOff val="-2467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3103206"/>
        <a:ext cx="25774" cy="5154"/>
      </dsp:txXfrm>
    </dsp:sp>
    <dsp:sp modelId="{D5B94DCD-2FB6-40B6-8434-7BC4F23EFF3A}">
      <dsp:nvSpPr>
        <dsp:cNvPr id="0" name=""/>
        <dsp:cNvSpPr/>
      </dsp:nvSpPr>
      <dsp:spPr>
        <a:xfrm>
          <a:off x="2758817" y="2433411"/>
          <a:ext cx="2241239" cy="1344743"/>
        </a:xfrm>
        <a:prstGeom prst="rect">
          <a:avLst/>
        </a:prstGeom>
        <a:gradFill rotWithShape="0">
          <a:gsLst>
            <a:gs pos="0">
              <a:schemeClr val="accent2">
                <a:hueOff val="4602581"/>
                <a:satOff val="-13209"/>
                <a:lumOff val="-21149"/>
                <a:alphaOff val="0"/>
                <a:satMod val="103000"/>
                <a:lumMod val="102000"/>
                <a:tint val="94000"/>
              </a:schemeClr>
            </a:gs>
            <a:gs pos="50000">
              <a:schemeClr val="accent2">
                <a:hueOff val="4602581"/>
                <a:satOff val="-13209"/>
                <a:lumOff val="-21149"/>
                <a:alphaOff val="0"/>
                <a:satMod val="110000"/>
                <a:lumMod val="100000"/>
                <a:shade val="100000"/>
              </a:schemeClr>
            </a:gs>
            <a:gs pos="100000">
              <a:schemeClr val="accent2">
                <a:hueOff val="4602581"/>
                <a:satOff val="-13209"/>
                <a:lumOff val="-2114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Energy justice</a:t>
          </a:r>
          <a:r>
            <a:rPr lang="en-GB" sz="1300" kern="1200"/>
            <a:t> (Jenkins et al., 2016)</a:t>
          </a:r>
          <a:endParaRPr lang="en-US" sz="1300" kern="1200"/>
        </a:p>
      </dsp:txBody>
      <dsp:txXfrm>
        <a:off x="2758817" y="2433411"/>
        <a:ext cx="2241239" cy="1344743"/>
      </dsp:txXfrm>
    </dsp:sp>
    <dsp:sp modelId="{CFEE9C0A-642E-42C6-BCD5-B901BBC7157A}">
      <dsp:nvSpPr>
        <dsp:cNvPr id="0" name=""/>
        <dsp:cNvSpPr/>
      </dsp:nvSpPr>
      <dsp:spPr>
        <a:xfrm>
          <a:off x="7754982" y="3060063"/>
          <a:ext cx="484885" cy="91440"/>
        </a:xfrm>
        <a:custGeom>
          <a:avLst/>
          <a:gdLst/>
          <a:ahLst/>
          <a:cxnLst/>
          <a:rect l="0" t="0" r="0" b="0"/>
          <a:pathLst>
            <a:path>
              <a:moveTo>
                <a:pt x="0" y="45720"/>
              </a:moveTo>
              <a:lnTo>
                <a:pt x="484885" y="45720"/>
              </a:lnTo>
            </a:path>
          </a:pathLst>
        </a:custGeom>
        <a:noFill/>
        <a:ln w="12700" cap="flat" cmpd="sng" algn="ctr">
          <a:solidFill>
            <a:schemeClr val="accent2">
              <a:hueOff val="6443614"/>
              <a:satOff val="-18493"/>
              <a:lumOff val="-296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3103206"/>
        <a:ext cx="25774" cy="5154"/>
      </dsp:txXfrm>
    </dsp:sp>
    <dsp:sp modelId="{D8F18058-307F-496F-AA3A-41D83D88DE68}">
      <dsp:nvSpPr>
        <dsp:cNvPr id="0" name=""/>
        <dsp:cNvSpPr/>
      </dsp:nvSpPr>
      <dsp:spPr>
        <a:xfrm>
          <a:off x="5515542" y="2433411"/>
          <a:ext cx="2241239" cy="1344743"/>
        </a:xfrm>
        <a:prstGeom prst="rect">
          <a:avLst/>
        </a:prstGeom>
        <a:gradFill rotWithShape="0">
          <a:gsLst>
            <a:gs pos="0">
              <a:schemeClr val="accent2">
                <a:hueOff val="5523098"/>
                <a:satOff val="-15851"/>
                <a:lumOff val="-25379"/>
                <a:alphaOff val="0"/>
                <a:satMod val="103000"/>
                <a:lumMod val="102000"/>
                <a:tint val="94000"/>
              </a:schemeClr>
            </a:gs>
            <a:gs pos="50000">
              <a:schemeClr val="accent2">
                <a:hueOff val="5523098"/>
                <a:satOff val="-15851"/>
                <a:lumOff val="-25379"/>
                <a:alphaOff val="0"/>
                <a:satMod val="110000"/>
                <a:lumMod val="100000"/>
                <a:shade val="100000"/>
              </a:schemeClr>
            </a:gs>
            <a:gs pos="100000">
              <a:schemeClr val="accent2">
                <a:hueOff val="5523098"/>
                <a:satOff val="-15851"/>
                <a:lumOff val="-2537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Socio-technical transitions</a:t>
          </a:r>
          <a:r>
            <a:rPr lang="en-GB" sz="1300" kern="1200"/>
            <a:t> (Geels, 2004)</a:t>
          </a:r>
          <a:endParaRPr lang="en-US" sz="1300" kern="1200"/>
        </a:p>
      </dsp:txBody>
      <dsp:txXfrm>
        <a:off x="5515542" y="2433411"/>
        <a:ext cx="2241239" cy="1344743"/>
      </dsp:txXfrm>
    </dsp:sp>
    <dsp:sp modelId="{58AAEA49-41A1-4406-BC47-22C207B9C6B0}">
      <dsp:nvSpPr>
        <dsp:cNvPr id="0" name=""/>
        <dsp:cNvSpPr/>
      </dsp:nvSpPr>
      <dsp:spPr>
        <a:xfrm>
          <a:off x="8272267" y="2433411"/>
          <a:ext cx="2241239" cy="1344743"/>
        </a:xfrm>
        <a:prstGeom prst="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577850">
            <a:lnSpc>
              <a:spcPct val="90000"/>
            </a:lnSpc>
            <a:spcBef>
              <a:spcPct val="0"/>
            </a:spcBef>
            <a:spcAft>
              <a:spcPct val="35000"/>
            </a:spcAft>
            <a:buNone/>
          </a:pPr>
          <a:r>
            <a:rPr lang="en-GB" sz="1300" b="1" kern="1200"/>
            <a:t>Implication:</a:t>
          </a:r>
          <a:r>
            <a:rPr lang="en-GB" sz="1300" kern="1200"/>
            <a:t> Retrofit outcomes emerge from interactions between technology, behaviour, organisational capability, and justice.</a:t>
          </a:r>
          <a:endParaRPr lang="en-US" sz="1300" kern="1200"/>
        </a:p>
      </dsp:txBody>
      <dsp:txXfrm>
        <a:off x="8272267" y="2433411"/>
        <a:ext cx="2241239" cy="13447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148487-D382-4E69-A755-6027E3136897}">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130734-D895-4B09-9255-3D625F1D2FAB}">
      <dsp:nvSpPr>
        <dsp:cNvPr id="0" name=""/>
        <dsp:cNvSpPr/>
      </dsp:nvSpPr>
      <dsp:spPr>
        <a:xfrm>
          <a:off x="570337" y="656145"/>
          <a:ext cx="795751" cy="7957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654A41C-BA82-4517-834D-B346ACC9B7CC}">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b="1" kern="1200"/>
            <a:t>Technical performance</a:t>
          </a:r>
          <a:r>
            <a:rPr lang="en-GB" sz="2200" kern="1200"/>
            <a:t> Fabric, heating systems, ventilation, moisture, PV, monitoring</a:t>
          </a:r>
          <a:endParaRPr lang="en-US" sz="2200" kern="1200"/>
        </a:p>
      </dsp:txBody>
      <dsp:txXfrm>
        <a:off x="1948202" y="368029"/>
        <a:ext cx="3233964" cy="1371985"/>
      </dsp:txXfrm>
    </dsp:sp>
    <dsp:sp modelId="{2741B03E-03C8-4483-96CF-9270EB4FE13E}">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671641-C52C-414D-87C0-A25205A164C0}">
      <dsp:nvSpPr>
        <dsp:cNvPr id="0" name=""/>
        <dsp:cNvSpPr/>
      </dsp:nvSpPr>
      <dsp:spPr>
        <a:xfrm>
          <a:off x="6033778" y="656145"/>
          <a:ext cx="795751" cy="7957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792ABB-0630-4287-BEEC-2F64DD091175}">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b="1" kern="1200"/>
            <a:t>Behavioural dynamics</a:t>
          </a:r>
          <a:r>
            <a:rPr lang="en-GB" sz="2200" kern="1200"/>
            <a:t> Heating patterns, comfort take-back, ventilation behaviour, usability</a:t>
          </a:r>
          <a:endParaRPr lang="en-US" sz="2200" kern="1200"/>
        </a:p>
      </dsp:txBody>
      <dsp:txXfrm>
        <a:off x="7411643" y="368029"/>
        <a:ext cx="3233964" cy="1371985"/>
      </dsp:txXfrm>
    </dsp:sp>
    <dsp:sp modelId="{0D843048-8A65-4778-A52E-DBFA7D1DC020}">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182AC5-EE5E-4942-8B7D-6EDBC58A23E0}">
      <dsp:nvSpPr>
        <dsp:cNvPr id="0" name=""/>
        <dsp:cNvSpPr/>
      </dsp:nvSpPr>
      <dsp:spPr>
        <a:xfrm>
          <a:off x="570337" y="2740907"/>
          <a:ext cx="795751" cy="7957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72E810-7463-4DF5-A95E-60A68E6BA8F5}">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b="1" kern="1200"/>
            <a:t>Organisational capability</a:t>
          </a:r>
          <a:r>
            <a:rPr lang="en-GB" sz="2200" kern="1200"/>
            <a:t> Commissioning, communication, aftercare, supply chain</a:t>
          </a:r>
          <a:endParaRPr lang="en-US" sz="2200" kern="1200"/>
        </a:p>
      </dsp:txBody>
      <dsp:txXfrm>
        <a:off x="1948202" y="2452790"/>
        <a:ext cx="3233964" cy="1371985"/>
      </dsp:txXfrm>
    </dsp:sp>
    <dsp:sp modelId="{647C96EF-C88B-4EAD-84A3-4E7AEF0BF3FD}">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7063E1-ED46-4DEF-A3CE-95A66BD4F7DC}">
      <dsp:nvSpPr>
        <dsp:cNvPr id="0" name=""/>
        <dsp:cNvSpPr/>
      </dsp:nvSpPr>
      <dsp:spPr>
        <a:xfrm>
          <a:off x="6033778" y="2740907"/>
          <a:ext cx="795751" cy="7957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B1E18F-4341-489F-886E-5E420E403E9E}">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GB" sz="2200" b="1" kern="1200"/>
            <a:t>Energy justice</a:t>
          </a:r>
          <a:r>
            <a:rPr lang="en-GB" sz="2200" kern="1200"/>
            <a:t> Distributive, procedural, recognition fairness</a:t>
          </a:r>
          <a:endParaRPr lang="en-US" sz="2200" kern="1200"/>
        </a:p>
      </dsp:txBody>
      <dsp:txXfrm>
        <a:off x="7411643" y="2452790"/>
        <a:ext cx="3233964" cy="13719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40090-E0B2-41EC-8E90-B2C9AFAEDE04}">
      <dsp:nvSpPr>
        <dsp:cNvPr id="0" name=""/>
        <dsp:cNvSpPr/>
      </dsp:nvSpPr>
      <dsp:spPr>
        <a:xfrm>
          <a:off x="3578798" y="728330"/>
          <a:ext cx="562773" cy="91440"/>
        </a:xfrm>
        <a:custGeom>
          <a:avLst/>
          <a:gdLst/>
          <a:ahLst/>
          <a:cxnLst/>
          <a:rect l="0" t="0" r="0" b="0"/>
          <a:pathLst>
            <a:path>
              <a:moveTo>
                <a:pt x="0" y="45720"/>
              </a:moveTo>
              <a:lnTo>
                <a:pt x="562773"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5350" y="771083"/>
        <a:ext cx="29668" cy="5933"/>
      </dsp:txXfrm>
    </dsp:sp>
    <dsp:sp modelId="{7996CE1C-3355-4489-9523-1AFCB73F4974}">
      <dsp:nvSpPr>
        <dsp:cNvPr id="0" name=""/>
        <dsp:cNvSpPr/>
      </dsp:nvSpPr>
      <dsp:spPr>
        <a:xfrm>
          <a:off x="1000712" y="84"/>
          <a:ext cx="2579885" cy="1547931"/>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417" tIns="132696" rIns="126417" bIns="132696" numCol="1" spcCol="1270" anchor="ctr" anchorCtr="0">
          <a:noAutofit/>
        </a:bodyPr>
        <a:lstStyle/>
        <a:p>
          <a:pPr marL="0" lvl="0" indent="0" algn="ctr" defTabSz="711200">
            <a:lnSpc>
              <a:spcPct val="90000"/>
            </a:lnSpc>
            <a:spcBef>
              <a:spcPct val="0"/>
            </a:spcBef>
            <a:spcAft>
              <a:spcPct val="35000"/>
            </a:spcAft>
            <a:buNone/>
          </a:pPr>
          <a:r>
            <a:rPr lang="en-GB" sz="1600" b="1" kern="1200"/>
            <a:t>Mixed methods design:</a:t>
          </a:r>
          <a:endParaRPr lang="en-US" sz="1600" kern="1200"/>
        </a:p>
      </dsp:txBody>
      <dsp:txXfrm>
        <a:off x="1000712" y="84"/>
        <a:ext cx="2579885" cy="1547931"/>
      </dsp:txXfrm>
    </dsp:sp>
    <dsp:sp modelId="{604D041C-923B-4913-945F-ADA10F06FF9D}">
      <dsp:nvSpPr>
        <dsp:cNvPr id="0" name=""/>
        <dsp:cNvSpPr/>
      </dsp:nvSpPr>
      <dsp:spPr>
        <a:xfrm>
          <a:off x="6752057" y="728330"/>
          <a:ext cx="562773" cy="91440"/>
        </a:xfrm>
        <a:custGeom>
          <a:avLst/>
          <a:gdLst/>
          <a:ahLst/>
          <a:cxnLst/>
          <a:rect l="0" t="0" r="0" b="0"/>
          <a:pathLst>
            <a:path>
              <a:moveTo>
                <a:pt x="0" y="45720"/>
              </a:moveTo>
              <a:lnTo>
                <a:pt x="562773" y="45720"/>
              </a:lnTo>
            </a:path>
          </a:pathLst>
        </a:custGeom>
        <a:noFill/>
        <a:ln w="1270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18609" y="771083"/>
        <a:ext cx="29668" cy="5933"/>
      </dsp:txXfrm>
    </dsp:sp>
    <dsp:sp modelId="{10AC998B-05EF-4AE1-8FF7-7C37E3AC0780}">
      <dsp:nvSpPr>
        <dsp:cNvPr id="0" name=""/>
        <dsp:cNvSpPr/>
      </dsp:nvSpPr>
      <dsp:spPr>
        <a:xfrm>
          <a:off x="4173971" y="84"/>
          <a:ext cx="2579885" cy="1547931"/>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417" tIns="132696" rIns="126417" bIns="132696" numCol="1" spcCol="1270" anchor="t" anchorCtr="0">
          <a:noAutofit/>
        </a:bodyPr>
        <a:lstStyle/>
        <a:p>
          <a:pPr marL="0" lvl="0" indent="0" algn="l" defTabSz="711200">
            <a:lnSpc>
              <a:spcPct val="90000"/>
            </a:lnSpc>
            <a:spcBef>
              <a:spcPct val="0"/>
            </a:spcBef>
            <a:spcAft>
              <a:spcPct val="35000"/>
            </a:spcAft>
            <a:buNone/>
          </a:pPr>
          <a:r>
            <a:rPr lang="en-GB" sz="1600" b="1" kern="1200"/>
            <a:t>Quantitative:</a:t>
          </a:r>
          <a:endParaRPr lang="en-US" sz="1600" kern="1200"/>
        </a:p>
        <a:p>
          <a:pPr marL="114300" lvl="1" indent="-114300" algn="l" defTabSz="533400">
            <a:lnSpc>
              <a:spcPct val="90000"/>
            </a:lnSpc>
            <a:spcBef>
              <a:spcPct val="0"/>
            </a:spcBef>
            <a:spcAft>
              <a:spcPct val="15000"/>
            </a:spcAft>
            <a:buChar char="•"/>
          </a:pPr>
          <a:r>
            <a:rPr lang="en-GB" sz="1200" kern="1200"/>
            <a:t>HDD-normalised heating energy</a:t>
          </a:r>
          <a:endParaRPr lang="en-US" sz="1200" kern="1200"/>
        </a:p>
        <a:p>
          <a:pPr marL="114300" lvl="1" indent="-114300" algn="l" defTabSz="533400">
            <a:lnSpc>
              <a:spcPct val="90000"/>
            </a:lnSpc>
            <a:spcBef>
              <a:spcPct val="0"/>
            </a:spcBef>
            <a:spcAft>
              <a:spcPct val="15000"/>
            </a:spcAft>
            <a:buChar char="•"/>
          </a:pPr>
          <a:r>
            <a:rPr lang="en-GB" sz="1200" kern="1200"/>
            <a:t>PV generation</a:t>
          </a:r>
          <a:endParaRPr lang="en-US" sz="1200" kern="1200"/>
        </a:p>
        <a:p>
          <a:pPr marL="114300" lvl="1" indent="-114300" algn="l" defTabSz="533400">
            <a:lnSpc>
              <a:spcPct val="90000"/>
            </a:lnSpc>
            <a:spcBef>
              <a:spcPct val="0"/>
            </a:spcBef>
            <a:spcAft>
              <a:spcPct val="15000"/>
            </a:spcAft>
            <a:buChar char="•"/>
          </a:pPr>
          <a:r>
            <a:rPr lang="en-GB" sz="1200" kern="1200"/>
            <a:t>Heat pump electricity</a:t>
          </a:r>
          <a:endParaRPr lang="en-US" sz="1200" kern="1200"/>
        </a:p>
        <a:p>
          <a:pPr marL="114300" lvl="1" indent="-114300" algn="l" defTabSz="533400">
            <a:lnSpc>
              <a:spcPct val="90000"/>
            </a:lnSpc>
            <a:spcBef>
              <a:spcPct val="0"/>
            </a:spcBef>
            <a:spcAft>
              <a:spcPct val="15000"/>
            </a:spcAft>
            <a:buChar char="•"/>
          </a:pPr>
          <a:r>
            <a:rPr lang="en-GB" sz="1200" kern="1200"/>
            <a:t>Indoor temperature &amp; RH monitoring</a:t>
          </a:r>
          <a:endParaRPr lang="en-US" sz="1200" kern="1200"/>
        </a:p>
      </dsp:txBody>
      <dsp:txXfrm>
        <a:off x="4173971" y="84"/>
        <a:ext cx="2579885" cy="1547931"/>
      </dsp:txXfrm>
    </dsp:sp>
    <dsp:sp modelId="{CC5F4B93-A1F8-4EF2-8E75-A343DF6E904D}">
      <dsp:nvSpPr>
        <dsp:cNvPr id="0" name=""/>
        <dsp:cNvSpPr/>
      </dsp:nvSpPr>
      <dsp:spPr>
        <a:xfrm>
          <a:off x="2290655" y="1546215"/>
          <a:ext cx="6346518" cy="562773"/>
        </a:xfrm>
        <a:custGeom>
          <a:avLst/>
          <a:gdLst/>
          <a:ahLst/>
          <a:cxnLst/>
          <a:rect l="0" t="0" r="0" b="0"/>
          <a:pathLst>
            <a:path>
              <a:moveTo>
                <a:pt x="6346518" y="0"/>
              </a:moveTo>
              <a:lnTo>
                <a:pt x="6346518" y="298486"/>
              </a:lnTo>
              <a:lnTo>
                <a:pt x="0" y="298486"/>
              </a:lnTo>
              <a:lnTo>
                <a:pt x="0" y="562773"/>
              </a:lnTo>
            </a:path>
          </a:pathLst>
        </a:custGeom>
        <a:noFill/>
        <a:ln w="1270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04559" y="1824635"/>
        <a:ext cx="318709" cy="5933"/>
      </dsp:txXfrm>
    </dsp:sp>
    <dsp:sp modelId="{C00B4425-0CC1-40C8-A61A-27FD936DDCBC}">
      <dsp:nvSpPr>
        <dsp:cNvPr id="0" name=""/>
        <dsp:cNvSpPr/>
      </dsp:nvSpPr>
      <dsp:spPr>
        <a:xfrm>
          <a:off x="7347230" y="84"/>
          <a:ext cx="2579885" cy="1547931"/>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417" tIns="132696" rIns="126417" bIns="132696" numCol="1" spcCol="1270" anchor="t" anchorCtr="0">
          <a:noAutofit/>
        </a:bodyPr>
        <a:lstStyle/>
        <a:p>
          <a:pPr marL="0" lvl="0" indent="0" algn="l" defTabSz="711200">
            <a:lnSpc>
              <a:spcPct val="90000"/>
            </a:lnSpc>
            <a:spcBef>
              <a:spcPct val="0"/>
            </a:spcBef>
            <a:spcAft>
              <a:spcPct val="35000"/>
            </a:spcAft>
            <a:buNone/>
          </a:pPr>
          <a:r>
            <a:rPr lang="en-GB" sz="1600" b="1" kern="1200"/>
            <a:t>Qualitative:</a:t>
          </a:r>
          <a:endParaRPr lang="en-US" sz="1600" kern="1200"/>
        </a:p>
        <a:p>
          <a:pPr marL="114300" lvl="1" indent="-114300" algn="l" defTabSz="533400">
            <a:lnSpc>
              <a:spcPct val="90000"/>
            </a:lnSpc>
            <a:spcBef>
              <a:spcPct val="0"/>
            </a:spcBef>
            <a:spcAft>
              <a:spcPct val="15000"/>
            </a:spcAft>
            <a:buChar char="•"/>
          </a:pPr>
          <a:r>
            <a:rPr lang="en-GB" sz="1200" kern="1200"/>
            <a:t>Semi-structured interviews with tenants &amp; delivery staff</a:t>
          </a:r>
          <a:endParaRPr lang="en-US" sz="1200" kern="1200"/>
        </a:p>
        <a:p>
          <a:pPr marL="114300" lvl="1" indent="-114300" algn="l" defTabSz="533400">
            <a:lnSpc>
              <a:spcPct val="90000"/>
            </a:lnSpc>
            <a:spcBef>
              <a:spcPct val="0"/>
            </a:spcBef>
            <a:spcAft>
              <a:spcPct val="15000"/>
            </a:spcAft>
            <a:buChar char="•"/>
          </a:pPr>
          <a:r>
            <a:rPr lang="en-GB" sz="1200" kern="1200"/>
            <a:t>Reflexive review of leading questions</a:t>
          </a:r>
          <a:endParaRPr lang="en-US" sz="1200" kern="1200"/>
        </a:p>
      </dsp:txBody>
      <dsp:txXfrm>
        <a:off x="7347230" y="84"/>
        <a:ext cx="2579885" cy="1547931"/>
      </dsp:txXfrm>
    </dsp:sp>
    <dsp:sp modelId="{46F058EC-E681-4FA1-92B1-865A2F209916}">
      <dsp:nvSpPr>
        <dsp:cNvPr id="0" name=""/>
        <dsp:cNvSpPr/>
      </dsp:nvSpPr>
      <dsp:spPr>
        <a:xfrm>
          <a:off x="3578798" y="2869634"/>
          <a:ext cx="562773" cy="91440"/>
        </a:xfrm>
        <a:custGeom>
          <a:avLst/>
          <a:gdLst/>
          <a:ahLst/>
          <a:cxnLst/>
          <a:rect l="0" t="0" r="0" b="0"/>
          <a:pathLst>
            <a:path>
              <a:moveTo>
                <a:pt x="0" y="45720"/>
              </a:moveTo>
              <a:lnTo>
                <a:pt x="562773"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5350" y="2912388"/>
        <a:ext cx="29668" cy="5933"/>
      </dsp:txXfrm>
    </dsp:sp>
    <dsp:sp modelId="{8215CDC3-5B7E-482D-BF92-EA9BD524F8B0}">
      <dsp:nvSpPr>
        <dsp:cNvPr id="0" name=""/>
        <dsp:cNvSpPr/>
      </dsp:nvSpPr>
      <dsp:spPr>
        <a:xfrm>
          <a:off x="1000712" y="2141389"/>
          <a:ext cx="2579885" cy="154793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417" tIns="132696" rIns="126417" bIns="132696" numCol="1" spcCol="1270" anchor="ctr" anchorCtr="0">
          <a:noAutofit/>
        </a:bodyPr>
        <a:lstStyle/>
        <a:p>
          <a:pPr marL="0" lvl="0" indent="0" algn="ctr" defTabSz="711200">
            <a:lnSpc>
              <a:spcPct val="90000"/>
            </a:lnSpc>
            <a:spcBef>
              <a:spcPct val="0"/>
            </a:spcBef>
            <a:spcAft>
              <a:spcPct val="35000"/>
            </a:spcAft>
            <a:buNone/>
          </a:pPr>
          <a:r>
            <a:rPr lang="en-GB" sz="1600" b="1" kern="1200"/>
            <a:t>Ethics:</a:t>
          </a:r>
          <a:r>
            <a:rPr lang="en-GB" sz="1600" kern="1200"/>
            <a:t> GDPR compliance, anonymisation, vulnerability safeguards</a:t>
          </a:r>
          <a:endParaRPr lang="en-US" sz="1600" kern="1200"/>
        </a:p>
      </dsp:txBody>
      <dsp:txXfrm>
        <a:off x="1000712" y="2141389"/>
        <a:ext cx="2579885" cy="1547931"/>
      </dsp:txXfrm>
    </dsp:sp>
    <dsp:sp modelId="{E345949D-53AD-4CD1-8BEF-7685FABDCD80}">
      <dsp:nvSpPr>
        <dsp:cNvPr id="0" name=""/>
        <dsp:cNvSpPr/>
      </dsp:nvSpPr>
      <dsp:spPr>
        <a:xfrm>
          <a:off x="4173971" y="2141389"/>
          <a:ext cx="2579885" cy="1547931"/>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417" tIns="132696" rIns="126417" bIns="132696" numCol="1" spcCol="1270" anchor="ctr" anchorCtr="0">
          <a:noAutofit/>
        </a:bodyPr>
        <a:lstStyle/>
        <a:p>
          <a:pPr marL="0" lvl="0" indent="0" algn="ctr" defTabSz="711200">
            <a:lnSpc>
              <a:spcPct val="90000"/>
            </a:lnSpc>
            <a:spcBef>
              <a:spcPct val="0"/>
            </a:spcBef>
            <a:spcAft>
              <a:spcPct val="35000"/>
            </a:spcAft>
            <a:buNone/>
          </a:pPr>
          <a:r>
            <a:rPr lang="en-GB" sz="1600" b="1" kern="1200"/>
            <a:t>Integration:</a:t>
          </a:r>
          <a:r>
            <a:rPr lang="en-GB" sz="1600" kern="1200"/>
            <a:t> Quant + qual + conceptual framework</a:t>
          </a:r>
          <a:endParaRPr lang="en-US" sz="1600" kern="1200"/>
        </a:p>
      </dsp:txBody>
      <dsp:txXfrm>
        <a:off x="4173971" y="2141389"/>
        <a:ext cx="2579885" cy="15479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255CF6-02E7-47AB-B753-A475762D7176}">
      <dsp:nvSpPr>
        <dsp:cNvPr id="0" name=""/>
        <dsp:cNvSpPr/>
      </dsp:nvSpPr>
      <dsp:spPr>
        <a:xfrm>
          <a:off x="0" y="20957"/>
          <a:ext cx="10927829" cy="41769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Heating energy performance:</a:t>
          </a:r>
          <a:endParaRPr lang="en-US" sz="1700" kern="1200"/>
        </a:p>
      </dsp:txBody>
      <dsp:txXfrm>
        <a:off x="20390" y="41347"/>
        <a:ext cx="10887049" cy="376910"/>
      </dsp:txXfrm>
    </dsp:sp>
    <dsp:sp modelId="{0B5EAFA1-4F7F-4AC5-AC18-4EB2180B75DE}">
      <dsp:nvSpPr>
        <dsp:cNvPr id="0" name=""/>
        <dsp:cNvSpPr/>
      </dsp:nvSpPr>
      <dsp:spPr>
        <a:xfrm>
          <a:off x="0" y="487607"/>
          <a:ext cx="10927829" cy="417690"/>
        </a:xfrm>
        <a:prstGeom prst="roundRect">
          <a:avLst/>
        </a:prstGeom>
        <a:solidFill>
          <a:schemeClr val="accent2">
            <a:hueOff val="805452"/>
            <a:satOff val="-2312"/>
            <a:lumOff val="-370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Average reduction: </a:t>
          </a:r>
          <a:r>
            <a:rPr lang="en-GB" sz="1700" b="1" kern="1200"/>
            <a:t>16–17%</a:t>
          </a:r>
          <a:endParaRPr lang="en-US" sz="1700" kern="1200"/>
        </a:p>
      </dsp:txBody>
      <dsp:txXfrm>
        <a:off x="20390" y="507997"/>
        <a:ext cx="10887049" cy="376910"/>
      </dsp:txXfrm>
    </dsp:sp>
    <dsp:sp modelId="{5BC71C5A-CB8B-4A44-AEBA-8B07DCBD5019}">
      <dsp:nvSpPr>
        <dsp:cNvPr id="0" name=""/>
        <dsp:cNvSpPr/>
      </dsp:nvSpPr>
      <dsp:spPr>
        <a:xfrm>
          <a:off x="0" y="954257"/>
          <a:ext cx="10927829" cy="417690"/>
        </a:xfrm>
        <a:prstGeom prst="roundRect">
          <a:avLst/>
        </a:prstGeom>
        <a:solidFill>
          <a:schemeClr val="accent2">
            <a:hueOff val="1610903"/>
            <a:satOff val="-4623"/>
            <a:lumOff val="-740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Fabric-first: </a:t>
          </a:r>
          <a:r>
            <a:rPr lang="en-GB" sz="1700" b="1" kern="1200"/>
            <a:t>22–25%</a:t>
          </a:r>
          <a:endParaRPr lang="en-US" sz="1700" kern="1200"/>
        </a:p>
      </dsp:txBody>
      <dsp:txXfrm>
        <a:off x="20390" y="974647"/>
        <a:ext cx="10887049" cy="376910"/>
      </dsp:txXfrm>
    </dsp:sp>
    <dsp:sp modelId="{0794764D-8A02-4CCB-937D-9615CDA570D8}">
      <dsp:nvSpPr>
        <dsp:cNvPr id="0" name=""/>
        <dsp:cNvSpPr/>
      </dsp:nvSpPr>
      <dsp:spPr>
        <a:xfrm>
          <a:off x="0" y="1420907"/>
          <a:ext cx="10927829" cy="417690"/>
        </a:xfrm>
        <a:prstGeom prst="roundRect">
          <a:avLst/>
        </a:prstGeom>
        <a:solidFill>
          <a:schemeClr val="accent2">
            <a:hueOff val="2416355"/>
            <a:satOff val="-6935"/>
            <a:lumOff val="-1110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Heat pumps: </a:t>
          </a:r>
          <a:r>
            <a:rPr lang="en-GB" sz="1700" b="1" kern="1200"/>
            <a:t>10–15%</a:t>
          </a:r>
          <a:r>
            <a:rPr lang="en-GB" sz="1700" kern="1200"/>
            <a:t>, highly variable</a:t>
          </a:r>
          <a:endParaRPr lang="en-US" sz="1700" kern="1200"/>
        </a:p>
      </dsp:txBody>
      <dsp:txXfrm>
        <a:off x="20390" y="1441297"/>
        <a:ext cx="10887049" cy="376910"/>
      </dsp:txXfrm>
    </dsp:sp>
    <dsp:sp modelId="{754A0704-2A4D-485D-B598-A67FA8277954}">
      <dsp:nvSpPr>
        <dsp:cNvPr id="0" name=""/>
        <dsp:cNvSpPr/>
      </dsp:nvSpPr>
      <dsp:spPr>
        <a:xfrm>
          <a:off x="0" y="1887557"/>
          <a:ext cx="10927829" cy="41769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Commissioning quality decisive</a:t>
          </a:r>
          <a:endParaRPr lang="en-US" sz="1700" kern="1200"/>
        </a:p>
      </dsp:txBody>
      <dsp:txXfrm>
        <a:off x="20390" y="1907947"/>
        <a:ext cx="10887049" cy="376910"/>
      </dsp:txXfrm>
    </dsp:sp>
    <dsp:sp modelId="{FF554F3C-0314-454F-9ED4-3F687C10264F}">
      <dsp:nvSpPr>
        <dsp:cNvPr id="0" name=""/>
        <dsp:cNvSpPr/>
      </dsp:nvSpPr>
      <dsp:spPr>
        <a:xfrm>
          <a:off x="0" y="2354207"/>
          <a:ext cx="10927829" cy="417690"/>
        </a:xfrm>
        <a:prstGeom prst="roundRect">
          <a:avLst/>
        </a:prstGeom>
        <a:solidFill>
          <a:schemeClr val="accent2">
            <a:hueOff val="4027259"/>
            <a:satOff val="-11558"/>
            <a:lumOff val="-1850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Comfort take-back:</a:t>
          </a:r>
          <a:endParaRPr lang="en-US" sz="1700" kern="1200"/>
        </a:p>
      </dsp:txBody>
      <dsp:txXfrm>
        <a:off x="20390" y="2374597"/>
        <a:ext cx="10887049" cy="376910"/>
      </dsp:txXfrm>
    </dsp:sp>
    <dsp:sp modelId="{DB03A34E-3A21-4236-9E7F-BF3D7F43A48F}">
      <dsp:nvSpPr>
        <dsp:cNvPr id="0" name=""/>
        <dsp:cNvSpPr/>
      </dsp:nvSpPr>
      <dsp:spPr>
        <a:xfrm>
          <a:off x="0" y="2820857"/>
          <a:ext cx="10927829" cy="417690"/>
        </a:xfrm>
        <a:prstGeom prst="roundRect">
          <a:avLst/>
        </a:prstGeom>
        <a:solidFill>
          <a:schemeClr val="accent2">
            <a:hueOff val="4832710"/>
            <a:satOff val="-13870"/>
            <a:lumOff val="-222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Indoor temperature increase: </a:t>
          </a:r>
          <a:r>
            <a:rPr lang="en-GB" sz="1700" b="1" kern="1200"/>
            <a:t>+1.5–2°C</a:t>
          </a:r>
          <a:endParaRPr lang="en-US" sz="1700" kern="1200"/>
        </a:p>
      </dsp:txBody>
      <dsp:txXfrm>
        <a:off x="20390" y="2841247"/>
        <a:ext cx="10887049" cy="376910"/>
      </dsp:txXfrm>
    </dsp:sp>
    <dsp:sp modelId="{C3D23306-E575-4454-83FB-671A3E03E86F}">
      <dsp:nvSpPr>
        <dsp:cNvPr id="0" name=""/>
        <dsp:cNvSpPr/>
      </dsp:nvSpPr>
      <dsp:spPr>
        <a:xfrm>
          <a:off x="0" y="3287507"/>
          <a:ext cx="10927829" cy="417690"/>
        </a:xfrm>
        <a:prstGeom prst="roundRect">
          <a:avLst/>
        </a:prstGeom>
        <a:solidFill>
          <a:schemeClr val="accent2">
            <a:hueOff val="5638162"/>
            <a:satOff val="-16181"/>
            <a:lumOff val="-2590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Welfare gain, not failure</a:t>
          </a:r>
          <a:endParaRPr lang="en-US" sz="1700" kern="1200"/>
        </a:p>
      </dsp:txBody>
      <dsp:txXfrm>
        <a:off x="20390" y="3307897"/>
        <a:ext cx="10887049" cy="376910"/>
      </dsp:txXfrm>
    </dsp:sp>
    <dsp:sp modelId="{345AE1B3-67C9-4A0D-9128-F3482354D3D4}">
      <dsp:nvSpPr>
        <dsp:cNvPr id="0" name=""/>
        <dsp:cNvSpPr/>
      </dsp:nvSpPr>
      <dsp:spPr>
        <a:xfrm>
          <a:off x="0" y="3754157"/>
          <a:ext cx="10927829" cy="41769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Reduces apparent savings</a:t>
          </a:r>
          <a:endParaRPr lang="en-US" sz="1700" kern="1200"/>
        </a:p>
      </dsp:txBody>
      <dsp:txXfrm>
        <a:off x="20390" y="3774547"/>
        <a:ext cx="10887049" cy="3769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7ACC3-03CF-4384-85A7-DC4C9B0C215B}">
      <dsp:nvSpPr>
        <dsp:cNvPr id="0" name=""/>
        <dsp:cNvSpPr/>
      </dsp:nvSpPr>
      <dsp:spPr>
        <a:xfrm>
          <a:off x="486363" y="1164"/>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Heat pump performance:</a:t>
          </a:r>
          <a:endParaRPr lang="en-US" sz="1700" kern="1200"/>
        </a:p>
      </dsp:txBody>
      <dsp:txXfrm>
        <a:off x="486363" y="1164"/>
        <a:ext cx="1843537" cy="1106122"/>
      </dsp:txXfrm>
    </dsp:sp>
    <dsp:sp modelId="{9723C9BC-5DAF-462D-B4F6-C986EA675B6C}">
      <dsp:nvSpPr>
        <dsp:cNvPr id="0" name=""/>
        <dsp:cNvSpPr/>
      </dsp:nvSpPr>
      <dsp:spPr>
        <a:xfrm>
          <a:off x="2514254" y="1164"/>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SCOP range: </a:t>
          </a:r>
          <a:r>
            <a:rPr lang="en-GB" sz="1700" b="1" kern="1200"/>
            <a:t>2.2–3.4</a:t>
          </a:r>
          <a:endParaRPr lang="en-US" sz="1700" kern="1200"/>
        </a:p>
      </dsp:txBody>
      <dsp:txXfrm>
        <a:off x="2514254" y="1164"/>
        <a:ext cx="1843537" cy="1106122"/>
      </dsp:txXfrm>
    </dsp:sp>
    <dsp:sp modelId="{3A7FCBA9-B3B3-42FD-9498-C5EF7BF1E67F}">
      <dsp:nvSpPr>
        <dsp:cNvPr id="0" name=""/>
        <dsp:cNvSpPr/>
      </dsp:nvSpPr>
      <dsp:spPr>
        <a:xfrm>
          <a:off x="4542145" y="1164"/>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Flow temperatures: </a:t>
          </a:r>
          <a:r>
            <a:rPr lang="en-GB" sz="1700" b="1" kern="1200"/>
            <a:t>38–55°C</a:t>
          </a:r>
          <a:endParaRPr lang="en-US" sz="1700" kern="1200"/>
        </a:p>
      </dsp:txBody>
      <dsp:txXfrm>
        <a:off x="4542145" y="1164"/>
        <a:ext cx="1843537" cy="1106122"/>
      </dsp:txXfrm>
    </dsp:sp>
    <dsp:sp modelId="{CE956BF3-4928-4322-B1A5-E09E6CFD3C08}">
      <dsp:nvSpPr>
        <dsp:cNvPr id="0" name=""/>
        <dsp:cNvSpPr/>
      </dsp:nvSpPr>
      <dsp:spPr>
        <a:xfrm>
          <a:off x="6570037" y="1164"/>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Radiator sizing crucial</a:t>
          </a:r>
          <a:endParaRPr lang="en-US" sz="1700" kern="1200"/>
        </a:p>
      </dsp:txBody>
      <dsp:txXfrm>
        <a:off x="6570037" y="1164"/>
        <a:ext cx="1843537" cy="1106122"/>
      </dsp:txXfrm>
    </dsp:sp>
    <dsp:sp modelId="{186D316F-9B11-4EC4-AA12-02404F46E5D2}">
      <dsp:nvSpPr>
        <dsp:cNvPr id="0" name=""/>
        <dsp:cNvSpPr/>
      </dsp:nvSpPr>
      <dsp:spPr>
        <a:xfrm>
          <a:off x="8597928" y="1164"/>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Control usability affects consumption</a:t>
          </a:r>
          <a:endParaRPr lang="en-US" sz="1700" kern="1200"/>
        </a:p>
      </dsp:txBody>
      <dsp:txXfrm>
        <a:off x="8597928" y="1164"/>
        <a:ext cx="1843537" cy="1106122"/>
      </dsp:txXfrm>
    </dsp:sp>
    <dsp:sp modelId="{87B70CC0-1230-4080-8E3B-1DA32327B10D}">
      <dsp:nvSpPr>
        <dsp:cNvPr id="0" name=""/>
        <dsp:cNvSpPr/>
      </dsp:nvSpPr>
      <dsp:spPr>
        <a:xfrm>
          <a:off x="486363" y="1291641"/>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Solar PV:</a:t>
          </a:r>
          <a:endParaRPr lang="en-US" sz="1700" kern="1200"/>
        </a:p>
      </dsp:txBody>
      <dsp:txXfrm>
        <a:off x="486363" y="1291641"/>
        <a:ext cx="1843537" cy="1106122"/>
      </dsp:txXfrm>
    </dsp:sp>
    <dsp:sp modelId="{E62800E7-230E-48D2-B732-34FCED2CB447}">
      <dsp:nvSpPr>
        <dsp:cNvPr id="0" name=""/>
        <dsp:cNvSpPr/>
      </dsp:nvSpPr>
      <dsp:spPr>
        <a:xfrm>
          <a:off x="2514254" y="1291641"/>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Grid electricity reduction: </a:t>
          </a:r>
          <a:r>
            <a:rPr lang="en-GB" sz="1700" b="1" kern="1200"/>
            <a:t>22–28%</a:t>
          </a:r>
          <a:endParaRPr lang="en-US" sz="1700" kern="1200"/>
        </a:p>
      </dsp:txBody>
      <dsp:txXfrm>
        <a:off x="2514254" y="1291641"/>
        <a:ext cx="1843537" cy="1106122"/>
      </dsp:txXfrm>
    </dsp:sp>
    <dsp:sp modelId="{FDB5EB7D-AB8A-48B4-B1E3-3F465DE647EE}">
      <dsp:nvSpPr>
        <dsp:cNvPr id="0" name=""/>
        <dsp:cNvSpPr/>
      </dsp:nvSpPr>
      <dsp:spPr>
        <a:xfrm>
          <a:off x="4542145" y="1291641"/>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Highest benefit in daytime-occupied homes</a:t>
          </a:r>
          <a:endParaRPr lang="en-US" sz="1700" kern="1200"/>
        </a:p>
      </dsp:txBody>
      <dsp:txXfrm>
        <a:off x="4542145" y="1291641"/>
        <a:ext cx="1843537" cy="1106122"/>
      </dsp:txXfrm>
    </dsp:sp>
    <dsp:sp modelId="{0777C1D1-F4E0-4F49-99EF-1444FCA97773}">
      <dsp:nvSpPr>
        <dsp:cNvPr id="0" name=""/>
        <dsp:cNvSpPr/>
      </dsp:nvSpPr>
      <dsp:spPr>
        <a:xfrm>
          <a:off x="6570037" y="1291641"/>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b="1" kern="1200"/>
            <a:t>Moisture &amp; ventilation:</a:t>
          </a:r>
          <a:endParaRPr lang="en-US" sz="1700" kern="1200"/>
        </a:p>
      </dsp:txBody>
      <dsp:txXfrm>
        <a:off x="6570037" y="1291641"/>
        <a:ext cx="1843537" cy="1106122"/>
      </dsp:txXfrm>
    </dsp:sp>
    <dsp:sp modelId="{0E322356-C325-4139-A75E-FA22F6DD0B43}">
      <dsp:nvSpPr>
        <dsp:cNvPr id="0" name=""/>
        <dsp:cNvSpPr/>
      </dsp:nvSpPr>
      <dsp:spPr>
        <a:xfrm>
          <a:off x="8597928" y="1291641"/>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RH reductions in most homes</a:t>
          </a:r>
          <a:endParaRPr lang="en-US" sz="1700" kern="1200"/>
        </a:p>
      </dsp:txBody>
      <dsp:txXfrm>
        <a:off x="8597928" y="1291641"/>
        <a:ext cx="1843537" cy="1106122"/>
      </dsp:txXfrm>
    </dsp:sp>
    <dsp:sp modelId="{1E6CB343-5AA3-49BD-8457-6F43D9DE62EB}">
      <dsp:nvSpPr>
        <dsp:cNvPr id="0" name=""/>
        <dsp:cNvSpPr/>
      </dsp:nvSpPr>
      <dsp:spPr>
        <a:xfrm>
          <a:off x="3528200" y="2582117"/>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Mechanical ventilation strongest performer</a:t>
          </a:r>
          <a:endParaRPr lang="en-US" sz="1700" kern="1200"/>
        </a:p>
      </dsp:txBody>
      <dsp:txXfrm>
        <a:off x="3528200" y="2582117"/>
        <a:ext cx="1843537" cy="1106122"/>
      </dsp:txXfrm>
    </dsp:sp>
    <dsp:sp modelId="{D5356844-6776-4A39-990D-2A2372DF2D46}">
      <dsp:nvSpPr>
        <dsp:cNvPr id="0" name=""/>
        <dsp:cNvSpPr/>
      </dsp:nvSpPr>
      <dsp:spPr>
        <a:xfrm>
          <a:off x="5556091" y="2582117"/>
          <a:ext cx="1843537" cy="1106122"/>
        </a:xfrm>
        <a:prstGeom prst="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Behaviour remains decisive</a:t>
          </a:r>
          <a:endParaRPr lang="en-US" sz="1700" kern="1200"/>
        </a:p>
      </dsp:txBody>
      <dsp:txXfrm>
        <a:off x="5556091" y="2582117"/>
        <a:ext cx="1843537" cy="110612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311212-DF52-4A0E-AA85-BE5006EC4A73}">
      <dsp:nvSpPr>
        <dsp:cNvPr id="0" name=""/>
        <dsp:cNvSpPr/>
      </dsp:nvSpPr>
      <dsp:spPr>
        <a:xfrm>
          <a:off x="3425469" y="828215"/>
          <a:ext cx="637173" cy="91440"/>
        </a:xfrm>
        <a:custGeom>
          <a:avLst/>
          <a:gdLst/>
          <a:ahLst/>
          <a:cxnLst/>
          <a:rect l="0" t="0" r="0" b="0"/>
          <a:pathLst>
            <a:path>
              <a:moveTo>
                <a:pt x="0" y="45720"/>
              </a:moveTo>
              <a:lnTo>
                <a:pt x="637173"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27361" y="870597"/>
        <a:ext cx="33388" cy="6677"/>
      </dsp:txXfrm>
    </dsp:sp>
    <dsp:sp modelId="{ACBE038F-4BF5-4DD2-8B46-ADDFB3A97BB8}">
      <dsp:nvSpPr>
        <dsp:cNvPr id="0" name=""/>
        <dsp:cNvSpPr/>
      </dsp:nvSpPr>
      <dsp:spPr>
        <a:xfrm>
          <a:off x="523905" y="2926"/>
          <a:ext cx="2903363" cy="174201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67" tIns="149335" rIns="142267" bIns="149335" numCol="1" spcCol="1270" anchor="ctr" anchorCtr="0">
          <a:noAutofit/>
        </a:bodyPr>
        <a:lstStyle/>
        <a:p>
          <a:pPr marL="0" lvl="0" indent="0" algn="ctr" defTabSz="755650">
            <a:lnSpc>
              <a:spcPct val="90000"/>
            </a:lnSpc>
            <a:spcBef>
              <a:spcPct val="0"/>
            </a:spcBef>
            <a:spcAft>
              <a:spcPct val="35000"/>
            </a:spcAft>
            <a:buNone/>
          </a:pPr>
          <a:r>
            <a:rPr lang="en-GB" sz="1700" b="1" kern="1200"/>
            <a:t>Comfort &amp; warmth:</a:t>
          </a:r>
          <a:r>
            <a:rPr lang="en-GB" sz="1700" kern="1200"/>
            <a:t> Homes “cosier”, “warmer”, “more stable”; improved wellbeing.</a:t>
          </a:r>
          <a:endParaRPr lang="en-US" sz="1700" kern="1200"/>
        </a:p>
      </dsp:txBody>
      <dsp:txXfrm>
        <a:off x="523905" y="2926"/>
        <a:ext cx="2903363" cy="1742018"/>
      </dsp:txXfrm>
    </dsp:sp>
    <dsp:sp modelId="{5C2CD2BA-0DBB-41A4-8846-CA49276C78EC}">
      <dsp:nvSpPr>
        <dsp:cNvPr id="0" name=""/>
        <dsp:cNvSpPr/>
      </dsp:nvSpPr>
      <dsp:spPr>
        <a:xfrm>
          <a:off x="6996606" y="828215"/>
          <a:ext cx="637173" cy="91440"/>
        </a:xfrm>
        <a:custGeom>
          <a:avLst/>
          <a:gdLst/>
          <a:ahLst/>
          <a:cxnLst/>
          <a:rect l="0" t="0" r="0" b="0"/>
          <a:pathLst>
            <a:path>
              <a:moveTo>
                <a:pt x="0" y="45720"/>
              </a:moveTo>
              <a:lnTo>
                <a:pt x="637173" y="45720"/>
              </a:lnTo>
            </a:path>
          </a:pathLst>
        </a:custGeom>
        <a:noFill/>
        <a:ln w="12700" cap="flat" cmpd="sng" algn="ctr">
          <a:solidFill>
            <a:schemeClr val="accent2">
              <a:hueOff val="1610903"/>
              <a:satOff val="-4623"/>
              <a:lumOff val="-740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298499" y="870597"/>
        <a:ext cx="33388" cy="6677"/>
      </dsp:txXfrm>
    </dsp:sp>
    <dsp:sp modelId="{C9742AF7-59B1-49FE-BF39-1797E79FEF36}">
      <dsp:nvSpPr>
        <dsp:cNvPr id="0" name=""/>
        <dsp:cNvSpPr/>
      </dsp:nvSpPr>
      <dsp:spPr>
        <a:xfrm>
          <a:off x="4095043" y="2926"/>
          <a:ext cx="2903363" cy="1742018"/>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67" tIns="149335" rIns="142267" bIns="149335" numCol="1" spcCol="1270" anchor="ctr" anchorCtr="0">
          <a:noAutofit/>
        </a:bodyPr>
        <a:lstStyle/>
        <a:p>
          <a:pPr marL="0" lvl="0" indent="0" algn="ctr" defTabSz="755650">
            <a:lnSpc>
              <a:spcPct val="90000"/>
            </a:lnSpc>
            <a:spcBef>
              <a:spcPct val="0"/>
            </a:spcBef>
            <a:spcAft>
              <a:spcPct val="35000"/>
            </a:spcAft>
            <a:buNone/>
          </a:pPr>
          <a:r>
            <a:rPr lang="en-GB" sz="1700" b="1" kern="1200"/>
            <a:t>Moisture &amp; ventilation:</a:t>
          </a:r>
          <a:r>
            <a:rPr lang="en-GB" sz="1700" kern="1200"/>
            <a:t> Reduced mould/condensation; behaviour variation explains differences.</a:t>
          </a:r>
          <a:endParaRPr lang="en-US" sz="1700" kern="1200"/>
        </a:p>
      </dsp:txBody>
      <dsp:txXfrm>
        <a:off x="4095043" y="2926"/>
        <a:ext cx="2903363" cy="1742018"/>
      </dsp:txXfrm>
    </dsp:sp>
    <dsp:sp modelId="{1FB806CC-9EFE-4BAB-832C-D0FDD4CE2525}">
      <dsp:nvSpPr>
        <dsp:cNvPr id="0" name=""/>
        <dsp:cNvSpPr/>
      </dsp:nvSpPr>
      <dsp:spPr>
        <a:xfrm>
          <a:off x="1975587" y="1743145"/>
          <a:ext cx="7142275" cy="637173"/>
        </a:xfrm>
        <a:custGeom>
          <a:avLst/>
          <a:gdLst/>
          <a:ahLst/>
          <a:cxnLst/>
          <a:rect l="0" t="0" r="0" b="0"/>
          <a:pathLst>
            <a:path>
              <a:moveTo>
                <a:pt x="7142275" y="0"/>
              </a:moveTo>
              <a:lnTo>
                <a:pt x="7142275" y="335686"/>
              </a:lnTo>
              <a:lnTo>
                <a:pt x="0" y="335686"/>
              </a:lnTo>
              <a:lnTo>
                <a:pt x="0" y="637173"/>
              </a:lnTo>
            </a:path>
          </a:pathLst>
        </a:custGeom>
        <a:noFill/>
        <a:ln w="12700" cap="flat" cmpd="sng" algn="ctr">
          <a:solidFill>
            <a:schemeClr val="accent2">
              <a:hueOff val="3221807"/>
              <a:satOff val="-9246"/>
              <a:lumOff val="-148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67389" y="2058393"/>
        <a:ext cx="358671" cy="6677"/>
      </dsp:txXfrm>
    </dsp:sp>
    <dsp:sp modelId="{C7B44B23-A466-4328-A900-0993BA490051}">
      <dsp:nvSpPr>
        <dsp:cNvPr id="0" name=""/>
        <dsp:cNvSpPr/>
      </dsp:nvSpPr>
      <dsp:spPr>
        <a:xfrm>
          <a:off x="7666180" y="2926"/>
          <a:ext cx="2903363" cy="1742018"/>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67" tIns="149335" rIns="142267" bIns="149335" numCol="1" spcCol="1270" anchor="ctr" anchorCtr="0">
          <a:noAutofit/>
        </a:bodyPr>
        <a:lstStyle/>
        <a:p>
          <a:pPr marL="0" lvl="0" indent="0" algn="ctr" defTabSz="755650">
            <a:lnSpc>
              <a:spcPct val="90000"/>
            </a:lnSpc>
            <a:spcBef>
              <a:spcPct val="0"/>
            </a:spcBef>
            <a:spcAft>
              <a:spcPct val="35000"/>
            </a:spcAft>
            <a:buNone/>
          </a:pPr>
          <a:r>
            <a:rPr lang="en-GB" sz="1700" b="1" kern="1200"/>
            <a:t>System usability:</a:t>
          </a:r>
          <a:r>
            <a:rPr lang="en-GB" sz="1700" kern="1200"/>
            <a:t> Simple controls → stable comfort; complex controls → confusion.</a:t>
          </a:r>
          <a:endParaRPr lang="en-US" sz="1700" kern="1200"/>
        </a:p>
      </dsp:txBody>
      <dsp:txXfrm>
        <a:off x="7666180" y="2926"/>
        <a:ext cx="2903363" cy="1742018"/>
      </dsp:txXfrm>
    </dsp:sp>
    <dsp:sp modelId="{26F469F4-16A8-4F08-9A4D-2A9DF0D8A3BB}">
      <dsp:nvSpPr>
        <dsp:cNvPr id="0" name=""/>
        <dsp:cNvSpPr/>
      </dsp:nvSpPr>
      <dsp:spPr>
        <a:xfrm>
          <a:off x="3425469" y="3238008"/>
          <a:ext cx="637173" cy="91440"/>
        </a:xfrm>
        <a:custGeom>
          <a:avLst/>
          <a:gdLst/>
          <a:ahLst/>
          <a:cxnLst/>
          <a:rect l="0" t="0" r="0" b="0"/>
          <a:pathLst>
            <a:path>
              <a:moveTo>
                <a:pt x="0" y="45720"/>
              </a:moveTo>
              <a:lnTo>
                <a:pt x="637173" y="45720"/>
              </a:lnTo>
            </a:path>
          </a:pathLst>
        </a:custGeom>
        <a:noFill/>
        <a:ln w="12700" cap="flat" cmpd="sng" algn="ctr">
          <a:solidFill>
            <a:schemeClr val="accent2">
              <a:hueOff val="4832710"/>
              <a:satOff val="-13870"/>
              <a:lumOff val="-2220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727361" y="3280389"/>
        <a:ext cx="33388" cy="6677"/>
      </dsp:txXfrm>
    </dsp:sp>
    <dsp:sp modelId="{CB316447-4A57-40D3-9DA8-6603628F1DA7}">
      <dsp:nvSpPr>
        <dsp:cNvPr id="0" name=""/>
        <dsp:cNvSpPr/>
      </dsp:nvSpPr>
      <dsp:spPr>
        <a:xfrm>
          <a:off x="523905" y="2412718"/>
          <a:ext cx="2903363" cy="1742018"/>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67" tIns="149335" rIns="142267" bIns="149335" numCol="1" spcCol="1270" anchor="ctr" anchorCtr="0">
          <a:noAutofit/>
        </a:bodyPr>
        <a:lstStyle/>
        <a:p>
          <a:pPr marL="0" lvl="0" indent="0" algn="ctr" defTabSz="755650">
            <a:lnSpc>
              <a:spcPct val="90000"/>
            </a:lnSpc>
            <a:spcBef>
              <a:spcPct val="0"/>
            </a:spcBef>
            <a:spcAft>
              <a:spcPct val="35000"/>
            </a:spcAft>
            <a:buNone/>
          </a:pPr>
          <a:r>
            <a:rPr lang="en-GB" sz="1700" b="1" kern="1200"/>
            <a:t>Communication &amp; engagement:</a:t>
          </a:r>
          <a:r>
            <a:rPr lang="en-GB" sz="1700" kern="1200"/>
            <a:t> Clear communication improves satisfaction; poor communication → mistrust.</a:t>
          </a:r>
          <a:endParaRPr lang="en-US" sz="1700" kern="1200"/>
        </a:p>
      </dsp:txBody>
      <dsp:txXfrm>
        <a:off x="523905" y="2412718"/>
        <a:ext cx="2903363" cy="1742018"/>
      </dsp:txXfrm>
    </dsp:sp>
    <dsp:sp modelId="{E5FA282D-F3DD-4D8B-835D-A5BE92B09158}">
      <dsp:nvSpPr>
        <dsp:cNvPr id="0" name=""/>
        <dsp:cNvSpPr/>
      </dsp:nvSpPr>
      <dsp:spPr>
        <a:xfrm>
          <a:off x="6996606" y="3238008"/>
          <a:ext cx="637173" cy="91440"/>
        </a:xfrm>
        <a:custGeom>
          <a:avLst/>
          <a:gdLst/>
          <a:ahLst/>
          <a:cxnLst/>
          <a:rect l="0" t="0" r="0" b="0"/>
          <a:pathLst>
            <a:path>
              <a:moveTo>
                <a:pt x="0" y="45720"/>
              </a:moveTo>
              <a:lnTo>
                <a:pt x="637173" y="45720"/>
              </a:lnTo>
            </a:path>
          </a:pathLst>
        </a:custGeom>
        <a:noFill/>
        <a:ln w="12700" cap="flat" cmpd="sng" algn="ctr">
          <a:solidFill>
            <a:schemeClr val="accent2">
              <a:hueOff val="6443614"/>
              <a:satOff val="-18493"/>
              <a:lumOff val="-296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298499" y="3280389"/>
        <a:ext cx="33388" cy="6677"/>
      </dsp:txXfrm>
    </dsp:sp>
    <dsp:sp modelId="{9192F26A-A2C0-42F9-B6A0-961EEFB3AC64}">
      <dsp:nvSpPr>
        <dsp:cNvPr id="0" name=""/>
        <dsp:cNvSpPr/>
      </dsp:nvSpPr>
      <dsp:spPr>
        <a:xfrm>
          <a:off x="4095043" y="2412718"/>
          <a:ext cx="2903363" cy="1742018"/>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67" tIns="149335" rIns="142267" bIns="149335" numCol="1" spcCol="1270" anchor="ctr" anchorCtr="0">
          <a:noAutofit/>
        </a:bodyPr>
        <a:lstStyle/>
        <a:p>
          <a:pPr marL="0" lvl="0" indent="0" algn="ctr" defTabSz="755650">
            <a:lnSpc>
              <a:spcPct val="90000"/>
            </a:lnSpc>
            <a:spcBef>
              <a:spcPct val="0"/>
            </a:spcBef>
            <a:spcAft>
              <a:spcPct val="35000"/>
            </a:spcAft>
            <a:buNone/>
          </a:pPr>
          <a:r>
            <a:rPr lang="en-GB" sz="1700" b="1" kern="1200"/>
            <a:t>Disruption &amp; installation:</a:t>
          </a:r>
          <a:r>
            <a:rPr lang="en-GB" sz="1700" kern="1200"/>
            <a:t> EWI most disruptive (2–4 weeks); heat pumps 1–3 days.</a:t>
          </a:r>
          <a:endParaRPr lang="en-US" sz="1700" kern="1200"/>
        </a:p>
      </dsp:txBody>
      <dsp:txXfrm>
        <a:off x="4095043" y="2412718"/>
        <a:ext cx="2903363" cy="1742018"/>
      </dsp:txXfrm>
    </dsp:sp>
    <dsp:sp modelId="{D14C4D0A-006B-4777-A1D1-0C2C4794A999}">
      <dsp:nvSpPr>
        <dsp:cNvPr id="0" name=""/>
        <dsp:cNvSpPr/>
      </dsp:nvSpPr>
      <dsp:spPr>
        <a:xfrm>
          <a:off x="7666180" y="2412718"/>
          <a:ext cx="2903363" cy="1742018"/>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67" tIns="149335" rIns="142267" bIns="149335" numCol="1" spcCol="1270" anchor="ctr" anchorCtr="0">
          <a:noAutofit/>
        </a:bodyPr>
        <a:lstStyle/>
        <a:p>
          <a:pPr marL="0" lvl="0" indent="0" algn="ctr" defTabSz="755650">
            <a:lnSpc>
              <a:spcPct val="90000"/>
            </a:lnSpc>
            <a:spcBef>
              <a:spcPct val="0"/>
            </a:spcBef>
            <a:spcAft>
              <a:spcPct val="35000"/>
            </a:spcAft>
            <a:buNone/>
          </a:pPr>
          <a:r>
            <a:rPr lang="en-GB" sz="1700" b="1" kern="1200"/>
            <a:t>Aftercare:</a:t>
          </a:r>
          <a:r>
            <a:rPr lang="en-GB" sz="1700" kern="1200"/>
            <a:t> Follow-up visits improve outcomes; monitoring supports learning.</a:t>
          </a:r>
          <a:endParaRPr lang="en-US" sz="1700" kern="1200"/>
        </a:p>
      </dsp:txBody>
      <dsp:txXfrm>
        <a:off x="7666180" y="2412718"/>
        <a:ext cx="2903363" cy="174201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6248C-780D-418D-B84D-51FE0586960B}">
      <dsp:nvSpPr>
        <dsp:cNvPr id="0" name=""/>
        <dsp:cNvSpPr/>
      </dsp:nvSpPr>
      <dsp:spPr>
        <a:xfrm>
          <a:off x="2438211" y="2000"/>
          <a:ext cx="1790409" cy="116376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a:t>Commissioning quality:</a:t>
          </a:r>
          <a:r>
            <a:rPr lang="en-GB" sz="1100" kern="1200"/>
            <a:t> Flow temperature optimisation, radiator balancing, control configuration, ventilation commissioning.</a:t>
          </a:r>
          <a:endParaRPr lang="en-US" sz="1100" kern="1200"/>
        </a:p>
      </dsp:txBody>
      <dsp:txXfrm>
        <a:off x="2495021" y="58810"/>
        <a:ext cx="1676789" cy="1050146"/>
      </dsp:txXfrm>
    </dsp:sp>
    <dsp:sp modelId="{D53AEAFD-A49C-49D4-A01B-09C6259FD20B}">
      <dsp:nvSpPr>
        <dsp:cNvPr id="0" name=""/>
        <dsp:cNvSpPr/>
      </dsp:nvSpPr>
      <dsp:spPr>
        <a:xfrm>
          <a:off x="1006823" y="583883"/>
          <a:ext cx="4653186" cy="4653186"/>
        </a:xfrm>
        <a:custGeom>
          <a:avLst/>
          <a:gdLst/>
          <a:ahLst/>
          <a:cxnLst/>
          <a:rect l="0" t="0" r="0" b="0"/>
          <a:pathLst>
            <a:path>
              <a:moveTo>
                <a:pt x="3462021" y="295869"/>
              </a:moveTo>
              <a:arcTo wR="2326593" hR="2326593" stAng="17952640" swAng="1212802"/>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BFB5970-7BA7-4E0B-AFDD-2B2ABD1BB2D4}">
      <dsp:nvSpPr>
        <dsp:cNvPr id="0" name=""/>
        <dsp:cNvSpPr/>
      </dsp:nvSpPr>
      <dsp:spPr>
        <a:xfrm>
          <a:off x="4650933" y="1609637"/>
          <a:ext cx="1790409" cy="116376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a:t>Communication:</a:t>
          </a:r>
          <a:r>
            <a:rPr lang="en-GB" sz="1100" kern="1200"/>
            <a:t> Visual guides, demonstrations, proactive updates.</a:t>
          </a:r>
          <a:endParaRPr lang="en-US" sz="1100" kern="1200"/>
        </a:p>
      </dsp:txBody>
      <dsp:txXfrm>
        <a:off x="4707743" y="1666447"/>
        <a:ext cx="1676789" cy="1050146"/>
      </dsp:txXfrm>
    </dsp:sp>
    <dsp:sp modelId="{9E22CC48-FC18-476B-9126-12F1C49D7094}">
      <dsp:nvSpPr>
        <dsp:cNvPr id="0" name=""/>
        <dsp:cNvSpPr/>
      </dsp:nvSpPr>
      <dsp:spPr>
        <a:xfrm>
          <a:off x="1006823" y="583883"/>
          <a:ext cx="4653186" cy="4653186"/>
        </a:xfrm>
        <a:custGeom>
          <a:avLst/>
          <a:gdLst/>
          <a:ahLst/>
          <a:cxnLst/>
          <a:rect l="0" t="0" r="0" b="0"/>
          <a:pathLst>
            <a:path>
              <a:moveTo>
                <a:pt x="4647624" y="2487366"/>
              </a:moveTo>
              <a:arcTo wR="2326593" hR="2326593" stAng="21837746" swAng="1360703"/>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D38850AD-65F6-4703-AF31-60989F17CC2C}">
      <dsp:nvSpPr>
        <dsp:cNvPr id="0" name=""/>
        <dsp:cNvSpPr/>
      </dsp:nvSpPr>
      <dsp:spPr>
        <a:xfrm>
          <a:off x="3805748" y="4210847"/>
          <a:ext cx="1790409" cy="116376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a:t>Aftercare:</a:t>
          </a:r>
          <a:r>
            <a:rPr lang="en-GB" sz="1100" kern="1200"/>
            <a:t> Follow-up visits, fault resolution, monitoring feedback.</a:t>
          </a:r>
          <a:endParaRPr lang="en-US" sz="1100" kern="1200"/>
        </a:p>
      </dsp:txBody>
      <dsp:txXfrm>
        <a:off x="3862558" y="4267657"/>
        <a:ext cx="1676789" cy="1050146"/>
      </dsp:txXfrm>
    </dsp:sp>
    <dsp:sp modelId="{CB008164-9124-4BDE-8615-B91A3C1A8FCF}">
      <dsp:nvSpPr>
        <dsp:cNvPr id="0" name=""/>
        <dsp:cNvSpPr/>
      </dsp:nvSpPr>
      <dsp:spPr>
        <a:xfrm>
          <a:off x="1006823" y="583883"/>
          <a:ext cx="4653186" cy="4653186"/>
        </a:xfrm>
        <a:custGeom>
          <a:avLst/>
          <a:gdLst/>
          <a:ahLst/>
          <a:cxnLst/>
          <a:rect l="0" t="0" r="0" b="0"/>
          <a:pathLst>
            <a:path>
              <a:moveTo>
                <a:pt x="2612573" y="4635543"/>
              </a:moveTo>
              <a:arcTo wR="2326593" hR="2326593" stAng="4976367" swAng="847266"/>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D17007A-4709-4E44-A1C6-294A86E922C6}">
      <dsp:nvSpPr>
        <dsp:cNvPr id="0" name=""/>
        <dsp:cNvSpPr/>
      </dsp:nvSpPr>
      <dsp:spPr>
        <a:xfrm>
          <a:off x="1070674" y="4210847"/>
          <a:ext cx="1790409" cy="116376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a:t>Supply chain:</a:t>
          </a:r>
          <a:r>
            <a:rPr lang="en-GB" sz="1100" kern="1200"/>
            <a:t> Workforce shortages, training gaps, equipment delays.</a:t>
          </a:r>
          <a:endParaRPr lang="en-US" sz="1100" kern="1200"/>
        </a:p>
      </dsp:txBody>
      <dsp:txXfrm>
        <a:off x="1127484" y="4267657"/>
        <a:ext cx="1676789" cy="1050146"/>
      </dsp:txXfrm>
    </dsp:sp>
    <dsp:sp modelId="{F7F94890-8CF6-45ED-B36D-414F47F0EEF0}">
      <dsp:nvSpPr>
        <dsp:cNvPr id="0" name=""/>
        <dsp:cNvSpPr/>
      </dsp:nvSpPr>
      <dsp:spPr>
        <a:xfrm>
          <a:off x="1006823" y="583883"/>
          <a:ext cx="4653186" cy="4653186"/>
        </a:xfrm>
        <a:custGeom>
          <a:avLst/>
          <a:gdLst/>
          <a:ahLst/>
          <a:cxnLst/>
          <a:rect l="0" t="0" r="0" b="0"/>
          <a:pathLst>
            <a:path>
              <a:moveTo>
                <a:pt x="247002" y="3369828"/>
              </a:moveTo>
              <a:arcTo wR="2326593" hR="2326593" stAng="9201550" swAng="1360703"/>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9DB559D-43DC-4F84-A2E2-DCE3A2F19E13}">
      <dsp:nvSpPr>
        <dsp:cNvPr id="0" name=""/>
        <dsp:cNvSpPr/>
      </dsp:nvSpPr>
      <dsp:spPr>
        <a:xfrm>
          <a:off x="225490" y="1609637"/>
          <a:ext cx="1790409" cy="1163766"/>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a:t>Organisational learning:</a:t>
          </a:r>
          <a:r>
            <a:rPr lang="en-GB" sz="1100" kern="1200"/>
            <a:t> Strongest where monitoring data informs practice.</a:t>
          </a:r>
          <a:endParaRPr lang="en-US" sz="1100" kern="1200"/>
        </a:p>
      </dsp:txBody>
      <dsp:txXfrm>
        <a:off x="282300" y="1666447"/>
        <a:ext cx="1676789" cy="1050146"/>
      </dsp:txXfrm>
    </dsp:sp>
    <dsp:sp modelId="{7346C77C-9A2A-4359-BDD7-261571403590}">
      <dsp:nvSpPr>
        <dsp:cNvPr id="0" name=""/>
        <dsp:cNvSpPr/>
      </dsp:nvSpPr>
      <dsp:spPr>
        <a:xfrm>
          <a:off x="1006823" y="583883"/>
          <a:ext cx="4653186" cy="4653186"/>
        </a:xfrm>
        <a:custGeom>
          <a:avLst/>
          <a:gdLst/>
          <a:ahLst/>
          <a:cxnLst/>
          <a:rect l="0" t="0" r="0" b="0"/>
          <a:pathLst>
            <a:path>
              <a:moveTo>
                <a:pt x="559442" y="813247"/>
              </a:moveTo>
              <a:arcTo wR="2326593" hR="2326593" stAng="13234559" swAng="1212802"/>
            </a:path>
          </a:pathLst>
        </a:custGeom>
        <a:noFill/>
        <a:ln w="1270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3E23A2-C49B-49EE-A3FF-76A0F37AB6C2}">
      <dsp:nvSpPr>
        <dsp:cNvPr id="0" name=""/>
        <dsp:cNvSpPr/>
      </dsp:nvSpPr>
      <dsp:spPr>
        <a:xfrm>
          <a:off x="0" y="2663"/>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29CD3BA-5C75-426F-A882-EF590069EFC2}">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Retrofit outcomes emerge from interactions between:</a:t>
          </a:r>
          <a:endParaRPr lang="en-US" sz="1800" kern="1200"/>
        </a:p>
      </dsp:txBody>
      <dsp:txXfrm>
        <a:off x="0" y="2663"/>
        <a:ext cx="6666833" cy="908098"/>
      </dsp:txXfrm>
    </dsp:sp>
    <dsp:sp modelId="{4D21112E-50D7-45EA-A77C-0530A3347A84}">
      <dsp:nvSpPr>
        <dsp:cNvPr id="0" name=""/>
        <dsp:cNvSpPr/>
      </dsp:nvSpPr>
      <dsp:spPr>
        <a:xfrm>
          <a:off x="0" y="910762"/>
          <a:ext cx="6666833" cy="0"/>
        </a:xfrm>
        <a:prstGeom prst="line">
          <a:avLst/>
        </a:prstGeom>
        <a:gradFill rotWithShape="0">
          <a:gsLst>
            <a:gs pos="0">
              <a:schemeClr val="accent2">
                <a:hueOff val="1288723"/>
                <a:satOff val="-3699"/>
                <a:lumOff val="-5922"/>
                <a:alphaOff val="0"/>
                <a:satMod val="103000"/>
                <a:lumMod val="102000"/>
                <a:tint val="94000"/>
              </a:schemeClr>
            </a:gs>
            <a:gs pos="50000">
              <a:schemeClr val="accent2">
                <a:hueOff val="1288723"/>
                <a:satOff val="-3699"/>
                <a:lumOff val="-5922"/>
                <a:alphaOff val="0"/>
                <a:satMod val="110000"/>
                <a:lumMod val="100000"/>
                <a:shade val="100000"/>
              </a:schemeClr>
            </a:gs>
            <a:gs pos="100000">
              <a:schemeClr val="accent2">
                <a:hueOff val="1288723"/>
                <a:satOff val="-3699"/>
                <a:lumOff val="-5922"/>
                <a:alphaOff val="0"/>
                <a:lumMod val="99000"/>
                <a:satMod val="120000"/>
                <a:shade val="78000"/>
              </a:schemeClr>
            </a:gs>
          </a:gsLst>
          <a:lin ang="5400000" scaled="0"/>
        </a:gradFill>
        <a:ln w="12700" cap="flat" cmpd="sng" algn="ctr">
          <a:solidFill>
            <a:schemeClr val="accent2">
              <a:hueOff val="1288723"/>
              <a:satOff val="-3699"/>
              <a:lumOff val="-592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6F5F6DC-42A5-41B9-A4C6-EF326431C8E9}">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Technical performance</a:t>
          </a:r>
          <a:endParaRPr lang="en-US" sz="1800" kern="1200"/>
        </a:p>
      </dsp:txBody>
      <dsp:txXfrm>
        <a:off x="0" y="910762"/>
        <a:ext cx="6666833" cy="908098"/>
      </dsp:txXfrm>
    </dsp:sp>
    <dsp:sp modelId="{BC087C74-1D17-4487-9A00-E163DEA327CE}">
      <dsp:nvSpPr>
        <dsp:cNvPr id="0" name=""/>
        <dsp:cNvSpPr/>
      </dsp:nvSpPr>
      <dsp:spPr>
        <a:xfrm>
          <a:off x="0" y="1818861"/>
          <a:ext cx="6666833" cy="0"/>
        </a:xfrm>
        <a:prstGeom prst="line">
          <a:avLst/>
        </a:prstGeom>
        <a:gradFill rotWithShape="0">
          <a:gsLst>
            <a:gs pos="0">
              <a:schemeClr val="accent2">
                <a:hueOff val="2577445"/>
                <a:satOff val="-7397"/>
                <a:lumOff val="-11844"/>
                <a:alphaOff val="0"/>
                <a:satMod val="103000"/>
                <a:lumMod val="102000"/>
                <a:tint val="94000"/>
              </a:schemeClr>
            </a:gs>
            <a:gs pos="50000">
              <a:schemeClr val="accent2">
                <a:hueOff val="2577445"/>
                <a:satOff val="-7397"/>
                <a:lumOff val="-11844"/>
                <a:alphaOff val="0"/>
                <a:satMod val="110000"/>
                <a:lumMod val="100000"/>
                <a:shade val="100000"/>
              </a:schemeClr>
            </a:gs>
            <a:gs pos="100000">
              <a:schemeClr val="accent2">
                <a:hueOff val="2577445"/>
                <a:satOff val="-7397"/>
                <a:lumOff val="-11844"/>
                <a:alphaOff val="0"/>
                <a:lumMod val="99000"/>
                <a:satMod val="120000"/>
                <a:shade val="78000"/>
              </a:schemeClr>
            </a:gs>
          </a:gsLst>
          <a:lin ang="5400000" scaled="0"/>
        </a:gradFill>
        <a:ln w="12700" cap="flat" cmpd="sng" algn="ctr">
          <a:solidFill>
            <a:schemeClr val="accent2">
              <a:hueOff val="2577445"/>
              <a:satOff val="-7397"/>
              <a:lumOff val="-1184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7EA9684-C6AA-494A-92EB-670452FF94A7}">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Behavioural dynamics</a:t>
          </a:r>
          <a:endParaRPr lang="en-US" sz="1800" kern="1200"/>
        </a:p>
      </dsp:txBody>
      <dsp:txXfrm>
        <a:off x="0" y="1818861"/>
        <a:ext cx="6666833" cy="908098"/>
      </dsp:txXfrm>
    </dsp:sp>
    <dsp:sp modelId="{965C4BAE-1B96-4F9A-AB2B-206D03523380}">
      <dsp:nvSpPr>
        <dsp:cNvPr id="0" name=""/>
        <dsp:cNvSpPr/>
      </dsp:nvSpPr>
      <dsp:spPr>
        <a:xfrm>
          <a:off x="0" y="2726960"/>
          <a:ext cx="6666833" cy="0"/>
        </a:xfrm>
        <a:prstGeom prst="line">
          <a:avLst/>
        </a:prstGeom>
        <a:gradFill rotWithShape="0">
          <a:gsLst>
            <a:gs pos="0">
              <a:schemeClr val="accent2">
                <a:hueOff val="3866169"/>
                <a:satOff val="-11096"/>
                <a:lumOff val="-17765"/>
                <a:alphaOff val="0"/>
                <a:satMod val="103000"/>
                <a:lumMod val="102000"/>
                <a:tint val="94000"/>
              </a:schemeClr>
            </a:gs>
            <a:gs pos="50000">
              <a:schemeClr val="accent2">
                <a:hueOff val="3866169"/>
                <a:satOff val="-11096"/>
                <a:lumOff val="-17765"/>
                <a:alphaOff val="0"/>
                <a:satMod val="110000"/>
                <a:lumMod val="100000"/>
                <a:shade val="100000"/>
              </a:schemeClr>
            </a:gs>
            <a:gs pos="100000">
              <a:schemeClr val="accent2">
                <a:hueOff val="3866169"/>
                <a:satOff val="-11096"/>
                <a:lumOff val="-17765"/>
                <a:alphaOff val="0"/>
                <a:lumMod val="99000"/>
                <a:satMod val="120000"/>
                <a:shade val="78000"/>
              </a:schemeClr>
            </a:gs>
          </a:gsLst>
          <a:lin ang="5400000" scaled="0"/>
        </a:gradFill>
        <a:ln w="12700" cap="flat" cmpd="sng" algn="ctr">
          <a:solidFill>
            <a:schemeClr val="accent2">
              <a:hueOff val="3866169"/>
              <a:satOff val="-11096"/>
              <a:lumOff val="-17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44C224D-DC26-448B-BEF1-C3BB02CA52FC}">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Organisational capability</a:t>
          </a:r>
          <a:endParaRPr lang="en-US" sz="1800" kern="1200"/>
        </a:p>
      </dsp:txBody>
      <dsp:txXfrm>
        <a:off x="0" y="2726960"/>
        <a:ext cx="6666833" cy="908098"/>
      </dsp:txXfrm>
    </dsp:sp>
    <dsp:sp modelId="{A39351D6-EC9D-4B0B-8825-BBD7E52D3669}">
      <dsp:nvSpPr>
        <dsp:cNvPr id="0" name=""/>
        <dsp:cNvSpPr/>
      </dsp:nvSpPr>
      <dsp:spPr>
        <a:xfrm>
          <a:off x="0" y="3635058"/>
          <a:ext cx="6666833" cy="0"/>
        </a:xfrm>
        <a:prstGeom prst="line">
          <a:avLst/>
        </a:prstGeom>
        <a:gradFill rotWithShape="0">
          <a:gsLst>
            <a:gs pos="0">
              <a:schemeClr val="accent2">
                <a:hueOff val="5154891"/>
                <a:satOff val="-14794"/>
                <a:lumOff val="-23687"/>
                <a:alphaOff val="0"/>
                <a:satMod val="103000"/>
                <a:lumMod val="102000"/>
                <a:tint val="94000"/>
              </a:schemeClr>
            </a:gs>
            <a:gs pos="50000">
              <a:schemeClr val="accent2">
                <a:hueOff val="5154891"/>
                <a:satOff val="-14794"/>
                <a:lumOff val="-23687"/>
                <a:alphaOff val="0"/>
                <a:satMod val="110000"/>
                <a:lumMod val="100000"/>
                <a:shade val="100000"/>
              </a:schemeClr>
            </a:gs>
            <a:gs pos="100000">
              <a:schemeClr val="accent2">
                <a:hueOff val="5154891"/>
                <a:satOff val="-14794"/>
                <a:lumOff val="-23687"/>
                <a:alphaOff val="0"/>
                <a:lumMod val="99000"/>
                <a:satMod val="120000"/>
                <a:shade val="78000"/>
              </a:schemeClr>
            </a:gs>
          </a:gsLst>
          <a:lin ang="5400000" scaled="0"/>
        </a:gradFill>
        <a:ln w="12700" cap="flat" cmpd="sng" algn="ctr">
          <a:solidFill>
            <a:schemeClr val="accent2">
              <a:hueOff val="5154891"/>
              <a:satOff val="-14794"/>
              <a:lumOff val="-23687"/>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2754E03-3649-4923-8846-5CFA73B46487}">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1" kern="1200"/>
            <a:t>Energy justice</a:t>
          </a:r>
          <a:endParaRPr lang="en-US" sz="1800" kern="1200"/>
        </a:p>
      </dsp:txBody>
      <dsp:txXfrm>
        <a:off x="0" y="3635058"/>
        <a:ext cx="6666833" cy="908098"/>
      </dsp:txXfrm>
    </dsp:sp>
    <dsp:sp modelId="{5A2A8730-8004-4741-9BB7-0414D8A8D7C1}">
      <dsp:nvSpPr>
        <dsp:cNvPr id="0" name=""/>
        <dsp:cNvSpPr/>
      </dsp:nvSpPr>
      <dsp:spPr>
        <a:xfrm>
          <a:off x="0" y="4543157"/>
          <a:ext cx="6666833" cy="0"/>
        </a:xfrm>
        <a:prstGeom prst="line">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w="12700" cap="flat" cmpd="sng" algn="ctr">
          <a:solidFill>
            <a:schemeClr val="accent2">
              <a:hueOff val="6443614"/>
              <a:satOff val="-18493"/>
              <a:lumOff val="-2960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8DC2289-01AA-4630-8056-A88B6F144E97}">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Key insight: </a:t>
          </a:r>
          <a:r>
            <a:rPr lang="en-GB" sz="1800" b="1" kern="1200"/>
            <a:t>Behavioural dynamics directly shape fairness</a:t>
          </a:r>
          <a:r>
            <a:rPr lang="en-GB" sz="1800" kern="1200"/>
            <a:t> (e.g., comfort take-back → distributive justice; ventilation behaviour → health outcomes).</a:t>
          </a:r>
          <a:endParaRPr lang="en-US" sz="1800" kern="1200"/>
        </a:p>
      </dsp:txBody>
      <dsp:txXfrm>
        <a:off x="0" y="4543157"/>
        <a:ext cx="6666833" cy="9080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A5EC6-89B4-4DF6-8AB3-DCE9E37EE839}">
      <dsp:nvSpPr>
        <dsp:cNvPr id="0" name=""/>
        <dsp:cNvSpPr/>
      </dsp:nvSpPr>
      <dsp:spPr>
        <a:xfrm>
          <a:off x="0" y="734909"/>
          <a:ext cx="5811128" cy="7956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Households:</a:t>
          </a:r>
          <a:r>
            <a:rPr lang="en-GB" sz="2000" kern="1200"/>
            <a:t> Lower bills (PV 22–28%), improved comfort, reduced illness.</a:t>
          </a:r>
          <a:endParaRPr lang="en-US" sz="2000" kern="1200"/>
        </a:p>
      </dsp:txBody>
      <dsp:txXfrm>
        <a:off x="38838" y="773747"/>
        <a:ext cx="5733452" cy="717924"/>
      </dsp:txXfrm>
    </dsp:sp>
    <dsp:sp modelId="{8F5B52D1-2B14-455B-88D6-79661AC986D5}">
      <dsp:nvSpPr>
        <dsp:cNvPr id="0" name=""/>
        <dsp:cNvSpPr/>
      </dsp:nvSpPr>
      <dsp:spPr>
        <a:xfrm>
          <a:off x="0" y="1588109"/>
          <a:ext cx="5811128" cy="795600"/>
        </a:xfrm>
        <a:prstGeom prst="round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Landlords:</a:t>
          </a:r>
          <a:r>
            <a:rPr lang="en-GB" sz="2000" kern="1200"/>
            <a:t> Reduced damp repairs, WHQS compliance, improved asset value.</a:t>
          </a:r>
          <a:endParaRPr lang="en-US" sz="2000" kern="1200"/>
        </a:p>
      </dsp:txBody>
      <dsp:txXfrm>
        <a:off x="38838" y="1626947"/>
        <a:ext cx="5733452" cy="717924"/>
      </dsp:txXfrm>
    </dsp:sp>
    <dsp:sp modelId="{7A8A65A8-9BAE-4EC2-9BB2-0C1109F9788B}">
      <dsp:nvSpPr>
        <dsp:cNvPr id="0" name=""/>
        <dsp:cNvSpPr/>
      </dsp:nvSpPr>
      <dsp:spPr>
        <a:xfrm>
          <a:off x="0" y="2441309"/>
          <a:ext cx="5811128" cy="795600"/>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Public sector:</a:t>
          </a:r>
          <a:r>
            <a:rPr lang="en-GB" sz="2000" kern="1200"/>
            <a:t> Reduced NHS and social care costs; carbon budget compliance.</a:t>
          </a:r>
          <a:endParaRPr lang="en-US" sz="2000" kern="1200"/>
        </a:p>
      </dsp:txBody>
      <dsp:txXfrm>
        <a:off x="38838" y="2480147"/>
        <a:ext cx="5733452" cy="717924"/>
      </dsp:txXfrm>
    </dsp:sp>
    <dsp:sp modelId="{930327E8-0F7B-4237-9E75-0D28568A4EE7}">
      <dsp:nvSpPr>
        <dsp:cNvPr id="0" name=""/>
        <dsp:cNvSpPr/>
      </dsp:nvSpPr>
      <dsp:spPr>
        <a:xfrm>
          <a:off x="0" y="3294509"/>
          <a:ext cx="5811128" cy="795600"/>
        </a:xfrm>
        <a:prstGeom prst="round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Foundational economy:</a:t>
          </a:r>
          <a:r>
            <a:rPr lang="en-GB" sz="2000" kern="1200"/>
            <a:t> 20–30 jobs per £1m invested; skills development; supply chain growth.</a:t>
          </a:r>
          <a:endParaRPr lang="en-US" sz="2000" kern="1200"/>
        </a:p>
      </dsp:txBody>
      <dsp:txXfrm>
        <a:off x="38838" y="3333347"/>
        <a:ext cx="5733452" cy="717924"/>
      </dsp:txXfrm>
    </dsp:sp>
    <dsp:sp modelId="{DA3A73AC-F632-4926-BADF-A205D968ADB0}">
      <dsp:nvSpPr>
        <dsp:cNvPr id="0" name=""/>
        <dsp:cNvSpPr/>
      </dsp:nvSpPr>
      <dsp:spPr>
        <a:xfrm>
          <a:off x="0" y="4147709"/>
          <a:ext cx="5811128" cy="79560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National economy:</a:t>
          </a:r>
          <a:r>
            <a:rPr lang="en-GB" sz="2000" kern="1200"/>
            <a:t> Improved productivity, reduced public expenditure, enhanced resilience.</a:t>
          </a:r>
          <a:endParaRPr lang="en-US" sz="2000" kern="1200"/>
        </a:p>
      </dsp:txBody>
      <dsp:txXfrm>
        <a:off x="38838" y="4186547"/>
        <a:ext cx="5733452" cy="71792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7279A-3F6F-4AD2-A14D-A1AB3B72B057}">
      <dsp:nvSpPr>
        <dsp:cNvPr id="0" name=""/>
        <dsp:cNvSpPr/>
      </dsp:nvSpPr>
      <dsp:spPr>
        <a:xfrm>
          <a:off x="3040792" y="870618"/>
          <a:ext cx="667342" cy="91440"/>
        </a:xfrm>
        <a:custGeom>
          <a:avLst/>
          <a:gdLst/>
          <a:ahLst/>
          <a:cxnLst/>
          <a:rect l="0" t="0" r="0" b="0"/>
          <a:pathLst>
            <a:path>
              <a:moveTo>
                <a:pt x="0" y="45720"/>
              </a:moveTo>
              <a:lnTo>
                <a:pt x="667342"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912848"/>
        <a:ext cx="34897" cy="6979"/>
      </dsp:txXfrm>
    </dsp:sp>
    <dsp:sp modelId="{86FD6DE1-0405-426A-B1D0-D02785A6EF0C}">
      <dsp:nvSpPr>
        <dsp:cNvPr id="0" name=""/>
        <dsp:cNvSpPr/>
      </dsp:nvSpPr>
      <dsp:spPr>
        <a:xfrm>
          <a:off x="8061" y="5979"/>
          <a:ext cx="3034531" cy="182071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GB" sz="2100" kern="1200"/>
            <a:t>ORP retrofit improves comfort, moisture, electricity consumption, wellbeing.</a:t>
          </a:r>
          <a:endParaRPr lang="en-US" sz="2100" kern="1200"/>
        </a:p>
      </dsp:txBody>
      <dsp:txXfrm>
        <a:off x="8061" y="5979"/>
        <a:ext cx="3034531" cy="1820718"/>
      </dsp:txXfrm>
    </dsp:sp>
    <dsp:sp modelId="{2B0E4044-FCE3-451A-BD6C-A99E8C576688}">
      <dsp:nvSpPr>
        <dsp:cNvPr id="0" name=""/>
        <dsp:cNvSpPr/>
      </dsp:nvSpPr>
      <dsp:spPr>
        <a:xfrm>
          <a:off x="6773265" y="870618"/>
          <a:ext cx="667342" cy="91440"/>
        </a:xfrm>
        <a:custGeom>
          <a:avLst/>
          <a:gdLst/>
          <a:ahLst/>
          <a:cxnLst/>
          <a:rect l="0" t="0" r="0" b="0"/>
          <a:pathLst>
            <a:path>
              <a:moveTo>
                <a:pt x="0" y="45720"/>
              </a:moveTo>
              <a:lnTo>
                <a:pt x="667342" y="45720"/>
              </a:lnTo>
            </a:path>
          </a:pathLst>
        </a:custGeom>
        <a:noFill/>
        <a:ln w="1270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912848"/>
        <a:ext cx="34897" cy="6979"/>
      </dsp:txXfrm>
    </dsp:sp>
    <dsp:sp modelId="{54BC581D-E5C4-4622-A400-3C7C79389119}">
      <dsp:nvSpPr>
        <dsp:cNvPr id="0" name=""/>
        <dsp:cNvSpPr/>
      </dsp:nvSpPr>
      <dsp:spPr>
        <a:xfrm>
          <a:off x="3740534" y="5979"/>
          <a:ext cx="3034531" cy="1820718"/>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GB" sz="2100" kern="1200"/>
            <a:t>Heating energy savings vary by fabric, commissioning, behaviour.</a:t>
          </a:r>
          <a:endParaRPr lang="en-US" sz="2100" kern="1200"/>
        </a:p>
      </dsp:txBody>
      <dsp:txXfrm>
        <a:off x="3740534" y="5979"/>
        <a:ext cx="3034531" cy="1820718"/>
      </dsp:txXfrm>
    </dsp:sp>
    <dsp:sp modelId="{B442288D-04D4-4C5A-9DA5-FDB9B8A192B9}">
      <dsp:nvSpPr>
        <dsp:cNvPr id="0" name=""/>
        <dsp:cNvSpPr/>
      </dsp:nvSpPr>
      <dsp:spPr>
        <a:xfrm>
          <a:off x="1525326" y="1824897"/>
          <a:ext cx="7464946" cy="667342"/>
        </a:xfrm>
        <a:custGeom>
          <a:avLst/>
          <a:gdLst/>
          <a:ahLst/>
          <a:cxnLst/>
          <a:rect l="0" t="0" r="0" b="0"/>
          <a:pathLst>
            <a:path>
              <a:moveTo>
                <a:pt x="7464946" y="0"/>
              </a:moveTo>
              <a:lnTo>
                <a:pt x="7464946" y="350771"/>
              </a:lnTo>
              <a:lnTo>
                <a:pt x="0" y="350771"/>
              </a:lnTo>
              <a:lnTo>
                <a:pt x="0" y="667342"/>
              </a:lnTo>
            </a:path>
          </a:pathLst>
        </a:custGeom>
        <a:noFill/>
        <a:ln w="1270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0362" y="2155079"/>
        <a:ext cx="374875" cy="6979"/>
      </dsp:txXfrm>
    </dsp:sp>
    <dsp:sp modelId="{10758285-AA57-4306-926B-D9C059763227}">
      <dsp:nvSpPr>
        <dsp:cNvPr id="0" name=""/>
        <dsp:cNvSpPr/>
      </dsp:nvSpPr>
      <dsp:spPr>
        <a:xfrm>
          <a:off x="7473007" y="5979"/>
          <a:ext cx="3034531" cy="1820718"/>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GB" sz="2100" kern="1200"/>
            <a:t>Organisational capability is decisive.</a:t>
          </a:r>
          <a:endParaRPr lang="en-US" sz="2100" kern="1200"/>
        </a:p>
      </dsp:txBody>
      <dsp:txXfrm>
        <a:off x="7473007" y="5979"/>
        <a:ext cx="3034531" cy="1820718"/>
      </dsp:txXfrm>
    </dsp:sp>
    <dsp:sp modelId="{217D9407-B581-4338-BC02-DD41467B3B18}">
      <dsp:nvSpPr>
        <dsp:cNvPr id="0" name=""/>
        <dsp:cNvSpPr/>
      </dsp:nvSpPr>
      <dsp:spPr>
        <a:xfrm>
          <a:off x="3040792" y="3389279"/>
          <a:ext cx="667342" cy="91440"/>
        </a:xfrm>
        <a:custGeom>
          <a:avLst/>
          <a:gdLst/>
          <a:ahLst/>
          <a:cxnLst/>
          <a:rect l="0" t="0" r="0" b="0"/>
          <a:pathLst>
            <a:path>
              <a:moveTo>
                <a:pt x="0" y="45720"/>
              </a:moveTo>
              <a:lnTo>
                <a:pt x="667342" y="45720"/>
              </a:lnTo>
            </a:path>
          </a:pathLst>
        </a:custGeom>
        <a:noFill/>
        <a:ln w="1270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3431509"/>
        <a:ext cx="34897" cy="6979"/>
      </dsp:txXfrm>
    </dsp:sp>
    <dsp:sp modelId="{44BA3F04-B935-4EE5-8304-6151D62D5A41}">
      <dsp:nvSpPr>
        <dsp:cNvPr id="0" name=""/>
        <dsp:cNvSpPr/>
      </dsp:nvSpPr>
      <dsp:spPr>
        <a:xfrm>
          <a:off x="8061" y="2524640"/>
          <a:ext cx="3034531" cy="182071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GB" sz="2100" kern="1200"/>
            <a:t>Energy justice lens essential.</a:t>
          </a:r>
          <a:endParaRPr lang="en-US" sz="2100" kern="1200"/>
        </a:p>
      </dsp:txBody>
      <dsp:txXfrm>
        <a:off x="8061" y="2524640"/>
        <a:ext cx="3034531" cy="1820718"/>
      </dsp:txXfrm>
    </dsp:sp>
    <dsp:sp modelId="{CF41D0FE-C125-491D-A0AF-9C3467261DF6}">
      <dsp:nvSpPr>
        <dsp:cNvPr id="0" name=""/>
        <dsp:cNvSpPr/>
      </dsp:nvSpPr>
      <dsp:spPr>
        <a:xfrm>
          <a:off x="6773265" y="3389279"/>
          <a:ext cx="667342" cy="91440"/>
        </a:xfrm>
        <a:custGeom>
          <a:avLst/>
          <a:gdLst/>
          <a:ahLst/>
          <a:cxnLst/>
          <a:rect l="0" t="0" r="0" b="0"/>
          <a:pathLst>
            <a:path>
              <a:moveTo>
                <a:pt x="0" y="45720"/>
              </a:moveTo>
              <a:lnTo>
                <a:pt x="667342" y="45720"/>
              </a:lnTo>
            </a:path>
          </a:pathLst>
        </a:custGeom>
        <a:noFill/>
        <a:ln w="1270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3431509"/>
        <a:ext cx="34897" cy="6979"/>
      </dsp:txXfrm>
    </dsp:sp>
    <dsp:sp modelId="{E56164B6-3985-4B5B-8993-C54ADF71292E}">
      <dsp:nvSpPr>
        <dsp:cNvPr id="0" name=""/>
        <dsp:cNvSpPr/>
      </dsp:nvSpPr>
      <dsp:spPr>
        <a:xfrm>
          <a:off x="3740534" y="2524640"/>
          <a:ext cx="3034531" cy="1820718"/>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GB" sz="2100" kern="1200"/>
            <a:t>Retrofit is a </a:t>
          </a:r>
          <a:r>
            <a:rPr lang="en-GB" sz="2100" b="1" kern="1200"/>
            <a:t>long-term investment</a:t>
          </a:r>
          <a:r>
            <a:rPr lang="en-GB" sz="2100" kern="1200"/>
            <a:t>, not a cost.</a:t>
          </a:r>
          <a:endParaRPr lang="en-US" sz="2100" kern="1200"/>
        </a:p>
      </dsp:txBody>
      <dsp:txXfrm>
        <a:off x="3740534" y="2524640"/>
        <a:ext cx="3034531" cy="1820718"/>
      </dsp:txXfrm>
    </dsp:sp>
    <dsp:sp modelId="{259298FE-81AE-4DD3-AB08-BDF6D6CBDCF0}">
      <dsp:nvSpPr>
        <dsp:cNvPr id="0" name=""/>
        <dsp:cNvSpPr/>
      </dsp:nvSpPr>
      <dsp:spPr>
        <a:xfrm>
          <a:off x="7473007" y="2524640"/>
          <a:ext cx="3034531" cy="182071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933450">
            <a:lnSpc>
              <a:spcPct val="90000"/>
            </a:lnSpc>
            <a:spcBef>
              <a:spcPct val="0"/>
            </a:spcBef>
            <a:spcAft>
              <a:spcPct val="35000"/>
            </a:spcAft>
            <a:buNone/>
          </a:pPr>
          <a:r>
            <a:rPr lang="en-GB" sz="2100" kern="1200"/>
            <a:t>Supports Wales’s net zero transition and community resilience.</a:t>
          </a:r>
          <a:endParaRPr lang="en-US" sz="2100" kern="1200"/>
        </a:p>
      </dsp:txBody>
      <dsp:txXfrm>
        <a:off x="7473007" y="2524640"/>
        <a:ext cx="3034531" cy="182071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3">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5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4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7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10">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1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9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17">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A6EB15-FA74-4A3A-96F7-0120E7E1D6BA}" type="datetimeFigureOut">
              <a:rPr lang="en-GB" smtClean="0"/>
              <a:t>27/09/2026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E0B726-B840-4883-A506-25BFE3717F6B}" type="slidenum">
              <a:rPr lang="en-GB" smtClean="0"/>
              <a:t>‹#›</a:t>
            </a:fld>
            <a:endParaRPr lang="en-GB"/>
          </a:p>
        </p:txBody>
      </p:sp>
    </p:spTree>
    <p:extLst>
      <p:ext uri="{BB962C8B-B14F-4D97-AF65-F5344CB8AC3E}">
        <p14:creationId xmlns:p14="http://schemas.microsoft.com/office/powerpoint/2010/main" val="309957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research evaluates how ORP-aligned retrofit performs in lived Welsh social homes. I used a mixed methods design combining HDD-normalised metered energy data with qualitative interviews from tenants and delivery staff. The central research question asks how retrofit performs in practice and what factors shape realised outcomes. This sets the foundation for understanding retrofit not just as a technical intervention, but as a socio-technical process shaped by behaviour, organisational capability, and fairness.</a:t>
            </a:r>
          </a:p>
        </p:txBody>
      </p:sp>
      <p:sp>
        <p:nvSpPr>
          <p:cNvPr id="4" name="Slide Number Placeholder 3"/>
          <p:cNvSpPr>
            <a:spLocks noGrp="1"/>
          </p:cNvSpPr>
          <p:nvPr>
            <p:ph type="sldNum" sz="quarter" idx="5"/>
          </p:nvPr>
        </p:nvSpPr>
        <p:spPr/>
        <p:txBody>
          <a:bodyPr/>
          <a:lstStyle/>
          <a:p>
            <a:fld id="{A4E0B726-B840-4883-A506-25BFE3717F6B}" type="slidenum">
              <a:rPr lang="en-GB" smtClean="0"/>
              <a:t>1</a:t>
            </a:fld>
            <a:endParaRPr lang="en-GB"/>
          </a:p>
        </p:txBody>
      </p:sp>
    </p:spTree>
    <p:extLst>
      <p:ext uri="{BB962C8B-B14F-4D97-AF65-F5344CB8AC3E}">
        <p14:creationId xmlns:p14="http://schemas.microsoft.com/office/powerpoint/2010/main" val="2420309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Wales has a distinctive policy landscape that emphasises fairness, foundational economy development, and whole-home retrofit. ORP, WHQS 2023, and Net Zero Wales create a coherent framework linking decarbonisation with comfort, affordability, and public health. These policies position social housing as a strategic sector for climate action. Sector challenges such as supply chain capacity, commissioning variability, and tenant support needs shape delivery quality and influence realised outcomes.</a:t>
            </a:r>
          </a:p>
        </p:txBody>
      </p:sp>
      <p:sp>
        <p:nvSpPr>
          <p:cNvPr id="4" name="Slide Number Placeholder 3"/>
          <p:cNvSpPr>
            <a:spLocks noGrp="1"/>
          </p:cNvSpPr>
          <p:nvPr>
            <p:ph type="sldNum" sz="quarter" idx="5"/>
          </p:nvPr>
        </p:nvSpPr>
        <p:spPr/>
        <p:txBody>
          <a:bodyPr/>
          <a:lstStyle/>
          <a:p>
            <a:fld id="{A4E0B726-B840-4883-A506-25BFE3717F6B}" type="slidenum">
              <a:rPr lang="en-GB" smtClean="0"/>
              <a:t>2</a:t>
            </a:fld>
            <a:endParaRPr lang="en-GB"/>
          </a:p>
        </p:txBody>
      </p:sp>
    </p:spTree>
    <p:extLst>
      <p:ext uri="{BB962C8B-B14F-4D97-AF65-F5344CB8AC3E}">
        <p14:creationId xmlns:p14="http://schemas.microsoft.com/office/powerpoint/2010/main" val="182504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literature highlights several key themes: the building performance gap, comfort take-back, ventilation and moisture dynamics, heat pump performance, energy justice, and socio-technical transitions. These themes show that retrofit outcomes often diverge from modelled expectations due to behavioural patterns, commissioning quality, and organisational capability. They also emphasise the importance of fairness and lived experience in evaluating retrofit performance.</a:t>
            </a:r>
          </a:p>
        </p:txBody>
      </p:sp>
      <p:sp>
        <p:nvSpPr>
          <p:cNvPr id="4" name="Slide Number Placeholder 3"/>
          <p:cNvSpPr>
            <a:spLocks noGrp="1"/>
          </p:cNvSpPr>
          <p:nvPr>
            <p:ph type="sldNum" sz="quarter" idx="5"/>
          </p:nvPr>
        </p:nvSpPr>
        <p:spPr/>
        <p:txBody>
          <a:bodyPr/>
          <a:lstStyle/>
          <a:p>
            <a:fld id="{A4E0B726-B840-4883-A506-25BFE3717F6B}" type="slidenum">
              <a:rPr lang="en-GB" smtClean="0"/>
              <a:t>3</a:t>
            </a:fld>
            <a:endParaRPr lang="en-GB"/>
          </a:p>
        </p:txBody>
      </p:sp>
    </p:spTree>
    <p:extLst>
      <p:ext uri="{BB962C8B-B14F-4D97-AF65-F5344CB8AC3E}">
        <p14:creationId xmlns:p14="http://schemas.microsoft.com/office/powerpoint/2010/main" val="25672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conceptual framework integrates four domains: technical performance, behavioural dynamics, organisational capability, and energy justice. This multi-domain approach reflects the socio-technical nature of retrofit and supports interpretation of both quantitative and qualitative findings. It helps explain why similar retrofit measures produce different outcomes across homes and organisations, and why fairness is central to evaluating retrofit success.</a:t>
            </a:r>
          </a:p>
        </p:txBody>
      </p:sp>
      <p:sp>
        <p:nvSpPr>
          <p:cNvPr id="4" name="Slide Number Placeholder 3"/>
          <p:cNvSpPr>
            <a:spLocks noGrp="1"/>
          </p:cNvSpPr>
          <p:nvPr>
            <p:ph type="sldNum" sz="quarter" idx="5"/>
          </p:nvPr>
        </p:nvSpPr>
        <p:spPr/>
        <p:txBody>
          <a:bodyPr/>
          <a:lstStyle/>
          <a:p>
            <a:fld id="{A4E0B726-B840-4883-A506-25BFE3717F6B}" type="slidenum">
              <a:rPr lang="en-GB" smtClean="0"/>
              <a:t>4</a:t>
            </a:fld>
            <a:endParaRPr lang="en-GB"/>
          </a:p>
        </p:txBody>
      </p:sp>
    </p:spTree>
    <p:extLst>
      <p:ext uri="{BB962C8B-B14F-4D97-AF65-F5344CB8AC3E}">
        <p14:creationId xmlns:p14="http://schemas.microsoft.com/office/powerpoint/2010/main" val="23656490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used a mixed methods design to capture both measurable impacts and lived experience. Quantitative data included HDD-normalised heating energy, PV generation, heat pump electricity, and indoor temperature and humidity monitoring. Qualitative interviews explored comfort, usability, ventilation behaviour, communication, disruption, and organisational capability. Ethical safeguards included GDPR compliance, anonymisation, and support for vulnerable households. Integration occurred through the conceptual framework.</a:t>
            </a:r>
          </a:p>
        </p:txBody>
      </p:sp>
      <p:sp>
        <p:nvSpPr>
          <p:cNvPr id="4" name="Slide Number Placeholder 3"/>
          <p:cNvSpPr>
            <a:spLocks noGrp="1"/>
          </p:cNvSpPr>
          <p:nvPr>
            <p:ph type="sldNum" sz="quarter" idx="5"/>
          </p:nvPr>
        </p:nvSpPr>
        <p:spPr/>
        <p:txBody>
          <a:bodyPr/>
          <a:lstStyle/>
          <a:p>
            <a:fld id="{A4E0B726-B840-4883-A506-25BFE3717F6B}" type="slidenum">
              <a:rPr lang="en-GB" smtClean="0"/>
              <a:t>5</a:t>
            </a:fld>
            <a:endParaRPr lang="en-GB"/>
          </a:p>
        </p:txBody>
      </p:sp>
    </p:spTree>
    <p:extLst>
      <p:ext uri="{BB962C8B-B14F-4D97-AF65-F5344CB8AC3E}">
        <p14:creationId xmlns:p14="http://schemas.microsoft.com/office/powerpoint/2010/main" val="1655624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Heating energy reductions averaged 16–17%, with fabric-first homes achieving the strongest reductions of 22–25%. Heat pump homes showed more variation due to commissioning quality and flow temperature settings. Comfort take-back was evident across many households, with indoor temperatures increasing by 1.5–2°C. This reduced apparent energy savings but delivered significant welfare gains, particularly for households previously under-heating due to affordability pressures.</a:t>
            </a:r>
          </a:p>
        </p:txBody>
      </p:sp>
      <p:sp>
        <p:nvSpPr>
          <p:cNvPr id="4" name="Slide Number Placeholder 3"/>
          <p:cNvSpPr>
            <a:spLocks noGrp="1"/>
          </p:cNvSpPr>
          <p:nvPr>
            <p:ph type="sldNum" sz="quarter" idx="5"/>
          </p:nvPr>
        </p:nvSpPr>
        <p:spPr/>
        <p:txBody>
          <a:bodyPr/>
          <a:lstStyle/>
          <a:p>
            <a:fld id="{A4E0B726-B840-4883-A506-25BFE3717F6B}" type="slidenum">
              <a:rPr lang="en-GB" smtClean="0"/>
              <a:t>6</a:t>
            </a:fld>
            <a:endParaRPr lang="en-GB"/>
          </a:p>
        </p:txBody>
      </p:sp>
    </p:spTree>
    <p:extLst>
      <p:ext uri="{BB962C8B-B14F-4D97-AF65-F5344CB8AC3E}">
        <p14:creationId xmlns:p14="http://schemas.microsoft.com/office/powerpoint/2010/main" val="38859324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 pump performance varied widely, with SCOP values ranging from 2.2 to 3.4. Lower flow temperatures and well-sized radiators supported higher efficiency. Solar PV delivered consistent reductions in grid electricity consumption of 22–28%, especially in homes with daytime occupancy. Moisture outcomes improved in most homes, particularly where mechanical ventilation was installed. Ventilation behaviour remained a major determinant of moisture performance.</a:t>
            </a:r>
          </a:p>
        </p:txBody>
      </p:sp>
      <p:sp>
        <p:nvSpPr>
          <p:cNvPr id="4" name="Slide Number Placeholder 3"/>
          <p:cNvSpPr>
            <a:spLocks noGrp="1"/>
          </p:cNvSpPr>
          <p:nvPr>
            <p:ph type="sldNum" sz="quarter" idx="5"/>
          </p:nvPr>
        </p:nvSpPr>
        <p:spPr/>
        <p:txBody>
          <a:bodyPr/>
          <a:lstStyle/>
          <a:p>
            <a:fld id="{A4E0B726-B840-4883-A506-25BFE3717F6B}" type="slidenum">
              <a:rPr lang="en-GB" smtClean="0"/>
              <a:t>7</a:t>
            </a:fld>
            <a:endParaRPr lang="en-GB"/>
          </a:p>
        </p:txBody>
      </p:sp>
    </p:spTree>
    <p:extLst>
      <p:ext uri="{BB962C8B-B14F-4D97-AF65-F5344CB8AC3E}">
        <p14:creationId xmlns:p14="http://schemas.microsoft.com/office/powerpoint/2010/main" val="2986218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Tenants consistently reported improved warmth, comfort stability, and wellbeing. Moisture outcomes improved, though results varied depending on ventilation behaviour and system usability. Heating system usability was a major theme, with simple controls supporting effective use and complex controls causing confusion. Communication quality varied across organisations and strongly influenced satisfaction. Aftercare, including follow-up visits and monitoring feedback, was critical for long-term performance.</a:t>
            </a:r>
          </a:p>
        </p:txBody>
      </p:sp>
      <p:sp>
        <p:nvSpPr>
          <p:cNvPr id="4" name="Slide Number Placeholder 3"/>
          <p:cNvSpPr>
            <a:spLocks noGrp="1"/>
          </p:cNvSpPr>
          <p:nvPr>
            <p:ph type="sldNum" sz="quarter" idx="5"/>
          </p:nvPr>
        </p:nvSpPr>
        <p:spPr/>
        <p:txBody>
          <a:bodyPr/>
          <a:lstStyle/>
          <a:p>
            <a:fld id="{A4E0B726-B840-4883-A506-25BFE3717F6B}" type="slidenum">
              <a:rPr lang="en-GB" smtClean="0"/>
              <a:t>8</a:t>
            </a:fld>
            <a:endParaRPr lang="en-GB"/>
          </a:p>
        </p:txBody>
      </p:sp>
    </p:spTree>
    <p:extLst>
      <p:ext uri="{BB962C8B-B14F-4D97-AF65-F5344CB8AC3E}">
        <p14:creationId xmlns:p14="http://schemas.microsoft.com/office/powerpoint/2010/main" val="3534786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Organisational capability played a central role in shaping realised outcomes. Commissioning quality determined flow temperatures, comfort stability, and heat pump efficiency. Communication strategies influenced tenant understanding and system usability. Aftercare provision varied and was essential for resolving faults and optimising comfort. Supply chain challenges affected installation quality and delivery timelines. Organisations with strong learning cultures achieved more consistent outcomes.</a:t>
            </a:r>
          </a:p>
        </p:txBody>
      </p:sp>
      <p:sp>
        <p:nvSpPr>
          <p:cNvPr id="4" name="Slide Number Placeholder 3"/>
          <p:cNvSpPr>
            <a:spLocks noGrp="1"/>
          </p:cNvSpPr>
          <p:nvPr>
            <p:ph type="sldNum" sz="quarter" idx="5"/>
          </p:nvPr>
        </p:nvSpPr>
        <p:spPr/>
        <p:txBody>
          <a:bodyPr/>
          <a:lstStyle/>
          <a:p>
            <a:fld id="{A4E0B726-B840-4883-A506-25BFE3717F6B}" type="slidenum">
              <a:rPr lang="en-GB" smtClean="0"/>
              <a:t>9</a:t>
            </a:fld>
            <a:endParaRPr lang="en-GB"/>
          </a:p>
        </p:txBody>
      </p:sp>
    </p:spTree>
    <p:extLst>
      <p:ext uri="{BB962C8B-B14F-4D97-AF65-F5344CB8AC3E}">
        <p14:creationId xmlns:p14="http://schemas.microsoft.com/office/powerpoint/2010/main" val="3262078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Retrofit outcomes emerged from interactions between technical performance, behavioural dynamics, organisational capability, and energy justice. Comfort take-back supported distributive justice by improving wellbeing. Ventilation behaviour influenced moisture outcomes and health. Organisational capability shaped fairness through communication, commissioning, and aftercare. This integrated perspective shows why retrofit must be evaluated holistically rather than through energy metrics alone.</a:t>
            </a:r>
          </a:p>
        </p:txBody>
      </p:sp>
      <p:sp>
        <p:nvSpPr>
          <p:cNvPr id="4" name="Slide Number Placeholder 3"/>
          <p:cNvSpPr>
            <a:spLocks noGrp="1"/>
          </p:cNvSpPr>
          <p:nvPr>
            <p:ph type="sldNum" sz="quarter" idx="5"/>
          </p:nvPr>
        </p:nvSpPr>
        <p:spPr/>
        <p:txBody>
          <a:bodyPr/>
          <a:lstStyle/>
          <a:p>
            <a:fld id="{A4E0B726-B840-4883-A506-25BFE3717F6B}" type="slidenum">
              <a:rPr lang="en-GB" smtClean="0"/>
              <a:t>10</a:t>
            </a:fld>
            <a:endParaRPr lang="en-GB"/>
          </a:p>
        </p:txBody>
      </p:sp>
    </p:spTree>
    <p:extLst>
      <p:ext uri="{BB962C8B-B14F-4D97-AF65-F5344CB8AC3E}">
        <p14:creationId xmlns:p14="http://schemas.microsoft.com/office/powerpoint/2010/main" val="30608058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economic case for ORP-aligned retrofit is strong across households, landlords, public services, the foundational economy, and the national economy. Households benefit from lower bills, improved comfort, and reduced illness. Landlords benefit from reduced damp repairs, WHQS compliance, and improved asset value. Public services benefit from reduced healthcare and social care costs. Retrofit supports job creation, skills development, and supply chain growth, strengthening the foundational economy.</a:t>
            </a:r>
          </a:p>
        </p:txBody>
      </p:sp>
      <p:sp>
        <p:nvSpPr>
          <p:cNvPr id="4" name="Slide Number Placeholder 3"/>
          <p:cNvSpPr>
            <a:spLocks noGrp="1"/>
          </p:cNvSpPr>
          <p:nvPr>
            <p:ph type="sldNum" sz="quarter" idx="5"/>
          </p:nvPr>
        </p:nvSpPr>
        <p:spPr/>
        <p:txBody>
          <a:bodyPr/>
          <a:lstStyle/>
          <a:p>
            <a:fld id="{A4E0B726-B840-4883-A506-25BFE3717F6B}" type="slidenum">
              <a:rPr lang="en-GB" smtClean="0"/>
              <a:t>11</a:t>
            </a:fld>
            <a:endParaRPr lang="en-GB"/>
          </a:p>
        </p:txBody>
      </p:sp>
    </p:spTree>
    <p:extLst>
      <p:ext uri="{BB962C8B-B14F-4D97-AF65-F5344CB8AC3E}">
        <p14:creationId xmlns:p14="http://schemas.microsoft.com/office/powerpoint/2010/main" val="22402631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ORP-aligned retrofit delivers meaningful improvements in comfort, moisture outcomes, electricity consumption, and wellbeing. Heating energy savings vary depending on fabric performance, commissioning quality, and behavioural dynamics. Organisational capability is decisive, and energy justice provides a valuable lens for evaluating fairness. Retrofit should be understood as a long-term investment that supports Wales’s net zero transition and strengthens community resilience.</a:t>
            </a:r>
          </a:p>
        </p:txBody>
      </p:sp>
      <p:sp>
        <p:nvSpPr>
          <p:cNvPr id="4" name="Slide Number Placeholder 3"/>
          <p:cNvSpPr>
            <a:spLocks noGrp="1"/>
          </p:cNvSpPr>
          <p:nvPr>
            <p:ph type="sldNum" sz="quarter" idx="5"/>
          </p:nvPr>
        </p:nvSpPr>
        <p:spPr/>
        <p:txBody>
          <a:bodyPr/>
          <a:lstStyle/>
          <a:p>
            <a:fld id="{A4E0B726-B840-4883-A506-25BFE3717F6B}" type="slidenum">
              <a:rPr lang="en-GB" smtClean="0"/>
              <a:t>12</a:t>
            </a:fld>
            <a:endParaRPr lang="en-GB"/>
          </a:p>
        </p:txBody>
      </p:sp>
    </p:spTree>
    <p:extLst>
      <p:ext uri="{BB962C8B-B14F-4D97-AF65-F5344CB8AC3E}">
        <p14:creationId xmlns:p14="http://schemas.microsoft.com/office/powerpoint/2010/main" val="3614336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presents the key references used throughout the dissertation and viva. All sources follow Harvard style and reflect the academic, technical, and policy literature underpinning the study. These references support the evidence base for the quantitative findings, qualitative insights, conceptual framework, and economic case. They demonstrate the breadth and depth of research informing the evaluation of ORP-aligned retrofit in Welsh social housing.</a:t>
            </a:r>
          </a:p>
        </p:txBody>
      </p:sp>
      <p:sp>
        <p:nvSpPr>
          <p:cNvPr id="4" name="Slide Number Placeholder 3"/>
          <p:cNvSpPr>
            <a:spLocks noGrp="1"/>
          </p:cNvSpPr>
          <p:nvPr>
            <p:ph type="sldNum" sz="quarter" idx="5"/>
          </p:nvPr>
        </p:nvSpPr>
        <p:spPr/>
        <p:txBody>
          <a:bodyPr/>
          <a:lstStyle/>
          <a:p>
            <a:fld id="{A4E0B726-B840-4883-A506-25BFE3717F6B}" type="slidenum">
              <a:rPr lang="en-GB" smtClean="0"/>
              <a:t>13</a:t>
            </a:fld>
            <a:endParaRPr lang="en-GB"/>
          </a:p>
        </p:txBody>
      </p:sp>
    </p:spTree>
    <p:extLst>
      <p:ext uri="{BB962C8B-B14F-4D97-AF65-F5344CB8AC3E}">
        <p14:creationId xmlns:p14="http://schemas.microsoft.com/office/powerpoint/2010/main" val="1768050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provides recommended further reading for examiners and for my own continued research. These sources deepen understanding of the socio‑technical, economic, and justice‑based dimensions of retrofit. They also highlight wider theoretical frameworks that informed the dissertation, including energy justice, socio‑technical transitions, the building performance gap, heat pump performance, ventilation and moisture dynamics, and foundational economy theory. This slide demonstrates awareness of broader academic debates and supports future research development.</a:t>
            </a:r>
          </a:p>
        </p:txBody>
      </p:sp>
      <p:sp>
        <p:nvSpPr>
          <p:cNvPr id="4" name="Slide Number Placeholder 3"/>
          <p:cNvSpPr>
            <a:spLocks noGrp="1"/>
          </p:cNvSpPr>
          <p:nvPr>
            <p:ph type="sldNum" sz="quarter" idx="5"/>
          </p:nvPr>
        </p:nvSpPr>
        <p:spPr/>
        <p:txBody>
          <a:bodyPr/>
          <a:lstStyle/>
          <a:p>
            <a:fld id="{A4E0B726-B840-4883-A506-25BFE3717F6B}" type="slidenum">
              <a:rPr lang="en-GB" smtClean="0"/>
              <a:t>14</a:t>
            </a:fld>
            <a:endParaRPr lang="en-GB"/>
          </a:p>
        </p:txBody>
      </p:sp>
    </p:spTree>
    <p:extLst>
      <p:ext uri="{BB962C8B-B14F-4D97-AF65-F5344CB8AC3E}">
        <p14:creationId xmlns:p14="http://schemas.microsoft.com/office/powerpoint/2010/main" val="4077533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C0EC2-C094-036F-E5EC-9EBB4C57A7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AFA090B-2D77-E747-5CA2-E18E4636FC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BB8089-6A79-1F34-DD38-89CE6FA852E4}"/>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5" name="Footer Placeholder 4">
            <a:extLst>
              <a:ext uri="{FF2B5EF4-FFF2-40B4-BE49-F238E27FC236}">
                <a16:creationId xmlns:a16="http://schemas.microsoft.com/office/drawing/2014/main" id="{D576A8B7-76BF-ADDC-5DD6-BCD2586EAE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DE0CFD-64D1-75D3-31C6-801FE2CA03C4}"/>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454519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EA95A-D837-DCE5-4109-CED1CA536D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FCB0B7-108A-36A0-4B9B-36777FE8B62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185E34-B986-8102-C54A-3EE190DEDB8E}"/>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5" name="Footer Placeholder 4">
            <a:extLst>
              <a:ext uri="{FF2B5EF4-FFF2-40B4-BE49-F238E27FC236}">
                <a16:creationId xmlns:a16="http://schemas.microsoft.com/office/drawing/2014/main" id="{CDB150C7-D92B-3F06-F393-A1208F8AA8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FBCD47-4428-F815-DE8A-8EE3F7558926}"/>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2368170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8F64D-2775-6DFB-8EF4-BBFB6164E4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D0BE78-3BD5-396A-B547-5B058875CA3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B77F56C-2C57-EF33-C440-A4A2D463BD45}"/>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5" name="Footer Placeholder 4">
            <a:extLst>
              <a:ext uri="{FF2B5EF4-FFF2-40B4-BE49-F238E27FC236}">
                <a16:creationId xmlns:a16="http://schemas.microsoft.com/office/drawing/2014/main" id="{71CD03DA-16BF-BDA7-949E-CBB19D1F60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3FF200-1D01-9C53-3D9A-C198BEE077A4}"/>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2402621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0CA12-2ED2-31E4-C5E2-158EFBE4118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B4F061-C758-3A9A-55D1-1D784873271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6171D3-A349-455E-FF5A-DA691B3174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ADB667-63C2-5767-31A9-6AD40487E407}"/>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6" name="Footer Placeholder 5">
            <a:extLst>
              <a:ext uri="{FF2B5EF4-FFF2-40B4-BE49-F238E27FC236}">
                <a16:creationId xmlns:a16="http://schemas.microsoft.com/office/drawing/2014/main" id="{95E3B12E-D041-9D05-A85B-0E46087A57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FFF195-8083-21E5-BCBC-4EB74ED579E8}"/>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2202240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884D7-7D83-2290-776D-B4E56ABA01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2B8C7C-761A-75BB-E251-FF71558D4F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E389E6-AE04-C79B-1078-201117F7416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759FD3-62FF-AD5A-D955-08D81E596C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1BD81B-AB20-995A-AC0F-5FB5A5A303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680852-BF04-998A-5B0E-9A1A05ECCE6A}"/>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8" name="Footer Placeholder 7">
            <a:extLst>
              <a:ext uri="{FF2B5EF4-FFF2-40B4-BE49-F238E27FC236}">
                <a16:creationId xmlns:a16="http://schemas.microsoft.com/office/drawing/2014/main" id="{95B34DD5-CD85-5D09-DA66-9DF54A83F7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F7099A2-50E3-8990-8773-A84A57BB59C6}"/>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3875147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AE232-7782-C7A3-D997-A4FFD5E9D3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D481AC5-0A51-6280-4BC5-92C16FAE3A81}"/>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4" name="Footer Placeholder 3">
            <a:extLst>
              <a:ext uri="{FF2B5EF4-FFF2-40B4-BE49-F238E27FC236}">
                <a16:creationId xmlns:a16="http://schemas.microsoft.com/office/drawing/2014/main" id="{3318879B-D790-3A6E-5006-F13AB0EE43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D88115-993A-4024-453F-B6E105AAA1B6}"/>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1310082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49854E-7233-C52A-1E6C-C134CC155B48}"/>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3" name="Footer Placeholder 2">
            <a:extLst>
              <a:ext uri="{FF2B5EF4-FFF2-40B4-BE49-F238E27FC236}">
                <a16:creationId xmlns:a16="http://schemas.microsoft.com/office/drawing/2014/main" id="{4677A7D6-9FCB-6DD2-A282-A4E9F47B7B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149EC3C-7595-65F6-198B-FFC705881659}"/>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1068084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4F14C-3635-F7C5-3FDC-842F791B28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9778071-153F-1019-99C5-9788CC9648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964247-CCCD-55C5-BD23-D96ED2CEF2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05EF1C-D0CE-3A02-3A1D-37ECD45DCA49}"/>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6" name="Footer Placeholder 5">
            <a:extLst>
              <a:ext uri="{FF2B5EF4-FFF2-40B4-BE49-F238E27FC236}">
                <a16:creationId xmlns:a16="http://schemas.microsoft.com/office/drawing/2014/main" id="{A2FBFD38-3C57-8092-82DC-2671C56120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5384E1-9A48-BF08-342D-48150AB18571}"/>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4213480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5A29A-71D7-A3B9-05F4-8BBE0CF589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BC52F47-E9C9-D6BA-9558-A41A3DB528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68968F-BF3A-2E40-1580-273A266572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94543E-CB67-686E-39E8-FFB646523836}"/>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6" name="Footer Placeholder 5">
            <a:extLst>
              <a:ext uri="{FF2B5EF4-FFF2-40B4-BE49-F238E27FC236}">
                <a16:creationId xmlns:a16="http://schemas.microsoft.com/office/drawing/2014/main" id="{C53FB618-AF16-9062-B667-AC9711B032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B4A91B-C2F3-DACE-8933-B1F20DCCC84D}"/>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4028309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C7526-4F57-DE6E-2B70-42DFCBC8BF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D88C42-AE4A-75FA-6206-1766A9C064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AF80FB-94DF-848F-C5CD-B0688C093499}"/>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5" name="Footer Placeholder 4">
            <a:extLst>
              <a:ext uri="{FF2B5EF4-FFF2-40B4-BE49-F238E27FC236}">
                <a16:creationId xmlns:a16="http://schemas.microsoft.com/office/drawing/2014/main" id="{E0B1782C-01ED-096F-E957-19594CEF99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9A0D53-7554-4D38-16AC-65070871BE0D}"/>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173234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7C8EF8-8DDA-D33C-48D6-CEDCD52441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F39830-93F1-B4B6-64AE-BB63F23DE8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4725BD-8B6F-C386-680B-1321E862E506}"/>
              </a:ext>
            </a:extLst>
          </p:cNvPr>
          <p:cNvSpPr>
            <a:spLocks noGrp="1"/>
          </p:cNvSpPr>
          <p:nvPr>
            <p:ph type="dt" sz="half" idx="10"/>
          </p:nvPr>
        </p:nvSpPr>
        <p:spPr/>
        <p:txBody>
          <a:bodyPr/>
          <a:lstStyle/>
          <a:p>
            <a:fld id="{1606B7DC-1D98-492A-91FD-6F8C046DC0A5}" type="datetimeFigureOut">
              <a:rPr lang="en-GB" smtClean="0"/>
              <a:t>27/09/2026</a:t>
            </a:fld>
            <a:endParaRPr lang="en-GB"/>
          </a:p>
        </p:txBody>
      </p:sp>
      <p:sp>
        <p:nvSpPr>
          <p:cNvPr id="5" name="Footer Placeholder 4">
            <a:extLst>
              <a:ext uri="{FF2B5EF4-FFF2-40B4-BE49-F238E27FC236}">
                <a16:creationId xmlns:a16="http://schemas.microsoft.com/office/drawing/2014/main" id="{7F2BC047-AF79-7051-6D26-828B61C4BE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0D6D18-8BE9-FA82-F138-A0981EA3C392}"/>
              </a:ext>
            </a:extLst>
          </p:cNvPr>
          <p:cNvSpPr>
            <a:spLocks noGrp="1"/>
          </p:cNvSpPr>
          <p:nvPr>
            <p:ph type="sldNum" sz="quarter" idx="12"/>
          </p:nvPr>
        </p:nvSpPr>
        <p:spPr/>
        <p:txBody>
          <a:bodyPr/>
          <a:lstStyle/>
          <a:p>
            <a:fld id="{E26F75F5-7EB0-4016-904A-1B6D7E7F96EB}" type="slidenum">
              <a:rPr lang="en-GB" smtClean="0"/>
              <a:t>‹#›</a:t>
            </a:fld>
            <a:endParaRPr lang="en-GB"/>
          </a:p>
        </p:txBody>
      </p:sp>
    </p:spTree>
    <p:extLst>
      <p:ext uri="{BB962C8B-B14F-4D97-AF65-F5344CB8AC3E}">
        <p14:creationId xmlns:p14="http://schemas.microsoft.com/office/powerpoint/2010/main" val="96128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2E2E9B-4FC0-FAF6-9A93-B7B079E48F4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68367C-7004-3140-CAC2-3D68406F0D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1DAA2A-DB35-7EB9-D2FE-A76BD6C997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606B7DC-1D98-492A-91FD-6F8C046DC0A5}" type="datetimeFigureOut">
              <a:rPr lang="en-GB" smtClean="0"/>
              <a:t>27/09/2026</a:t>
            </a:fld>
            <a:endParaRPr lang="en-GB"/>
          </a:p>
        </p:txBody>
      </p:sp>
      <p:sp>
        <p:nvSpPr>
          <p:cNvPr id="5" name="Footer Placeholder 4">
            <a:extLst>
              <a:ext uri="{FF2B5EF4-FFF2-40B4-BE49-F238E27FC236}">
                <a16:creationId xmlns:a16="http://schemas.microsoft.com/office/drawing/2014/main" id="{75E22CCD-A377-F371-83F1-EFBBCCBA97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9521F45-D6BE-A3FE-7080-7F25A5EB17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26F75F5-7EB0-4016-904A-1B6D7E7F96EB}" type="slidenum">
              <a:rPr lang="en-GB" smtClean="0"/>
              <a:t>‹#›</a:t>
            </a:fld>
            <a:endParaRPr lang="en-GB"/>
          </a:p>
        </p:txBody>
      </p:sp>
    </p:spTree>
    <p:extLst>
      <p:ext uri="{BB962C8B-B14F-4D97-AF65-F5344CB8AC3E}">
        <p14:creationId xmlns:p14="http://schemas.microsoft.com/office/powerpoint/2010/main" val="1198793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7.jpeg"/><Relationship Id="rId7" Type="http://schemas.openxmlformats.org/officeDocument/2006/relationships/diagramColors" Target="../diagrams/colors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ABCF692-F883-5255-4D67-E1D470456475}"/>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51A4F9-41C9-A4F5-87AD-DF2C0E122639}"/>
              </a:ext>
            </a:extLst>
          </p:cNvPr>
          <p:cNvSpPr>
            <a:spLocks noGrp="1"/>
          </p:cNvSpPr>
          <p:nvPr>
            <p:ph type="title"/>
          </p:nvPr>
        </p:nvSpPr>
        <p:spPr>
          <a:xfrm>
            <a:off x="793662" y="386930"/>
            <a:ext cx="10066122" cy="1298448"/>
          </a:xfrm>
        </p:spPr>
        <p:txBody>
          <a:bodyPr anchor="b">
            <a:normAutofit/>
          </a:bodyPr>
          <a:lstStyle/>
          <a:p>
            <a:r>
              <a:rPr lang="en-GB" sz="4800"/>
              <a:t>Introduction</a:t>
            </a:r>
          </a:p>
        </p:txBody>
      </p:sp>
      <p:sp>
        <p:nvSpPr>
          <p:cNvPr id="16" name="Rectangle 1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D20CCD-CD14-06C5-F61A-3E04D72C2FF2}"/>
              </a:ext>
            </a:extLst>
          </p:cNvPr>
          <p:cNvSpPr>
            <a:spLocks noGrp="1"/>
          </p:cNvSpPr>
          <p:nvPr>
            <p:ph idx="1"/>
          </p:nvPr>
        </p:nvSpPr>
        <p:spPr>
          <a:xfrm>
            <a:off x="793661" y="2599509"/>
            <a:ext cx="4530898" cy="3639450"/>
          </a:xfrm>
        </p:spPr>
        <p:txBody>
          <a:bodyPr anchor="ctr">
            <a:normAutofit/>
          </a:bodyPr>
          <a:lstStyle/>
          <a:p>
            <a:r>
              <a:rPr lang="en-GB" sz="1700" b="1">
                <a:effectLst/>
              </a:rPr>
              <a:t>Title:</a:t>
            </a:r>
            <a:r>
              <a:rPr lang="en-GB" sz="1700">
                <a:effectLst/>
              </a:rPr>
              <a:t> Realised Performance of ORP-Aligned Retrofit in Welsh Social Housing </a:t>
            </a:r>
          </a:p>
          <a:p>
            <a:r>
              <a:rPr lang="en-GB" sz="1700" b="1">
                <a:effectLst/>
              </a:rPr>
              <a:t>Presenter:</a:t>
            </a:r>
            <a:r>
              <a:rPr lang="en-GB" sz="1700">
                <a:effectLst/>
              </a:rPr>
              <a:t> JP, MSc Student, UWTSD</a:t>
            </a:r>
            <a:endParaRPr lang="en-GB" sz="1700"/>
          </a:p>
          <a:p>
            <a:r>
              <a:rPr lang="en-GB" sz="1700" b="1">
                <a:effectLst/>
              </a:rPr>
              <a:t>Purpose:</a:t>
            </a:r>
            <a:r>
              <a:rPr lang="en-GB" sz="1700">
                <a:effectLst/>
              </a:rPr>
              <a:t> Evaluate how ORP-aligned retrofit performs in lived Welsh social homes, integrating metered data, lived experience, and organisational processes.</a:t>
            </a:r>
            <a:endParaRPr lang="en-GB" sz="1700"/>
          </a:p>
          <a:p>
            <a:r>
              <a:rPr lang="en-GB" sz="1700" b="1">
                <a:effectLst/>
              </a:rPr>
              <a:t>Research Question:</a:t>
            </a:r>
            <a:r>
              <a:rPr lang="en-GB" sz="1700">
                <a:effectLst/>
              </a:rPr>
              <a:t> </a:t>
            </a:r>
            <a:r>
              <a:rPr lang="en-GB" sz="1700" b="1">
                <a:effectLst/>
              </a:rPr>
              <a:t>How does ORP-aligned retrofit perform in lived Welsh social homes, and what factors shape realised outcomes?</a:t>
            </a:r>
            <a:endParaRPr lang="en-GB" sz="1700"/>
          </a:p>
          <a:p>
            <a:pPr marL="0" indent="0">
              <a:buNone/>
            </a:pPr>
            <a:endParaRPr lang="en-GB" sz="1700"/>
          </a:p>
        </p:txBody>
      </p:sp>
      <p:pic>
        <p:nvPicPr>
          <p:cNvPr id="4" name="Picture 3" descr="Home - CUC Board Vacancies">
            <a:extLst>
              <a:ext uri="{FF2B5EF4-FFF2-40B4-BE49-F238E27FC236}">
                <a16:creationId xmlns:a16="http://schemas.microsoft.com/office/drawing/2014/main" id="{161093E5-8EE5-9E91-1F05-287E4FF58357}"/>
              </a:ext>
            </a:extLst>
          </p:cNvPr>
          <p:cNvPicPr>
            <a:picLocks noChangeAspect="1"/>
          </p:cNvPicPr>
          <p:nvPr/>
        </p:nvPicPr>
        <p:blipFill>
          <a:blip r:embed="rId3"/>
          <a:stretch>
            <a:fillRect/>
          </a:stretch>
        </p:blipFill>
        <p:spPr>
          <a:xfrm>
            <a:off x="5911532" y="3053808"/>
            <a:ext cx="5150277" cy="2575138"/>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6917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B742A1-EA59-833C-2D30-F6C562DC8F19}"/>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Policy Context</a:t>
            </a:r>
          </a:p>
        </p:txBody>
      </p:sp>
      <p:graphicFrame>
        <p:nvGraphicFramePr>
          <p:cNvPr id="5" name="Content Placeholder 2">
            <a:extLst>
              <a:ext uri="{FF2B5EF4-FFF2-40B4-BE49-F238E27FC236}">
                <a16:creationId xmlns:a16="http://schemas.microsoft.com/office/drawing/2014/main" id="{9CB19F4F-BAAA-B8E0-72B8-E138D2716934}"/>
              </a:ext>
            </a:extLst>
          </p:cNvPr>
          <p:cNvGraphicFramePr>
            <a:graphicFrameLocks noGrp="1"/>
          </p:cNvGraphicFramePr>
          <p:nvPr>
            <p:ph idx="1"/>
            <p:extLst>
              <p:ext uri="{D42A27DB-BD31-4B8C-83A1-F6EECF244321}">
                <p14:modId xmlns:p14="http://schemas.microsoft.com/office/powerpoint/2010/main" val="322472295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3886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4148BE-26BD-A761-658E-5BE31B21B8B5}"/>
              </a:ext>
            </a:extLst>
          </p:cNvPr>
          <p:cNvPicPr>
            <a:picLocks noChangeAspect="1"/>
          </p:cNvPicPr>
          <p:nvPr/>
        </p:nvPicPr>
        <p:blipFill>
          <a:blip r:embed="rId3">
            <a:duotone>
              <a:schemeClr val="bg2">
                <a:shade val="45000"/>
                <a:satMod val="135000"/>
              </a:schemeClr>
              <a:prstClr val="white"/>
            </a:duotone>
          </a:blip>
          <a:srcRect t="15730"/>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B88CCE-A090-C425-9885-CCE2C1DA80C6}"/>
              </a:ext>
            </a:extLst>
          </p:cNvPr>
          <p:cNvSpPr>
            <a:spLocks noGrp="1"/>
          </p:cNvSpPr>
          <p:nvPr>
            <p:ph type="title"/>
          </p:nvPr>
        </p:nvSpPr>
        <p:spPr>
          <a:xfrm>
            <a:off x="838200" y="365125"/>
            <a:ext cx="10515600" cy="1325563"/>
          </a:xfrm>
        </p:spPr>
        <p:txBody>
          <a:bodyPr>
            <a:normAutofit/>
          </a:bodyPr>
          <a:lstStyle/>
          <a:p>
            <a:r>
              <a:rPr lang="en-GB" dirty="0"/>
              <a:t>Literature Review</a:t>
            </a:r>
          </a:p>
        </p:txBody>
      </p:sp>
      <p:graphicFrame>
        <p:nvGraphicFramePr>
          <p:cNvPr id="5" name="Content Placeholder 2">
            <a:extLst>
              <a:ext uri="{FF2B5EF4-FFF2-40B4-BE49-F238E27FC236}">
                <a16:creationId xmlns:a16="http://schemas.microsoft.com/office/drawing/2014/main" id="{5E17EB94-E1EE-93BD-A6D0-67A9BA1E4BA5}"/>
              </a:ext>
            </a:extLst>
          </p:cNvPr>
          <p:cNvGraphicFramePr>
            <a:graphicFrameLocks noGrp="1"/>
          </p:cNvGraphicFramePr>
          <p:nvPr>
            <p:ph idx="1"/>
            <p:extLst>
              <p:ext uri="{D42A27DB-BD31-4B8C-83A1-F6EECF244321}">
                <p14:modId xmlns:p14="http://schemas.microsoft.com/office/powerpoint/2010/main" val="229443257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48128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EA9D06F-1FC2-6F59-CC44-C259D81A6A92}"/>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Conceptual Framework</a:t>
            </a:r>
          </a:p>
        </p:txBody>
      </p:sp>
      <p:graphicFrame>
        <p:nvGraphicFramePr>
          <p:cNvPr id="12" name="Content Placeholder 2">
            <a:extLst>
              <a:ext uri="{FF2B5EF4-FFF2-40B4-BE49-F238E27FC236}">
                <a16:creationId xmlns:a16="http://schemas.microsoft.com/office/drawing/2014/main" id="{3E583A5A-1796-2823-33B0-01B8F4A0BC64}"/>
              </a:ext>
            </a:extLst>
          </p:cNvPr>
          <p:cNvGraphicFramePr>
            <a:graphicFrameLocks noGrp="1"/>
          </p:cNvGraphicFramePr>
          <p:nvPr>
            <p:ph idx="1"/>
            <p:extLst>
              <p:ext uri="{D42A27DB-BD31-4B8C-83A1-F6EECF244321}">
                <p14:modId xmlns:p14="http://schemas.microsoft.com/office/powerpoint/2010/main" val="191525399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2998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2712F55-8FC1-CF48-9CB9-9F1946AB54CC}"/>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E5D03D-C459-24DB-1639-D6782A7A291B}"/>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Methodology</a:t>
            </a:r>
          </a:p>
        </p:txBody>
      </p:sp>
      <p:graphicFrame>
        <p:nvGraphicFramePr>
          <p:cNvPr id="5" name="Content Placeholder 2">
            <a:extLst>
              <a:ext uri="{FF2B5EF4-FFF2-40B4-BE49-F238E27FC236}">
                <a16:creationId xmlns:a16="http://schemas.microsoft.com/office/drawing/2014/main" id="{D43EC64A-DF88-D15B-EE4A-E1668FD2861B}"/>
              </a:ext>
            </a:extLst>
          </p:cNvPr>
          <p:cNvGraphicFramePr>
            <a:graphicFrameLocks noGrp="1"/>
          </p:cNvGraphicFramePr>
          <p:nvPr>
            <p:ph idx="1"/>
            <p:extLst>
              <p:ext uri="{D42A27DB-BD31-4B8C-83A1-F6EECF244321}">
                <p14:modId xmlns:p14="http://schemas.microsoft.com/office/powerpoint/2010/main" val="1890354559"/>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9291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A0C1F8-B932-28A9-A273-2C143B9A5BA5}"/>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rPr>
              <a:t>Quantitative Findings: Heating &amp; Comfort</a:t>
            </a:r>
          </a:p>
        </p:txBody>
      </p:sp>
      <p:graphicFrame>
        <p:nvGraphicFramePr>
          <p:cNvPr id="5" name="Content Placeholder 2">
            <a:extLst>
              <a:ext uri="{FF2B5EF4-FFF2-40B4-BE49-F238E27FC236}">
                <a16:creationId xmlns:a16="http://schemas.microsoft.com/office/drawing/2014/main" id="{B4A0CF89-CA79-3041-9A73-06820A078FB7}"/>
              </a:ext>
            </a:extLst>
          </p:cNvPr>
          <p:cNvGraphicFramePr>
            <a:graphicFrameLocks noGrp="1"/>
          </p:cNvGraphicFramePr>
          <p:nvPr>
            <p:ph idx="1"/>
            <p:extLst>
              <p:ext uri="{D42A27DB-BD31-4B8C-83A1-F6EECF244321}">
                <p14:modId xmlns:p14="http://schemas.microsoft.com/office/powerpoint/2010/main" val="261560610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75626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D572B85-E917-DA02-B302-2E073A4B7DA0}"/>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F41BD4B-48D3-D68D-4085-B8A0A793373C}"/>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Quantitative Findings: Heat Pumps, PV, Moisture</a:t>
            </a:r>
          </a:p>
        </p:txBody>
      </p:sp>
      <p:graphicFrame>
        <p:nvGraphicFramePr>
          <p:cNvPr id="5" name="Content Placeholder 2">
            <a:extLst>
              <a:ext uri="{FF2B5EF4-FFF2-40B4-BE49-F238E27FC236}">
                <a16:creationId xmlns:a16="http://schemas.microsoft.com/office/drawing/2014/main" id="{9BAC2BFE-97CB-768A-1090-D52F7A867048}"/>
              </a:ext>
            </a:extLst>
          </p:cNvPr>
          <p:cNvGraphicFramePr>
            <a:graphicFrameLocks noGrp="1"/>
          </p:cNvGraphicFramePr>
          <p:nvPr>
            <p:ph idx="1"/>
            <p:extLst>
              <p:ext uri="{D42A27DB-BD31-4B8C-83A1-F6EECF244321}">
                <p14:modId xmlns:p14="http://schemas.microsoft.com/office/powerpoint/2010/main" val="121006763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469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3DC20A5-2FBC-ECDF-91DA-94B2ABEFC4B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8F59A4-4431-460D-8E49-6E65C189A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8A919B9C-5C01-47E4-B2F2-45F589208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E85A82CE-D835-4542-BE8D-62A8F5A94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63D7EF0-3AC8-4029-B55D-EBDD733D3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AC2AE64-64DF-2F60-DF2D-0A6FF700D1A3}"/>
              </a:ext>
            </a:extLst>
          </p:cNvPr>
          <p:cNvSpPr>
            <a:spLocks noGrp="1"/>
          </p:cNvSpPr>
          <p:nvPr>
            <p:ph type="title"/>
          </p:nvPr>
        </p:nvSpPr>
        <p:spPr>
          <a:xfrm>
            <a:off x="550863" y="365125"/>
            <a:ext cx="11090274" cy="1325563"/>
          </a:xfrm>
        </p:spPr>
        <p:txBody>
          <a:bodyPr>
            <a:normAutofit/>
          </a:bodyPr>
          <a:lstStyle/>
          <a:p>
            <a:r>
              <a:rPr lang="en-GB" sz="4000"/>
              <a:t>Qualitative Findings: Tenant Experience</a:t>
            </a:r>
          </a:p>
        </p:txBody>
      </p:sp>
      <p:graphicFrame>
        <p:nvGraphicFramePr>
          <p:cNvPr id="5" name="Content Placeholder 2">
            <a:extLst>
              <a:ext uri="{FF2B5EF4-FFF2-40B4-BE49-F238E27FC236}">
                <a16:creationId xmlns:a16="http://schemas.microsoft.com/office/drawing/2014/main" id="{410DD39D-3049-A70F-897C-6F12E6A15699}"/>
              </a:ext>
            </a:extLst>
          </p:cNvPr>
          <p:cNvGraphicFramePr>
            <a:graphicFrameLocks noGrp="1"/>
          </p:cNvGraphicFramePr>
          <p:nvPr>
            <p:ph idx="1"/>
            <p:extLst>
              <p:ext uri="{D42A27DB-BD31-4B8C-83A1-F6EECF244321}">
                <p14:modId xmlns:p14="http://schemas.microsoft.com/office/powerpoint/2010/main" val="4247559010"/>
              </p:ext>
            </p:extLst>
          </p:nvPr>
        </p:nvGraphicFramePr>
        <p:xfrm>
          <a:off x="547688" y="2133600"/>
          <a:ext cx="11093450" cy="4157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85574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FD238D-80E2-28D1-B2D4-749F2B46CDBA}"/>
              </a:ext>
            </a:extLst>
          </p:cNvPr>
          <p:cNvSpPr>
            <a:spLocks noGrp="1"/>
          </p:cNvSpPr>
          <p:nvPr>
            <p:ph type="title"/>
          </p:nvPr>
        </p:nvSpPr>
        <p:spPr>
          <a:xfrm>
            <a:off x="586478" y="1683756"/>
            <a:ext cx="3115265" cy="2396359"/>
          </a:xfrm>
        </p:spPr>
        <p:txBody>
          <a:bodyPr anchor="b">
            <a:normAutofit/>
          </a:bodyPr>
          <a:lstStyle/>
          <a:p>
            <a:pPr algn="r"/>
            <a:r>
              <a:rPr lang="en-GB" sz="3700">
                <a:solidFill>
                  <a:srgbClr val="FFFFFF"/>
                </a:solidFill>
              </a:rPr>
              <a:t>Organisational Capability</a:t>
            </a:r>
          </a:p>
        </p:txBody>
      </p:sp>
      <p:graphicFrame>
        <p:nvGraphicFramePr>
          <p:cNvPr id="5" name="Content Placeholder 2">
            <a:extLst>
              <a:ext uri="{FF2B5EF4-FFF2-40B4-BE49-F238E27FC236}">
                <a16:creationId xmlns:a16="http://schemas.microsoft.com/office/drawing/2014/main" id="{50946ED4-FB58-EBB9-74BA-6EC3CEE9745B}"/>
              </a:ext>
            </a:extLst>
          </p:cNvPr>
          <p:cNvGraphicFramePr>
            <a:graphicFrameLocks noGrp="1"/>
          </p:cNvGraphicFramePr>
          <p:nvPr>
            <p:ph idx="1"/>
            <p:extLst>
              <p:ext uri="{D42A27DB-BD31-4B8C-83A1-F6EECF244321}">
                <p14:modId xmlns:p14="http://schemas.microsoft.com/office/powerpoint/2010/main" val="393142481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641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5BB61F-EFD3-9DA5-694D-3CEB955C3DB8}"/>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Integrated Discussion</a:t>
            </a:r>
          </a:p>
        </p:txBody>
      </p:sp>
      <p:graphicFrame>
        <p:nvGraphicFramePr>
          <p:cNvPr id="5" name="Content Placeholder 2">
            <a:extLst>
              <a:ext uri="{FF2B5EF4-FFF2-40B4-BE49-F238E27FC236}">
                <a16:creationId xmlns:a16="http://schemas.microsoft.com/office/drawing/2014/main" id="{D0439472-DA2E-4220-50FF-5B3DA196E5FA}"/>
              </a:ext>
            </a:extLst>
          </p:cNvPr>
          <p:cNvGraphicFramePr>
            <a:graphicFrameLocks noGrp="1"/>
          </p:cNvGraphicFramePr>
          <p:nvPr>
            <p:ph idx="1"/>
            <p:extLst>
              <p:ext uri="{D42A27DB-BD31-4B8C-83A1-F6EECF244321}">
                <p14:modId xmlns:p14="http://schemas.microsoft.com/office/powerpoint/2010/main" val="159065036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4376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FF23D84-B4C3-78C6-C389-D6DC85B2BB8C}"/>
              </a:ext>
            </a:extLst>
          </p:cNvPr>
          <p:cNvSpPr>
            <a:spLocks noGrp="1"/>
          </p:cNvSpPr>
          <p:nvPr>
            <p:ph type="title"/>
          </p:nvPr>
        </p:nvSpPr>
        <p:spPr>
          <a:xfrm>
            <a:off x="838200" y="673770"/>
            <a:ext cx="3220329" cy="2027227"/>
          </a:xfrm>
        </p:spPr>
        <p:txBody>
          <a:bodyPr anchor="t">
            <a:normAutofit/>
          </a:bodyPr>
          <a:lstStyle/>
          <a:p>
            <a:r>
              <a:rPr lang="en-GB" sz="5400">
                <a:solidFill>
                  <a:srgbClr val="FFFFFF"/>
                </a:solidFill>
              </a:rPr>
              <a:t>Economic Case</a:t>
            </a:r>
          </a:p>
        </p:txBody>
      </p:sp>
      <p:graphicFrame>
        <p:nvGraphicFramePr>
          <p:cNvPr id="5" name="Content Placeholder 2">
            <a:extLst>
              <a:ext uri="{FF2B5EF4-FFF2-40B4-BE49-F238E27FC236}">
                <a16:creationId xmlns:a16="http://schemas.microsoft.com/office/drawing/2014/main" id="{315B9FBA-9102-775D-3C2F-63FAE0905FD6}"/>
              </a:ext>
            </a:extLst>
          </p:cNvPr>
          <p:cNvGraphicFramePr>
            <a:graphicFrameLocks noGrp="1"/>
          </p:cNvGraphicFramePr>
          <p:nvPr>
            <p:ph idx="1"/>
            <p:extLst>
              <p:ext uri="{D42A27DB-BD31-4B8C-83A1-F6EECF244321}">
                <p14:modId xmlns:p14="http://schemas.microsoft.com/office/powerpoint/2010/main" val="1158521620"/>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9687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2B48C7A-DE9A-1F88-26A8-246816EF164F}"/>
              </a:ext>
            </a:extLst>
          </p:cNvPr>
          <p:cNvPicPr>
            <a:picLocks noChangeAspect="1"/>
          </p:cNvPicPr>
          <p:nvPr/>
        </p:nvPicPr>
        <p:blipFill>
          <a:blip r:embed="rId3">
            <a:duotone>
              <a:schemeClr val="bg2">
                <a:shade val="45000"/>
                <a:satMod val="135000"/>
              </a:schemeClr>
              <a:prstClr val="white"/>
            </a:duotone>
          </a:blip>
          <a:srcRect t="12211" b="3519"/>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661465-D953-C750-A59F-3A4B8CDA0800}"/>
              </a:ext>
            </a:extLst>
          </p:cNvPr>
          <p:cNvSpPr>
            <a:spLocks noGrp="1"/>
          </p:cNvSpPr>
          <p:nvPr>
            <p:ph type="title"/>
          </p:nvPr>
        </p:nvSpPr>
        <p:spPr>
          <a:xfrm>
            <a:off x="838200" y="365125"/>
            <a:ext cx="10515600" cy="1325563"/>
          </a:xfrm>
        </p:spPr>
        <p:txBody>
          <a:bodyPr>
            <a:normAutofit/>
          </a:bodyPr>
          <a:lstStyle/>
          <a:p>
            <a:r>
              <a:rPr lang="en-GB" dirty="0"/>
              <a:t>Conclusion</a:t>
            </a:r>
          </a:p>
        </p:txBody>
      </p:sp>
      <p:graphicFrame>
        <p:nvGraphicFramePr>
          <p:cNvPr id="5" name="Content Placeholder 2">
            <a:extLst>
              <a:ext uri="{FF2B5EF4-FFF2-40B4-BE49-F238E27FC236}">
                <a16:creationId xmlns:a16="http://schemas.microsoft.com/office/drawing/2014/main" id="{3CC736E0-2521-9815-3744-6CAE144AABF4}"/>
              </a:ext>
            </a:extLst>
          </p:cNvPr>
          <p:cNvGraphicFramePr>
            <a:graphicFrameLocks noGrp="1"/>
          </p:cNvGraphicFramePr>
          <p:nvPr>
            <p:ph idx="1"/>
            <p:extLst>
              <p:ext uri="{D42A27DB-BD31-4B8C-83A1-F6EECF244321}">
                <p14:modId xmlns:p14="http://schemas.microsoft.com/office/powerpoint/2010/main" val="21263841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98889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C52C2E-5EAE-9680-FAD5-59004D337E9B}"/>
              </a:ext>
            </a:extLst>
          </p:cNvPr>
          <p:cNvSpPr>
            <a:spLocks noGrp="1"/>
          </p:cNvSpPr>
          <p:nvPr>
            <p:ph type="title"/>
          </p:nvPr>
        </p:nvSpPr>
        <p:spPr>
          <a:xfrm>
            <a:off x="1171074" y="1396686"/>
            <a:ext cx="3240506" cy="4064628"/>
          </a:xfrm>
        </p:spPr>
        <p:txBody>
          <a:bodyPr>
            <a:normAutofit/>
          </a:bodyPr>
          <a:lstStyle/>
          <a:p>
            <a:r>
              <a:rPr lang="en-GB" dirty="0">
                <a:solidFill>
                  <a:srgbClr val="FFFFFF"/>
                </a:solidFill>
              </a:rPr>
              <a:t>References</a:t>
            </a:r>
          </a:p>
        </p:txBody>
      </p:sp>
      <p:sp>
        <p:nvSpPr>
          <p:cNvPr id="24" name="Arc 23">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121D605-38C8-CD4B-EE6F-D849D3B8FC67}"/>
              </a:ext>
            </a:extLst>
          </p:cNvPr>
          <p:cNvSpPr>
            <a:spLocks noGrp="1"/>
          </p:cNvSpPr>
          <p:nvPr>
            <p:ph idx="1"/>
          </p:nvPr>
        </p:nvSpPr>
        <p:spPr>
          <a:xfrm>
            <a:off x="5370153" y="1526033"/>
            <a:ext cx="5536397" cy="3935281"/>
          </a:xfrm>
        </p:spPr>
        <p:txBody>
          <a:bodyPr>
            <a:normAutofit/>
          </a:bodyPr>
          <a:lstStyle/>
          <a:p>
            <a:r>
              <a:rPr lang="en-GB" sz="900"/>
              <a:t>Bentley, G. et al. (2020) </a:t>
            </a:r>
            <a:r>
              <a:rPr lang="en-GB" sz="900" i="1"/>
              <a:t>The Foundational Economy and Community Wealth Building</a:t>
            </a:r>
            <a:r>
              <a:rPr lang="en-GB" sz="900"/>
              <a:t>. BEIS (2021) </a:t>
            </a:r>
            <a:r>
              <a:rPr lang="en-GB" sz="900" i="1"/>
              <a:t>Energy Consumption in the UK</a:t>
            </a:r>
            <a:r>
              <a:rPr lang="en-GB" sz="900"/>
              <a:t>. BRE (2018) </a:t>
            </a:r>
            <a:r>
              <a:rPr lang="en-GB" sz="900" i="1"/>
              <a:t>Domestic Retrofit Guidance</a:t>
            </a:r>
            <a:r>
              <a:rPr lang="en-GB" sz="900"/>
              <a:t>. Braun, V. &amp; Clarke, V. (2006) ‘Using thematic analysis in psychology’, </a:t>
            </a:r>
            <a:r>
              <a:rPr lang="en-GB" sz="900" i="1"/>
              <a:t>Qualitative Research in Psychology</a:t>
            </a:r>
            <a:r>
              <a:rPr lang="en-GB" sz="900"/>
              <a:t>, 3(2), pp. 77–101. CCC (2020) </a:t>
            </a:r>
            <a:r>
              <a:rPr lang="en-GB" sz="900" i="1"/>
              <a:t>Sixth Carbon Budget</a:t>
            </a:r>
            <a:r>
              <a:rPr lang="en-GB" sz="900"/>
              <a:t>. Chitnis, M. et al. (2014) ‘Comfort taking and rebound effects’, </a:t>
            </a:r>
            <a:r>
              <a:rPr lang="en-GB" sz="900" i="1"/>
              <a:t>Energy Policy</a:t>
            </a:r>
            <a:r>
              <a:rPr lang="en-GB" sz="900"/>
              <a:t>, 68, pp. 65–74. Creswell, J. &amp; Plano Clark, V. (2018) </a:t>
            </a:r>
            <a:r>
              <a:rPr lang="en-GB" sz="900" i="1"/>
              <a:t>Designing and Conducting Mixed Methods Research</a:t>
            </a:r>
            <a:r>
              <a:rPr lang="en-GB" sz="900"/>
              <a:t>. Energy Saving Trust (2023) </a:t>
            </a:r>
            <a:r>
              <a:rPr lang="en-GB" sz="900" i="1"/>
              <a:t>Solar PV and Heat Pump Performance Data</a:t>
            </a:r>
            <a:r>
              <a:rPr lang="en-GB" sz="900"/>
              <a:t>. Feist, W. et al. (2005) ‘Passive House Standard’, </a:t>
            </a:r>
            <a:r>
              <a:rPr lang="en-GB" sz="900" i="1"/>
              <a:t>Energy and Buildings</a:t>
            </a:r>
            <a:r>
              <a:rPr lang="en-GB" sz="900"/>
              <a:t>, 37(7), pp. 861–873. Foundational Economy Collective (2018) </a:t>
            </a:r>
            <a:r>
              <a:rPr lang="en-GB" sz="900" i="1"/>
              <a:t>The Foundational Economy</a:t>
            </a:r>
            <a:r>
              <a:rPr lang="en-GB" sz="900"/>
              <a:t>. Geels, F. (2004) ‘Technological transitions’, </a:t>
            </a:r>
            <a:r>
              <a:rPr lang="en-GB" sz="900" i="1"/>
              <a:t>Research Policy</a:t>
            </a:r>
            <a:r>
              <a:rPr lang="en-GB" sz="900"/>
              <a:t>, 33(6–7), pp. 897–920. Gupta, R. &amp; Gregg, M. (2018) ‘Monitoring real world retrofit performance’, </a:t>
            </a:r>
            <a:r>
              <a:rPr lang="en-GB" sz="900" i="1"/>
              <a:t>Building Research &amp; Information</a:t>
            </a:r>
            <a:r>
              <a:rPr lang="en-GB" sz="900"/>
              <a:t>, 46(3), pp. 329–345. Huebner, G. et al. (2016) ‘Heating practices and energy use’, </a:t>
            </a:r>
            <a:r>
              <a:rPr lang="en-GB" sz="900" i="1"/>
              <a:t>Energy Research &amp; Social Science</a:t>
            </a:r>
            <a:r>
              <a:rPr lang="en-GB" sz="900"/>
              <a:t>, 22, pp. 129–139. Jenkins, K. et al. (2016) ‘Energy justice’, </a:t>
            </a:r>
            <a:r>
              <a:rPr lang="en-GB" sz="900" i="1"/>
              <a:t>Energy Research &amp; Social Science</a:t>
            </a:r>
            <a:r>
              <a:rPr lang="en-GB" sz="900"/>
              <a:t>, 11, pp. 174–182. Johnston, D. et al. (2019) ‘Domestic retrofit performance’, </a:t>
            </a:r>
            <a:r>
              <a:rPr lang="en-GB" sz="900" i="1"/>
              <a:t>BSERT</a:t>
            </a:r>
            <a:r>
              <a:rPr lang="en-GB" sz="900"/>
              <a:t>, 40(4), pp. 390–408. Kelly, S. et al. (2013) ‘SAP modelling limitations’, </a:t>
            </a:r>
            <a:r>
              <a:rPr lang="en-GB" sz="900" i="1"/>
              <a:t>Energy and Buildings</a:t>
            </a:r>
            <a:r>
              <a:rPr lang="en-GB" sz="900"/>
              <a:t>, 60, pp. 109–116. Kvale, S. &amp; Brinkmann, S. (2009) </a:t>
            </a:r>
            <a:r>
              <a:rPr lang="en-GB" sz="900" i="1" err="1"/>
              <a:t>InterViews</a:t>
            </a:r>
            <a:r>
              <a:rPr lang="en-GB" sz="900"/>
              <a:t>. Sage. Liddell, C. &amp; Morris, C. (2010) ‘Fuel poverty and human health’, </a:t>
            </a:r>
            <a:r>
              <a:rPr lang="en-GB" sz="900" i="1"/>
              <a:t>Public Health</a:t>
            </a:r>
            <a:r>
              <a:rPr lang="en-GB" sz="900"/>
              <a:t>, 124(10), pp. 563–569. Marmot Review (2011) </a:t>
            </a:r>
            <a:r>
              <a:rPr lang="en-GB" sz="900" i="1"/>
              <a:t>The Health Impacts of Cold Homes</a:t>
            </a:r>
            <a:r>
              <a:rPr lang="en-GB" sz="900"/>
              <a:t>. NICE (2021) </a:t>
            </a:r>
            <a:r>
              <a:rPr lang="en-GB" sz="900" i="1"/>
              <a:t>Damp and Mould: NG6</a:t>
            </a:r>
            <a:r>
              <a:rPr lang="en-GB" sz="900"/>
              <a:t>. Ormandy, D. &amp; Palmer, C. (2010) </a:t>
            </a:r>
            <a:r>
              <a:rPr lang="en-GB" sz="900" i="1"/>
              <a:t>Unhealthy Housing</a:t>
            </a:r>
            <a:r>
              <a:rPr lang="en-GB" sz="900"/>
              <a:t>. Routledge. Passive House Institute (2021) </a:t>
            </a:r>
            <a:r>
              <a:rPr lang="en-GB" sz="900" i="1"/>
              <a:t>PHPP 10</a:t>
            </a:r>
            <a:r>
              <a:rPr lang="en-GB" sz="900"/>
              <a:t>. Petrova, S. (2018) ‘Energy vulnerability’, </a:t>
            </a:r>
            <a:r>
              <a:rPr lang="en-GB" sz="900" i="1"/>
              <a:t>Energy Policy</a:t>
            </a:r>
            <a:r>
              <a:rPr lang="en-GB" sz="900"/>
              <a:t>, 113, pp. 376–384. Public Health Wales (2022) </a:t>
            </a:r>
            <a:r>
              <a:rPr lang="en-GB" sz="900" i="1"/>
              <a:t>Fuel Poverty and Health in Wales</a:t>
            </a:r>
            <a:r>
              <a:rPr lang="en-GB" sz="900"/>
              <a:t>. </a:t>
            </a:r>
            <a:r>
              <a:rPr lang="en-GB" sz="900" err="1"/>
              <a:t>Shrubsole</a:t>
            </a:r>
            <a:r>
              <a:rPr lang="en-GB" sz="900"/>
              <a:t>, C. et al. (2014) ‘Indoor air quality and ventilation’, </a:t>
            </a:r>
            <a:r>
              <a:rPr lang="en-GB" sz="900" i="1"/>
              <a:t>Building and Environment</a:t>
            </a:r>
            <a:r>
              <a:rPr lang="en-GB" sz="900"/>
              <a:t>, 80, pp. 1–10. Sorrell, S. (2015) ‘Rebound effects’, </a:t>
            </a:r>
            <a:r>
              <a:rPr lang="en-GB" sz="900" i="1"/>
              <a:t>Energy Policy</a:t>
            </a:r>
            <a:r>
              <a:rPr lang="en-GB" sz="900"/>
              <a:t>, 77, pp. 63–74. </a:t>
            </a:r>
            <a:r>
              <a:rPr lang="en-GB" sz="900" err="1"/>
              <a:t>Sovacool</a:t>
            </a:r>
            <a:r>
              <a:rPr lang="en-GB" sz="900"/>
              <a:t>, B. et al. (2021) ‘Energy justice in practice’, </a:t>
            </a:r>
            <a:r>
              <a:rPr lang="en-GB" sz="900" i="1"/>
              <a:t>Energy Research &amp; Social Science</a:t>
            </a:r>
            <a:r>
              <a:rPr lang="en-GB" sz="900"/>
              <a:t>, 73, 101–118. </a:t>
            </a:r>
            <a:r>
              <a:rPr lang="en-GB" sz="900" err="1"/>
              <a:t>Sunikka</a:t>
            </a:r>
            <a:r>
              <a:rPr lang="en-GB" sz="900"/>
              <a:t>-Blank, M. &amp; Galvin, R. (2012) ‘The building performance gap’, </a:t>
            </a:r>
            <a:r>
              <a:rPr lang="en-GB" sz="900" i="1"/>
              <a:t>BRI</a:t>
            </a:r>
            <a:r>
              <a:rPr lang="en-GB" sz="900"/>
              <a:t>, 40(3), pp. 260–273. Welsh Government (2023) </a:t>
            </a:r>
            <a:r>
              <a:rPr lang="en-GB" sz="900" i="1"/>
              <a:t>Optimised Retrofit Programme Annual Report</a:t>
            </a:r>
            <a:r>
              <a:rPr lang="en-GB" sz="900"/>
              <a:t>. WHO (2018) </a:t>
            </a:r>
            <a:r>
              <a:rPr lang="en-GB" sz="900" i="1"/>
              <a:t>Housing and Health Guidelines</a:t>
            </a:r>
            <a:r>
              <a:rPr lang="en-GB" sz="900"/>
              <a:t>. Wingfield, J. et al. (2011) </a:t>
            </a:r>
            <a:r>
              <a:rPr lang="en-GB" sz="900" i="1"/>
              <a:t>Evaluating Retrofit Performance</a:t>
            </a:r>
            <a:r>
              <a:rPr lang="en-GB" sz="900"/>
              <a:t>. Zero Carbon Hub (2014) </a:t>
            </a:r>
            <a:r>
              <a:rPr lang="en-GB" sz="900" i="1"/>
              <a:t>Closing the Performance Gap</a:t>
            </a:r>
            <a:r>
              <a:rPr lang="en-GB" sz="900"/>
              <a:t>.</a:t>
            </a:r>
          </a:p>
        </p:txBody>
      </p:sp>
    </p:spTree>
    <p:extLst>
      <p:ext uri="{BB962C8B-B14F-4D97-AF65-F5344CB8AC3E}">
        <p14:creationId xmlns:p14="http://schemas.microsoft.com/office/powerpoint/2010/main" val="2905315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F668C2-54F0-7549-1D8E-460070BE68BB}"/>
              </a:ext>
            </a:extLst>
          </p:cNvPr>
          <p:cNvSpPr>
            <a:spLocks noGrp="1"/>
          </p:cNvSpPr>
          <p:nvPr>
            <p:ph type="title"/>
          </p:nvPr>
        </p:nvSpPr>
        <p:spPr>
          <a:xfrm>
            <a:off x="804672" y="802955"/>
            <a:ext cx="4977976" cy="1454051"/>
          </a:xfrm>
        </p:spPr>
        <p:txBody>
          <a:bodyPr>
            <a:normAutofit/>
          </a:bodyPr>
          <a:lstStyle/>
          <a:p>
            <a:r>
              <a:rPr lang="en-GB" sz="3600">
                <a:solidFill>
                  <a:schemeClr val="tx2"/>
                </a:solidFill>
              </a:rPr>
              <a:t>Further Reading</a:t>
            </a:r>
          </a:p>
        </p:txBody>
      </p:sp>
      <p:sp>
        <p:nvSpPr>
          <p:cNvPr id="3" name="Content Placeholder 2">
            <a:extLst>
              <a:ext uri="{FF2B5EF4-FFF2-40B4-BE49-F238E27FC236}">
                <a16:creationId xmlns:a16="http://schemas.microsoft.com/office/drawing/2014/main" id="{C91718A2-127C-AA95-E4AF-3395F298FE3D}"/>
              </a:ext>
            </a:extLst>
          </p:cNvPr>
          <p:cNvSpPr>
            <a:spLocks noGrp="1"/>
          </p:cNvSpPr>
          <p:nvPr>
            <p:ph idx="1"/>
          </p:nvPr>
        </p:nvSpPr>
        <p:spPr>
          <a:xfrm>
            <a:off x="804672" y="2421682"/>
            <a:ext cx="4977578" cy="3639289"/>
          </a:xfrm>
        </p:spPr>
        <p:txBody>
          <a:bodyPr anchor="ctr">
            <a:normAutofit/>
          </a:bodyPr>
          <a:lstStyle/>
          <a:p>
            <a:r>
              <a:rPr lang="en-GB" sz="1100" b="1" dirty="0">
                <a:solidFill>
                  <a:schemeClr val="tx2"/>
                </a:solidFill>
                <a:effectLst/>
              </a:rPr>
              <a:t>Recommended Further Reading</a:t>
            </a:r>
            <a:endParaRPr lang="en-GB" sz="1100" dirty="0">
              <a:solidFill>
                <a:schemeClr val="tx2"/>
              </a:solidFill>
            </a:endParaRPr>
          </a:p>
          <a:p>
            <a:pPr lvl="0"/>
            <a:r>
              <a:rPr lang="en-GB" sz="1100" b="1" dirty="0">
                <a:solidFill>
                  <a:schemeClr val="tx2"/>
                </a:solidFill>
                <a:effectLst/>
              </a:rPr>
              <a:t>Energy justice frameworks</a:t>
            </a:r>
            <a:r>
              <a:rPr lang="en-GB" sz="1100" dirty="0">
                <a:solidFill>
                  <a:schemeClr val="tx2"/>
                </a:solidFill>
                <a:effectLst/>
              </a:rPr>
              <a:t> </a:t>
            </a:r>
            <a:r>
              <a:rPr lang="en-GB" sz="1100" dirty="0" err="1">
                <a:solidFill>
                  <a:schemeClr val="tx2"/>
                </a:solidFill>
                <a:effectLst/>
              </a:rPr>
              <a:t>Sovacool</a:t>
            </a:r>
            <a:r>
              <a:rPr lang="en-GB" sz="1100" dirty="0">
                <a:solidFill>
                  <a:schemeClr val="tx2"/>
                </a:solidFill>
                <a:effectLst/>
              </a:rPr>
              <a:t>, B. et al. (2021). </a:t>
            </a:r>
            <a:r>
              <a:rPr lang="en-GB" sz="1100" i="1" dirty="0">
                <a:solidFill>
                  <a:schemeClr val="tx2"/>
                </a:solidFill>
                <a:effectLst/>
              </a:rPr>
              <a:t>Energy justice in practice</a:t>
            </a:r>
            <a:r>
              <a:rPr lang="en-GB" sz="1100" dirty="0">
                <a:solidFill>
                  <a:schemeClr val="tx2"/>
                </a:solidFill>
                <a:effectLst/>
              </a:rPr>
              <a:t>. Jenkins, K. et al. (2016). </a:t>
            </a:r>
            <a:r>
              <a:rPr lang="en-GB" sz="1100" i="1" dirty="0">
                <a:solidFill>
                  <a:schemeClr val="tx2"/>
                </a:solidFill>
                <a:effectLst/>
              </a:rPr>
              <a:t>Energy justice: A conceptual review</a:t>
            </a:r>
            <a:r>
              <a:rPr lang="en-GB" sz="1100" dirty="0">
                <a:solidFill>
                  <a:schemeClr val="tx2"/>
                </a:solidFill>
                <a:effectLst/>
              </a:rPr>
              <a:t>.</a:t>
            </a:r>
            <a:endParaRPr lang="en-GB" sz="1100" dirty="0">
              <a:solidFill>
                <a:schemeClr val="tx2"/>
              </a:solidFill>
            </a:endParaRPr>
          </a:p>
          <a:p>
            <a:pPr lvl="0"/>
            <a:r>
              <a:rPr lang="en-GB" sz="1100" b="1" dirty="0">
                <a:solidFill>
                  <a:schemeClr val="tx2"/>
                </a:solidFill>
                <a:effectLst/>
              </a:rPr>
              <a:t>Socio‑technical transitions</a:t>
            </a:r>
            <a:r>
              <a:rPr lang="en-GB" sz="1100" dirty="0">
                <a:solidFill>
                  <a:schemeClr val="tx2"/>
                </a:solidFill>
                <a:effectLst/>
              </a:rPr>
              <a:t> Geels, F. (2004). </a:t>
            </a:r>
            <a:r>
              <a:rPr lang="en-GB" sz="1100" i="1" dirty="0">
                <a:solidFill>
                  <a:schemeClr val="tx2"/>
                </a:solidFill>
                <a:effectLst/>
              </a:rPr>
              <a:t>Technological transitions as evolutionary processes</a:t>
            </a:r>
            <a:r>
              <a:rPr lang="en-GB" sz="1100" dirty="0">
                <a:solidFill>
                  <a:schemeClr val="tx2"/>
                </a:solidFill>
                <a:effectLst/>
              </a:rPr>
              <a:t>.</a:t>
            </a:r>
            <a:endParaRPr lang="en-GB" sz="1100" dirty="0">
              <a:solidFill>
                <a:schemeClr val="tx2"/>
              </a:solidFill>
            </a:endParaRPr>
          </a:p>
          <a:p>
            <a:pPr lvl="0"/>
            <a:r>
              <a:rPr lang="en-GB" sz="1100" b="1" dirty="0">
                <a:solidFill>
                  <a:schemeClr val="tx2"/>
                </a:solidFill>
                <a:effectLst/>
              </a:rPr>
              <a:t>Building performance gap</a:t>
            </a:r>
            <a:r>
              <a:rPr lang="en-GB" sz="1100" dirty="0">
                <a:solidFill>
                  <a:schemeClr val="tx2"/>
                </a:solidFill>
                <a:effectLst/>
              </a:rPr>
              <a:t> </a:t>
            </a:r>
            <a:r>
              <a:rPr lang="en-GB" sz="1100" dirty="0" err="1">
                <a:solidFill>
                  <a:schemeClr val="tx2"/>
                </a:solidFill>
                <a:effectLst/>
              </a:rPr>
              <a:t>Sunikka</a:t>
            </a:r>
            <a:r>
              <a:rPr lang="en-GB" sz="1100" dirty="0">
                <a:solidFill>
                  <a:schemeClr val="tx2"/>
                </a:solidFill>
                <a:effectLst/>
              </a:rPr>
              <a:t>‑Blank, M. &amp; Galvin, R. (2012). </a:t>
            </a:r>
            <a:r>
              <a:rPr lang="en-GB" sz="1100" i="1" dirty="0">
                <a:solidFill>
                  <a:schemeClr val="tx2"/>
                </a:solidFill>
                <a:effectLst/>
              </a:rPr>
              <a:t>The building performance gap</a:t>
            </a:r>
            <a:r>
              <a:rPr lang="en-GB" sz="1100" dirty="0">
                <a:solidFill>
                  <a:schemeClr val="tx2"/>
                </a:solidFill>
                <a:effectLst/>
              </a:rPr>
              <a:t>. Zero Carbon Hub (2014). </a:t>
            </a:r>
            <a:r>
              <a:rPr lang="en-GB" sz="1100" i="1" dirty="0">
                <a:solidFill>
                  <a:schemeClr val="tx2"/>
                </a:solidFill>
                <a:effectLst/>
              </a:rPr>
              <a:t>Closing the Performance Gap</a:t>
            </a:r>
            <a:r>
              <a:rPr lang="en-GB" sz="1100" dirty="0">
                <a:solidFill>
                  <a:schemeClr val="tx2"/>
                </a:solidFill>
                <a:effectLst/>
              </a:rPr>
              <a:t>.</a:t>
            </a:r>
            <a:endParaRPr lang="en-GB" sz="1100" dirty="0">
              <a:solidFill>
                <a:schemeClr val="tx2"/>
              </a:solidFill>
            </a:endParaRPr>
          </a:p>
          <a:p>
            <a:pPr lvl="0"/>
            <a:r>
              <a:rPr lang="en-GB" sz="1100" b="1" dirty="0">
                <a:solidFill>
                  <a:schemeClr val="tx2"/>
                </a:solidFill>
                <a:effectLst/>
              </a:rPr>
              <a:t>Heat pump performance</a:t>
            </a:r>
            <a:r>
              <a:rPr lang="en-GB" sz="1100" dirty="0">
                <a:solidFill>
                  <a:schemeClr val="tx2"/>
                </a:solidFill>
                <a:effectLst/>
              </a:rPr>
              <a:t> Energy Saving Trust (2020, 2023). </a:t>
            </a:r>
            <a:r>
              <a:rPr lang="en-GB" sz="1100" i="1" dirty="0">
                <a:solidFill>
                  <a:schemeClr val="tx2"/>
                </a:solidFill>
                <a:effectLst/>
              </a:rPr>
              <a:t>Heat Pump Field Trials &amp; Performance Data</a:t>
            </a:r>
            <a:r>
              <a:rPr lang="en-GB" sz="1100" dirty="0">
                <a:solidFill>
                  <a:schemeClr val="tx2"/>
                </a:solidFill>
                <a:effectLst/>
              </a:rPr>
              <a:t>. </a:t>
            </a:r>
            <a:r>
              <a:rPr lang="en-GB" sz="1100" dirty="0" err="1">
                <a:solidFill>
                  <a:schemeClr val="tx2"/>
                </a:solidFill>
                <a:effectLst/>
              </a:rPr>
              <a:t>Staffell</a:t>
            </a:r>
            <a:r>
              <a:rPr lang="en-GB" sz="1100" dirty="0">
                <a:solidFill>
                  <a:schemeClr val="tx2"/>
                </a:solidFill>
                <a:effectLst/>
              </a:rPr>
              <a:t>, I. et al. (2021). </a:t>
            </a:r>
            <a:r>
              <a:rPr lang="en-GB" sz="1100" i="1" dirty="0">
                <a:solidFill>
                  <a:schemeClr val="tx2"/>
                </a:solidFill>
                <a:effectLst/>
              </a:rPr>
              <a:t>Heat pump efficiency research</a:t>
            </a:r>
            <a:r>
              <a:rPr lang="en-GB" sz="1100" dirty="0">
                <a:solidFill>
                  <a:schemeClr val="tx2"/>
                </a:solidFill>
                <a:effectLst/>
              </a:rPr>
              <a:t>.</a:t>
            </a:r>
            <a:endParaRPr lang="en-GB" sz="1100" dirty="0">
              <a:solidFill>
                <a:schemeClr val="tx2"/>
              </a:solidFill>
            </a:endParaRPr>
          </a:p>
          <a:p>
            <a:pPr lvl="0"/>
            <a:r>
              <a:rPr lang="en-GB" sz="1100" b="1" dirty="0">
                <a:solidFill>
                  <a:schemeClr val="tx2"/>
                </a:solidFill>
                <a:effectLst/>
              </a:rPr>
              <a:t>Ventilation &amp; moisture</a:t>
            </a:r>
            <a:r>
              <a:rPr lang="en-GB" sz="1100" dirty="0">
                <a:solidFill>
                  <a:schemeClr val="tx2"/>
                </a:solidFill>
                <a:effectLst/>
              </a:rPr>
              <a:t> </a:t>
            </a:r>
            <a:r>
              <a:rPr lang="en-GB" sz="1100" dirty="0" err="1">
                <a:solidFill>
                  <a:schemeClr val="tx2"/>
                </a:solidFill>
                <a:effectLst/>
              </a:rPr>
              <a:t>Shrubsole</a:t>
            </a:r>
            <a:r>
              <a:rPr lang="en-GB" sz="1100" dirty="0">
                <a:solidFill>
                  <a:schemeClr val="tx2"/>
                </a:solidFill>
                <a:effectLst/>
              </a:rPr>
              <a:t>, C. et al. (2014). </a:t>
            </a:r>
            <a:r>
              <a:rPr lang="en-GB" sz="1100" i="1" dirty="0">
                <a:solidFill>
                  <a:schemeClr val="tx2"/>
                </a:solidFill>
                <a:effectLst/>
              </a:rPr>
              <a:t>Indoor air quality and ventilation</a:t>
            </a:r>
            <a:r>
              <a:rPr lang="en-GB" sz="1100" dirty="0">
                <a:solidFill>
                  <a:schemeClr val="tx2"/>
                </a:solidFill>
                <a:effectLst/>
              </a:rPr>
              <a:t>. NICE (2021). </a:t>
            </a:r>
            <a:r>
              <a:rPr lang="en-GB" sz="1100" i="1" dirty="0">
                <a:solidFill>
                  <a:schemeClr val="tx2"/>
                </a:solidFill>
                <a:effectLst/>
              </a:rPr>
              <a:t>Damp and Mould: NG6</a:t>
            </a:r>
            <a:r>
              <a:rPr lang="en-GB" sz="1100" dirty="0">
                <a:solidFill>
                  <a:schemeClr val="tx2"/>
                </a:solidFill>
                <a:effectLst/>
              </a:rPr>
              <a:t>.</a:t>
            </a:r>
            <a:endParaRPr lang="en-GB" sz="1100" dirty="0">
              <a:solidFill>
                <a:schemeClr val="tx2"/>
              </a:solidFill>
            </a:endParaRPr>
          </a:p>
          <a:p>
            <a:pPr lvl="0"/>
            <a:r>
              <a:rPr lang="en-GB" sz="1100" b="1" dirty="0">
                <a:solidFill>
                  <a:schemeClr val="tx2"/>
                </a:solidFill>
                <a:effectLst/>
              </a:rPr>
              <a:t>Foundational economy</a:t>
            </a:r>
            <a:r>
              <a:rPr lang="en-GB" sz="1100" dirty="0">
                <a:solidFill>
                  <a:schemeClr val="tx2"/>
                </a:solidFill>
                <a:effectLst/>
              </a:rPr>
              <a:t> Foundational Economy Collective (2018). </a:t>
            </a:r>
            <a:r>
              <a:rPr lang="en-GB" sz="1100" i="1" dirty="0">
                <a:solidFill>
                  <a:schemeClr val="tx2"/>
                </a:solidFill>
                <a:effectLst/>
              </a:rPr>
              <a:t>The Foundational Economy</a:t>
            </a:r>
            <a:r>
              <a:rPr lang="en-GB" sz="1100" dirty="0">
                <a:solidFill>
                  <a:schemeClr val="tx2"/>
                </a:solidFill>
                <a:effectLst/>
              </a:rPr>
              <a:t>. Bentley, G. et al. (2020). </a:t>
            </a:r>
            <a:r>
              <a:rPr lang="en-GB" sz="1100" i="1" dirty="0">
                <a:solidFill>
                  <a:schemeClr val="tx2"/>
                </a:solidFill>
                <a:effectLst/>
              </a:rPr>
              <a:t>Policy for Everyday Life</a:t>
            </a:r>
            <a:r>
              <a:rPr lang="en-GB" sz="1100" dirty="0">
                <a:solidFill>
                  <a:schemeClr val="tx2"/>
                </a:solidFill>
                <a:effectLst/>
              </a:rPr>
              <a:t>.</a:t>
            </a:r>
            <a:endParaRPr lang="en-GB" sz="1100" dirty="0">
              <a:solidFill>
                <a:schemeClr val="tx2"/>
              </a:solidFill>
            </a:endParaRPr>
          </a:p>
          <a:p>
            <a:endParaRPr lang="en-GB" sz="1100" dirty="0">
              <a:solidFill>
                <a:schemeClr val="tx2"/>
              </a:solidFill>
            </a:endParaRPr>
          </a:p>
        </p:txBody>
      </p:sp>
      <p:grpSp>
        <p:nvGrpSpPr>
          <p:cNvPr id="21" name="Group 20">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Scales of Justice">
            <a:extLst>
              <a:ext uri="{FF2B5EF4-FFF2-40B4-BE49-F238E27FC236}">
                <a16:creationId xmlns:a16="http://schemas.microsoft.com/office/drawing/2014/main" id="{ED6BD745-8573-6B6D-82B0-2AA620CC3E6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267500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FE61C8-87DA-FC06-9986-CD8692EBC09A}"/>
              </a:ext>
            </a:extLst>
          </p:cNvPr>
          <p:cNvSpPr>
            <a:spLocks noGrp="1"/>
          </p:cNvSpPr>
          <p:nvPr>
            <p:ph type="title"/>
          </p:nvPr>
        </p:nvSpPr>
        <p:spPr>
          <a:xfrm>
            <a:off x="804672" y="802955"/>
            <a:ext cx="4977976" cy="1454051"/>
          </a:xfrm>
        </p:spPr>
        <p:txBody>
          <a:bodyPr>
            <a:normAutofit/>
          </a:bodyPr>
          <a:lstStyle/>
          <a:p>
            <a:r>
              <a:rPr lang="en-GB" sz="3600" dirty="0">
                <a:solidFill>
                  <a:schemeClr val="tx2"/>
                </a:solidFill>
              </a:rPr>
              <a:t>Thank you</a:t>
            </a:r>
          </a:p>
        </p:txBody>
      </p:sp>
      <p:sp>
        <p:nvSpPr>
          <p:cNvPr id="3" name="Content Placeholder 2">
            <a:extLst>
              <a:ext uri="{FF2B5EF4-FFF2-40B4-BE49-F238E27FC236}">
                <a16:creationId xmlns:a16="http://schemas.microsoft.com/office/drawing/2014/main" id="{C7B107D6-057F-DEA4-2A6B-CB6DFC727BB3}"/>
              </a:ext>
            </a:extLst>
          </p:cNvPr>
          <p:cNvSpPr>
            <a:spLocks noGrp="1"/>
          </p:cNvSpPr>
          <p:nvPr>
            <p:ph idx="1"/>
          </p:nvPr>
        </p:nvSpPr>
        <p:spPr>
          <a:xfrm>
            <a:off x="804672" y="2421682"/>
            <a:ext cx="4977578" cy="3639289"/>
          </a:xfrm>
        </p:spPr>
        <p:txBody>
          <a:bodyPr anchor="ctr">
            <a:normAutofit/>
          </a:bodyPr>
          <a:lstStyle/>
          <a:p>
            <a:r>
              <a:rPr lang="en-GB" sz="1800">
                <a:solidFill>
                  <a:schemeClr val="tx2"/>
                </a:solidFill>
              </a:rPr>
              <a:t>Any questions</a:t>
            </a: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Help">
            <a:extLst>
              <a:ext uri="{FF2B5EF4-FFF2-40B4-BE49-F238E27FC236}">
                <a16:creationId xmlns:a16="http://schemas.microsoft.com/office/drawing/2014/main" id="{7EAEFAC5-6DDB-8EB9-F0D5-4D909A67E0F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88515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500"/>
                                  </p:stCondLst>
                                  <p:iterate>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TotalTime>
  <Words>2539</Words>
  <Application>Microsoft Office PowerPoint</Application>
  <PresentationFormat>Widescreen</PresentationFormat>
  <Paragraphs>134</Paragraphs>
  <Slides>15</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Introduction</vt:lpstr>
      <vt:lpstr>Policy Context</vt:lpstr>
      <vt:lpstr>Literature Review</vt:lpstr>
      <vt:lpstr>Conceptual Framework</vt:lpstr>
      <vt:lpstr>Methodology</vt:lpstr>
      <vt:lpstr>Quantitative Findings: Heating &amp; Comfort</vt:lpstr>
      <vt:lpstr>Quantitative Findings: Heat Pumps, PV, Moisture</vt:lpstr>
      <vt:lpstr>Qualitative Findings: Tenant Experience</vt:lpstr>
      <vt:lpstr>Organisational Capability</vt:lpstr>
      <vt:lpstr>Integrated Discussion</vt:lpstr>
      <vt:lpstr>Economic Case</vt:lpstr>
      <vt:lpstr>Conclusion</vt:lpstr>
      <vt:lpstr>References</vt:lpstr>
      <vt:lpstr>Further Reading</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Jean-Paul Marshall (2023697)</dc:creator>
  <cp:lastModifiedBy>Jean-Paul Marshall (2023697)</cp:lastModifiedBy>
  <cp:revision>5</cp:revision>
  <dcterms:created xsi:type="dcterms:W3CDTF">2026-09-27T12:09:24Z</dcterms:created>
  <dcterms:modified xsi:type="dcterms:W3CDTF">2026-09-27T12:36:46Z</dcterms:modified>
</cp:coreProperties>
</file>