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279" r:id="rId27"/>
    <p:sldId id="267" r:id="rId28"/>
    <p:sldId id="280" r:id="rId29"/>
    <p:sldId id="281" r:id="rId30"/>
    <p:sldId id="268" r:id="rId31"/>
    <p:sldId id="282" r:id="rId32"/>
    <p:sldId id="283" r:id="rId33"/>
    <p:sldId id="285" r:id="rId34"/>
    <p:sldId id="286" r:id="rId35"/>
    <p:sldId id="284" r:id="rId36"/>
    <p:sldId id="263" r:id="rId37"/>
    <p:sldId id="271" r:id="rId38"/>
    <p:sldId id="264" r:id="rId39"/>
    <p:sldId id="265" r:id="rId40"/>
    <p:sldId id="266" r:id="rId41"/>
    <p:sldId id="272" r:id="rId42"/>
    <p:sldId id="269" r:id="rId43"/>
    <p:sldId id="270" r:id="rId44"/>
    <p:sldId id="273" r:id="rId45"/>
    <p:sldId id="276" r:id="rId46"/>
    <p:sldId id="278" r:id="rId47"/>
    <p:sldId id="277" r:id="rId48"/>
    <p:sldId id="274" r:id="rId49"/>
    <p:sldId id="288" r:id="rId50"/>
    <p:sldId id="289" r:id="rId51"/>
    <p:sldId id="287" r:id="rId52"/>
    <p:sldId id="290" r:id="rId53"/>
    <p:sldId id="291" r:id="rId54"/>
    <p:sldId id="292" r:id="rId55"/>
    <p:sldId id="293" r:id="rId56"/>
    <p:sldId id="294" r:id="rId57"/>
    <p:sldId id="295" r:id="rId58"/>
    <p:sldId id="296" r:id="rId59"/>
    <p:sldId id="297" r:id="rId60"/>
    <p:sldId id="298" r:id="rId61"/>
    <p:sldId id="299" r:id="rId62"/>
    <p:sldId id="300" r:id="rId63"/>
    <p:sldId id="301" r:id="rId6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481065-672F-4A12-B1BE-D0F32C03684B}" type="datetimeFigureOut">
              <a:rPr lang="en-GB" smtClean="0"/>
              <a:pPr/>
              <a:t>02/01/2024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4B6E139-9C00-45E6-8AEF-E1C976692CA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t.aol.co.uk/aol/imageDetails?s_it=imageDetails&amp;query=WILFRID+OWEN&amp;img=http://bluehydrangeas.files.wordpress.com/2006/09/wilfred-owen.jpg&amp;site=&amp;host=http://bluehydrangeas.wordpress.com/2006/09/26/wilfred-owen/&amp;width=97&amp;height=150&amp;thumbUrl=http://images-partners-tbn.google.com/images?q=tbn:dgy27a-gQ3otOM:bluehydrangeas.files.wordpress.com/2006/09/wilfred-owen.jpg&amp;b=image?s_it=topsearchbox.imageDetails&amp;imgsz=&amp;query=WILFRID+OWEN&amp;oreq=239c036c7818c962&amp;imgHeight=1200&amp;imgWidth=778&amp;imgTitle=Wilfred+%3cb%3eOwen%3c/b%3e&amp;imgSize=275848&amp;hostName=bluehydrangeas.wordpress.com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eg"/><Relationship Id="rId9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ICWWbGXmINnydM&amp;tbnid=c1k5a_PhUQbp1M:&amp;ved=0CAUQjRw&amp;url=http://jameskwalker.co.uk/blog/tag/loneliness-of-the-long-distance-runner/&amp;ei=KMx0UsrpBcSa0QWu4YGQAg&amp;bvm=bv.55819444,d.d2k&amp;psig=AFQjCNEi0JxjCnn-O1wv69DPWYsxxlN0-g&amp;ust=1383472544388537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jpeg"/><Relationship Id="rId5" Type="http://schemas.openxmlformats.org/officeDocument/2006/relationships/hyperlink" Target="https://www.google.co.uk/imgres?imgurl&amp;imgrefurl=http://www.dailymail.co.uk/news/article-457896/Hazel-Blears-reveals-cameo-role-classic-movie.html&amp;h=0&amp;w=0&amp;sz=1&amp;tbnid=EzAOs1xGX94fGM&amp;tbnh=201&amp;tbnw=251&amp;zoom=1&amp;docid=JlbimTgTQem8NM&amp;ei=x850Uoa1Jqqu0QX3uIDwCw&amp;ved=0CAgQsCU" TargetMode="External"/><Relationship Id="rId4" Type="http://schemas.openxmlformats.org/officeDocument/2006/relationships/image" Target="../media/image6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source=images&amp;cd=&amp;cad=rja&amp;docid=YVYJX-5CiRUOXM&amp;tbnid=yLggk7NiZ0Q9DM:&amp;ved=0CAgQjRwwAA&amp;url=http://www.bbc.co.uk/shropshire/content/articles/2005/04/07/great_salopians_john_osbourne_feature.shtml&amp;ei=Vs10UpbDJ8a60QXpi4DICg&amp;psig=AFQjCNGKwSnCwCGyG1yCqVM6Zd5wh-9AZw&amp;ust=1383472854702831" TargetMode="Externa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hyperlink" Target="http://www.google.co.uk/url?sa=i&amp;rct=j&amp;q=&amp;esrc=s&amp;frm=1&amp;source=images&amp;cd=&amp;cad=rja&amp;docid=Vj-gAkeHj-4_VM&amp;tbnid=oXZqj3IwTUT1jM:&amp;ved=0CAUQjRw&amp;url=http://en.wikipedia.org/wiki/Joan_Littlewood&amp;ei=3M10UsPHFabG0QXO44CoDw&amp;bvm=bv.55819444,d.d2k&amp;psig=AFQjCNEHxaLfYq35bif3tLXe2o9UPi1FzQ&amp;ust=1383472968766320" TargetMode="External"/><Relationship Id="rId4" Type="http://schemas.openxmlformats.org/officeDocument/2006/relationships/image" Target="../media/image6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EAc6jcM70Fo46M&amp;tbnid=-sbF0xRfj1elHM:&amp;ved=0CAUQjRw&amp;url=http://en.wikipedia.org/wiki/Tom_Jones_(film)&amp;ei=i9B0UrnSFIW40QXVmYDACg&amp;bvm=bv.55819444,d.d2k&amp;psig=AFQjCNG_XIzamu0p7qQW_tSzqmnZCs_buw&amp;ust=1383473667526828" TargetMode="Externa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hyperlink" Target="http://www.nationalarchives.gov.uk/help-with-your-research/research-guides/birth-marriage-death-england-and-wales/" TargetMode="Externa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hyperlink" Target="http://www.archifdyceredigion.org.uk/catalogue.php" TargetMode="Externa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http://newspapers.library.wales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AHAH </a:t>
            </a:r>
            <a:r>
              <a:rPr lang="en-GB"/>
              <a:t>4005 AND HPHI 4011</a:t>
            </a:r>
            <a:br>
              <a:rPr lang="en-GB"/>
            </a:br>
            <a:r>
              <a:rPr lang="en-GB"/>
              <a:t>INTRODUCTION </a:t>
            </a:r>
            <a:r>
              <a:rPr lang="en-GB" dirty="0"/>
              <a:t>TO FIELDWORK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LECTURE ONE  - PART TWO </a:t>
            </a:r>
          </a:p>
          <a:p>
            <a:r>
              <a:rPr lang="en-GB" dirty="0"/>
              <a:t>SOURCES</a:t>
            </a:r>
          </a:p>
        </p:txBody>
      </p:sp>
    </p:spTree>
    <p:extLst>
      <p:ext uri="{BB962C8B-B14F-4D97-AF65-F5344CB8AC3E}">
        <p14:creationId xmlns:p14="http://schemas.microsoft.com/office/powerpoint/2010/main" val="579071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explore method and approach  - ‘Methodology’ (within the discipline of History/ Medieval History)</a:t>
            </a:r>
          </a:p>
          <a:p>
            <a:endParaRPr lang="en-GB" dirty="0"/>
          </a:p>
          <a:p>
            <a:pPr marL="137160" indent="0">
              <a:buNone/>
            </a:pPr>
            <a:r>
              <a:rPr lang="en-GB" dirty="0"/>
              <a:t>Simply:    ‘HOW WE DO HISTORY’:</a:t>
            </a:r>
          </a:p>
          <a:p>
            <a:pPr marL="651510" indent="-514350">
              <a:buAutoNum type="arabicPeriod"/>
            </a:pPr>
            <a:r>
              <a:rPr lang="en-GB" dirty="0"/>
              <a:t>How we write History</a:t>
            </a:r>
          </a:p>
          <a:p>
            <a:pPr marL="651510" indent="-514350">
              <a:buAutoNum type="arabicPeriod"/>
            </a:pPr>
            <a:r>
              <a:rPr lang="en-GB" dirty="0"/>
              <a:t>How we record History </a:t>
            </a:r>
          </a:p>
          <a:p>
            <a:pPr marL="651510" indent="-514350">
              <a:buAutoNum type="arabicPeriod"/>
            </a:pPr>
            <a:r>
              <a:rPr lang="en-GB" dirty="0"/>
              <a:t>How we collect/retrieve/store/ </a:t>
            </a:r>
            <a:r>
              <a:rPr lang="en-GB" b="1" u="sng" dirty="0"/>
              <a:t>interpret </a:t>
            </a:r>
            <a:r>
              <a:rPr lang="en-GB" dirty="0"/>
              <a:t>historical fact </a:t>
            </a:r>
          </a:p>
          <a:p>
            <a:pPr marL="65151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429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Exploring Method and Approach also means awareness of change and HISTORIOGRAPHY, around:</a:t>
            </a:r>
          </a:p>
          <a:p>
            <a:r>
              <a:rPr lang="en-GB" dirty="0"/>
              <a:t>New facts and information</a:t>
            </a:r>
          </a:p>
          <a:p>
            <a:r>
              <a:rPr lang="en-GB" dirty="0"/>
              <a:t>New narratives</a:t>
            </a:r>
          </a:p>
          <a:p>
            <a:r>
              <a:rPr lang="en-GB" dirty="0"/>
              <a:t>New contexts</a:t>
            </a:r>
          </a:p>
          <a:p>
            <a:r>
              <a:rPr lang="en-GB" dirty="0"/>
              <a:t>New interpretations</a:t>
            </a:r>
          </a:p>
          <a:p>
            <a:r>
              <a:rPr lang="en-GB" dirty="0"/>
              <a:t>New stresses </a:t>
            </a:r>
          </a:p>
          <a:p>
            <a:r>
              <a:rPr lang="en-GB" b="1" dirty="0"/>
              <a:t>OR SHOULD I STRESS  ‘DIFFERING’?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229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700808"/>
            <a:ext cx="5715000" cy="4320480"/>
          </a:xfrm>
        </p:spPr>
      </p:pic>
    </p:spTree>
    <p:extLst>
      <p:ext uri="{BB962C8B-B14F-4D97-AF65-F5344CB8AC3E}">
        <p14:creationId xmlns:p14="http://schemas.microsoft.com/office/powerpoint/2010/main" val="1459383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SOURCES remain key to historical study</a:t>
            </a:r>
          </a:p>
          <a:p>
            <a:r>
              <a:rPr lang="en-GB" dirty="0"/>
              <a:t>The range and scope of both primary and secondary sources is immense</a:t>
            </a:r>
          </a:p>
          <a:p>
            <a:r>
              <a:rPr lang="en-GB" dirty="0"/>
              <a:t>‘Hands on’ approach to sources, particularly primary sources, central to AHAH 4005 module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28800"/>
            <a:ext cx="3168352" cy="4464495"/>
          </a:xfrm>
        </p:spPr>
      </p:pic>
    </p:spTree>
    <p:extLst>
      <p:ext uri="{BB962C8B-B14F-4D97-AF65-F5344CB8AC3E}">
        <p14:creationId xmlns:p14="http://schemas.microsoft.com/office/powerpoint/2010/main" val="2628184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-SCOPE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523317"/>
            <a:ext cx="4038600" cy="2679729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00808"/>
            <a:ext cx="4038600" cy="4320480"/>
          </a:xfrm>
        </p:spPr>
      </p:pic>
    </p:spTree>
    <p:extLst>
      <p:ext uri="{BB962C8B-B14F-4D97-AF65-F5344CB8AC3E}">
        <p14:creationId xmlns:p14="http://schemas.microsoft.com/office/powerpoint/2010/main" val="2501041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PERSONAL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39" y="1600200"/>
            <a:ext cx="2995122" cy="452596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56792"/>
            <a:ext cx="1695450" cy="2705100"/>
          </a:xfrm>
        </p:spPr>
      </p:pic>
      <p:pic>
        <p:nvPicPr>
          <p:cNvPr id="1026" name="Picture 2" descr="Image result for diaries of soldiers in world war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356992"/>
            <a:ext cx="264604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197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STUDY OF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Relationship between individual and social surroundings – the way human beings experience the world around them</a:t>
            </a:r>
          </a:p>
          <a:p>
            <a:r>
              <a:rPr lang="en-GB" dirty="0"/>
              <a:t>Shaping of memory by ideologies, myths and culture – how the world is invested with meaning</a:t>
            </a:r>
          </a:p>
          <a:p>
            <a:r>
              <a:rPr lang="en-GB" dirty="0"/>
              <a:t>Central is an understanding of the nature of memory  and the conceptualisation of the relationship between ‘memory ‘and ‘history’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174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‘MEMORY’ AND ‘HISTORY’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Pierre Nora, Editor of </a:t>
            </a:r>
            <a:r>
              <a:rPr lang="en-GB" dirty="0" err="1"/>
              <a:t>Lieux</a:t>
            </a:r>
            <a:r>
              <a:rPr lang="en-GB" dirty="0"/>
              <a:t> de Memoire (Sites of Memory) – the impact of ‘History’ as an academic discipline on ‘Memory’ as a continuous narrative of a collective: English version: </a:t>
            </a:r>
            <a:r>
              <a:rPr lang="en-GB" i="1" dirty="0"/>
              <a:t>Realms of Memory, </a:t>
            </a:r>
            <a:r>
              <a:rPr lang="en-GB" dirty="0"/>
              <a:t>(New York, 1996-8)</a:t>
            </a:r>
          </a:p>
        </p:txBody>
      </p:sp>
      <p:pic>
        <p:nvPicPr>
          <p:cNvPr id="6" name="Content Placeholder 5" descr="nora_pierre03_bien_spip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80000" y="1700808"/>
            <a:ext cx="3175000" cy="4320480"/>
          </a:xfrm>
        </p:spPr>
      </p:pic>
    </p:spTree>
    <p:extLst>
      <p:ext uri="{BB962C8B-B14F-4D97-AF65-F5344CB8AC3E}">
        <p14:creationId xmlns:p14="http://schemas.microsoft.com/office/powerpoint/2010/main" val="197724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‘MEMORY’ AND ‘HISTORY’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Tracking historiography and critical reflection against the erosion of the influence of memory within its communal setting</a:t>
            </a:r>
          </a:p>
          <a:p>
            <a:endParaRPr lang="en-GB" dirty="0"/>
          </a:p>
          <a:p>
            <a:r>
              <a:rPr lang="en-GB" dirty="0"/>
              <a:t>What remains are ‘the Sites of Memory’ or ‘merely the lingering awareness of memories and traditions that once had social meaning’ Geoffrey </a:t>
            </a:r>
            <a:r>
              <a:rPr lang="en-GB" dirty="0" err="1"/>
              <a:t>Cubitt</a:t>
            </a:r>
            <a:r>
              <a:rPr lang="en-GB" dirty="0"/>
              <a:t>,  </a:t>
            </a:r>
            <a:r>
              <a:rPr lang="en-GB" i="1" dirty="0"/>
              <a:t>History and Memory’ </a:t>
            </a:r>
            <a:r>
              <a:rPr lang="en-GB" dirty="0"/>
              <a:t>(Manchester, Manchester University Press, 2007), p.47</a:t>
            </a:r>
          </a:p>
          <a:p>
            <a:endParaRPr lang="en-GB" dirty="0"/>
          </a:p>
        </p:txBody>
      </p:sp>
      <p:pic>
        <p:nvPicPr>
          <p:cNvPr id="6" name="Content Placeholder 5" descr="51WIWCvyYAL__SL500_AA300_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844824"/>
            <a:ext cx="3312368" cy="4032448"/>
          </a:xfrm>
        </p:spPr>
      </p:pic>
    </p:spTree>
    <p:extLst>
      <p:ext uri="{BB962C8B-B14F-4D97-AF65-F5344CB8AC3E}">
        <p14:creationId xmlns:p14="http://schemas.microsoft.com/office/powerpoint/2010/main" val="2401982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INDIVIDUAL AND SOCIAL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Connection between personal knowledge and  experience, and knowledge acquired as part of the collective</a:t>
            </a:r>
          </a:p>
          <a:p>
            <a:r>
              <a:rPr lang="en-GB" dirty="0"/>
              <a:t>Individuals remember ‘not as isolated agents but as social beings’ (</a:t>
            </a:r>
            <a:r>
              <a:rPr lang="en-GB" dirty="0" err="1"/>
              <a:t>Cubitt</a:t>
            </a:r>
            <a:r>
              <a:rPr lang="en-GB" dirty="0"/>
              <a:t>, p.118)</a:t>
            </a:r>
          </a:p>
          <a:p>
            <a:r>
              <a:rPr lang="en-GB" dirty="0"/>
              <a:t>‘Individuals remember in ways that are fluctuating and discontinuous, and this reflects the fact that the social environment they inhabit is a complex and shifting one’ (</a:t>
            </a:r>
            <a:r>
              <a:rPr lang="en-GB" dirty="0" err="1"/>
              <a:t>Cubitt</a:t>
            </a:r>
            <a:r>
              <a:rPr lang="en-GB" dirty="0"/>
              <a:t>, p.159) </a:t>
            </a:r>
          </a:p>
        </p:txBody>
      </p:sp>
    </p:spTree>
    <p:extLst>
      <p:ext uri="{BB962C8B-B14F-4D97-AF65-F5344CB8AC3E}">
        <p14:creationId xmlns:p14="http://schemas.microsoft.com/office/powerpoint/2010/main" val="2673398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‘MEMORY’ AND WAR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‘Before’ and ‘After’ categorisation of war (e.g. The Great War), part of ‘a shared sense of the general significance of a particular event’ </a:t>
            </a:r>
            <a:r>
              <a:rPr lang="en-GB" dirty="0" err="1"/>
              <a:t>Ludmilla</a:t>
            </a:r>
            <a:r>
              <a:rPr lang="en-GB" dirty="0"/>
              <a:t>  </a:t>
            </a:r>
            <a:r>
              <a:rPr lang="en-GB" dirty="0" err="1"/>
              <a:t>Jordanova</a:t>
            </a:r>
            <a:r>
              <a:rPr lang="en-GB" dirty="0"/>
              <a:t>,  </a:t>
            </a:r>
            <a:r>
              <a:rPr lang="en-GB" i="1" dirty="0"/>
              <a:t>History in Practice </a:t>
            </a:r>
            <a:r>
              <a:rPr lang="en-GB" dirty="0"/>
              <a:t>(London: Arnold, 2000), p.122</a:t>
            </a:r>
          </a:p>
        </p:txBody>
      </p:sp>
      <p:pic>
        <p:nvPicPr>
          <p:cNvPr id="5" name="Content Placeholder 4" descr="imagesCAG8QFWV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24128" y="1700808"/>
            <a:ext cx="2664296" cy="4032448"/>
          </a:xfrm>
        </p:spPr>
      </p:pic>
    </p:spTree>
    <p:extLst>
      <p:ext uri="{BB962C8B-B14F-4D97-AF65-F5344CB8AC3E}">
        <p14:creationId xmlns:p14="http://schemas.microsoft.com/office/powerpoint/2010/main" val="576657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jordanova_ludmill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692696"/>
            <a:ext cx="3024336" cy="5256584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641379"/>
          </a:xfrm>
        </p:spPr>
        <p:txBody>
          <a:bodyPr/>
          <a:lstStyle/>
          <a:p>
            <a:r>
              <a:rPr lang="en-GB" dirty="0"/>
              <a:t>LUDMILLA JORDANOVA, </a:t>
            </a:r>
          </a:p>
          <a:p>
            <a:endParaRPr lang="en-GB" i="1" dirty="0"/>
          </a:p>
          <a:p>
            <a:r>
              <a:rPr lang="en-GB" i="1" dirty="0"/>
              <a:t>HISTORY IN PRACTICE, </a:t>
            </a:r>
            <a:r>
              <a:rPr lang="en-GB" dirty="0"/>
              <a:t>(LONDON: ARNOLD, 2000)</a:t>
            </a:r>
          </a:p>
        </p:txBody>
      </p:sp>
    </p:spTree>
    <p:extLst>
      <p:ext uri="{BB962C8B-B14F-4D97-AF65-F5344CB8AC3E}">
        <p14:creationId xmlns:p14="http://schemas.microsoft.com/office/powerpoint/2010/main" val="3132642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‘MEMORY’ AND WAR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Remembering war or other significant events e.g. The Holocaust, are linked to subsequent actions manifested through points of reference (memorials or museums) </a:t>
            </a:r>
          </a:p>
          <a:p>
            <a:r>
              <a:rPr lang="en-GB" dirty="0"/>
              <a:t>Interpreting meaning attributed to such points of reference is not straight forward, as meaning given to, and taken from them are multi-layered and can change overtime </a:t>
            </a:r>
          </a:p>
          <a:p>
            <a:r>
              <a:rPr lang="en-GB" dirty="0"/>
              <a:t>New meaning is brought on by the ‘constant give and take between memorials and viewers ...the responses of viewers to their own world in light of a memorialised past – the consequences of memory’ James Young, </a:t>
            </a:r>
            <a:r>
              <a:rPr lang="en-GB" i="1" dirty="0"/>
              <a:t>The Texture of Memory </a:t>
            </a:r>
            <a:r>
              <a:rPr lang="en-GB" dirty="0"/>
              <a:t>(London: Yale, 1993), </a:t>
            </a:r>
            <a:r>
              <a:rPr lang="en-GB" dirty="0" err="1"/>
              <a:t>p.ix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3025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‘AXES’ OF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James Young refers to:</a:t>
            </a:r>
          </a:p>
          <a:p>
            <a:endParaRPr lang="en-GB" dirty="0"/>
          </a:p>
          <a:p>
            <a:r>
              <a:rPr lang="en-GB" dirty="0"/>
              <a:t> ‘the many complicated historical, political, and aesthetic axes on which memory is constructed. For neither memory nor intention is ever monolithic: each depends on the vast array of forces – material, aesthetic, spatial, ideological – converging in one memorial site’</a:t>
            </a:r>
          </a:p>
          <a:p>
            <a:r>
              <a:rPr lang="en-GB" i="1" dirty="0"/>
              <a:t>The Texture of Memory, </a:t>
            </a:r>
            <a:r>
              <a:rPr lang="en-GB" dirty="0"/>
              <a:t>p. x.</a:t>
            </a:r>
          </a:p>
        </p:txBody>
      </p:sp>
    </p:spTree>
    <p:extLst>
      <p:ext uri="{BB962C8B-B14F-4D97-AF65-F5344CB8AC3E}">
        <p14:creationId xmlns:p14="http://schemas.microsoft.com/office/powerpoint/2010/main" val="1916319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JAMES  YOUNG:</a:t>
            </a:r>
          </a:p>
          <a:p>
            <a:endParaRPr lang="en-GB" dirty="0"/>
          </a:p>
          <a:p>
            <a:r>
              <a:rPr lang="en-GB" i="1"/>
              <a:t>THE TEXTURE OF MEMORY: HOLOCAUST MEMORIALS AND MEANING </a:t>
            </a:r>
            <a:r>
              <a:rPr lang="en-GB"/>
              <a:t>(YALE UNIVERSITY, 1993)</a:t>
            </a:r>
            <a:endParaRPr lang="en-GB" i="1"/>
          </a:p>
        </p:txBody>
      </p:sp>
      <p:pic>
        <p:nvPicPr>
          <p:cNvPr id="5" name="Content Placeholder 4" descr="51hco1BahkL__SL500_AA300_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38750" y="1124744"/>
            <a:ext cx="3509714" cy="4824536"/>
          </a:xfrm>
        </p:spPr>
      </p:pic>
    </p:spTree>
    <p:extLst>
      <p:ext uri="{BB962C8B-B14F-4D97-AF65-F5344CB8AC3E}">
        <p14:creationId xmlns:p14="http://schemas.microsoft.com/office/powerpoint/2010/main" val="1454553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‘MEMORY’ AND ‘IRONY’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66124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Paul </a:t>
            </a:r>
            <a:r>
              <a:rPr lang="en-GB" dirty="0" err="1"/>
              <a:t>Fussell’s</a:t>
            </a:r>
            <a:r>
              <a:rPr lang="en-GB" dirty="0"/>
              <a:t> modern classic: </a:t>
            </a:r>
            <a:r>
              <a:rPr lang="en-GB" i="1" dirty="0"/>
              <a:t>The Great War and Modern Memory </a:t>
            </a:r>
            <a:r>
              <a:rPr lang="en-GB" dirty="0"/>
              <a:t>(Oxford: OUP, [2nd Edition],1977)</a:t>
            </a:r>
          </a:p>
          <a:p>
            <a:r>
              <a:rPr lang="en-GB" dirty="0"/>
              <a:t>Through wartime reminiscences of soldier-writers he explores ‘the application of mind and memory to the events of the Great War’ (page 35)</a:t>
            </a:r>
          </a:p>
          <a:p>
            <a:r>
              <a:rPr lang="en-GB" dirty="0"/>
              <a:t>one dominant form of modern understanding - </a:t>
            </a:r>
            <a:r>
              <a:rPr lang="en-GB" b="1" dirty="0"/>
              <a:t>IRONY</a:t>
            </a:r>
          </a:p>
          <a:p>
            <a:endParaRPr lang="en-GB" dirty="0"/>
          </a:p>
        </p:txBody>
      </p:sp>
      <p:pic>
        <p:nvPicPr>
          <p:cNvPr id="5" name="Content Placeholder 4" descr="978019502171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660232" y="1628800"/>
            <a:ext cx="2123728" cy="3240360"/>
          </a:xfrm>
        </p:spPr>
      </p:pic>
      <p:pic>
        <p:nvPicPr>
          <p:cNvPr id="1026" name="Picture 2" descr="C:\Users\Sony\Pictures\fussell_pa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2088232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80013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 AND IRONY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Robert Graves, </a:t>
            </a:r>
            <a:r>
              <a:rPr lang="en-GB" i="1" dirty="0"/>
              <a:t>Goodbye to All That </a:t>
            </a:r>
            <a:r>
              <a:rPr lang="en-GB" dirty="0"/>
              <a:t>(London: Penguin, 1960 [3</a:t>
            </a:r>
            <a:r>
              <a:rPr lang="en-GB" baseline="30000" dirty="0"/>
              <a:t>rd</a:t>
            </a:r>
            <a:r>
              <a:rPr lang="en-GB" dirty="0"/>
              <a:t> Edition]).</a:t>
            </a:r>
          </a:p>
          <a:p>
            <a:r>
              <a:rPr lang="en-GB" dirty="0"/>
              <a:t>Siegfried Sassoon, </a:t>
            </a:r>
            <a:r>
              <a:rPr lang="en-GB" i="1" dirty="0"/>
              <a:t>Selected Poems</a:t>
            </a:r>
            <a:r>
              <a:rPr lang="en-GB" dirty="0"/>
              <a:t> (London: Faber, 1979 [5</a:t>
            </a:r>
            <a:r>
              <a:rPr lang="en-GB" baseline="30000" dirty="0"/>
              <a:t>th</a:t>
            </a:r>
            <a:r>
              <a:rPr lang="en-GB" dirty="0"/>
              <a:t> Edition]).</a:t>
            </a:r>
          </a:p>
          <a:p>
            <a:r>
              <a:rPr lang="en-GB" dirty="0"/>
              <a:t>Edmund Blunden, </a:t>
            </a:r>
            <a:r>
              <a:rPr lang="en-GB" i="1" dirty="0"/>
              <a:t>The Undertones of War </a:t>
            </a:r>
            <a:r>
              <a:rPr lang="en-GB" dirty="0"/>
              <a:t>(London:Penguin,1982 [3</a:t>
            </a:r>
            <a:r>
              <a:rPr lang="en-GB" baseline="30000" dirty="0"/>
              <a:t>rd</a:t>
            </a:r>
            <a:r>
              <a:rPr lang="en-GB" dirty="0"/>
              <a:t> Edition]).</a:t>
            </a:r>
          </a:p>
          <a:p>
            <a:endParaRPr lang="en-GB" dirty="0"/>
          </a:p>
        </p:txBody>
      </p:sp>
      <p:pic>
        <p:nvPicPr>
          <p:cNvPr id="5" name="Content Placeholder 4" descr="robertgraves-778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8064" y="1844824"/>
            <a:ext cx="2664296" cy="3744416"/>
          </a:xfrm>
        </p:spPr>
      </p:pic>
    </p:spTree>
    <p:extLst>
      <p:ext uri="{BB962C8B-B14F-4D97-AF65-F5344CB8AC3E}">
        <p14:creationId xmlns:p14="http://schemas.microsoft.com/office/powerpoint/2010/main" val="4130363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‘WAR MEMORY’ AND NEW MEANING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1918 – the ‘before’ and ‘after’ dichotomy (reflecting the contrast between a perceived pre-war idyll and wartime nastiness), and evident in </a:t>
            </a:r>
            <a:r>
              <a:rPr lang="en-GB" dirty="0" err="1"/>
              <a:t>Fussell’s</a:t>
            </a:r>
            <a:r>
              <a:rPr lang="en-GB" dirty="0"/>
              <a:t> modern understanding of the war – irony,  highlighted in Samuel </a:t>
            </a:r>
            <a:r>
              <a:rPr lang="en-GB" dirty="0" err="1"/>
              <a:t>Hyne’s</a:t>
            </a:r>
            <a:r>
              <a:rPr lang="en-GB" dirty="0"/>
              <a:t> observations:</a:t>
            </a:r>
          </a:p>
          <a:p>
            <a:r>
              <a:rPr lang="en-GB" dirty="0"/>
              <a:t>A breach ‘in the perceived continuity of history...was the war’s most striking legacy’ </a:t>
            </a:r>
            <a:r>
              <a:rPr lang="en-GB" i="1" dirty="0"/>
              <a:t>A War Imagined </a:t>
            </a:r>
            <a:r>
              <a:rPr lang="en-GB" dirty="0"/>
              <a:t>(Pimlico, 1990), p.78</a:t>
            </a:r>
          </a:p>
          <a:p>
            <a:r>
              <a:rPr lang="en-GB" dirty="0"/>
              <a:t>Perceived discontinuity evolved through collective memory into myths about the war and what it was like</a:t>
            </a:r>
          </a:p>
          <a:p>
            <a:endParaRPr lang="en-GB" dirty="0"/>
          </a:p>
        </p:txBody>
      </p:sp>
      <p:pic>
        <p:nvPicPr>
          <p:cNvPr id="5" name="Content Placeholder 4" descr="51zidunaxqL__SL500_AA300_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38750" y="1772816"/>
            <a:ext cx="2857500" cy="4248472"/>
          </a:xfrm>
        </p:spPr>
      </p:pic>
    </p:spTree>
    <p:extLst>
      <p:ext uri="{BB962C8B-B14F-4D97-AF65-F5344CB8AC3E}">
        <p14:creationId xmlns:p14="http://schemas.microsoft.com/office/powerpoint/2010/main" val="4060403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BRITTAIN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‘it seems to me that the war will make a big division of before and after in the history of the world, almost if not quite as big as the B.C. And A.D. division made by the birth of Christ’.</a:t>
            </a:r>
          </a:p>
          <a:p>
            <a:r>
              <a:rPr lang="en-GB" dirty="0"/>
              <a:t>Vera </a:t>
            </a:r>
            <a:r>
              <a:rPr lang="en-GB" dirty="0" err="1"/>
              <a:t>Brittain</a:t>
            </a:r>
            <a:r>
              <a:rPr lang="en-GB" dirty="0"/>
              <a:t>, </a:t>
            </a:r>
            <a:r>
              <a:rPr lang="en-GB" i="1" dirty="0"/>
              <a:t>Testament of Youth: An Autobiographical Study of the Years 1900-1925</a:t>
            </a:r>
            <a:r>
              <a:rPr lang="en-GB" dirty="0"/>
              <a:t> (London: Virago, 1978 [2</a:t>
            </a:r>
            <a:r>
              <a:rPr lang="en-GB" baseline="30000" dirty="0"/>
              <a:t>nd</a:t>
            </a:r>
            <a:r>
              <a:rPr lang="en-GB" dirty="0"/>
              <a:t> Edition]).</a:t>
            </a:r>
          </a:p>
          <a:p>
            <a:endParaRPr lang="en-GB" dirty="0"/>
          </a:p>
        </p:txBody>
      </p:sp>
      <p:pic>
        <p:nvPicPr>
          <p:cNvPr id="5" name="Content Placeholder 4" descr="poet-brittai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700808"/>
            <a:ext cx="3024336" cy="4392488"/>
          </a:xfrm>
        </p:spPr>
      </p:pic>
    </p:spTree>
    <p:extLst>
      <p:ext uri="{BB962C8B-B14F-4D97-AF65-F5344CB8AC3E}">
        <p14:creationId xmlns:p14="http://schemas.microsoft.com/office/powerpoint/2010/main" val="3226236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Traditional aspects of European culture proved resilient; hence communities after 1918 were able to reach back ‘into their traditional cultural heritage’ and make sense of the war</a:t>
            </a:r>
          </a:p>
          <a:p>
            <a:r>
              <a:rPr lang="en-GB" dirty="0"/>
              <a:t> Jay Winter, </a:t>
            </a:r>
            <a:r>
              <a:rPr lang="en-GB" i="1" dirty="0"/>
              <a:t>Sites of Memory, Sites of Mourning: The Great War in European</a:t>
            </a:r>
            <a:r>
              <a:rPr lang="en-GB" dirty="0"/>
              <a:t> </a:t>
            </a:r>
            <a:r>
              <a:rPr lang="en-GB" i="1" dirty="0"/>
              <a:t>Cultural History</a:t>
            </a:r>
            <a:r>
              <a:rPr lang="en-GB" dirty="0"/>
              <a:t> (Cambridge: Cambridge University Press, 1995), p.9.</a:t>
            </a: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5" name="Content Placeholder 4" descr="Sites-of-Memory-Sites-of-Mourning-978052163988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4849" y="1600200"/>
            <a:ext cx="2885301" cy="4525963"/>
          </a:xfrm>
        </p:spPr>
      </p:pic>
    </p:spTree>
    <p:extLst>
      <p:ext uri="{BB962C8B-B14F-4D97-AF65-F5344CB8AC3E}">
        <p14:creationId xmlns:p14="http://schemas.microsoft.com/office/powerpoint/2010/main" val="12104792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FORWARD...LOOKING BACK!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‘Paul </a:t>
            </a:r>
            <a:r>
              <a:rPr lang="en-GB" dirty="0" err="1"/>
              <a:t>Fussell’s</a:t>
            </a:r>
            <a:r>
              <a:rPr lang="en-GB" dirty="0"/>
              <a:t> war generation faced forward to find its answers in modernism...Jay Winter’s turned back to seek neo-classical and romantic solutions from the past. Whereas </a:t>
            </a:r>
            <a:r>
              <a:rPr lang="en-GB" dirty="0" err="1"/>
              <a:t>Fussell</a:t>
            </a:r>
            <a:r>
              <a:rPr lang="en-GB" dirty="0"/>
              <a:t> emphasises catastrophe and discontinuity, Winter tends to highlight recovery and continuity’.</a:t>
            </a:r>
          </a:p>
          <a:p>
            <a:r>
              <a:rPr lang="en-GB" dirty="0"/>
              <a:t>Peter </a:t>
            </a:r>
            <a:r>
              <a:rPr lang="en-GB" dirty="0" err="1"/>
              <a:t>Hoffenburg</a:t>
            </a:r>
            <a:r>
              <a:rPr lang="en-GB" dirty="0"/>
              <a:t>, ‘Landscape, Memory and the Australian War Experience, 1915-1918’, </a:t>
            </a:r>
            <a:r>
              <a:rPr lang="en-GB" i="1" dirty="0"/>
              <a:t>Journal of Contemporary History</a:t>
            </a:r>
            <a:r>
              <a:rPr lang="en-GB" dirty="0"/>
              <a:t>, (2001), Vol. 36, No. 1, pp. 111-31.</a:t>
            </a: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45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SITES OF MEMORY...</a:t>
            </a:r>
          </a:p>
        </p:txBody>
      </p:sp>
      <p:pic>
        <p:nvPicPr>
          <p:cNvPr id="7" name="Content Placeholder 6" descr="2371771357_b23099c4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64828" y="1600200"/>
            <a:ext cx="3023343" cy="4525963"/>
          </a:xfrm>
        </p:spPr>
      </p:pic>
      <p:pic>
        <p:nvPicPr>
          <p:cNvPr id="8" name="Content Placeholder 7" descr="914476_1a46917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35535653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‘WAR MEMORY’ AND NEW MEANING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Respecting the dead – Pilgrimage, Battlefield Tourism and the search for meaning</a:t>
            </a:r>
          </a:p>
          <a:p>
            <a:r>
              <a:rPr lang="en-GB" dirty="0"/>
              <a:t>‘Economy of sacrifice’ – those at home and those at the front</a:t>
            </a:r>
          </a:p>
          <a:p>
            <a:r>
              <a:rPr lang="en-GB" dirty="0"/>
              <a:t>Memory of war was determined by ‘Existing predilections in the cultural, political, religious and communitarian, rather than the other way round’ – Adrian Gregory </a:t>
            </a:r>
            <a:r>
              <a:rPr lang="en-GB" i="1" dirty="0"/>
              <a:t>The Silence of Memory </a:t>
            </a:r>
            <a:r>
              <a:rPr lang="en-GB" dirty="0"/>
              <a:t>(Berg,1994), p.5. War memory is fluid in nature constantly shaped by political and economic events, as opposed to shaping events – reflecting Geoffrey </a:t>
            </a:r>
            <a:r>
              <a:rPr lang="en-GB" dirty="0" err="1"/>
              <a:t>Cubitt’s</a:t>
            </a:r>
            <a:r>
              <a:rPr lang="en-GB" dirty="0"/>
              <a:t>  shifting environments (see above)</a:t>
            </a:r>
          </a:p>
        </p:txBody>
      </p:sp>
    </p:spTree>
    <p:extLst>
      <p:ext uri="{BB962C8B-B14F-4D97-AF65-F5344CB8AC3E}">
        <p14:creationId xmlns:p14="http://schemas.microsoft.com/office/powerpoint/2010/main" val="18977886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GREGORY</a:t>
            </a:r>
          </a:p>
        </p:txBody>
      </p:sp>
      <p:pic>
        <p:nvPicPr>
          <p:cNvPr id="4" name="Content Placeholder 3" descr="607079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1600200"/>
            <a:ext cx="3888432" cy="4997152"/>
          </a:xfrm>
        </p:spPr>
      </p:pic>
    </p:spTree>
    <p:extLst>
      <p:ext uri="{BB962C8B-B14F-4D97-AF65-F5344CB8AC3E}">
        <p14:creationId xmlns:p14="http://schemas.microsoft.com/office/powerpoint/2010/main" val="6762392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MASS OBSERVATION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Founded in 1937 by anthropologist Tom Harrison et al</a:t>
            </a:r>
          </a:p>
          <a:p>
            <a:r>
              <a:rPr lang="en-GB" dirty="0"/>
              <a:t>Recorded everyday life in Britain through volunteer observers and open questionnaires – the views of the ‘man in the street’  - from saving habits to the Abdication!</a:t>
            </a:r>
          </a:p>
          <a:p>
            <a:r>
              <a:rPr lang="en-GB" dirty="0"/>
              <a:t>Helped shaped social policy in Britain</a:t>
            </a:r>
          </a:p>
          <a:p>
            <a:r>
              <a:rPr lang="en-GB" dirty="0"/>
              <a:t>The archive is housed at the University of Sussex; – re-launched in 1981 after decline </a:t>
            </a:r>
            <a:r>
              <a:rPr lang="en-GB"/>
              <a:t>in the 1960s</a:t>
            </a:r>
            <a:endParaRPr lang="en-GB" dirty="0"/>
          </a:p>
        </p:txBody>
      </p:sp>
      <p:pic>
        <p:nvPicPr>
          <p:cNvPr id="7" name="Content Placeholder 6" descr="300px-Mass-Observation_book_cover_193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79168" y="1600200"/>
            <a:ext cx="2776664" cy="4525963"/>
          </a:xfrm>
        </p:spPr>
      </p:pic>
    </p:spTree>
    <p:extLst>
      <p:ext uri="{BB962C8B-B14F-4D97-AF65-F5344CB8AC3E}">
        <p14:creationId xmlns:p14="http://schemas.microsoft.com/office/powerpoint/2010/main" val="31909938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MAPS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4038600" cy="475252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56792"/>
            <a:ext cx="4038600" cy="4464496"/>
          </a:xfrm>
        </p:spPr>
      </p:pic>
    </p:spTree>
    <p:extLst>
      <p:ext uri="{BB962C8B-B14F-4D97-AF65-F5344CB8AC3E}">
        <p14:creationId xmlns:p14="http://schemas.microsoft.com/office/powerpoint/2010/main" val="4086991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ESTATE MAPS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209" y="1600200"/>
            <a:ext cx="6749581" cy="4708525"/>
          </a:xfrm>
        </p:spPr>
      </p:pic>
    </p:spTree>
    <p:extLst>
      <p:ext uri="{BB962C8B-B14F-4D97-AF65-F5344CB8AC3E}">
        <p14:creationId xmlns:p14="http://schemas.microsoft.com/office/powerpoint/2010/main" val="21199425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ENCLOSURE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44824"/>
            <a:ext cx="5361384" cy="4392488"/>
          </a:xfrm>
        </p:spPr>
      </p:pic>
    </p:spTree>
    <p:extLst>
      <p:ext uri="{BB962C8B-B14F-4D97-AF65-F5344CB8AC3E}">
        <p14:creationId xmlns:p14="http://schemas.microsoft.com/office/powerpoint/2010/main" val="14629385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 - Photographs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68" y="1628800"/>
            <a:ext cx="3712464" cy="4464496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8042062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FAMILY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58" y="1600200"/>
            <a:ext cx="7243884" cy="4708525"/>
          </a:xfrm>
        </p:spPr>
      </p:pic>
    </p:spTree>
    <p:extLst>
      <p:ext uri="{BB962C8B-B14F-4D97-AF65-F5344CB8AC3E}">
        <p14:creationId xmlns:p14="http://schemas.microsoft.com/office/powerpoint/2010/main" val="41952010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887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21916536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CARTE DE VISITE/CABINET CARDS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415" y="1600200"/>
            <a:ext cx="2648169" cy="4525963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916832"/>
            <a:ext cx="4536504" cy="3816424"/>
          </a:xfrm>
        </p:spPr>
      </p:pic>
    </p:spTree>
    <p:extLst>
      <p:ext uri="{BB962C8B-B14F-4D97-AF65-F5344CB8AC3E}">
        <p14:creationId xmlns:p14="http://schemas.microsoft.com/office/powerpoint/2010/main" val="23624248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on another day…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920880" cy="5040560"/>
          </a:xfrm>
        </p:spPr>
      </p:pic>
    </p:spTree>
    <p:extLst>
      <p:ext uri="{BB962C8B-B14F-4D97-AF65-F5344CB8AC3E}">
        <p14:creationId xmlns:p14="http://schemas.microsoft.com/office/powerpoint/2010/main" val="5762082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PICTURE POSTCARDS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112962"/>
            <a:ext cx="5334000" cy="3683000"/>
          </a:xfrm>
        </p:spPr>
      </p:pic>
    </p:spTree>
    <p:extLst>
      <p:ext uri="{BB962C8B-B14F-4D97-AF65-F5344CB8AC3E}">
        <p14:creationId xmlns:p14="http://schemas.microsoft.com/office/powerpoint/2010/main" val="2628132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VISUAL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44824"/>
            <a:ext cx="3676972" cy="417646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82377"/>
            <a:ext cx="4038600" cy="3361609"/>
          </a:xfrm>
        </p:spPr>
      </p:pic>
    </p:spTree>
    <p:extLst>
      <p:ext uri="{BB962C8B-B14F-4D97-AF65-F5344CB8AC3E}">
        <p14:creationId xmlns:p14="http://schemas.microsoft.com/office/powerpoint/2010/main" val="20526091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ART</a:t>
            </a:r>
          </a:p>
        </p:txBody>
      </p:sp>
      <p:pic>
        <p:nvPicPr>
          <p:cNvPr id="14339" name="Picture 4" descr="C:\Users\tenbystaff\Pictures\untitled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8950" y="981075"/>
            <a:ext cx="2419350" cy="1885950"/>
          </a:xfrm>
          <a:noFill/>
        </p:spPr>
      </p:pic>
      <p:pic>
        <p:nvPicPr>
          <p:cNvPr id="14340" name="Picture 5" descr="C:\Users\tenbystaff\Pictures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16113"/>
            <a:ext cx="17526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C:\Users\tenbystaff\Pictures\'Stormtroops_Advancing_Under_Gas',_etching_and_aquatint_by_Otto_Dix,_19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412875"/>
            <a:ext cx="3621087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 descr="C:\Users\tenbystaff\Pictures\untitl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716338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8" descr="C:\Users\tenbystaff\Pictures\untitl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24479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C:\Users\tenbystaff\Pictures\Travoys_Arriving_with_Wounded_at_a_Dressing-Station_at_Smol,_Macedonia,_September_1916_(1919)_(Art_IWM_ART_2268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587875"/>
            <a:ext cx="2808288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9058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VISUAL</a:t>
            </a:r>
          </a:p>
        </p:txBody>
      </p:sp>
      <p:pic>
        <p:nvPicPr>
          <p:cNvPr id="5" name="Picture 7" descr="DUNSTON_WAR_MEMORIA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1484784"/>
            <a:ext cx="691276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4219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SOURCES - VISUAL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5843" name="Picture 17" descr="1497040561_2da2fdb5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92659"/>
            <a:ext cx="8568952" cy="5348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0287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VISUAL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4248471" cy="4176464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20265"/>
            <a:ext cx="4038600" cy="2685833"/>
          </a:xfrm>
        </p:spPr>
      </p:pic>
    </p:spTree>
    <p:extLst>
      <p:ext uri="{BB962C8B-B14F-4D97-AF65-F5344CB8AC3E}">
        <p14:creationId xmlns:p14="http://schemas.microsoft.com/office/powerpoint/2010/main" val="23446923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SOURCES - LITERATURE</a:t>
            </a:r>
            <a:endParaRPr lang="en-US" dirty="0"/>
          </a:p>
        </p:txBody>
      </p:sp>
      <p:sp>
        <p:nvSpPr>
          <p:cNvPr id="11267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/>
              <a:t>SASSOON AND WILFRED OWEN (1893-1918)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/>
              <a:t>MET AT CRAIGLOCKHART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/>
              <a:t>FREQUENT MEETINGS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/>
              <a:t>COLLABORATED ON SOME WORKS INCLUDING OWEN’S </a:t>
            </a:r>
            <a:r>
              <a:rPr lang="en-GB" altLang="en-US" sz="2000" i="1"/>
              <a:t>ANTHEM FOR DOOMED YOUTH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 i="1"/>
          </a:p>
          <a:p>
            <a:pPr eaLnBrk="1" hangingPunct="1">
              <a:lnSpc>
                <a:spcPct val="90000"/>
              </a:lnSpc>
            </a:pPr>
            <a:r>
              <a:rPr lang="en-GB" altLang="en-US" sz="2000"/>
              <a:t>ALSO BY OWEN</a:t>
            </a:r>
            <a:r>
              <a:rPr lang="en-GB" altLang="en-US" sz="2000" i="1"/>
              <a:t>: DULCE ET DECORUM EST PRO PATRIA MORI; STRANGE MEETING</a:t>
            </a:r>
            <a:endParaRPr lang="en-US" altLang="en-US" sz="2000" i="1"/>
          </a:p>
        </p:txBody>
      </p:sp>
      <p:pic>
        <p:nvPicPr>
          <p:cNvPr id="11268" name="Picture 7" descr="siegfried_sasso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1700213"/>
            <a:ext cx="2376487" cy="2736850"/>
          </a:xfrm>
          <a:noFill/>
        </p:spPr>
      </p:pic>
      <p:pic>
        <p:nvPicPr>
          <p:cNvPr id="11269" name="Picture 9" descr="Wilfred Owe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644900"/>
            <a:ext cx="2232025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08984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SOURCES - LITERATURE</a:t>
            </a:r>
          </a:p>
        </p:txBody>
      </p:sp>
      <p:sp>
        <p:nvSpPr>
          <p:cNvPr id="87045" name="Rectangle 5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 dirty="0"/>
              <a:t>ISAAC ROSENBERG 1890-1918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 dirty="0"/>
              <a:t>POETRY CLOSE TO DAILY REALITY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 dirty="0"/>
              <a:t>‘was to work up the horrifying experiences of war into stuff of immortal poetry’ GIDDINGS, P.52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 i="1" dirty="0"/>
              <a:t>MARCHING </a:t>
            </a:r>
            <a:r>
              <a:rPr lang="en-GB" sz="2400" dirty="0"/>
              <a:t>; </a:t>
            </a:r>
            <a:r>
              <a:rPr lang="en-GB" sz="2400" i="1" dirty="0"/>
              <a:t>BREAK OF DAY IN THE TRENCHES</a:t>
            </a:r>
            <a:r>
              <a:rPr lang="en-GB" sz="2400" dirty="0"/>
              <a:t>; </a:t>
            </a:r>
            <a:r>
              <a:rPr lang="en-GB" sz="2400" i="1" dirty="0"/>
              <a:t>DEAD MAN’S DUMP.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 sz="2400" dirty="0"/>
          </a:p>
        </p:txBody>
      </p:sp>
      <p:sp>
        <p:nvSpPr>
          <p:cNvPr id="87046" name="Rectangle 6"/>
          <p:cNvSpPr>
            <a:spLocks noGrp="1" noChangeArrowheads="1"/>
          </p:cNvSpPr>
          <p:nvPr>
            <p:ph sz="half" idx="2"/>
          </p:nvPr>
        </p:nvSpPr>
        <p:spPr/>
        <p:txBody>
          <a:bodyPr rtlCol="0">
            <a:normAutofit fontScale="925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 sz="2400"/>
          </a:p>
        </p:txBody>
      </p:sp>
      <p:pic>
        <p:nvPicPr>
          <p:cNvPr id="9221" name="Picture 8" descr="Isaac%20Rosenberg%204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628775"/>
            <a:ext cx="3455987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6822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THE CLASSICS</a:t>
            </a:r>
          </a:p>
        </p:txBody>
      </p:sp>
      <p:pic>
        <p:nvPicPr>
          <p:cNvPr id="1229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268413"/>
            <a:ext cx="1704975" cy="2628900"/>
          </a:xfrm>
        </p:spPr>
      </p:pic>
      <p:sp>
        <p:nvSpPr>
          <p:cNvPr id="12292" name="AutoShape 5" descr="Image result for goodbye to all that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itchFamily="18" charset="2"/>
              <a:buChar char=""/>
              <a:defRPr sz="2400"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"/>
              <a:defRPr sz="2200"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pic>
        <p:nvPicPr>
          <p:cNvPr id="12293" name="Picture 6" descr="C:\Users\tenbystaff\Pictures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1557338"/>
            <a:ext cx="1905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 descr="Image result for journey's e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225550"/>
            <a:ext cx="173355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AutoShape 10" descr="Image result for testament of youth"/>
          <p:cNvSpPr>
            <a:spLocks noChangeAspect="1" noChangeArrowheads="1"/>
          </p:cNvSpPr>
          <p:nvPr/>
        </p:nvSpPr>
        <p:spPr bwMode="auto">
          <a:xfrm>
            <a:off x="152400" y="158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itchFamily="18" charset="2"/>
              <a:buChar char=""/>
              <a:defRPr sz="2400"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"/>
              <a:defRPr sz="2200"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12296" name="AutoShape 12" descr="Image result for testament of youth"/>
          <p:cNvSpPr>
            <a:spLocks noChangeAspect="1" noChangeArrowheads="1"/>
          </p:cNvSpPr>
          <p:nvPr/>
        </p:nvSpPr>
        <p:spPr bwMode="auto">
          <a:xfrm>
            <a:off x="304800" y="1682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itchFamily="18" charset="2"/>
              <a:buChar char=""/>
              <a:defRPr sz="2400"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"/>
              <a:defRPr sz="2200"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pic>
        <p:nvPicPr>
          <p:cNvPr id="12297" name="Picture 13" descr="C:\Users\tenbystaff\Pictures\untitl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41750"/>
            <a:ext cx="17049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4" descr="C:\Users\tenbystaff\Pictures\untitl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070350"/>
            <a:ext cx="162877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5" descr="C:\Users\tenbystaff\Pictures\untitl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965575"/>
            <a:ext cx="17240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6" descr="C:\Users\tenbystaff\Pictures\untitl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989388"/>
            <a:ext cx="17526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7" descr="C:\Users\tenbystaff\Pictures\untitl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1381125"/>
            <a:ext cx="17240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4184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– LITERATURE 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528392" cy="4536504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72816"/>
            <a:ext cx="2952328" cy="4392487"/>
          </a:xfrm>
        </p:spPr>
      </p:pic>
    </p:spTree>
    <p:extLst>
      <p:ext uri="{BB962C8B-B14F-4D97-AF65-F5344CB8AC3E}">
        <p14:creationId xmlns:p14="http://schemas.microsoft.com/office/powerpoint/2010/main" val="32640745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FILM AND DRAMA -  ANGRY YOUNG MEN! AND WOMEN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new realism - breakthroughs in Literature, Drama and Film</a:t>
            </a:r>
          </a:p>
          <a:p>
            <a:r>
              <a:rPr lang="en-GB" dirty="0"/>
              <a:t>Alan </a:t>
            </a:r>
            <a:r>
              <a:rPr lang="en-GB" dirty="0" err="1"/>
              <a:t>Sillitoe</a:t>
            </a:r>
            <a:r>
              <a:rPr lang="en-GB" dirty="0"/>
              <a:t> (Angry Young Man) – </a:t>
            </a:r>
            <a:r>
              <a:rPr lang="en-GB" i="1" dirty="0"/>
              <a:t>Saturday Night Sunday Morning </a:t>
            </a:r>
            <a:r>
              <a:rPr lang="en-GB" dirty="0"/>
              <a:t>(1958); </a:t>
            </a:r>
            <a:r>
              <a:rPr lang="en-GB" i="1" dirty="0"/>
              <a:t>Loneliness of a Long Distance Runner </a:t>
            </a:r>
            <a:r>
              <a:rPr lang="en-GB" dirty="0"/>
              <a:t>(1959)</a:t>
            </a:r>
          </a:p>
          <a:p>
            <a:r>
              <a:rPr lang="en-GB" i="1" dirty="0" err="1"/>
              <a:t>Shelagh</a:t>
            </a:r>
            <a:r>
              <a:rPr lang="en-GB" i="1" dirty="0"/>
              <a:t> Delaney A Taste of Honey (1958) 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7" y="1600201"/>
            <a:ext cx="2740179" cy="2620888"/>
          </a:xfrm>
        </p:spPr>
      </p:pic>
      <p:pic>
        <p:nvPicPr>
          <p:cNvPr id="1026" name="Picture 2" descr="http://jameskwalker.co.uk/blog/wp-content/uploads/2012/10/loneliness-cov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140968"/>
            <a:ext cx="2047875" cy="290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data:image/jpeg;base64,/9j/4AAQSkZJRgABAQAAAQABAAD/2wCEAAkGBhQSERUUEhQVFBUWGRwaFRcWGBcYGBgaFxccGhYXGhgXGyceGBskGhoVHy8gIycpLCwsFyAxNTAqNSYrLCkBCQoKDgwOGg8PGiwkHyQsLCwsKSwsLCwsLCwsLCwsKSksLCksKSwsLCwsLCwsLCwsLCwsLCwsLCwsLCwsKSwsLP/AABEIAMIBBAMBIgACEQEDEQH/xAAcAAABBQEBAQAAAAAAAAAAAAAEAAEDBQYCBwj/xABIEAABAgMFBAcEBgkCBQUAAAABAhEAAyEEBRIxQSJRYXEGE4GRobHwByMywUJScrLR4RQVJDNic4KS8ZOiNFODs8I1Q2Oj0v/EABgBAAMBAQAAAAAAAAAAAAAAAAECAwAE/8QAJBEAAgICAgICAgMAAAAAAAAAAAECESExEkEDUSJhE5EEMoH/2gAMAwEAAhEDEQA/ANX7U79n2ZEgyJipZUV4sLVYJZ3B3mMv0Q6VW20WyVKXaVsvE7hJFEKVk3CLv2znYs32pnkiMd0BnNeMg0Hxj/6lRGk0UR7Iqx2hqTQTpp8jAn6PbAficcCn5iCrba1pBKatplzrwjiQqaxUZpJ3BIwjkCSe890R/Gvb/Y/J/RXrmWtOZX2JB8hFROvi1pmEGYtI4pSN29Pp42Eu0L1IV2M/aDEptzJdSTx1grx12zcvoyP62tGAnrTmdEv8QG7cYMsl6TSh1LJPIbhuEWd94VWcqATUiob61WPZFVYwMHrcIWSrsaOeh5d6z8TOSDqwDZ0y5Zx3JvWeWBJAIDlhx4Nuh3h5YJPCJcmUpBk22rCXc+ECovOYxdeT6DdyiaaNgwAk7BNMjzyEVTwI0FrvOZsss1NaDcKecWUqepg5fLyijm/RdhWjckxcylbI5DyjNgolM9W8wPPtytDEiiICtBeFbYySK6975moQSlZBD7t44c4CRf8AP2HmmpD/AA5YHPj5Q1/J933+YgEpbq2bOn+nr5Q0X8QNKw2z37PM7D1qiGTolqs57axaz7dOKXSsuK0ap3cozNkJ/Sa7k5f0xpUKhJyaaGSRyi32ggEkuynDDeAKM/FoNs8+azrUa5ppSunZHMqCliBF/ZmVN5XhNC0hK1JDh21yhItswq+NRDDJsyuvhSBL5tITNRtAOoZ9kcSLScebUTRqa0q0O2KkWN129aycSiW39kWQWd8U90L9d0WM21tkHO7sgtgoJxHfDKWYFXbs2S9WiXrgY3I1AC7WvEaqbhzEAWq85gFFK9KaJgslRroPMRW2lWy3lptGNJmSLmwWtakAk+mEFdcYDsAAQIJJhchLuw/CefyENHNg+E8/kIUdK0RezEe2f4LN9qZ5IjG9A0veEkfb/wC0qNh7aDs2b7UzyRGN9nn/AKjJ5r/7S4PRj15UlQmIZWyDUEDJtNxdsqRTXx0vkJCkotaULTTZllYcGoomp7Y66SXuvAZUge9UlTOQDhY1G/XujF9ERJQlp0pS1TFAJJlYxmwD6VBdhzgJGbNR0R6dfpC0ypzBZ+FSclMHZjkaHKkbNagEnPmwfn63RkpdlROmSiiUtCrNNBcpTLDEkLSAC7ZGrZcY0apLljl2d8BmRz0iW0kBuPl+MU9iVsD1oItOk6hhAdtnL+pNfCKqwp2O7yER8hWAUZmkSJMQjOsSoG+OcqTYjhPrURmrwvhEoKf4q6gCoDPGhnqOBQGceXW6WVzlO/Znv1inRkrZoz0vlqOylVC/PLJ+RglPTzIdW1A/+XjNSLIA7Bu40yfxhpqGGtYVyTKrx0apHS93fNxuoHc+FIKsN8hZIdyTQNpqcm848+mgj4SX9euyCrNaXG7fp61gNPYKWjZ33WXvzy5iK8ygOrofx91p36b4Hue9VgYSxSn4iogEA8TnrB1ot7lICgxVVmYe7JFda17u0qb0I40QWRJFoLhgydG0GsWi73lDOYnsL+UVxtrnq0LZTgqKgSwIAGEANuPb3D2q75KElUyYXOrau9E74ScreRoxRaK6ToBofCIl9LpZfaNOH4Rip8+pwuxoHAduMWd2WWTMlgzFHEVsR1iUMmm0yg51oILjxVsNI6ve/UKWhbuAXbWjU7xHd13+C/wobCA5c0d24xQ2+zNOUmUUmWDQkgk1NaZ0iJKVp+q2td40rFVFUK1k2Fh6RBKTUuXYs7ZbhEU7pVhAOu/a/t1o0ZWZOUDQpamvHKHmqUofR7+POjxuN7Bg0kvpkpWZDcHHf5Qfd3SoY9pQCdBUAbs9PxjESZWXw9hD8xV4U+zkaBjp84PFWDo9GsduC1nCQcvlHEwDBpVueaox1gCFkIJwBLDLi2h/KLdNyoCX2iedMyN0HsVpLs11iAwCJcXGAbrlBEphuiREx6QBTRWA7J5/IQ8R2BWyefyEKOhMkzE+2v4LL9qZ5IjDdBJhFvlEZ7bf6a42vtnm7Fm+1M8kxg+iB/bJX9e7/lqpXfl2w6/qL2eu2SWVTCs4dnEAcio02uAzDb3jN3teZss5cpBSgTGmS8IACTkrNJHxJdmq8XFllT1EpTLYAAChZQBLHEQz7xrweFe3RuTaVhM+YkLZkpxbehLJxc98TTQWiK5b4nTilmICk9askMQUHEE0G2ThZIFGqQ8ayUNoPvHDyikuno1ZrOdgzVZbKlHA41CUsHy3u0XgtoGQAHKA5IZJg992CZNUyUuGatNQcz290NZLnKEgLUkcq6AcI6m3k2ZgO23sUjEEqUNQliRxZ6wuGHKDLbYwhmqCNfXKB0oh5F7S7RIExBcAsd44EZg1TFH0j6S9QkCWxmKoH0/ibUA+cTkldFIu0S9IekUuzpYMpZ+iDlz3RhbJOJKlHMkwpCcZdTtUmtT507I7TaUl2AHAaPVvFom3ii8FTJus9f5iNRccT69co6FQQ8DqNeEIkVbHXKL6eO6IVu1KbqQQUDee2I1Mcm7+cMmK0RJSuYUpG0SWASC5J0AHGDUWWfLUNhYwFRUGP0UYlc2QUnkRHN3kS5qFFeEJL4k1IzqAaHSmocRcrv2QhK0JbaEz6JoV2dKNhyShJWDTQNFFTJuwGcuZIWZkyUt6AuAkA6anPCqnCILZZZ8+YwlrxBIUEtUJVUFqZuOcH3peVnm9ay2xzEzBhlkOEhYILGqtobWsFK6T2eZMKlY0glLipLS5q1JAKSkjZWG+qUgVjcVdgtrozEyxKCCpSVAUqRTbGJHekE98TpuWc6fdLOMOg0YgDFv+qX0pBt6XwiZJ6tLBuqYsxOCUpKsRzNSGfSCZd/SEgbR2kgKxICgkps3UjZJ2w7nSkNg1sopV3zOsEsJUVqqE0c51HCh7oUq4VrCClCi4OAuNVhBz3LIHNotpF8SUTETUqUpcuV1YSwQHqAoKctRStKQbL6Tyk7ICsAWFJYBwDaOsIz1Rg7UxgNv0ZpXR1YPwEM+qS2FnqDpiQO0b4dVyzEIKlJOAFs00wqbIVbElQc0LEQbNvQCXNQkkha0KGwECgOIYQWTUS8s8IMJV4SzZgghRWMnAZO0SplO+EhtkihcxrMVMqSEq1cAt6biYmSon/Mcp9evWUIIHLd60gPIwyZ5TMSasSyjuqCDGnshPUB1O2m7bMZWejEDFjd1ueWQakNXX4lQRJI2tlX7rsMKSusCWJauqrq7cPxhWecysOv8Aj8YleRawa27lbJ5/IQohuxRwn7XyEKOpEWjH+2v93ZvtzPJMebdG71VItUuYlsScTOHAdCg7drx6R7bP3dm+3M8kx5PImYVYubdxi0dE2ekW/pLPUnamqO8UCSDoyQKc4B6L2WUudLDBK1zHQXc4UbRIJO4KG8loycu8FLARUl2SBqTRv8R6DdVyixS0klK7VNZOJR2ZaT8TNVg4FKkkCggNUBOz0AiM90svpdnlnqw61JOCjhwQ/clz2RcSlsACXLM+8gRTdM5GOyL2+rars4LfR7aDuiaSKvRmron2yckGaNgEkkkB3Ou+rM2kXMq8FoGElKlAgAIOQYNiJ3uKZ1ESXTOxSMaBjVhBoMOOhDJEwUyar84LvEJEhS5ifh2tn4tnVwBVvCCxUF9GmWmcRLKCuqkmgK00Khz2a6s8Zy87MmasKVmA3i8Q9Gulf7ZLBnHAqYUpQQXPWBhiUdysLCnbSCb2QUT1JfKZTkXI8DHN501TL+F2RIsSTVq9z90Uk6xdUtgKEUzroeVY1kpIjP8ASSeEzEJ4N25/IRzQvR0J5BJxZJLUbTy84ox0glkh0r8O/ODLztBTLVlWg7afjFDOlBMqUps3c88vCOvxQTWSflm08GnUgHT1WKu9LWtDYU4n1Y0rwiws8/GhKt4GfKsMcn7+UJHDyUatYM7Mv5ac0Af3Dzhpd+qVlLfezmD+kX7r+oPAnR6iF0OYoN7UjpXFx5Uc3yUuNisl7KUsDAwdjnTwizXaQEqUTQbq90UU+SJq5yz9H4ewflCuxJVJmpAzbyLDwjSgnkynLQ8y8500koDAbm8zrHVgvZZX1c1q0fVxoecD2O3mSVImILP2vlyIg6TIlTFdYknE4ObVDaZirQ0klisCxbbtPJOi8pIJBWHFMjp2R3+t5TfGNN8CG5EEkkOS5zOZ8orLqsYXMKVVAHHeN3bC8ItXkZymnWC/N8S2JCsRAfCHqwdvOA09IwTRCuLRJNuaWhKi1cJzJOacw8A9HZoStTkDZ4B684yjGm1kDlK0mFjpEMyhUWN22zrUuHSxavfT1pCM5D/GlxxEdy1B6EHex/OJyqsIrFO9k2E737A9PXhEdlUUlQLbVQ1Mnpnxfsh0riM2hlJ5vCoZ6N5JWRJSzVzfnz5w8ogEOXJNN7PrvZoEs03FZwaU0Z3di0OqcypTipWAGdmJDnLj4iJpZJm1u34Tz+QhRzdqtk8/kIUdKIsxntr/AHVm+2v7qY8mTnHrftnT7mz/AG1/dEeV2SxqmzEy0MVKokdm/TKLw0SkXnR3olaVrRNQlICSFArJSFYVcqux7jHpylh8SkAkZEsSK6PlWALkuq0SJKZapySkAAbLlv4S+6lQWgO+rfNkBS0grQKmjAcla90I3bGSpBN0XrMVbVJmJWElDSn+GheYoPQmqU0q0aeagKBSoAghiDrHnF1dOOsWy0EAVSwxEqOyA9G+LQeGesmXivCkGhIqRv3d3lCtGTAVX6RaOqkhM1CAEqKCFKCg9C5oGoSAqo35WVstplyyqa2HRI2jX6JJbESeA7c4y9vsS0zxNkMiYEkuRsqbNKmzcdxAjR2O61kJmWhQXMI+EfAj7O8/xfKC6MrMzYOh8ydaCszQjDhWlLKUQk1SHNNkjC3AHURpempCZ0teQmDxS7+BTEVos0xBQqXiJSRiCXJIIqGHFoL6XWVSrClawypS35pVT5p7on5FyRTx4ZmLtty0yphUSSlCMOOYhThVMWIAAA8TXfFPe1uVMmgqYVZkqBBZGeySOxzlBEq8AqSpMpCUkpS5SUkuCCKpyb5wFOJBGJydSS70z7jlwiKStllYLfs3YSnVRPhl5+EB2tE3qwFpASlq60pv3RYWmyhS0Eq2UtsgcXz7oKtiBMlqCd1ByrFIzSpDS8cnbI7nmvLAZ257/CC1u3Zx/GK+50CWCFF3LhuXKClWsaxOS+TorGMuKtFZ0hB6o8xpAF0zSmXMUdC/cmLTpCn3R5jz4RSyJKuqmAVJIG7SvrjHRDMDmnif+DWG2oQNrE5Lmjw1z2oIUss9KDk/dBkpIYJzahoN1TUc4Hs8lpyiUsl1Zjf57ofDsSpJoJk2tFpxAoAYPViM+DHtisszy7QEoLh27DBMy6VBWKSpt1SCN4cR1d13YFgrqp6ZMDzOsC4pOv0FRnJrH+l1KFTTwil6Pyx1i33b/wCLONAldDv3ZxQXAlSVKJBGzmxBziUX8WUmvki3tqmQr7J3fVMZu6rCmYSFB2AOZGZjRWq3pUgpqCQQCwo6WiglWAoqlahy/wAw/jdJrQPJB2nQeno+hy5I3V/KD7HZhLQEguA+fHP5RTGStn6yYNNc9PpRbXUD1dVYiTmdMg3rfAndbNFU9BOCuYjuRLBUSWondvIHZmYhtNpCBXWggm6p2NExQyoMuRiedjt4NbdCAZVQCKeATAdqKhapKdMST/uy5UaDbqPux60EVkmYTa0vXbAHIGEWxEeg3adk8/kIUK7fhPP5CFHQiDMt7ZE+4kfzFfcjz7oXPCbfZ1KLBK3J4BCnPc8ege2Q/s8j+afuGPJrBMacg4sO0K1oOyp5RWOhJYZ7JeXtOs8pfVmUuYQBiwhJCVH6FTVT05xBM9plgCimZJmJUKEGXLLHUFlZx5jbrdKkq9w6pgp1pbZLVUkM2M6Fzh02tqKRK4KghXNnskvpVcqm2EobL3K0t/YKQenpHdS298gNk5nJ4ajnHhwmQ4WxzeNwRubPeE2u7V5WmV/qpH3ovZNmlgBtoMGLu/dSPm9Jj2L2eX0Z9mCSGMlkHXFTZL8onONIeErdGvnWZahsTMA/hSPPOPMulk5QK0qWVYSQ5cmimer6R6hIMeTdJppUqdrtL8yR8o55LKOiOmUOJkKAUg5F2wiho5TxDCJZCtkENmXwu2enhAsuWQggOSWbv/hJgmyIbA4PHth2GOwywId3bIR0jZmsMvxEKwpoW4QwX73tHlHOzu7ZHY5jO9KRN1iScxwyiCyICiXr37+EETLMl8m1zV84OBZ1ZHbV0B4/IxAiUCmsT2tOz2jyiCXPYamuQ7IKNVwBpFnaZnrEbO/nr48onHxvWvGOJKcx64xQV4RAFMpt7aVr+cMv4jXWJVydsdnmYZcj3igTv86Q1gXsOlTCUPvB9VgWwqFfsxzYVUUl9Cd5oN3OHsUv4y/0YWqs3TJLuUGUeXzpBGOlCICslkCxtPT1uiX9TIf6XePwgOrFls6tcvGkhxv7vTdsDXWuikjnFgmyhIYaRUzpZlzHAzcjkdOw+UMsqhR7ccawgaduecXN1DChSQNRzinsCGqol1GmVd/zPZFld88HE1ahjpmX8vCC10JJm0uv4K7vwgCy2J7Xi0SrPiagd1Ys7Ij3fOnjCRKIWhsga/51OUR7F6NRdnwnn8hCjm7Dsn7XyENHQiLMv7ZU/s0n+afuKjx5ecex+2T/AIaT/NP/AG1R5JZGM1AJYOASdxLExaGicgIqh0mJLRIwqKTmCfyi76L9GRacRWsoQlqgOSdwH5RRukRqygYxbXJ0an2o+6TQZrVRA4E78qBzGrtd0WaxpCjZFzA/xTpqEYuSAXP9sa7o7eSZ0lJQhEtNQEIIIDcgIRzxgoo+zNXp0HkIs6AqYJc0UxHJZOaQnNR3NWDOgMs2afNsy6laUzEHCpILUUGUARnu0i0vq7llE2bJYTkJ2FKYnPaCMVE0esBYpif0K0zClSwvqpig4BRNOFKvAcNqJ3aHqmb6zjMx5t0mu84lt9JyO2PS5Y2VcvlGXvqQFI4xy+R1TOmB5jLy9aQTi2gWyLwTedgwF8wTT1390DEkkcIflyVoZRp0ECyEklJI738IklWUpU5cnfE0o0DdvdDLn117DELZ1csA9nsykknPt7d0TFB4+uESJW+Y8fXCBTaQ1EnwLwcsST9jW8HDV8/kYayyzg5wRY5QmzZctTspaQaDIqCad8XouKVhGHGAsMmqdk4Zxc7O0Hl5U+Iw9OgclVGRUhWPI5nQtwhLsqwSU89O5jGzV0cQqbLS62IUVAEKLAJAPw7JxqIKa0HGK+67tRMTMExwpJCQAWL4ZhoGOIugUca1g5M59malyCVOtuW/uhpdmOMlgXfI7zGwm3HJC5aapKwquLEAUpSpzQN9MYfsmIpFxylJlzCFhK5peuUvbwj7QwH+4Qci8zJ2i71PiQABr3buUPIsChixFnDU84u7zu0SphQKgJSX3kpBftzgUo4QOT0N0Vn6rP1/Awv1WD9M+t9YsVpjgqPCNyYG2AomCUrA2LExc6PTLsge9gdmm/X5QVbrIVMQzjLR6v3vEEqwLUoFZduJJPr5w6a2Kc25LSgA+N0hDZ4hqODPHKFAIQqWSBh7aVPa7xZqTUFssju5QHaZLskAB3PzJpBUuibj2bro5PK7NLUrM5nfFoU1HMQNc8gJkISNILOnOJdilrdY2T9r5CFD3Ydk8/kIaLrRJma9sf8Awso//L/4KjyKzJBmJBFHD8nj2D2wp/Y5f84fcXHkd2oJnygA5K0hhmSTpvi0NE5EduklK83cAg5uNI9L6BXPgsomJVtLcsRQEEiMJf12LllONCknQkEJWk7SVJJzFT4RtPZ5eDS+rqAe0BWvLEKtvfeIM/6ix2aCTcIKJgnJE2ZMDKmPhIFCEozwJBAoM2q8TWG40SAnAAMOZ1NAKnkPE5ZRYIXEdtTMJRgAUmuMEtpst2u8RsrRIuWCMn7IAv6W9nmhnISVDmjaT4gRLY5E9ldeqWAcurxAjg584e1TUqQtiFDCoFi/0cqcIwQ64ekMu12dU1AIAJCgRkcIJHH4hFPbLWF0ZnDvu79KQP0AOC7JigM5im/2JEQ2tYJLigzDltcL5ktu/OOfzrNFfFqymvSViQRqkuDFG9fW+NFMqlSgSqozB38Rzig6qr6Qvj1RaWw6WaB2745Ul8hDSRT8okwZ/n63wNMr0cpVy746WoRE9cokwjSCZBN3h50oPnMQHBqNoZcY0k2VVW3MJWEpLLLB5c5QIOEYgyRT+JQjN3bKBnSgXrMSKEgh1DIioMaS0XYlKWQpasQU7KXVJmyihLA1AlzVf3Ew8SU9kNqsqQlRxKUAhRIK5mEqBkEPhGLFUUDponcW5EhCFIAxe/frGWsYmkpmEqNGU6lUBbCqCjIS6VYluHDhc1wn3xZW1RDS0Nh1QYAtdgSlE5Qd0KBQ61MyESxNwgqxFJSvPMJArDCAV3KMxMxRCyoOUbSgBsHGAoPt4UporNKSM4ImJSELKUlJEuTh2pp/eIUtqK0JLPQa5xz+jy02pMtIUJRDzBiUMYKTMALGoCSB/S+sFW670y5a+rdShLAKh1inOJaSWCgwADOaDDlAQWxlXfIXOUj6ikpNZhA98EJTtVfBs0oKNHMi6ZSsKSlnlJL7fxKWgJck4SHLMMn5REbAlKrS6VJ6tSlpcq2kstKMy5951Zfxia8bHLEmYzhSMWEOrLrEJBFfokf7oBrK29bElKApCMLKIJOJ64sObpUkpAYiowkHOKkdkOZxNCokCoBrXVo5CNKQBhN67Y5TL5x23KIl0GcYx2r16eIJanmHgB3n8o7SeMD3YXmlJ1WDzFRDxQsmei2eeBLTv+bn5xHIO29anI6a19DKFklADPTMPm/zaHlIPWI3B33A105eqRPsTo0V2DZPP5CGju7Rsnn8hDR0IizOe17/AINH85P3JkeX9GUtbbO3/Ol/fEeo+1s/sSf5yfurjyno9Na12f8AnS/viLR0JLZ7/ayhQKJiUrScwoAjuNIo1dCLNix2cmzr/hcpPNJOmjGkVHSq+bRNmLstjBxpAMyY4Sz/AEAo5HKorXRjGWsnRy3S0zHRNxKAOJKgshjoUl8XDUHvRL7C39HqCrAtIqATrhy7s4DtU5aUsjCDvWCQOwZng4iq6C3nawgotImkuerMxJfCGcKUa1JLPXZMa1U9CvjTXf8AnnCvDGWTMJsCl1X1s4/xKEuX/aBl2GBOk9sFmsi8gpYKEhNACoVbkHPZGjv+2Is1nXPd0oagZySQAAd9Y8n6V9Jl2nACnAGxAZkBWRfeQHPBuLtFWLLBv+hssC6UA5KUp/8AVP4QIuakgYAHNW1NDRxr+MHXAsJumS1SkYiAQW2lKLtwjP3pbgDgRmBUjOmgPrzjl82ZYOv+PDlgNmSSEKcu9daZb8ooFSDgdqOcuX+INTeqjRVdDSvOHlpeWpjmC3Nk+u2JRuOy8oOLyASA0StwjmzIifOGbyZEISPXrnHZS2njHKnf0+sMVFvXzgBCbvl4p0sEFjMSDnqpjV4uE2eWvrijZIRhQQVJHWYVqJQFKf4UJS3E0igkyStQSk7SiAnmqg8TBI6OTnbrEbRSEl9klTkMR9hQ5w8Sci0tV0pwLwIOIpJltiJKR1DFIeo25rfaVAtisAXZjsgk4xjLuFe6EtIL64lBteyKi1XVMShMzHsFRSCHqQxpwzblBP6gmHDhmoViCGYn/wBxQQk5ZOfCHF0aJN22czVUThODAQXDpMwKH9XVseKoDmXako2UCqGlkCqyZKFGv0jix+I0isN1KYF0bSVKAfawpSpTs2oScnrQtEiujswkgYaZ1P1wg6aEvygWal7LUWKTiFJf78lnf3XWKlgbsLgHtiivMJBTgy6tGjEkpDkgHPfDi6FN8SHYqKX2gMBWHDapBZn0BaJTdKxiyotKDzWA2mQcPzgMKx2VCA0TYN7QTeN2rlAFWGqlJoT9HM5ZboDBgMw6U5w3VjXKO8XfppHGLP161jIJEZI5xHcsr3rtUrbsGnjBBrpA13TCm0oGilDv5RSPZOaPR0SQUj7IHfA1kSQttztlxf5RKZzIH2R5fnEVmVtxK80JWDR3b8J5/IQo4u1WyefyEKOlEWZ72sp/YR/OT91ceR3bOEufKWQSEzEKIDPRQLVpHr/taH7D/wBZHkuPILHKBmywuiStIU+QBUAfCLQ0JJ5PTejklcsGZMQVTLQTMcOQApThBKUkhsTu2urFtOi1AICiFByzBiQXYu3EZxW3NbGsp6pX6QqXiShmT1hSNlgTqGi1s7Klh0KAIDiYli5qXB4xJoZMzvTm2KQmR1ZWFqnJCcJYEggsqNQuXWIF3RLmqlqUn9ySpA0CqMrsYtzi0ky68o1YD2ZPp7d6p0pEiXNSFB1Kl4VrWpwydlCVMKrqWq26Mmr2b2uYy8CE7KU4VLA+FIS7AHNtSKk0j0G22tbzSkkB1VBNGCMI7vnElgtazLcqJPEvpC/k4h/HeTJ3n0JnJkSlGcnEiWEqQEhLMHKQtFVNoVPzEZoKoGTTSPSb7tSjImPVknxDR57Z7KtZKUh2D9zRNz5Hd/GjxTZ3ID55PFlYR7pROW18oNsd14ZW0Ntq8KikdSJI6nvHlEHK9DeWfJlLO93MKaYTVPDh3uIdCRB9/SAAFBNauRu4xXyQ414QXqxYCKBEZA3w89eGoD8oC/SSWDPwrBUWwuSQfZ5uCYheeFQUzs7EHsyg5XSAlSVKDkKQonEamWFJbKjhQ7RxgGdYlIAJw1GQJfKISCBkfGGTFdMLm3i8lMopDBmOrgqJOWuMhols18YCnYcJShIDkVlrxJU/PMeMVeKEZo9fONk1ItE30UoCUpYjFXEaFSCkqT9V3BLFiQMoZPShQWFYQDic1OqsRB55RWqiGYIKYHFFsOkBKGAAIDOCf+WZbjccJB5iJRfhJOykucR54kKBfP6ADRSoDb47MzPOA7NSC7deSpoSFNT/APIHyftgXByjhJ5wpi2z8oxsIdafXrlEapgG4RwZrqwhyTkBB9luUFJWsgqpTm2bZ0PKGr2K5egMKLONPWUR3fJKp6VHIEPzcRc2K6iUKLZvXufziznWFKMNK18/ygrAkpWGTMm4DyjiwqeYrhHZy7IBuS0vPUnXCSTpQj8fCJRVsD0a66xsn7XyEKOrtGyefyEKOtEGUntYH7B/1UeS48ZWmo9ax7T7VR+wH+ajzMeNJlupIGpA8RFoaJyNl0HvCzqSqRPKUPgUjG2HEgEEu4wk8w++N4idLQg9WrrGDqIWpaUgDepSsL6B3PiPPbs6EpnzFKBolQeUDhJTTEQurAE1Da8aai+7YiUhFks6UoQlQ6zDkCKhD6l2JJrQcYWVMy0T3X006tQlWgEklRC0gNhJxS3SP4SO7XONeuenqsSS+MbJGoKSXHZ5x5ZdF2mbaJaM8aQC5oBRzwISPCPRb1WykplsMKSEvkKEeAA7oSQ8QadIpMJH1h4Jjm71MiI56pzLojM6q3DOkcWOVNKadX/uzp4Z+ERlHBZMJnpxgpORBHfQwBZbkRKJKXc0cly0HplTcVerbX4nz04s8dGzzWFUA60URnp2RLiU5tKkCTbPsn1rAlks2wQ28+UWFqlTaspDUZweHzeB5cibgLLTr9EtpBXjFcga1SASEs1T5+UU9puVaF7IKkmnJ8xThrF1OsS0roRmc8W/nBplTcP0HozBTcXcxuIylRkEXbjAclIcDiXqDygqyXKihSP6jmC27KLpV3zH+JLOSBh3nVsy0dpsawBtJpnss/qsan7M5lZelmZNIHmWOtaOFUfPJzB14yJgG0sF8tkAes++B7TLUSNo0BcgZ10GYpTsjUCwGwWFJmKSoDP8YPn3KimyAOGffA1isy8ZZTZ/RBi4RZJjfvf9ggNZ2ByZRWjo6c0k9v4hoprVKVLLLCgX7DyjciQurzHDktgGW53gC8LrM1IC1ZO+yOw8KQV9hUmZOS5LAFtWr60ia0WMsWBoT4FvnFhZrAELIxMANEg8NeNe2CxZzhXtHMmqRvbzr2RSgOTK277nUsOo03N84MTcAdyAdxJ8WDcIt7usKsI2zywiuy3ZFh+q1EDbOe4bsoVp2DmU133KAaoSQRX/ADFkuwBKT61gyVYlAj3h5YUgHhEVqsq8J94f7U/hB4+xeRXyA0s9vmmBLwmvMSDx8zBP6OooLTCHOTA5kdsV06yKTOcqKg3k4fnyhqMmSXnPOOWElQDl2YuKCtKM7v6EHRlP7Ss/wq+8mAr7mtMlbyVM44jLceOTcWg3oin3y/sH7yYEVoLezd3b8J5/IQo6u0bJ5/IQoqiTKf2nD9gX/Ml/ejyK70NPltpMR94R7f0tuZVqsypUspCipJdTtslzkDGIsnsvtCZqFFclkrSTtKySQT9CHUqQGrPQjZJS14ygJWPpgMrvGfa8Y+9PZiSrHLmdaKnDMook57YoTxLRu8EIJhItoLSZkegvRtVnUtc1BSUpCQ+pNVEbx8IcbzF5NQcaTqyq/wB0Waw8Rmz17D4wdsywgCYikyup7dkRLd8jYgldmd8q/MAQyJBCMIMBpUFMhK9oJwu+u7PTsjiXOcgAFiM92f4eMEy7ORXU57id/CHVIJDEADcCW8RE+I9g9rs7pcRXSXCDXf5CLeVZ1MQS75dkDi7ThKSQXffqBwg8QWBzg6k61g7qWERfqouCCAN1YN6ukag2ArSN0RzZT6QcbPXRuf5QypMLxDZnr2lU9cYhXJc9h0yqIu7Zd5WKEDm8cm7S7unUa6wOJuRU3fI2y2/8YNtKcIoHO78hBVmu8pJJIqdOMMm795cu4NXHj6eM4sFleqadEuaU5gnSJwgGJ/0A1cjsd+GccS7vwqd6bq/j2wOLC2Ups460mgjop2DzP3os13ZtEuDHKruOEhxXVuLw9Ase7RsCDIgs8vCGiV41AHJiC1/CYlKognElw3a8GgAUtOwOY+9EU6QDMD1p+MFiSQAGFNX4vDKlHECwy3waNZS35ZyVMlIKQM/pA1dqbiMjEPROQUzVuG2f/IRoZ8oqzA5UiOz2fCoqZirPvoIVJoN4Lu7vhPP5CFHN2q2Tz+QhRVE2Wm/1rDCFChRhxCEKFGZh1whChQAihlZQoUYx1DGFCjGOwIZoaFDAOiIbCIUKMYWEbo5UgbhChQWY5EsbhHXVjcO6FCgIDF1Y3DuhdWNw7oUKCYbqhuHcIYyU/VHcIeFGMN1CfqjuEMJCfqp7hChRjCFmR9VPcIcWZH1U9wh4UagC/RUfVT3CELIj6if7RDwoNGF+ho+on+0Q4sUv6iP7R+EKFGAP+hS/qI/tH4Q4sMv/AJaP7R+EKFBMEWeyIAohIruEKFChhT//2Q=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jpeg;base64,/9j/4AAQSkZJRgABAQAAAQABAAD/2wCEAAkGBhQSERUUEhQVFBUWGRwaFRcWGBcYGBgaFxccGhYXGhgXGyceGBskGhoVHy8gIycpLCwsFyAxNTAqNSYrLCkBCQoKDgwOGg8PGiwkHyQsLCwsKSwsLCwsLCwsLCwsKSksLCksKSwsLCwsLCwsLCwsLCwsLCwsLCwsLCwsKSwsLP/AABEIAMIBBAMBIgACEQEDEQH/xAAcAAABBQEBAQAAAAAAAAAAAAAEAAEDBQYCBwj/xABIEAABAgMFBAcEBgkCBQUAAAABAhEAAyEEBRIxQSJRYXEGE4GRobHwByMywUJScrLR4RQVJDNic4KS8ZOiNFODs8I1Q2Oj0v/EABgBAAMBAQAAAAAAAAAAAAAAAAECAwAE/8QAJBEAAgICAgICAgMAAAAAAAAAAAECESExEkEDUSJhE5EEMoH/2gAMAwEAAhEDEQA/ANX7U79n2ZEgyJipZUV4sLVYJZ3B3mMv0Q6VW20WyVKXaVsvE7hJFEKVk3CLv2znYs32pnkiMd0BnNeMg0Hxj/6lRGk0UR7Iqx2hqTQTpp8jAn6PbAficcCn5iCrba1pBKatplzrwjiQqaxUZpJ3BIwjkCSe890R/Gvb/Y/J/RXrmWtOZX2JB8hFROvi1pmEGYtI4pSN29Pp42Eu0L1IV2M/aDEptzJdSTx1grx12zcvoyP62tGAnrTmdEv8QG7cYMsl6TSh1LJPIbhuEWd94VWcqATUiob61WPZFVYwMHrcIWSrsaOeh5d6z8TOSDqwDZ0y5Zx3JvWeWBJAIDlhx4Nuh3h5YJPCJcmUpBk22rCXc+ECovOYxdeT6DdyiaaNgwAk7BNMjzyEVTwI0FrvOZsss1NaDcKecWUqepg5fLyijm/RdhWjckxcylbI5DyjNgolM9W8wPPtytDEiiICtBeFbYySK6975moQSlZBD7t44c4CRf8AP2HmmpD/AA5YHPj5Q1/J933+YgEpbq2bOn+nr5Q0X8QNKw2z37PM7D1qiGTolqs57axaz7dOKXSsuK0ap3cozNkJ/Sa7k5f0xpUKhJyaaGSRyi32ggEkuynDDeAKM/FoNs8+azrUa5ppSunZHMqCliBF/ZmVN5XhNC0hK1JDh21yhItswq+NRDDJsyuvhSBL5tITNRtAOoZ9kcSLScebUTRqa0q0O2KkWN129aycSiW39kWQWd8U90L9d0WM21tkHO7sgtgoJxHfDKWYFXbs2S9WiXrgY3I1AC7WvEaqbhzEAWq85gFFK9KaJgslRroPMRW2lWy3lptGNJmSLmwWtakAk+mEFdcYDsAAQIJJhchLuw/CefyENHNg+E8/kIUdK0RezEe2f4LN9qZ5IjG9A0veEkfb/wC0qNh7aDs2b7UzyRGN9nn/AKjJ5r/7S4PRj15UlQmIZWyDUEDJtNxdsqRTXx0vkJCkotaULTTZllYcGoomp7Y66SXuvAZUge9UlTOQDhY1G/XujF9ERJQlp0pS1TFAJJlYxmwD6VBdhzgJGbNR0R6dfpC0ypzBZ+FSclMHZjkaHKkbNagEnPmwfn63RkpdlROmSiiUtCrNNBcpTLDEkLSAC7ZGrZcY0apLljl2d8BmRz0iW0kBuPl+MU9iVsD1oItOk6hhAdtnL+pNfCKqwp2O7yER8hWAUZmkSJMQjOsSoG+OcqTYjhPrURmrwvhEoKf4q6gCoDPGhnqOBQGceXW6WVzlO/Znv1inRkrZoz0vlqOylVC/PLJ+RglPTzIdW1A/+XjNSLIA7Bu40yfxhpqGGtYVyTKrx0apHS93fNxuoHc+FIKsN8hZIdyTQNpqcm848+mgj4SX9euyCrNaXG7fp61gNPYKWjZ33WXvzy5iK8ygOrofx91p36b4Hue9VgYSxSn4iogEA8TnrB1ot7lICgxVVmYe7JFda17u0qb0I40QWRJFoLhgydG0GsWi73lDOYnsL+UVxtrnq0LZTgqKgSwIAGEANuPb3D2q75KElUyYXOrau9E74ScreRoxRaK6ToBofCIl9LpZfaNOH4Rip8+pwuxoHAduMWd2WWTMlgzFHEVsR1iUMmm0yg51oILjxVsNI6ve/UKWhbuAXbWjU7xHd13+C/wobCA5c0d24xQ2+zNOUmUUmWDQkgk1NaZ0iJKVp+q2td40rFVFUK1k2Fh6RBKTUuXYs7ZbhEU7pVhAOu/a/t1o0ZWZOUDQpamvHKHmqUofR7+POjxuN7Bg0kvpkpWZDcHHf5Qfd3SoY9pQCdBUAbs9PxjESZWXw9hD8xV4U+zkaBjp84PFWDo9GsduC1nCQcvlHEwDBpVueaox1gCFkIJwBLDLi2h/KLdNyoCX2iedMyN0HsVpLs11iAwCJcXGAbrlBEphuiREx6QBTRWA7J5/IQ8R2BWyefyEKOhMkzE+2v4LL9qZ5IjDdBJhFvlEZ7bf6a42vtnm7Fm+1M8kxg+iB/bJX9e7/lqpXfl2w6/qL2eu2SWVTCs4dnEAcio02uAzDb3jN3teZss5cpBSgTGmS8IACTkrNJHxJdmq8XFllT1EpTLYAAChZQBLHEQz7xrweFe3RuTaVhM+YkLZkpxbehLJxc98TTQWiK5b4nTilmICk9askMQUHEE0G2ThZIFGqQ8ayUNoPvHDyikuno1ZrOdgzVZbKlHA41CUsHy3u0XgtoGQAHKA5IZJg992CZNUyUuGatNQcz290NZLnKEgLUkcq6AcI6m3k2ZgO23sUjEEqUNQliRxZ6wuGHKDLbYwhmqCNfXKB0oh5F7S7RIExBcAsd44EZg1TFH0j6S9QkCWxmKoH0/ibUA+cTkldFIu0S9IekUuzpYMpZ+iDlz3RhbJOJKlHMkwpCcZdTtUmtT507I7TaUl2AHAaPVvFom3ii8FTJus9f5iNRccT69co6FQQ8DqNeEIkVbHXKL6eO6IVu1KbqQQUDee2I1Mcm7+cMmK0RJSuYUpG0SWASC5J0AHGDUWWfLUNhYwFRUGP0UYlc2QUnkRHN3kS5qFFeEJL4k1IzqAaHSmocRcrv2QhK0JbaEz6JoV2dKNhyShJWDTQNFFTJuwGcuZIWZkyUt6AuAkA6anPCqnCILZZZ8+YwlrxBIUEtUJVUFqZuOcH3peVnm9ay2xzEzBhlkOEhYILGqtobWsFK6T2eZMKlY0glLipLS5q1JAKSkjZWG+qUgVjcVdgtrozEyxKCCpSVAUqRTbGJHekE98TpuWc6fdLOMOg0YgDFv+qX0pBt6XwiZJ6tLBuqYsxOCUpKsRzNSGfSCZd/SEgbR2kgKxICgkps3UjZJ2w7nSkNg1sopV3zOsEsJUVqqE0c51HCh7oUq4VrCClCi4OAuNVhBz3LIHNotpF8SUTETUqUpcuV1YSwQHqAoKctRStKQbL6Tyk7ICsAWFJYBwDaOsIz1Rg7UxgNv0ZpXR1YPwEM+qS2FnqDpiQO0b4dVyzEIKlJOAFs00wqbIVbElQc0LEQbNvQCXNQkkha0KGwECgOIYQWTUS8s8IMJV4SzZgghRWMnAZO0SplO+EhtkihcxrMVMqSEq1cAt6biYmSon/Mcp9evWUIIHLd60gPIwyZ5TMSasSyjuqCDGnshPUB1O2m7bMZWejEDFjd1ueWQakNXX4lQRJI2tlX7rsMKSusCWJauqrq7cPxhWecysOv8Aj8YleRawa27lbJ5/IQohuxRwn7XyEKOpEWjH+2v93ZvtzPJMebdG71VItUuYlsScTOHAdCg7drx6R7bP3dm+3M8kx5PImYVYubdxi0dE2ekW/pLPUnamqO8UCSDoyQKc4B6L2WUudLDBK1zHQXc4UbRIJO4KG8loycu8FLARUl2SBqTRv8R6DdVyixS0klK7VNZOJR2ZaT8TNVg4FKkkCggNUBOz0AiM90svpdnlnqw61JOCjhwQ/clz2RcSlsACXLM+8gRTdM5GOyL2+rars4LfR7aDuiaSKvRmron2yckGaNgEkkkB3Ou+rM2kXMq8FoGElKlAgAIOQYNiJ3uKZ1ESXTOxSMaBjVhBoMOOhDJEwUyar84LvEJEhS5ifh2tn4tnVwBVvCCxUF9GmWmcRLKCuqkmgK00Khz2a6s8Zy87MmasKVmA3i8Q9Gulf7ZLBnHAqYUpQQXPWBhiUdysLCnbSCb2QUT1JfKZTkXI8DHN501TL+F2RIsSTVq9z90Uk6xdUtgKEUzroeVY1kpIjP8ASSeEzEJ4N25/IRzQvR0J5BJxZJLUbTy84ox0glkh0r8O/ODLztBTLVlWg7afjFDOlBMqUps3c88vCOvxQTWSflm08GnUgHT1WKu9LWtDYU4n1Y0rwiws8/GhKt4GfKsMcn7+UJHDyUatYM7Mv5ac0Af3Dzhpd+qVlLfezmD+kX7r+oPAnR6iF0OYoN7UjpXFx5Uc3yUuNisl7KUsDAwdjnTwizXaQEqUTQbq90UU+SJq5yz9H4ewflCuxJVJmpAzbyLDwjSgnkynLQ8y8500koDAbm8zrHVgvZZX1c1q0fVxoecD2O3mSVImILP2vlyIg6TIlTFdYknE4ObVDaZirQ0klisCxbbtPJOi8pIJBWHFMjp2R3+t5TfGNN8CG5EEkkOS5zOZ8orLqsYXMKVVAHHeN3bC8ItXkZymnWC/N8S2JCsRAfCHqwdvOA09IwTRCuLRJNuaWhKi1cJzJOacw8A9HZoStTkDZ4B684yjGm1kDlK0mFjpEMyhUWN22zrUuHSxavfT1pCM5D/GlxxEdy1B6EHex/OJyqsIrFO9k2E737A9PXhEdlUUlQLbVQ1Mnpnxfsh0riM2hlJ5vCoZ6N5JWRJSzVzfnz5w8ogEOXJNN7PrvZoEs03FZwaU0Z3di0OqcypTipWAGdmJDnLj4iJpZJm1u34Tz+QhRzdqtk8/kIUdKIsxntr/AHVm+2v7qY8mTnHrftnT7mz/AG1/dEeV2SxqmzEy0MVKokdm/TKLw0SkXnR3olaVrRNQlICSFArJSFYVcqux7jHpylh8SkAkZEsSK6PlWALkuq0SJKZapySkAAbLlv4S+6lQWgO+rfNkBS0grQKmjAcla90I3bGSpBN0XrMVbVJmJWElDSn+GheYoPQmqU0q0aeagKBSoAghiDrHnF1dOOsWy0EAVSwxEqOyA9G+LQeGesmXivCkGhIqRv3d3lCtGTAVX6RaOqkhM1CAEqKCFKCg9C5oGoSAqo35WVstplyyqa2HRI2jX6JJbESeA7c4y9vsS0zxNkMiYEkuRsqbNKmzcdxAjR2O61kJmWhQXMI+EfAj7O8/xfKC6MrMzYOh8ydaCszQjDhWlLKUQk1SHNNkjC3AHURpempCZ0teQmDxS7+BTEVos0xBQqXiJSRiCXJIIqGHFoL6XWVSrClawypS35pVT5p7on5FyRTx4ZmLtty0yphUSSlCMOOYhThVMWIAAA8TXfFPe1uVMmgqYVZkqBBZGeySOxzlBEq8AqSpMpCUkpS5SUkuCCKpyb5wFOJBGJydSS70z7jlwiKStllYLfs3YSnVRPhl5+EB2tE3qwFpASlq60pv3RYWmyhS0Eq2UtsgcXz7oKtiBMlqCd1ByrFIzSpDS8cnbI7nmvLAZ257/CC1u3Zx/GK+50CWCFF3LhuXKClWsaxOS+TorGMuKtFZ0hB6o8xpAF0zSmXMUdC/cmLTpCn3R5jz4RSyJKuqmAVJIG7SvrjHRDMDmnif+DWG2oQNrE5Lmjw1z2oIUss9KDk/dBkpIYJzahoN1TUc4Hs8lpyiUsl1Zjf57ofDsSpJoJk2tFpxAoAYPViM+DHtisszy7QEoLh27DBMy6VBWKSpt1SCN4cR1d13YFgrqp6ZMDzOsC4pOv0FRnJrH+l1KFTTwil6Pyx1i33b/wCLONAldDv3ZxQXAlSVKJBGzmxBziUX8WUmvki3tqmQr7J3fVMZu6rCmYSFB2AOZGZjRWq3pUgpqCQQCwo6WiglWAoqlahy/wAw/jdJrQPJB2nQeno+hy5I3V/KD7HZhLQEguA+fHP5RTGStn6yYNNc9PpRbXUD1dVYiTmdMg3rfAndbNFU9BOCuYjuRLBUSWondvIHZmYhtNpCBXWggm6p2NExQyoMuRiedjt4NbdCAZVQCKeATAdqKhapKdMST/uy5UaDbqPux60EVkmYTa0vXbAHIGEWxEeg3adk8/kIUK7fhPP5CFHQiDMt7ZE+4kfzFfcjz7oXPCbfZ1KLBK3J4BCnPc8ege2Q/s8j+afuGPJrBMacg4sO0K1oOyp5RWOhJYZ7JeXtOs8pfVmUuYQBiwhJCVH6FTVT05xBM9plgCimZJmJUKEGXLLHUFlZx5jbrdKkq9w6pgp1pbZLVUkM2M6Fzh02tqKRK4KghXNnskvpVcqm2EobL3K0t/YKQenpHdS298gNk5nJ4ajnHhwmQ4WxzeNwRubPeE2u7V5WmV/qpH3ovZNmlgBtoMGLu/dSPm9Jj2L2eX0Z9mCSGMlkHXFTZL8onONIeErdGvnWZahsTMA/hSPPOPMulk5QK0qWVYSQ5cmimer6R6hIMeTdJppUqdrtL8yR8o55LKOiOmUOJkKAUg5F2wiho5TxDCJZCtkENmXwu2enhAsuWQggOSWbv/hJgmyIbA4PHth2GOwywId3bIR0jZmsMvxEKwpoW4QwX73tHlHOzu7ZHY5jO9KRN1iScxwyiCyICiXr37+EETLMl8m1zV84OBZ1ZHbV0B4/IxAiUCmsT2tOz2jyiCXPYamuQ7IKNVwBpFnaZnrEbO/nr48onHxvWvGOJKcx64xQV4RAFMpt7aVr+cMv4jXWJVydsdnmYZcj3igTv86Q1gXsOlTCUPvB9VgWwqFfsxzYVUUl9Cd5oN3OHsUv4y/0YWqs3TJLuUGUeXzpBGOlCICslkCxtPT1uiX9TIf6XePwgOrFls6tcvGkhxv7vTdsDXWuikjnFgmyhIYaRUzpZlzHAzcjkdOw+UMsqhR7ccawgaduecXN1DChSQNRzinsCGqol1GmVd/zPZFld88HE1ahjpmX8vCC10JJm0uv4K7vwgCy2J7Xi0SrPiagd1Ys7Ij3fOnjCRKIWhsga/51OUR7F6NRdnwnn8hCjm7Dsn7XyENHQiLMv7ZU/s0n+afuKjx5ecex+2T/AIaT/NP/AG1R5JZGM1AJYOASdxLExaGicgIqh0mJLRIwqKTmCfyi76L9GRacRWsoQlqgOSdwH5RRukRqygYxbXJ0an2o+6TQZrVRA4E78qBzGrtd0WaxpCjZFzA/xTpqEYuSAXP9sa7o7eSZ0lJQhEtNQEIIIDcgIRzxgoo+zNXp0HkIs6AqYJc0UxHJZOaQnNR3NWDOgMs2afNsy6laUzEHCpILUUGUARnu0i0vq7llE2bJYTkJ2FKYnPaCMVE0esBYpif0K0zClSwvqpig4BRNOFKvAcNqJ3aHqmb6zjMx5t0mu84lt9JyO2PS5Y2VcvlGXvqQFI4xy+R1TOmB5jLy9aQTi2gWyLwTedgwF8wTT1390DEkkcIflyVoZRp0ECyEklJI738IklWUpU5cnfE0o0DdvdDLn117DELZ1csA9nsykknPt7d0TFB4+uESJW+Y8fXCBTaQ1EnwLwcsST9jW8HDV8/kYayyzg5wRY5QmzZctTspaQaDIqCad8XouKVhGHGAsMmqdk4Zxc7O0Hl5U+Iw9OgclVGRUhWPI5nQtwhLsqwSU89O5jGzV0cQqbLS62IUVAEKLAJAPw7JxqIKa0HGK+67tRMTMExwpJCQAWL4ZhoGOIugUca1g5M59malyCVOtuW/uhpdmOMlgXfI7zGwm3HJC5aapKwquLEAUpSpzQN9MYfsmIpFxylJlzCFhK5peuUvbwj7QwH+4Qci8zJ2i71PiQABr3buUPIsChixFnDU84u7zu0SphQKgJSX3kpBftzgUo4QOT0N0Vn6rP1/Awv1WD9M+t9YsVpjgqPCNyYG2AomCUrA2LExc6PTLsge9gdmm/X5QVbrIVMQzjLR6v3vEEqwLUoFZduJJPr5w6a2Kc25LSgA+N0hDZ4hqODPHKFAIQqWSBh7aVPa7xZqTUFssju5QHaZLskAB3PzJpBUuibj2bro5PK7NLUrM5nfFoU1HMQNc8gJkISNILOnOJdilrdY2T9r5CFD3Ydk8/kIaLrRJma9sf8Awso//L/4KjyKzJBmJBFHD8nj2D2wp/Y5f84fcXHkd2oJnygA5K0hhmSTpvi0NE5EduklK83cAg5uNI9L6BXPgsomJVtLcsRQEEiMJf12LllONCknQkEJWk7SVJJzFT4RtPZ5eDS+rqAe0BWvLEKtvfeIM/6ix2aCTcIKJgnJE2ZMDKmPhIFCEozwJBAoM2q8TWG40SAnAAMOZ1NAKnkPE5ZRYIXEdtTMJRgAUmuMEtpst2u8RsrRIuWCMn7IAv6W9nmhnISVDmjaT4gRLY5E9ldeqWAcurxAjg584e1TUqQtiFDCoFi/0cqcIwQ64ekMu12dU1AIAJCgRkcIJHH4hFPbLWF0ZnDvu79KQP0AOC7JigM5im/2JEQ2tYJLigzDltcL5ktu/OOfzrNFfFqymvSViQRqkuDFG9fW+NFMqlSgSqozB38Rzig6qr6Qvj1RaWw6WaB2745Ul8hDSRT8okwZ/n63wNMr0cpVy746WoRE9cokwjSCZBN3h50oPnMQHBqNoZcY0k2VVW3MJWEpLLLB5c5QIOEYgyRT+JQjN3bKBnSgXrMSKEgh1DIioMaS0XYlKWQpasQU7KXVJmyihLA1AlzVf3Ew8SU9kNqsqQlRxKUAhRIK5mEqBkEPhGLFUUDponcW5EhCFIAxe/frGWsYmkpmEqNGU6lUBbCqCjIS6VYluHDhc1wn3xZW1RDS0Nh1QYAtdgSlE5Qd0KBQ61MyESxNwgqxFJSvPMJArDCAV3KMxMxRCyoOUbSgBsHGAoPt4UporNKSM4ImJSELKUlJEuTh2pp/eIUtqK0JLPQa5xz+jy02pMtIUJRDzBiUMYKTMALGoCSB/S+sFW670y5a+rdShLAKh1inOJaSWCgwADOaDDlAQWxlXfIXOUj6ikpNZhA98EJTtVfBs0oKNHMi6ZSsKSlnlJL7fxKWgJck4SHLMMn5REbAlKrS6VJ6tSlpcq2kstKMy5951Zfxia8bHLEmYzhSMWEOrLrEJBFfokf7oBrK29bElKApCMLKIJOJ64sObpUkpAYiowkHOKkdkOZxNCokCoBrXVo5CNKQBhN67Y5TL5x23KIl0GcYx2r16eIJanmHgB3n8o7SeMD3YXmlJ1WDzFRDxQsmei2eeBLTv+bn5xHIO29anI6a19DKFklADPTMPm/zaHlIPWI3B33A105eqRPsTo0V2DZPP5CGju7Rsnn8hDR0IizOe17/AINH85P3JkeX9GUtbbO3/Ol/fEeo+1s/sSf5yfurjyno9Na12f8AnS/viLR0JLZ7/ayhQKJiUrScwoAjuNIo1dCLNix2cmzr/hcpPNJOmjGkVHSq+bRNmLstjBxpAMyY4Sz/AEAo5HKorXRjGWsnRy3S0zHRNxKAOJKgshjoUl8XDUHvRL7C39HqCrAtIqATrhy7s4DtU5aUsjCDvWCQOwZng4iq6C3nawgotImkuerMxJfCGcKUa1JLPXZMa1U9CvjTXf8AnnCvDGWTMJsCl1X1s4/xKEuX/aBl2GBOk9sFmsi8gpYKEhNACoVbkHPZGjv+2Is1nXPd0oagZySQAAd9Y8n6V9Jl2nACnAGxAZkBWRfeQHPBuLtFWLLBv+hssC6UA5KUp/8AVP4QIuakgYAHNW1NDRxr+MHXAsJumS1SkYiAQW2lKLtwjP3pbgDgRmBUjOmgPrzjl82ZYOv+PDlgNmSSEKcu9daZb8ooFSDgdqOcuX+INTeqjRVdDSvOHlpeWpjmC3Nk+u2JRuOy8oOLyASA0StwjmzIifOGbyZEISPXrnHZS2njHKnf0+sMVFvXzgBCbvl4p0sEFjMSDnqpjV4uE2eWvrijZIRhQQVJHWYVqJQFKf4UJS3E0igkyStQSk7SiAnmqg8TBI6OTnbrEbRSEl9klTkMR9hQ5w8Sci0tV0pwLwIOIpJltiJKR1DFIeo25rfaVAtisAXZjsgk4xjLuFe6EtIL64lBteyKi1XVMShMzHsFRSCHqQxpwzblBP6gmHDhmoViCGYn/wBxQQk5ZOfCHF0aJN22czVUThODAQXDpMwKH9XVseKoDmXako2UCqGlkCqyZKFGv0jix+I0isN1KYF0bSVKAfawpSpTs2oScnrQtEiujswkgYaZ1P1wg6aEvygWal7LUWKTiFJf78lnf3XWKlgbsLgHtiivMJBTgy6tGjEkpDkgHPfDi6FN8SHYqKX2gMBWHDapBZn0BaJTdKxiyotKDzWA2mQcPzgMKx2VCA0TYN7QTeN2rlAFWGqlJoT9HM5ZboDBgMw6U5w3VjXKO8XfppHGLP161jIJEZI5xHcsr3rtUrbsGnjBBrpA13TCm0oGilDv5RSPZOaPR0SQUj7IHfA1kSQttztlxf5RKZzIH2R5fnEVmVtxK80JWDR3b8J5/IQo4u1WyefyEKOlEWZ72sp/YR/OT91ceR3bOEufKWQSEzEKIDPRQLVpHr/taH7D/wBZHkuPILHKBmywuiStIU+QBUAfCLQ0JJ5PTejklcsGZMQVTLQTMcOQApThBKUkhsTu2urFtOi1AICiFByzBiQXYu3EZxW3NbGsp6pX6QqXiShmT1hSNlgTqGi1s7Klh0KAIDiYli5qXB4xJoZMzvTm2KQmR1ZWFqnJCcJYEggsqNQuXWIF3RLmqlqUn9ySpA0CqMrsYtzi0ky68o1YD2ZPp7d6p0pEiXNSFB1Kl4VrWpwydlCVMKrqWq26Mmr2b2uYy8CE7KU4VLA+FIS7AHNtSKk0j0G22tbzSkkB1VBNGCMI7vnElgtazLcqJPEvpC/k4h/HeTJ3n0JnJkSlGcnEiWEqQEhLMHKQtFVNoVPzEZoKoGTTSPSb7tSjImPVknxDR57Z7KtZKUh2D9zRNz5Hd/GjxTZ3ID55PFlYR7pROW18oNsd14ZW0Ntq8KikdSJI6nvHlEHK9DeWfJlLO93MKaYTVPDh3uIdCRB9/SAAFBNauRu4xXyQ414QXqxYCKBEZA3w89eGoD8oC/SSWDPwrBUWwuSQfZ5uCYheeFQUzs7EHsyg5XSAlSVKDkKQonEamWFJbKjhQ7RxgGdYlIAJw1GQJfKISCBkfGGTFdMLm3i8lMopDBmOrgqJOWuMhols18YCnYcJShIDkVlrxJU/PMeMVeKEZo9fONk1ItE30UoCUpYjFXEaFSCkqT9V3BLFiQMoZPShQWFYQDic1OqsRB55RWqiGYIKYHFFsOkBKGAAIDOCf+WZbjccJB5iJRfhJOykucR54kKBfP6ADRSoDb47MzPOA7NSC7deSpoSFNT/APIHyftgXByjhJ5wpi2z8oxsIdafXrlEapgG4RwZrqwhyTkBB9luUFJWsgqpTm2bZ0PKGr2K5egMKLONPWUR3fJKp6VHIEPzcRc2K6iUKLZvXufziznWFKMNK18/ygrAkpWGTMm4DyjiwqeYrhHZy7IBuS0vPUnXCSTpQj8fCJRVsD0a66xsn7XyEKOrtGyefyEKOtEGUntYH7B/1UeS48ZWmo9ax7T7VR+wH+ajzMeNJlupIGpA8RFoaJyNl0HvCzqSqRPKUPgUjG2HEgEEu4wk8w++N4idLQg9WrrGDqIWpaUgDepSsL6B3PiPPbs6EpnzFKBolQeUDhJTTEQurAE1Da8aai+7YiUhFks6UoQlQ6zDkCKhD6l2JJrQcYWVMy0T3X006tQlWgEklRC0gNhJxS3SP4SO7XONeuenqsSS+MbJGoKSXHZ5x5ZdF2mbaJaM8aQC5oBRzwISPCPRb1WykplsMKSEvkKEeAA7oSQ8QadIpMJH1h4Jjm71MiI56pzLojM6q3DOkcWOVNKadX/uzp4Z+ERlHBZMJnpxgpORBHfQwBZbkRKJKXc0cly0HplTcVerbX4nz04s8dGzzWFUA60URnp2RLiU5tKkCTbPsn1rAlks2wQ28+UWFqlTaspDUZweHzeB5cibgLLTr9EtpBXjFcga1SASEs1T5+UU9puVaF7IKkmnJ8xThrF1OsS0roRmc8W/nBplTcP0HozBTcXcxuIylRkEXbjAclIcDiXqDygqyXKihSP6jmC27KLpV3zH+JLOSBh3nVsy0dpsawBtJpnss/qsan7M5lZelmZNIHmWOtaOFUfPJzB14yJgG0sF8tkAes++B7TLUSNo0BcgZ10GYpTsjUCwGwWFJmKSoDP8YPn3KimyAOGffA1isy8ZZTZ/RBi4RZJjfvf9ggNZ2ByZRWjo6c0k9v4hoprVKVLLLCgX7DyjciQurzHDktgGW53gC8LrM1IC1ZO+yOw8KQV9hUmZOS5LAFtWr60ia0WMsWBoT4FvnFhZrAELIxMANEg8NeNe2CxZzhXtHMmqRvbzr2RSgOTK277nUsOo03N84MTcAdyAdxJ8WDcIt7usKsI2zywiuy3ZFh+q1EDbOe4bsoVp2DmU133KAaoSQRX/ADFkuwBKT61gyVYlAj3h5YUgHhEVqsq8J94f7U/hB4+xeRXyA0s9vmmBLwmvMSDx8zBP6OooLTCHOTA5kdsV06yKTOcqKg3k4fnyhqMmSXnPOOWElQDl2YuKCtKM7v6EHRlP7Ss/wq+8mAr7mtMlbyVM44jLceOTcWg3oin3y/sH7yYEVoLezd3b8J5/IQo6u0bJ5/IQoqiTKf2nD9gX/Ml/ejyK70NPltpMR94R7f0tuZVqsypUspCipJdTtslzkDGIsnsvtCZqFFclkrSTtKySQT9CHUqQGrPQjZJS14ygJWPpgMrvGfa8Y+9PZiSrHLmdaKnDMook57YoTxLRu8EIJhItoLSZkegvRtVnUtc1BSUpCQ+pNVEbx8IcbzF5NQcaTqyq/wB0Waw8Rmz17D4wdsywgCYikyup7dkRLd8jYgldmd8q/MAQyJBCMIMBpUFMhK9oJwu+u7PTsjiXOcgAFiM92f4eMEy7ORXU57id/CHVIJDEADcCW8RE+I9g9rs7pcRXSXCDXf5CLeVZ1MQS75dkDi7ThKSQXffqBwg8QWBzg6k61g7qWERfqouCCAN1YN6ukag2ArSN0RzZT6QcbPXRuf5QypMLxDZnr2lU9cYhXJc9h0yqIu7Zd5WKEDm8cm7S7unUa6wOJuRU3fI2y2/8YNtKcIoHO78hBVmu8pJJIqdOMMm795cu4NXHj6eM4sFleqadEuaU5gnSJwgGJ/0A1cjsd+GccS7vwqd6bq/j2wOLC2Ups460mgjop2DzP3os13ZtEuDHKruOEhxXVuLw9Ase7RsCDIgs8vCGiV41AHJiC1/CYlKognElw3a8GgAUtOwOY+9EU6QDMD1p+MFiSQAGFNX4vDKlHECwy3waNZS35ZyVMlIKQM/pA1dqbiMjEPROQUzVuG2f/IRoZ8oqzA5UiOz2fCoqZirPvoIVJoN4Lu7vhPP5CFHN2q2Tz+QhRVE2Wm/1rDCFChRhxCEKFGZh1whChQAihlZQoUYx1DGFCjGOwIZoaFDAOiIbCIUKMYWEbo5UgbhChQWY5EsbhHXVjcO6FCgIDF1Y3DuhdWNw7oUKCYbqhuHcIYyU/VHcIeFGMN1CfqjuEMJCfqp7hChRjCFmR9VPcIcWZH1U9wh4UagC/RUfVT3CELIj6if7RDwoNGF+ho+on+0Q4sUv6iP7R+EKFGAP+hS/qI/tH4Q4sMv/AJaP7R+EKFBMEWeyIAohIruEKFChhT//2Q==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8" descr="data:image/jpeg;base64,/9j/4AAQSkZJRgABAQAAAQABAAD/2wCEAAkGBhQSERUUEhQVFBUWGRwaFRcWGBcYGBgaFxccGhYXGhgXGyceGBskGhoVHy8gIycpLCwsFyAxNTAqNSYrLCkBCQoKDgwOGg8PGiwkHyQsLCwsKSwsLCwsLCwsLCwsKSksLCksKSwsLCwsLCwsLCwsLCwsLCwsLCwsLCwsKSwsLP/AABEIAMIBBAMBIgACEQEDEQH/xAAcAAABBQEBAQAAAAAAAAAAAAAEAAEDBQYCBwj/xABIEAABAgMFBAcEBgkCBQUAAAABAhEAAyEEBRIxQSJRYXEGE4GRobHwByMywUJScrLR4RQVJDNic4KS8ZOiNFODs8I1Q2Oj0v/EABgBAAMBAQAAAAAAAAAAAAAAAAECAwAE/8QAJBEAAgICAgICAgMAAAAAAAAAAAECESExEkEDUSJhE5EEMoH/2gAMAwEAAhEDEQA/ANX7U79n2ZEgyJipZUV4sLVYJZ3B3mMv0Q6VW20WyVKXaVsvE7hJFEKVk3CLv2znYs32pnkiMd0BnNeMg0Hxj/6lRGk0UR7Iqx2hqTQTpp8jAn6PbAficcCn5iCrba1pBKatplzrwjiQqaxUZpJ3BIwjkCSe890R/Gvb/Y/J/RXrmWtOZX2JB8hFROvi1pmEGYtI4pSN29Pp42Eu0L1IV2M/aDEptzJdSTx1grx12zcvoyP62tGAnrTmdEv8QG7cYMsl6TSh1LJPIbhuEWd94VWcqATUiob61WPZFVYwMHrcIWSrsaOeh5d6z8TOSDqwDZ0y5Zx3JvWeWBJAIDlhx4Nuh3h5YJPCJcmUpBk22rCXc+ECovOYxdeT6DdyiaaNgwAk7BNMjzyEVTwI0FrvOZsss1NaDcKecWUqepg5fLyijm/RdhWjckxcylbI5DyjNgolM9W8wPPtytDEiiICtBeFbYySK6975moQSlZBD7t44c4CRf8AP2HmmpD/AA5YHPj5Q1/J933+YgEpbq2bOn+nr5Q0X8QNKw2z37PM7D1qiGTolqs57axaz7dOKXSsuK0ap3cozNkJ/Sa7k5f0xpUKhJyaaGSRyi32ggEkuynDDeAKM/FoNs8+azrUa5ppSunZHMqCliBF/ZmVN5XhNC0hK1JDh21yhItswq+NRDDJsyuvhSBL5tITNRtAOoZ9kcSLScebUTRqa0q0O2KkWN129aycSiW39kWQWd8U90L9d0WM21tkHO7sgtgoJxHfDKWYFXbs2S9WiXrgY3I1AC7WvEaqbhzEAWq85gFFK9KaJgslRroPMRW2lWy3lptGNJmSLmwWtakAk+mEFdcYDsAAQIJJhchLuw/CefyENHNg+E8/kIUdK0RezEe2f4LN9qZ5IjG9A0veEkfb/wC0qNh7aDs2b7UzyRGN9nn/AKjJ5r/7S4PRj15UlQmIZWyDUEDJtNxdsqRTXx0vkJCkotaULTTZllYcGoomp7Y66SXuvAZUge9UlTOQDhY1G/XujF9ERJQlp0pS1TFAJJlYxmwD6VBdhzgJGbNR0R6dfpC0ypzBZ+FSclMHZjkaHKkbNagEnPmwfn63RkpdlROmSiiUtCrNNBcpTLDEkLSAC7ZGrZcY0apLljl2d8BmRz0iW0kBuPl+MU9iVsD1oItOk6hhAdtnL+pNfCKqwp2O7yER8hWAUZmkSJMQjOsSoG+OcqTYjhPrURmrwvhEoKf4q6gCoDPGhnqOBQGceXW6WVzlO/Znv1inRkrZoz0vlqOylVC/PLJ+RglPTzIdW1A/+XjNSLIA7Bu40yfxhpqGGtYVyTKrx0apHS93fNxuoHc+FIKsN8hZIdyTQNpqcm848+mgj4SX9euyCrNaXG7fp61gNPYKWjZ33WXvzy5iK8ygOrofx91p36b4Hue9VgYSxSn4iogEA8TnrB1ot7lICgxVVmYe7JFda17u0qb0I40QWRJFoLhgydG0GsWi73lDOYnsL+UVxtrnq0LZTgqKgSwIAGEANuPb3D2q75KElUyYXOrau9E74ScreRoxRaK6ToBofCIl9LpZfaNOH4Rip8+pwuxoHAduMWd2WWTMlgzFHEVsR1iUMmm0yg51oILjxVsNI6ve/UKWhbuAXbWjU7xHd13+C/wobCA5c0d24xQ2+zNOUmUUmWDQkgk1NaZ0iJKVp+q2td40rFVFUK1k2Fh6RBKTUuXYs7ZbhEU7pVhAOu/a/t1o0ZWZOUDQpamvHKHmqUofR7+POjxuN7Bg0kvpkpWZDcHHf5Qfd3SoY9pQCdBUAbs9PxjESZWXw9hD8xV4U+zkaBjp84PFWDo9GsduC1nCQcvlHEwDBpVueaox1gCFkIJwBLDLi2h/KLdNyoCX2iedMyN0HsVpLs11iAwCJcXGAbrlBEphuiREx6QBTRWA7J5/IQ8R2BWyefyEKOhMkzE+2v4LL9qZ5IjDdBJhFvlEZ7bf6a42vtnm7Fm+1M8kxg+iB/bJX9e7/lqpXfl2w6/qL2eu2SWVTCs4dnEAcio02uAzDb3jN3teZss5cpBSgTGmS8IACTkrNJHxJdmq8XFllT1EpTLYAAChZQBLHEQz7xrweFe3RuTaVhM+YkLZkpxbehLJxc98TTQWiK5b4nTilmICk9askMQUHEE0G2ThZIFGqQ8ayUNoPvHDyikuno1ZrOdgzVZbKlHA41CUsHy3u0XgtoGQAHKA5IZJg992CZNUyUuGatNQcz290NZLnKEgLUkcq6AcI6m3k2ZgO23sUjEEqUNQliRxZ6wuGHKDLbYwhmqCNfXKB0oh5F7S7RIExBcAsd44EZg1TFH0j6S9QkCWxmKoH0/ibUA+cTkldFIu0S9IekUuzpYMpZ+iDlz3RhbJOJKlHMkwpCcZdTtUmtT507I7TaUl2AHAaPVvFom3ii8FTJus9f5iNRccT69co6FQQ8DqNeEIkVbHXKL6eO6IVu1KbqQQUDee2I1Mcm7+cMmK0RJSuYUpG0SWASC5J0AHGDUWWfLUNhYwFRUGP0UYlc2QUnkRHN3kS5qFFeEJL4k1IzqAaHSmocRcrv2QhK0JbaEz6JoV2dKNhyShJWDTQNFFTJuwGcuZIWZkyUt6AuAkA6anPCqnCILZZZ8+YwlrxBIUEtUJVUFqZuOcH3peVnm9ay2xzEzBhlkOEhYILGqtobWsFK6T2eZMKlY0glLipLS5q1JAKSkjZWG+qUgVjcVdgtrozEyxKCCpSVAUqRTbGJHekE98TpuWc6fdLOMOg0YgDFv+qX0pBt6XwiZJ6tLBuqYsxOCUpKsRzNSGfSCZd/SEgbR2kgKxICgkps3UjZJ2w7nSkNg1sopV3zOsEsJUVqqE0c51HCh7oUq4VrCClCi4OAuNVhBz3LIHNotpF8SUTETUqUpcuV1YSwQHqAoKctRStKQbL6Tyk7ICsAWFJYBwDaOsIz1Rg7UxgNv0ZpXR1YPwEM+qS2FnqDpiQO0b4dVyzEIKlJOAFs00wqbIVbElQc0LEQbNvQCXNQkkha0KGwECgOIYQWTUS8s8IMJV4SzZgghRWMnAZO0SplO+EhtkihcxrMVMqSEq1cAt6biYmSon/Mcp9evWUIIHLd60gPIwyZ5TMSasSyjuqCDGnshPUB1O2m7bMZWejEDFjd1ueWQakNXX4lQRJI2tlX7rsMKSusCWJauqrq7cPxhWecysOv8Aj8YleRawa27lbJ5/IQohuxRwn7XyEKOpEWjH+2v93ZvtzPJMebdG71VItUuYlsScTOHAdCg7drx6R7bP3dm+3M8kx5PImYVYubdxi0dE2ekW/pLPUnamqO8UCSDoyQKc4B6L2WUudLDBK1zHQXc4UbRIJO4KG8loycu8FLARUl2SBqTRv8R6DdVyixS0klK7VNZOJR2ZaT8TNVg4FKkkCggNUBOz0AiM90svpdnlnqw61JOCjhwQ/clz2RcSlsACXLM+8gRTdM5GOyL2+rars4LfR7aDuiaSKvRmron2yckGaNgEkkkB3Ou+rM2kXMq8FoGElKlAgAIOQYNiJ3uKZ1ESXTOxSMaBjVhBoMOOhDJEwUyar84LvEJEhS5ifh2tn4tnVwBVvCCxUF9GmWmcRLKCuqkmgK00Khz2a6s8Zy87MmasKVmA3i8Q9Gulf7ZLBnHAqYUpQQXPWBhiUdysLCnbSCb2QUT1JfKZTkXI8DHN501TL+F2RIsSTVq9z90Uk6xdUtgKEUzroeVY1kpIjP8ASSeEzEJ4N25/IRzQvR0J5BJxZJLUbTy84ox0glkh0r8O/ODLztBTLVlWg7afjFDOlBMqUps3c88vCOvxQTWSflm08GnUgHT1WKu9LWtDYU4n1Y0rwiws8/GhKt4GfKsMcn7+UJHDyUatYM7Mv5ac0Af3Dzhpd+qVlLfezmD+kX7r+oPAnR6iF0OYoN7UjpXFx5Uc3yUuNisl7KUsDAwdjnTwizXaQEqUTQbq90UU+SJq5yz9H4ewflCuxJVJmpAzbyLDwjSgnkynLQ8y8500koDAbm8zrHVgvZZX1c1q0fVxoecD2O3mSVImILP2vlyIg6TIlTFdYknE4ObVDaZirQ0klisCxbbtPJOi8pIJBWHFMjp2R3+t5TfGNN8CG5EEkkOS5zOZ8orLqsYXMKVVAHHeN3bC8ItXkZymnWC/N8S2JCsRAfCHqwdvOA09IwTRCuLRJNuaWhKi1cJzJOacw8A9HZoStTkDZ4B684yjGm1kDlK0mFjpEMyhUWN22zrUuHSxavfT1pCM5D/GlxxEdy1B6EHex/OJyqsIrFO9k2E737A9PXhEdlUUlQLbVQ1Mnpnxfsh0riM2hlJ5vCoZ6N5JWRJSzVzfnz5w8ogEOXJNN7PrvZoEs03FZwaU0Z3di0OqcypTipWAGdmJDnLj4iJpZJm1u34Tz+QhRzdqtk8/kIUdKIsxntr/AHVm+2v7qY8mTnHrftnT7mz/AG1/dEeV2SxqmzEy0MVKokdm/TKLw0SkXnR3olaVrRNQlICSFArJSFYVcqux7jHpylh8SkAkZEsSK6PlWALkuq0SJKZapySkAAbLlv4S+6lQWgO+rfNkBS0grQKmjAcla90I3bGSpBN0XrMVbVJmJWElDSn+GheYoPQmqU0q0aeagKBSoAghiDrHnF1dOOsWy0EAVSwxEqOyA9G+LQeGesmXivCkGhIqRv3d3lCtGTAVX6RaOqkhM1CAEqKCFKCg9C5oGoSAqo35WVstplyyqa2HRI2jX6JJbESeA7c4y9vsS0zxNkMiYEkuRsqbNKmzcdxAjR2O61kJmWhQXMI+EfAj7O8/xfKC6MrMzYOh8ydaCszQjDhWlLKUQk1SHNNkjC3AHURpempCZ0teQmDxS7+BTEVos0xBQqXiJSRiCXJIIqGHFoL6XWVSrClawypS35pVT5p7on5FyRTx4ZmLtty0yphUSSlCMOOYhThVMWIAAA8TXfFPe1uVMmgqYVZkqBBZGeySOxzlBEq8AqSpMpCUkpS5SUkuCCKpyb5wFOJBGJydSS70z7jlwiKStllYLfs3YSnVRPhl5+EB2tE3qwFpASlq60pv3RYWmyhS0Eq2UtsgcXz7oKtiBMlqCd1ByrFIzSpDS8cnbI7nmvLAZ257/CC1u3Zx/GK+50CWCFF3LhuXKClWsaxOS+TorGMuKtFZ0hB6o8xpAF0zSmXMUdC/cmLTpCn3R5jz4RSyJKuqmAVJIG7SvrjHRDMDmnif+DWG2oQNrE5Lmjw1z2oIUss9KDk/dBkpIYJzahoN1TUc4Hs8lpyiUsl1Zjf57ofDsSpJoJk2tFpxAoAYPViM+DHtisszy7QEoLh27DBMy6VBWKSpt1SCN4cR1d13YFgrqp6ZMDzOsC4pOv0FRnJrH+l1KFTTwil6Pyx1i33b/wCLONAldDv3ZxQXAlSVKJBGzmxBziUX8WUmvki3tqmQr7J3fVMZu6rCmYSFB2AOZGZjRWq3pUgpqCQQCwo6WiglWAoqlahy/wAw/jdJrQPJB2nQeno+hy5I3V/KD7HZhLQEguA+fHP5RTGStn6yYNNc9PpRbXUD1dVYiTmdMg3rfAndbNFU9BOCuYjuRLBUSWondvIHZmYhtNpCBXWggm6p2NExQyoMuRiedjt4NbdCAZVQCKeATAdqKhapKdMST/uy5UaDbqPux60EVkmYTa0vXbAHIGEWxEeg3adk8/kIUK7fhPP5CFHQiDMt7ZE+4kfzFfcjz7oXPCbfZ1KLBK3J4BCnPc8ege2Q/s8j+afuGPJrBMacg4sO0K1oOyp5RWOhJYZ7JeXtOs8pfVmUuYQBiwhJCVH6FTVT05xBM9plgCimZJmJUKEGXLLHUFlZx5jbrdKkq9w6pgp1pbZLVUkM2M6Fzh02tqKRK4KghXNnskvpVcqm2EobL3K0t/YKQenpHdS298gNk5nJ4ajnHhwmQ4WxzeNwRubPeE2u7V5WmV/qpH3ovZNmlgBtoMGLu/dSPm9Jj2L2eX0Z9mCSGMlkHXFTZL8onONIeErdGvnWZahsTMA/hSPPOPMulk5QK0qWVYSQ5cmimer6R6hIMeTdJppUqdrtL8yR8o55LKOiOmUOJkKAUg5F2wiho5TxDCJZCtkENmXwu2enhAsuWQggOSWbv/hJgmyIbA4PHth2GOwywId3bIR0jZmsMvxEKwpoW4QwX73tHlHOzu7ZHY5jO9KRN1iScxwyiCyICiXr37+EETLMl8m1zV84OBZ1ZHbV0B4/IxAiUCmsT2tOz2jyiCXPYamuQ7IKNVwBpFnaZnrEbO/nr48onHxvWvGOJKcx64xQV4RAFMpt7aVr+cMv4jXWJVydsdnmYZcj3igTv86Q1gXsOlTCUPvB9VgWwqFfsxzYVUUl9Cd5oN3OHsUv4y/0YWqs3TJLuUGUeXzpBGOlCICslkCxtPT1uiX9TIf6XePwgOrFls6tcvGkhxv7vTdsDXWuikjnFgmyhIYaRUzpZlzHAzcjkdOw+UMsqhR7ccawgaduecXN1DChSQNRzinsCGqol1GmVd/zPZFld88HE1ahjpmX8vCC10JJm0uv4K7vwgCy2J7Xi0SrPiagd1Ys7Ij3fOnjCRKIWhsga/51OUR7F6NRdnwnn8hCjm7Dsn7XyENHQiLMv7ZU/s0n+afuKjx5ecex+2T/AIaT/NP/AG1R5JZGM1AJYOASdxLExaGicgIqh0mJLRIwqKTmCfyi76L9GRacRWsoQlqgOSdwH5RRukRqygYxbXJ0an2o+6TQZrVRA4E78qBzGrtd0WaxpCjZFzA/xTpqEYuSAXP9sa7o7eSZ0lJQhEtNQEIIIDcgIRzxgoo+zNXp0HkIs6AqYJc0UxHJZOaQnNR3NWDOgMs2afNsy6laUzEHCpILUUGUARnu0i0vq7llE2bJYTkJ2FKYnPaCMVE0esBYpif0K0zClSwvqpig4BRNOFKvAcNqJ3aHqmb6zjMx5t0mu84lt9JyO2PS5Y2VcvlGXvqQFI4xy+R1TOmB5jLy9aQTi2gWyLwTedgwF8wTT1390DEkkcIflyVoZRp0ECyEklJI738IklWUpU5cnfE0o0DdvdDLn117DELZ1csA9nsykknPt7d0TFB4+uESJW+Y8fXCBTaQ1EnwLwcsST9jW8HDV8/kYayyzg5wRY5QmzZctTspaQaDIqCad8XouKVhGHGAsMmqdk4Zxc7O0Hl5U+Iw9OgclVGRUhWPI5nQtwhLsqwSU89O5jGzV0cQqbLS62IUVAEKLAJAPw7JxqIKa0HGK+67tRMTMExwpJCQAWL4ZhoGOIugUca1g5M59malyCVOtuW/uhpdmOMlgXfI7zGwm3HJC5aapKwquLEAUpSpzQN9MYfsmIpFxylJlzCFhK5peuUvbwj7QwH+4Qci8zJ2i71PiQABr3buUPIsChixFnDU84u7zu0SphQKgJSX3kpBftzgUo4QOT0N0Vn6rP1/Awv1WD9M+t9YsVpjgqPCNyYG2AomCUrA2LExc6PTLsge9gdmm/X5QVbrIVMQzjLR6v3vEEqwLUoFZduJJPr5w6a2Kc25LSgA+N0hDZ4hqODPHKFAIQqWSBh7aVPa7xZqTUFssju5QHaZLskAB3PzJpBUuibj2bro5PK7NLUrM5nfFoU1HMQNc8gJkISNILOnOJdilrdY2T9r5CFD3Ydk8/kIaLrRJma9sf8Awso//L/4KjyKzJBmJBFHD8nj2D2wp/Y5f84fcXHkd2oJnygA5K0hhmSTpvi0NE5EduklK83cAg5uNI9L6BXPgsomJVtLcsRQEEiMJf12LllONCknQkEJWk7SVJJzFT4RtPZ5eDS+rqAe0BWvLEKtvfeIM/6ix2aCTcIKJgnJE2ZMDKmPhIFCEozwJBAoM2q8TWG40SAnAAMOZ1NAKnkPE5ZRYIXEdtTMJRgAUmuMEtpst2u8RsrRIuWCMn7IAv6W9nmhnISVDmjaT4gRLY5E9ldeqWAcurxAjg584e1TUqQtiFDCoFi/0cqcIwQ64ekMu12dU1AIAJCgRkcIJHH4hFPbLWF0ZnDvu79KQP0AOC7JigM5im/2JEQ2tYJLigzDltcL5ktu/OOfzrNFfFqymvSViQRqkuDFG9fW+NFMqlSgSqozB38Rzig6qr6Qvj1RaWw6WaB2745Ul8hDSRT8okwZ/n63wNMr0cpVy746WoRE9cokwjSCZBN3h50oPnMQHBqNoZcY0k2VVW3MJWEpLLLB5c5QIOEYgyRT+JQjN3bKBnSgXrMSKEgh1DIioMaS0XYlKWQpasQU7KXVJmyihLA1AlzVf3Ew8SU9kNqsqQlRxKUAhRIK5mEqBkEPhGLFUUDponcW5EhCFIAxe/frGWsYmkpmEqNGU6lUBbCqCjIS6VYluHDhc1wn3xZW1RDS0Nh1QYAtdgSlE5Qd0KBQ61MyESxNwgqxFJSvPMJArDCAV3KMxMxRCyoOUbSgBsHGAoPt4UporNKSM4ImJSELKUlJEuTh2pp/eIUtqK0JLPQa5xz+jy02pMtIUJRDzBiUMYKTMALGoCSB/S+sFW670y5a+rdShLAKh1inOJaSWCgwADOaDDlAQWxlXfIXOUj6ikpNZhA98EJTtVfBs0oKNHMi6ZSsKSlnlJL7fxKWgJck4SHLMMn5REbAlKrS6VJ6tSlpcq2kstKMy5951Zfxia8bHLEmYzhSMWEOrLrEJBFfokf7oBrK29bElKApCMLKIJOJ64sObpUkpAYiowkHOKkdkOZxNCokCoBrXVo5CNKQBhN67Y5TL5x23KIl0GcYx2r16eIJanmHgB3n8o7SeMD3YXmlJ1WDzFRDxQsmei2eeBLTv+bn5xHIO29anI6a19DKFklADPTMPm/zaHlIPWI3B33A105eqRPsTo0V2DZPP5CGju7Rsnn8hDR0IizOe17/AINH85P3JkeX9GUtbbO3/Ol/fEeo+1s/sSf5yfurjyno9Na12f8AnS/viLR0JLZ7/ayhQKJiUrScwoAjuNIo1dCLNix2cmzr/hcpPNJOmjGkVHSq+bRNmLstjBxpAMyY4Sz/AEAo5HKorXRjGWsnRy3S0zHRNxKAOJKgshjoUl8XDUHvRL7C39HqCrAtIqATrhy7s4DtU5aUsjCDvWCQOwZng4iq6C3nawgotImkuerMxJfCGcKUa1JLPXZMa1U9CvjTXf8AnnCvDGWTMJsCl1X1s4/xKEuX/aBl2GBOk9sFmsi8gpYKEhNACoVbkHPZGjv+2Is1nXPd0oagZySQAAd9Y8n6V9Jl2nACnAGxAZkBWRfeQHPBuLtFWLLBv+hssC6UA5KUp/8AVP4QIuakgYAHNW1NDRxr+MHXAsJumS1SkYiAQW2lKLtwjP3pbgDgRmBUjOmgPrzjl82ZYOv+PDlgNmSSEKcu9daZb8ooFSDgdqOcuX+INTeqjRVdDSvOHlpeWpjmC3Nk+u2JRuOy8oOLyASA0StwjmzIifOGbyZEISPXrnHZS2njHKnf0+sMVFvXzgBCbvl4p0sEFjMSDnqpjV4uE2eWvrijZIRhQQVJHWYVqJQFKf4UJS3E0igkyStQSk7SiAnmqg8TBI6OTnbrEbRSEl9klTkMR9hQ5w8Sci0tV0pwLwIOIpJltiJKR1DFIeo25rfaVAtisAXZjsgk4xjLuFe6EtIL64lBteyKi1XVMShMzHsFRSCHqQxpwzblBP6gmHDhmoViCGYn/wBxQQk5ZOfCHF0aJN22czVUThODAQXDpMwKH9XVseKoDmXako2UCqGlkCqyZKFGv0jix+I0isN1KYF0bSVKAfawpSpTs2oScnrQtEiujswkgYaZ1P1wg6aEvygWal7LUWKTiFJf78lnf3XWKlgbsLgHtiivMJBTgy6tGjEkpDkgHPfDi6FN8SHYqKX2gMBWHDapBZn0BaJTdKxiyotKDzWA2mQcPzgMKx2VCA0TYN7QTeN2rlAFWGqlJoT9HM5ZboDBgMw6U5w3VjXKO8XfppHGLP161jIJEZI5xHcsr3rtUrbsGnjBBrpA13TCm0oGilDv5RSPZOaPR0SQUj7IHfA1kSQttztlxf5RKZzIH2R5fnEVmVtxK80JWDR3b8J5/IQo4u1WyefyEKOlEWZ72sp/YR/OT91ceR3bOEufKWQSEzEKIDPRQLVpHr/taH7D/wBZHkuPILHKBmywuiStIU+QBUAfCLQ0JJ5PTejklcsGZMQVTLQTMcOQApThBKUkhsTu2urFtOi1AICiFByzBiQXYu3EZxW3NbGsp6pX6QqXiShmT1hSNlgTqGi1s7Klh0KAIDiYli5qXB4xJoZMzvTm2KQmR1ZWFqnJCcJYEggsqNQuXWIF3RLmqlqUn9ySpA0CqMrsYtzi0ky68o1YD2ZPp7d6p0pEiXNSFB1Kl4VrWpwydlCVMKrqWq26Mmr2b2uYy8CE7KU4VLA+FIS7AHNtSKk0j0G22tbzSkkB1VBNGCMI7vnElgtazLcqJPEvpC/k4h/HeTJ3n0JnJkSlGcnEiWEqQEhLMHKQtFVNoVPzEZoKoGTTSPSb7tSjImPVknxDR57Z7KtZKUh2D9zRNz5Hd/GjxTZ3ID55PFlYR7pROW18oNsd14ZW0Ntq8KikdSJI6nvHlEHK9DeWfJlLO93MKaYTVPDh3uIdCRB9/SAAFBNauRu4xXyQ414QXqxYCKBEZA3w89eGoD8oC/SSWDPwrBUWwuSQfZ5uCYheeFQUzs7EHsyg5XSAlSVKDkKQonEamWFJbKjhQ7RxgGdYlIAJw1GQJfKISCBkfGGTFdMLm3i8lMopDBmOrgqJOWuMhols18YCnYcJShIDkVlrxJU/PMeMVeKEZo9fONk1ItE30UoCUpYjFXEaFSCkqT9V3BLFiQMoZPShQWFYQDic1OqsRB55RWqiGYIKYHFFsOkBKGAAIDOCf+WZbjccJB5iJRfhJOykucR54kKBfP6ADRSoDb47MzPOA7NSC7deSpoSFNT/APIHyftgXByjhJ5wpi2z8oxsIdafXrlEapgG4RwZrqwhyTkBB9luUFJWsgqpTm2bZ0PKGr2K5egMKLONPWUR3fJKp6VHIEPzcRc2K6iUKLZvXufziznWFKMNK18/ygrAkpWGTMm4DyjiwqeYrhHZy7IBuS0vPUnXCSTpQj8fCJRVsD0a66xsn7XyEKOrtGyefyEKOtEGUntYH7B/1UeS48ZWmo9ax7T7VR+wH+ajzMeNJlupIGpA8RFoaJyNl0HvCzqSqRPKUPgUjG2HEgEEu4wk8w++N4idLQg9WrrGDqIWpaUgDepSsL6B3PiPPbs6EpnzFKBolQeUDhJTTEQurAE1Da8aai+7YiUhFks6UoQlQ6zDkCKhD6l2JJrQcYWVMy0T3X006tQlWgEklRC0gNhJxS3SP4SO7XONeuenqsSS+MbJGoKSXHZ5x5ZdF2mbaJaM8aQC5oBRzwISPCPRb1WykplsMKSEvkKEeAA7oSQ8QadIpMJH1h4Jjm71MiI56pzLojM6q3DOkcWOVNKadX/uzp4Z+ERlHBZMJnpxgpORBHfQwBZbkRKJKXc0cly0HplTcVerbX4nz04s8dGzzWFUA60URnp2RLiU5tKkCTbPsn1rAlks2wQ28+UWFqlTaspDUZweHzeB5cibgLLTr9EtpBXjFcga1SASEs1T5+UU9puVaF7IKkmnJ8xThrF1OsS0roRmc8W/nBplTcP0HozBTcXcxuIylRkEXbjAclIcDiXqDygqyXKihSP6jmC27KLpV3zH+JLOSBh3nVsy0dpsawBtJpnss/qsan7M5lZelmZNIHmWOtaOFUfPJzB14yJgG0sF8tkAes++B7TLUSNo0BcgZ10GYpTsjUCwGwWFJmKSoDP8YPn3KimyAOGffA1isy8ZZTZ/RBi4RZJjfvf9ggNZ2ByZRWjo6c0k9v4hoprVKVLLLCgX7DyjciQurzHDktgGW53gC8LrM1IC1ZO+yOw8KQV9hUmZOS5LAFtWr60ia0WMsWBoT4FvnFhZrAELIxMANEg8NeNe2CxZzhXtHMmqRvbzr2RSgOTK277nUsOo03N84MTcAdyAdxJ8WDcIt7usKsI2zywiuy3ZFh+q1EDbOe4bsoVp2DmU133KAaoSQRX/ADFkuwBKT61gyVYlAj3h5YUgHhEVqsq8J94f7U/hB4+xeRXyA0s9vmmBLwmvMSDx8zBP6OooLTCHOTA5kdsV06yKTOcqKg3k4fnyhqMmSXnPOOWElQDl2YuKCtKM7v6EHRlP7Ss/wq+8mAr7mtMlbyVM44jLceOTcWg3oin3y/sH7yYEVoLezd3b8J5/IQo6u0bJ5/IQoqiTKf2nD9gX/Ml/ejyK70NPltpMR94R7f0tuZVqsypUspCipJdTtslzkDGIsnsvtCZqFFclkrSTtKySQT9CHUqQGrPQjZJS14ygJWPpgMrvGfa8Y+9PZiSrHLmdaKnDMook57YoTxLRu8EIJhItoLSZkegvRtVnUtc1BSUpCQ+pNVEbx8IcbzF5NQcaTqyq/wB0Waw8Rmz17D4wdsywgCYikyup7dkRLd8jYgldmd8q/MAQyJBCMIMBpUFMhK9oJwu+u7PTsjiXOcgAFiM92f4eMEy7ORXU57id/CHVIJDEADcCW8RE+I9g9rs7pcRXSXCDXf5CLeVZ1MQS75dkDi7ThKSQXffqBwg8QWBzg6k61g7qWERfqouCCAN1YN6ukag2ArSN0RzZT6QcbPXRuf5QypMLxDZnr2lU9cYhXJc9h0yqIu7Zd5WKEDm8cm7S7unUa6wOJuRU3fI2y2/8YNtKcIoHO78hBVmu8pJJIqdOMMm795cu4NXHj6eM4sFleqadEuaU5gnSJwgGJ/0A1cjsd+GccS7vwqd6bq/j2wOLC2Ups460mgjop2DzP3os13ZtEuDHKruOEhxXVuLw9Ase7RsCDIgs8vCGiV41AHJiC1/CYlKognElw3a8GgAUtOwOY+9EU6QDMD1p+MFiSQAGFNX4vDKlHECwy3waNZS35ZyVMlIKQM/pA1dqbiMjEPROQUzVuG2f/IRoZ8oqzA5UiOz2fCoqZirPvoIVJoN4Lu7vhPP5CFHN2q2Tz+QhRVE2Wm/1rDCFChRhxCEKFGZh1whChQAihlZQoUYx1DGFCjGOwIZoaFDAOiIbCIUKMYWEbo5UgbhChQWY5EsbhHXVjcO6FCgIDF1Y3DuhdWNw7oUKCYbqhuHcIYyU/VHcIeFGMN1CfqjuEMJCfqp7hChRjCFmR9VPcIcWZH1U9wh4UagC/RUfVT3CELIj6if7RDwoNGF+ho+on+0Q4sUv6iP7R+EKFGAP+hS/qI/tH4Q4sMv/AJaP7R+EKFBMEWeyIAohIruEKFChhT//2Q=="/>
          <p:cNvSpPr>
            <a:spLocks noChangeAspect="1" noChangeArrowheads="1"/>
          </p:cNvSpPr>
          <p:nvPr/>
        </p:nvSpPr>
        <p:spPr bwMode="auto">
          <a:xfrm>
            <a:off x="3683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http://t3.gstatic.com/images?q=tbn:ANd9GcQtR_ovoyWaIQcyDSt3tlwWDx5RUY0odh0gQSPzNgEAxjxQ9t0RGwBGfSfN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25143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7682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KITCHEN SINK!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JOHN OSBORNE  - </a:t>
            </a:r>
            <a:r>
              <a:rPr lang="en-GB" i="1" dirty="0"/>
              <a:t>LOOK BACK IN ANGER (1956)</a:t>
            </a:r>
          </a:p>
          <a:p>
            <a:endParaRPr lang="en-GB" i="1" dirty="0"/>
          </a:p>
          <a:p>
            <a:r>
              <a:rPr lang="en-GB" dirty="0"/>
              <a:t>HAROLD PINTER  - </a:t>
            </a:r>
            <a:r>
              <a:rPr lang="en-GB" i="1" dirty="0"/>
              <a:t>THE CARETAKER (1960); THE SERVANT (1963)</a:t>
            </a:r>
          </a:p>
          <a:p>
            <a:r>
              <a:rPr lang="en-GB" i="1" dirty="0"/>
              <a:t>JOAN LITTLEWOOD’S – THEATRE WORKSHOP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2776"/>
            <a:ext cx="2160240" cy="2736304"/>
          </a:xfrm>
        </p:spPr>
      </p:pic>
      <p:pic>
        <p:nvPicPr>
          <p:cNvPr id="2050" name="Picture 2" descr="http://www.bbc.co.uk/shropshire/content/images/2005/04/07/john_osborne_203_203x15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852936"/>
            <a:ext cx="207759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en/2/2f/Joan_Littlewood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953" y="3798686"/>
            <a:ext cx="220980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0448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i="1" dirty="0"/>
              <a:t>Breakthrough in British film adaptations – Tony Richardson’s ‘Tom Jones’</a:t>
            </a:r>
          </a:p>
          <a:p>
            <a:endParaRPr lang="en-GB" i="1" dirty="0"/>
          </a:p>
          <a:p>
            <a:r>
              <a:rPr lang="en-GB" i="1" dirty="0"/>
              <a:t>Lindsay Anderson’s ‘If’ – ‘Which side will you be on?’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124" y="1600200"/>
            <a:ext cx="3268751" cy="4525963"/>
          </a:xfrm>
        </p:spPr>
      </p:pic>
      <p:pic>
        <p:nvPicPr>
          <p:cNvPr id="3074" name="Picture 2" descr="http://upload.wikimedia.org/wikipedia/en/c/ca/Poster_-_Tom_Jones_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36712"/>
            <a:ext cx="2400300" cy="273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4524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- EPHEMERA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3960440" cy="396044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137" y="3034506"/>
            <a:ext cx="2752725" cy="1657350"/>
          </a:xfrm>
        </p:spPr>
      </p:pic>
    </p:spTree>
    <p:extLst>
      <p:ext uri="{BB962C8B-B14F-4D97-AF65-F5344CB8AC3E}">
        <p14:creationId xmlns:p14="http://schemas.microsoft.com/office/powerpoint/2010/main" val="23974785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1. PUBLIC RECORDS:</a:t>
            </a:r>
          </a:p>
          <a:p>
            <a:r>
              <a:rPr lang="en-GB" dirty="0"/>
              <a:t>Records of </a:t>
            </a:r>
            <a:r>
              <a:rPr lang="en-GB"/>
              <a:t>law court proceedings</a:t>
            </a:r>
            <a:endParaRPr lang="en-GB" dirty="0"/>
          </a:p>
          <a:p>
            <a:r>
              <a:rPr lang="en-GB" dirty="0"/>
              <a:t>Records of births, marriages, and deaths</a:t>
            </a:r>
          </a:p>
          <a:p>
            <a:r>
              <a:rPr lang="en-GB" dirty="0"/>
              <a:t>Statistics regarding population and the economic activity of a country</a:t>
            </a:r>
          </a:p>
          <a:p>
            <a:endParaRPr lang="en-GB" dirty="0"/>
          </a:p>
          <a:p>
            <a:endParaRPr lang="en-GB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71170"/>
            <a:ext cx="4038600" cy="4184023"/>
          </a:xfrm>
        </p:spPr>
      </p:pic>
    </p:spTree>
    <p:extLst>
      <p:ext uri="{BB962C8B-B14F-4D97-AF65-F5344CB8AC3E}">
        <p14:creationId xmlns:p14="http://schemas.microsoft.com/office/powerpoint/2010/main" val="2261342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2. OFFICIAL RECORDS:</a:t>
            </a:r>
          </a:p>
          <a:p>
            <a:r>
              <a:rPr lang="en-GB" dirty="0"/>
              <a:t>Records of Local Government</a:t>
            </a:r>
          </a:p>
          <a:p>
            <a:pPr lvl="1"/>
            <a:r>
              <a:rPr lang="en-GB" dirty="0"/>
              <a:t>County Council/Borough Council/District Council records</a:t>
            </a:r>
          </a:p>
          <a:p>
            <a:pPr lvl="1"/>
            <a:r>
              <a:rPr lang="en-GB" dirty="0"/>
              <a:t>School Boards/Board of Guardians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4824"/>
            <a:ext cx="3672408" cy="4248472"/>
          </a:xfrm>
        </p:spPr>
      </p:pic>
    </p:spTree>
    <p:extLst>
      <p:ext uri="{BB962C8B-B14F-4D97-AF65-F5344CB8AC3E}">
        <p14:creationId xmlns:p14="http://schemas.microsoft.com/office/powerpoint/2010/main" val="10459723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3. ECCLESIATICAL RECORDS:</a:t>
            </a:r>
          </a:p>
          <a:p>
            <a:r>
              <a:rPr lang="en-GB" dirty="0"/>
              <a:t>Registers of baptisms, marriages and burials </a:t>
            </a:r>
          </a:p>
          <a:p>
            <a:r>
              <a:rPr lang="en-GB" dirty="0"/>
              <a:t>Vestry minutes</a:t>
            </a:r>
          </a:p>
          <a:p>
            <a:r>
              <a:rPr lang="en-GB" dirty="0"/>
              <a:t>Churchwardens' accounts,</a:t>
            </a:r>
          </a:p>
          <a:p>
            <a:r>
              <a:rPr lang="en-GB" dirty="0"/>
              <a:t>Rate books </a:t>
            </a:r>
          </a:p>
          <a:p>
            <a:r>
              <a:rPr lang="en-GB" dirty="0"/>
              <a:t>Parish tithe maps </a:t>
            </a:r>
            <a:endParaRPr lang="en-GB" b="1" dirty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988840"/>
            <a:ext cx="4060056" cy="3744416"/>
          </a:xfrm>
        </p:spPr>
      </p:pic>
    </p:spTree>
    <p:extLst>
      <p:ext uri="{BB962C8B-B14F-4D97-AF65-F5344CB8AC3E}">
        <p14:creationId xmlns:p14="http://schemas.microsoft.com/office/powerpoint/2010/main" val="13258875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4. DEPOSITED RECORDS:</a:t>
            </a:r>
          </a:p>
          <a:p>
            <a:r>
              <a:rPr lang="en-GB" dirty="0"/>
              <a:t>Individual Records – Diaries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Institutions or Companies</a:t>
            </a:r>
          </a:p>
          <a:p>
            <a:r>
              <a:rPr lang="en-GB" dirty="0"/>
              <a:t>Groups and Societies</a:t>
            </a:r>
          </a:p>
          <a:p>
            <a:r>
              <a:rPr lang="en-GB" dirty="0"/>
              <a:t>Solicitors records</a:t>
            </a:r>
          </a:p>
          <a:p>
            <a:r>
              <a:rPr lang="en-GB" dirty="0"/>
              <a:t>Newspapers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475" y="3015456"/>
            <a:ext cx="2686050" cy="1695450"/>
          </a:xfrm>
        </p:spPr>
      </p:pic>
    </p:spTree>
    <p:extLst>
      <p:ext uri="{BB962C8B-B14F-4D97-AF65-F5344CB8AC3E}">
        <p14:creationId xmlns:p14="http://schemas.microsoft.com/office/powerpoint/2010/main" val="1416283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CENSUS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Decennial Census first appeared in 1801</a:t>
            </a:r>
          </a:p>
          <a:p>
            <a:r>
              <a:rPr lang="en-GB" dirty="0"/>
              <a:t>Aim?: Census/listing of men of fighting age – French/Napoleonic Wars</a:t>
            </a:r>
          </a:p>
          <a:p>
            <a:r>
              <a:rPr lang="en-GB" dirty="0"/>
              <a:t>Malthusianism and links between population, poverty, famine and disease  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70798"/>
            <a:ext cx="4038600" cy="2184767"/>
          </a:xfrm>
        </p:spPr>
      </p:pic>
    </p:spTree>
    <p:extLst>
      <p:ext uri="{BB962C8B-B14F-4D97-AF65-F5344CB8AC3E}">
        <p14:creationId xmlns:p14="http://schemas.microsoft.com/office/powerpoint/2010/main" val="34021147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CENSUS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1801 CENSUS LINK TO:</a:t>
            </a:r>
          </a:p>
          <a:p>
            <a:r>
              <a:rPr lang="en-GB" dirty="0"/>
              <a:t>The Legislative:</a:t>
            </a:r>
          </a:p>
          <a:p>
            <a:r>
              <a:rPr lang="en-GB" dirty="0"/>
              <a:t>Knowledge of Industrial might</a:t>
            </a:r>
          </a:p>
          <a:p>
            <a:r>
              <a:rPr lang="en-GB" dirty="0"/>
              <a:t>Knowledge of potential military might/defensive capabilities</a:t>
            </a:r>
          </a:p>
          <a:p>
            <a:r>
              <a:rPr lang="en-GB" dirty="0"/>
              <a:t>Establish population and sustenance needs  </a:t>
            </a:r>
          </a:p>
          <a:p>
            <a:r>
              <a:rPr lang="en-GB" b="1" dirty="0"/>
              <a:t>IMAGE FROM: LEEDS 1801 CENSUS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428" y="1600200"/>
            <a:ext cx="2612143" cy="4525963"/>
          </a:xfrm>
        </p:spPr>
      </p:pic>
    </p:spTree>
    <p:extLst>
      <p:ext uri="{BB962C8B-B14F-4D97-AF65-F5344CB8AC3E}">
        <p14:creationId xmlns:p14="http://schemas.microsoft.com/office/powerpoint/2010/main" val="6143957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CENSUS  - EVOLUTION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1801-31  - Statistical head count with enumerators notes (head of households noted)</a:t>
            </a:r>
          </a:p>
          <a:p>
            <a:r>
              <a:rPr lang="en-GB" dirty="0"/>
              <a:t>1841  - List of all members of household or institution. Name, age, occupation, born in county of residence? </a:t>
            </a:r>
          </a:p>
          <a:p>
            <a:r>
              <a:rPr lang="en-GB" dirty="0"/>
              <a:t>Image  - 1841 Census (Buckingham Palace)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49671"/>
            <a:ext cx="4038600" cy="2827020"/>
          </a:xfrm>
        </p:spPr>
      </p:pic>
    </p:spTree>
    <p:extLst>
      <p:ext uri="{BB962C8B-B14F-4D97-AF65-F5344CB8AC3E}">
        <p14:creationId xmlns:p14="http://schemas.microsoft.com/office/powerpoint/2010/main" val="2747865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CENSUS – EVOLUTION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1851 Census expansion: </a:t>
            </a:r>
          </a:p>
          <a:p>
            <a:r>
              <a:rPr lang="en-GB" dirty="0"/>
              <a:t>Relationship to head of household?</a:t>
            </a:r>
          </a:p>
          <a:p>
            <a:r>
              <a:rPr lang="en-GB" dirty="0"/>
              <a:t>Marital status ?</a:t>
            </a:r>
          </a:p>
          <a:p>
            <a:r>
              <a:rPr lang="en-GB" dirty="0"/>
              <a:t>Place of birth?</a:t>
            </a:r>
          </a:p>
          <a:p>
            <a:r>
              <a:rPr lang="en-GB" dirty="0"/>
              <a:t>Language spoken?</a:t>
            </a:r>
          </a:p>
          <a:p>
            <a:r>
              <a:rPr lang="en-GB" dirty="0"/>
              <a:t>Are you blind, deaf, dumb?  </a:t>
            </a:r>
          </a:p>
          <a:p>
            <a:r>
              <a:rPr lang="en-GB" b="1" dirty="0"/>
              <a:t>IMAGE: CENSUS 1851 FROM TWICKENHAM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28424"/>
            <a:ext cx="4038600" cy="2669514"/>
          </a:xfrm>
        </p:spPr>
      </p:pic>
    </p:spTree>
    <p:extLst>
      <p:ext uri="{BB962C8B-B14F-4D97-AF65-F5344CB8AC3E}">
        <p14:creationId xmlns:p14="http://schemas.microsoft.com/office/powerpoint/2010/main" val="184331506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RELIGION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rmAutofit fontScale="92500"/>
          </a:bodyPr>
          <a:lstStyle/>
          <a:p>
            <a:r>
              <a:rPr lang="en-GB" dirty="0"/>
              <a:t>Census 1851 (Sunday 30th March):</a:t>
            </a:r>
          </a:p>
          <a:p>
            <a:r>
              <a:rPr lang="en-GB" dirty="0"/>
              <a:t>Survey of all places of worship – Anglican; Nonconformist; Roman Catholic; Jewish</a:t>
            </a:r>
          </a:p>
          <a:p>
            <a:r>
              <a:rPr lang="en-GB" dirty="0"/>
              <a:t>Snapshot of attendance and hence religious belief</a:t>
            </a:r>
          </a:p>
          <a:p>
            <a:r>
              <a:rPr lang="en-GB" dirty="0"/>
              <a:t>‘Hit and </a:t>
            </a:r>
            <a:r>
              <a:rPr lang="en-GB" dirty="0" err="1"/>
              <a:t>miss’</a:t>
            </a:r>
            <a:r>
              <a:rPr lang="en-GB" dirty="0"/>
              <a:t> prone to optimistic returns</a:t>
            </a:r>
          </a:p>
          <a:p>
            <a:r>
              <a:rPr lang="en-GB" dirty="0"/>
              <a:t>At TNA Kew – HO 129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1229032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CENSUS - 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1871 – Are you an imbecile, idiot, lunatic?</a:t>
            </a:r>
          </a:p>
          <a:p>
            <a:r>
              <a:rPr lang="en-GB" dirty="0"/>
              <a:t>1881/1891 – Language spoken?</a:t>
            </a:r>
          </a:p>
          <a:p>
            <a:r>
              <a:rPr lang="en-GB" dirty="0"/>
              <a:t>1891 – Employer? Employee ? Number of rooms occupied?</a:t>
            </a:r>
          </a:p>
          <a:p>
            <a:r>
              <a:rPr lang="en-GB" dirty="0"/>
              <a:t>1911 – onus around the head of household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4824"/>
            <a:ext cx="4038600" cy="3960439"/>
          </a:xfrm>
        </p:spPr>
      </p:pic>
    </p:spTree>
    <p:extLst>
      <p:ext uri="{BB962C8B-B14F-4D97-AF65-F5344CB8AC3E}">
        <p14:creationId xmlns:p14="http://schemas.microsoft.com/office/powerpoint/2010/main" val="17022584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CENSUS 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1961 – Questions on Qualifications; on Migration; on household tenure?</a:t>
            </a:r>
          </a:p>
          <a:p>
            <a:r>
              <a:rPr lang="en-GB" dirty="0"/>
              <a:t>1991 – Questions on Ethnic grouping?</a:t>
            </a:r>
          </a:p>
          <a:p>
            <a:r>
              <a:rPr lang="en-GB" dirty="0"/>
              <a:t>2001 – Questions on civil partnerships?</a:t>
            </a:r>
          </a:p>
          <a:p>
            <a:r>
              <a:rPr lang="en-GB" dirty="0"/>
              <a:t>100 YEAR RULE!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50" y="2653506"/>
            <a:ext cx="2857500" cy="2419350"/>
          </a:xfrm>
        </p:spPr>
      </p:pic>
    </p:spTree>
    <p:extLst>
      <p:ext uri="{BB962C8B-B14F-4D97-AF65-F5344CB8AC3E}">
        <p14:creationId xmlns:p14="http://schemas.microsoft.com/office/powerpoint/2010/main" val="7746483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Births , Marriages, Deaths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1837 – Mandatory register of B,M,D, in England and Wales. Onus on registrars</a:t>
            </a:r>
          </a:p>
          <a:p>
            <a:r>
              <a:rPr lang="en-GB" dirty="0"/>
              <a:t>1870 – still up to 10% of births not registered </a:t>
            </a:r>
          </a:p>
          <a:p>
            <a:r>
              <a:rPr lang="en-GB" dirty="0"/>
              <a:t>1875 – compulsory registration more rigorous. Those present required to report  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1700808"/>
            <a:ext cx="3810000" cy="4248472"/>
          </a:xfrm>
        </p:spPr>
      </p:pic>
    </p:spTree>
    <p:extLst>
      <p:ext uri="{BB962C8B-B14F-4D97-AF65-F5344CB8AC3E}">
        <p14:creationId xmlns:p14="http://schemas.microsoft.com/office/powerpoint/2010/main" val="139649033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Births, Marriages, and Deaths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Where to find, try:</a:t>
            </a:r>
          </a:p>
          <a:p>
            <a:r>
              <a:rPr lang="en-GB" dirty="0"/>
              <a:t>The National Archives:</a:t>
            </a:r>
          </a:p>
          <a:p>
            <a:r>
              <a:rPr lang="en-GB" dirty="0">
                <a:hlinkClick r:id="rId2"/>
              </a:rPr>
              <a:t>http://www.nationalarchives.gov.uk/help-with-your-research/research-guides/birth-marriage-death-england-and-wales/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038" y="3499499"/>
            <a:ext cx="1778924" cy="727364"/>
          </a:xfrm>
        </p:spPr>
      </p:pic>
    </p:spTree>
    <p:extLst>
      <p:ext uri="{BB962C8B-B14F-4D97-AF65-F5344CB8AC3E}">
        <p14:creationId xmlns:p14="http://schemas.microsoft.com/office/powerpoint/2010/main" val="7577239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Births, Marriages, Deaths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>
            <a:normAutofit/>
          </a:bodyPr>
          <a:lstStyle/>
          <a:p>
            <a:r>
              <a:rPr lang="en-GB" dirty="0"/>
              <a:t>Try:</a:t>
            </a:r>
          </a:p>
          <a:p>
            <a:r>
              <a:rPr lang="en-GB" dirty="0">
                <a:hlinkClick r:id="rId2"/>
              </a:rPr>
              <a:t>http://www.archifdyceredigion.org.uk/catalogue.php</a:t>
            </a:r>
            <a:endParaRPr lang="en-GB" dirty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1772816"/>
            <a:ext cx="4032448" cy="4248471"/>
          </a:xfrm>
        </p:spPr>
      </p:pic>
    </p:spTree>
    <p:extLst>
      <p:ext uri="{BB962C8B-B14F-4D97-AF65-F5344CB8AC3E}">
        <p14:creationId xmlns:p14="http://schemas.microsoft.com/office/powerpoint/2010/main" val="30547722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NEWSPAPERS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Try the National Library website: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http://newspapers.library.wales/</a:t>
            </a:r>
            <a:endParaRPr lang="en-GB" dirty="0"/>
          </a:p>
          <a:p>
            <a:endParaRPr lang="en-GB" dirty="0"/>
          </a:p>
          <a:p>
            <a:r>
              <a:rPr lang="en-GB" dirty="0"/>
              <a:t>Also available from Ceredigion Archives are local newspapers:</a:t>
            </a:r>
          </a:p>
          <a:p>
            <a:r>
              <a:rPr lang="en-GB" dirty="0"/>
              <a:t> </a:t>
            </a:r>
            <a:r>
              <a:rPr lang="en-GB" i="1" dirty="0"/>
              <a:t>The Cardigan and </a:t>
            </a:r>
            <a:r>
              <a:rPr lang="en-GB" i="1" dirty="0" err="1"/>
              <a:t>Tivyside</a:t>
            </a:r>
            <a:r>
              <a:rPr lang="en-GB" i="1" dirty="0"/>
              <a:t> Advertiser</a:t>
            </a:r>
            <a:r>
              <a:rPr lang="en-GB" dirty="0"/>
              <a:t> (1866-date)</a:t>
            </a:r>
          </a:p>
          <a:p>
            <a:endParaRPr lang="en-GB" dirty="0"/>
          </a:p>
          <a:p>
            <a:r>
              <a:rPr lang="en-GB" dirty="0"/>
              <a:t> and various issues of the </a:t>
            </a:r>
            <a:r>
              <a:rPr lang="en-GB" i="1" dirty="0"/>
              <a:t>Cambrian News </a:t>
            </a:r>
            <a:r>
              <a:rPr lang="en-GB" dirty="0"/>
              <a:t>(from 1871 -date, with gaps!) </a:t>
            </a:r>
          </a:p>
          <a:p>
            <a:endParaRPr lang="en-GB" dirty="0"/>
          </a:p>
          <a:p>
            <a:r>
              <a:rPr lang="en-GB" dirty="0"/>
              <a:t>and the </a:t>
            </a:r>
            <a:r>
              <a:rPr lang="en-GB" i="1" dirty="0"/>
              <a:t>Cardigan Bay Visitor</a:t>
            </a:r>
            <a:r>
              <a:rPr lang="en-GB" dirty="0"/>
              <a:t> (1890, 1905-1907).</a:t>
            </a:r>
            <a:br>
              <a:rPr lang="en-GB" dirty="0"/>
            </a:br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137" y="3029744"/>
            <a:ext cx="2752725" cy="1666875"/>
          </a:xfrm>
        </p:spPr>
      </p:pic>
    </p:spTree>
    <p:extLst>
      <p:ext uri="{BB962C8B-B14F-4D97-AF65-F5344CB8AC3E}">
        <p14:creationId xmlns:p14="http://schemas.microsoft.com/office/powerpoint/2010/main" val="4925004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347</TotalTime>
  <Words>2047</Words>
  <Application>Microsoft Office PowerPoint</Application>
  <PresentationFormat>On-screen Show (4:3)</PresentationFormat>
  <Paragraphs>221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9" baseType="lpstr">
      <vt:lpstr>Book Antiqua</vt:lpstr>
      <vt:lpstr>Lucida Sans</vt:lpstr>
      <vt:lpstr>Wingdings</vt:lpstr>
      <vt:lpstr>Wingdings 2</vt:lpstr>
      <vt:lpstr>Wingdings 3</vt:lpstr>
      <vt:lpstr>Apex</vt:lpstr>
      <vt:lpstr>AHAH 4005 AND HPHI 4011 INTRODUCTION TO FIELDWORK</vt:lpstr>
      <vt:lpstr>AIMS</vt:lpstr>
      <vt:lpstr>CHANGE</vt:lpstr>
      <vt:lpstr>SOURCES</vt:lpstr>
      <vt:lpstr>SOURCES</vt:lpstr>
      <vt:lpstr>SOURCES -SCOPE</vt:lpstr>
      <vt:lpstr>SOURCES - PERSONAL</vt:lpstr>
      <vt:lpstr>THE STUDY OF MEMORY</vt:lpstr>
      <vt:lpstr>‘MEMORY’ AND ‘HISTORY’</vt:lpstr>
      <vt:lpstr>‘MEMORY’ AND ‘HISTORY’</vt:lpstr>
      <vt:lpstr>INDIVIDUAL AND SOCIAL MEMORY</vt:lpstr>
      <vt:lpstr>‘MEMORY’ AND WAR</vt:lpstr>
      <vt:lpstr>PowerPoint Presentation</vt:lpstr>
      <vt:lpstr>‘MEMORY’ AND WAR</vt:lpstr>
      <vt:lpstr>THE ‘AXES’ OF MEMORY</vt:lpstr>
      <vt:lpstr>PowerPoint Presentation</vt:lpstr>
      <vt:lpstr>‘MEMORY’ AND ‘IRONY’</vt:lpstr>
      <vt:lpstr>WAR AND IRONY</vt:lpstr>
      <vt:lpstr>‘WAR MEMORY’ AND NEW MEANING </vt:lpstr>
      <vt:lpstr>BRITTAIN</vt:lpstr>
      <vt:lpstr>CRITIQUE</vt:lpstr>
      <vt:lpstr>LOOKING FORWARD...LOOKING BACK!</vt:lpstr>
      <vt:lpstr>SITES OF MEMORY...</vt:lpstr>
      <vt:lpstr>‘WAR MEMORY’ AND NEW MEANING</vt:lpstr>
      <vt:lpstr>GREGORY</vt:lpstr>
      <vt:lpstr>MASS OBSERVATION</vt:lpstr>
      <vt:lpstr>SOURCES - MAPS</vt:lpstr>
      <vt:lpstr>ESTATE MAPS</vt:lpstr>
      <vt:lpstr>ENCLOSURE</vt:lpstr>
      <vt:lpstr>Sources  - Photographs</vt:lpstr>
      <vt:lpstr>THE FAMILY</vt:lpstr>
      <vt:lpstr>SCENES</vt:lpstr>
      <vt:lpstr>CARTE DE VISITE/CABINET CARDS</vt:lpstr>
      <vt:lpstr>And on another day…</vt:lpstr>
      <vt:lpstr>PICTURE POSTCARDS</vt:lpstr>
      <vt:lpstr>SOURCES - VISUAL</vt:lpstr>
      <vt:lpstr>ART</vt:lpstr>
      <vt:lpstr>SOURCES - VISUAL</vt:lpstr>
      <vt:lpstr>SOURCES - VISUAL</vt:lpstr>
      <vt:lpstr>SOURCES - VISUAL</vt:lpstr>
      <vt:lpstr>SOURCES - LITERATURE</vt:lpstr>
      <vt:lpstr>SOURCES - LITERATURE</vt:lpstr>
      <vt:lpstr>THE CLASSICS</vt:lpstr>
      <vt:lpstr>SOURCES – LITERATURE </vt:lpstr>
      <vt:lpstr>FILM AND DRAMA -  ANGRY YOUNG MEN! AND WOMEN</vt:lpstr>
      <vt:lpstr>KITCHEN SINK!</vt:lpstr>
      <vt:lpstr>IF!</vt:lpstr>
      <vt:lpstr>SOURCES - EPHEMERA</vt:lpstr>
      <vt:lpstr>TYPES</vt:lpstr>
      <vt:lpstr>TYPES</vt:lpstr>
      <vt:lpstr>TYPES</vt:lpstr>
      <vt:lpstr>TYPES</vt:lpstr>
      <vt:lpstr>THE CENSUS</vt:lpstr>
      <vt:lpstr>THE CENSUS</vt:lpstr>
      <vt:lpstr>CENSUS  - EVOLUTION </vt:lpstr>
      <vt:lpstr>CENSUS – EVOLUTION </vt:lpstr>
      <vt:lpstr>RELIGION </vt:lpstr>
      <vt:lpstr>CENSUS - EVOLUTION</vt:lpstr>
      <vt:lpstr>CENSUS EVOLUTION</vt:lpstr>
      <vt:lpstr>Births , Marriages, Deaths</vt:lpstr>
      <vt:lpstr>Births, Marriages, and Deaths</vt:lpstr>
      <vt:lpstr>Births, Marriages, Deaths </vt:lpstr>
      <vt:lpstr>NEWSPAPERS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AHAH 4005 INTRODUCTION TO FIELDWORK</dc:title>
  <dc:creator>Lester Mason</dc:creator>
  <cp:lastModifiedBy>Lester Mason</cp:lastModifiedBy>
  <cp:revision>35</cp:revision>
  <dcterms:created xsi:type="dcterms:W3CDTF">2016-01-05T16:06:04Z</dcterms:created>
  <dcterms:modified xsi:type="dcterms:W3CDTF">2024-01-02T11:53:30Z</dcterms:modified>
</cp:coreProperties>
</file>