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1"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4AAD347D-5ACD-4C99-B74B-A9C85AD731AF}" type="datetimeFigureOut">
              <a:rPr lang="en-US" smtClean="0"/>
              <a:t>1/30/2018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35957314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smtClean="0"/>
              <a:t>1/30/2018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710662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9796027F-7875-4030-9381-8BD8C4F21935}" type="datetimeFigureOut">
              <a:rPr lang="en-US" smtClean="0"/>
              <a:t>1/30/2018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2009530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9796027F-7875-4030-9381-8BD8C4F21935}" type="datetimeFigureOut">
              <a:rPr lang="en-US" smtClean="0"/>
              <a:t>1/30/2018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396138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9796027F-7875-4030-9381-8BD8C4F21935}" type="datetimeFigureOut">
              <a:rPr lang="en-US" smtClean="0"/>
              <a:t>1/30/2018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816596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1/30/2018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398980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1/30/2018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708465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4509A250-FF31-4206-8172-F9D3106AACB1}" type="datetimeFigureOut">
              <a:rPr lang="en-US" smtClean="0"/>
              <a:t>1/30/2018</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46993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4509A250-FF31-4206-8172-F9D3106AACB1}" type="datetimeFigureOut">
              <a:rPr lang="en-US" smtClean="0"/>
              <a:t>1/30/2018</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996981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21449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06000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AAD347D-5ACD-4C99-B74B-A9C85AD731AF}" type="datetimeFigureOut">
              <a:rPr lang="en-US" smtClean="0"/>
              <a:t>1/30/2018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2658257870"/>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Skills for the workplace</a:t>
            </a:r>
            <a:endParaRPr lang="en-GB" dirty="0"/>
          </a:p>
        </p:txBody>
      </p:sp>
      <p:sp>
        <p:nvSpPr>
          <p:cNvPr id="3" name="Subtitle 2"/>
          <p:cNvSpPr>
            <a:spLocks noGrp="1"/>
          </p:cNvSpPr>
          <p:nvPr>
            <p:ph type="subTitle" idx="1"/>
          </p:nvPr>
        </p:nvSpPr>
        <p:spPr/>
        <p:txBody>
          <a:bodyPr/>
          <a:lstStyle/>
          <a:p>
            <a:r>
              <a:rPr lang="en-GB" dirty="0" smtClean="0"/>
              <a:t>Academic and Industry Skills</a:t>
            </a:r>
          </a:p>
          <a:p>
            <a:r>
              <a:rPr lang="en-GB" dirty="0" smtClean="0"/>
              <a:t>Session 3</a:t>
            </a:r>
            <a:endParaRPr lang="en-GB" dirty="0"/>
          </a:p>
        </p:txBody>
      </p:sp>
    </p:spTree>
    <p:extLst>
      <p:ext uri="{BB962C8B-B14F-4D97-AF65-F5344CB8AC3E}">
        <p14:creationId xmlns:p14="http://schemas.microsoft.com/office/powerpoint/2010/main" val="687697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Previously…..</a:t>
            </a:r>
            <a:endParaRPr lang="en-GB" dirty="0"/>
          </a:p>
        </p:txBody>
      </p:sp>
      <p:sp>
        <p:nvSpPr>
          <p:cNvPr id="3" name="Content Placeholder 2"/>
          <p:cNvSpPr>
            <a:spLocks noGrp="1"/>
          </p:cNvSpPr>
          <p:nvPr>
            <p:ph idx="1"/>
          </p:nvPr>
        </p:nvSpPr>
        <p:spPr/>
        <p:txBody>
          <a:bodyPr/>
          <a:lstStyle/>
          <a:p>
            <a:r>
              <a:rPr lang="en-GB" dirty="0" smtClean="0"/>
              <a:t>We looked at Academic writing</a:t>
            </a:r>
          </a:p>
          <a:p>
            <a:r>
              <a:rPr lang="en-GB" dirty="0" smtClean="0"/>
              <a:t>Each student wrote an essay which discussed their reasons for applying for the course</a:t>
            </a:r>
            <a:endParaRPr lang="en-GB" dirty="0"/>
          </a:p>
        </p:txBody>
      </p:sp>
    </p:spTree>
    <p:extLst>
      <p:ext uri="{BB962C8B-B14F-4D97-AF65-F5344CB8AC3E}">
        <p14:creationId xmlns:p14="http://schemas.microsoft.com/office/powerpoint/2010/main" val="582744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essay feedback</a:t>
            </a:r>
            <a:endParaRPr lang="en-GB" dirty="0"/>
          </a:p>
        </p:txBody>
      </p:sp>
      <p:sp>
        <p:nvSpPr>
          <p:cNvPr id="3" name="Content Placeholder 2"/>
          <p:cNvSpPr>
            <a:spLocks noGrp="1"/>
          </p:cNvSpPr>
          <p:nvPr>
            <p:ph idx="1"/>
          </p:nvPr>
        </p:nvSpPr>
        <p:spPr/>
        <p:txBody>
          <a:bodyPr/>
          <a:lstStyle/>
          <a:p>
            <a:r>
              <a:rPr lang="en-GB" dirty="0" smtClean="0"/>
              <a:t>Some essay’s were too short</a:t>
            </a:r>
          </a:p>
          <a:p>
            <a:r>
              <a:rPr lang="en-GB" dirty="0" smtClean="0"/>
              <a:t>Proof read for spelling and punctuation errors</a:t>
            </a:r>
          </a:p>
          <a:p>
            <a:r>
              <a:rPr lang="en-GB" dirty="0" smtClean="0"/>
              <a:t>Check the meaning of words before you include them.  If you aren’t sure, leave them out</a:t>
            </a:r>
          </a:p>
          <a:p>
            <a:r>
              <a:rPr lang="en-GB" dirty="0" smtClean="0"/>
              <a:t>Avoid over emphasis</a:t>
            </a:r>
          </a:p>
          <a:p>
            <a:r>
              <a:rPr lang="en-GB" dirty="0" smtClean="0"/>
              <a:t>Avoid contractions</a:t>
            </a:r>
          </a:p>
          <a:p>
            <a:r>
              <a:rPr lang="en-GB" dirty="0" smtClean="0"/>
              <a:t>Be specific</a:t>
            </a:r>
          </a:p>
          <a:p>
            <a:r>
              <a:rPr lang="en-GB" dirty="0" smtClean="0"/>
              <a:t>Split the essay into appropriate paragraphs</a:t>
            </a:r>
            <a:endParaRPr lang="en-GB" dirty="0"/>
          </a:p>
        </p:txBody>
      </p:sp>
    </p:spTree>
    <p:extLst>
      <p:ext uri="{BB962C8B-B14F-4D97-AF65-F5344CB8AC3E}">
        <p14:creationId xmlns:p14="http://schemas.microsoft.com/office/powerpoint/2010/main" val="2822140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essay feedback</a:t>
            </a:r>
            <a:endParaRPr lang="en-GB" dirty="0"/>
          </a:p>
        </p:txBody>
      </p:sp>
      <p:sp>
        <p:nvSpPr>
          <p:cNvPr id="3" name="Content Placeholder 2"/>
          <p:cNvSpPr>
            <a:spLocks noGrp="1"/>
          </p:cNvSpPr>
          <p:nvPr>
            <p:ph idx="1"/>
          </p:nvPr>
        </p:nvSpPr>
        <p:spPr/>
        <p:txBody>
          <a:bodyPr/>
          <a:lstStyle/>
          <a:p>
            <a:r>
              <a:rPr lang="en-GB" dirty="0" smtClean="0"/>
              <a:t>Take care with spelling – use a dictionary to help (online or book)</a:t>
            </a:r>
          </a:p>
          <a:p>
            <a:r>
              <a:rPr lang="en-GB" dirty="0" smtClean="0"/>
              <a:t>Avoid repetition</a:t>
            </a:r>
          </a:p>
          <a:p>
            <a:r>
              <a:rPr lang="en-GB" dirty="0" smtClean="0"/>
              <a:t>Avoid using the same word twice in a sentence (even linking words)</a:t>
            </a:r>
          </a:p>
          <a:p>
            <a:r>
              <a:rPr lang="en-GB" dirty="0" smtClean="0"/>
              <a:t>Limit the use of words that end with ING</a:t>
            </a:r>
          </a:p>
          <a:p>
            <a:r>
              <a:rPr lang="en-GB" dirty="0" smtClean="0"/>
              <a:t>Include punctuation!  End a sentence with a full stop.  The first word in a new sentence should begin with a capital letter.</a:t>
            </a:r>
          </a:p>
          <a:p>
            <a:endParaRPr lang="en-GB" dirty="0" smtClean="0"/>
          </a:p>
          <a:p>
            <a:endParaRPr lang="en-GB" dirty="0"/>
          </a:p>
        </p:txBody>
      </p:sp>
    </p:spTree>
    <p:extLst>
      <p:ext uri="{BB962C8B-B14F-4D97-AF65-F5344CB8AC3E}">
        <p14:creationId xmlns:p14="http://schemas.microsoft.com/office/powerpoint/2010/main" val="251990179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408717"/>
            <a:ext cx="12192000" cy="5376087"/>
          </a:xfrm>
          <a:prstGeom prst="rect">
            <a:avLst/>
          </a:prstGeom>
        </p:spPr>
        <p:txBody>
          <a:bodyPr wrap="square">
            <a:spAutoFit/>
          </a:bodyPr>
          <a:lstStyle/>
          <a:p>
            <a:pPr>
              <a:lnSpc>
                <a:spcPct val="115000"/>
              </a:lnSpc>
              <a:spcAft>
                <a:spcPts val="1000"/>
              </a:spcAft>
            </a:pPr>
            <a:endParaRPr lang="en-GB" b="1" u="sng"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2000" b="1" u="sng" dirty="0" smtClean="0">
                <a:latin typeface="Calibri" panose="020F0502020204030204" pitchFamily="34" charset="0"/>
                <a:ea typeface="Calibri" panose="020F0502020204030204" pitchFamily="34" charset="0"/>
                <a:cs typeface="Calibri" panose="020F0502020204030204" pitchFamily="34" charset="0"/>
              </a:rPr>
              <a:t>Separate </a:t>
            </a:r>
            <a:r>
              <a:rPr lang="en-GB" sz="2000" b="1" u="sng" dirty="0">
                <a:latin typeface="Calibri" panose="020F0502020204030204" pitchFamily="34" charset="0"/>
                <a:ea typeface="Calibri" panose="020F0502020204030204" pitchFamily="34" charset="0"/>
                <a:cs typeface="Calibri" panose="020F0502020204030204" pitchFamily="34" charset="0"/>
              </a:rPr>
              <a:t>this passage into paragraphs and sentences with correct spelling, capital letters and punctuation.</a:t>
            </a: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2000" b="1" u="sng" dirty="0">
                <a:latin typeface="Calibri" panose="020F0502020204030204" pitchFamily="34" charset="0"/>
                <a:ea typeface="Calibri" panose="020F0502020204030204" pitchFamily="34" charset="0"/>
                <a:cs typeface="Calibri" panose="020F0502020204030204" pitchFamily="34" charset="0"/>
              </a:rPr>
              <a:t>a life of adventure</a:t>
            </a: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2000" dirty="0" err="1">
                <a:latin typeface="Calibri" panose="020F0502020204030204" pitchFamily="34" charset="0"/>
                <a:ea typeface="Calibri" panose="020F0502020204030204" pitchFamily="34" charset="0"/>
                <a:cs typeface="Calibri" panose="020F0502020204030204" pitchFamily="34" charset="0"/>
              </a:rPr>
              <a:t>mary</a:t>
            </a:r>
            <a:r>
              <a:rPr lang="en-GB" sz="2000" dirty="0">
                <a:latin typeface="Calibri" panose="020F0502020204030204" pitchFamily="34" charset="0"/>
                <a:ea typeface="Calibri" panose="020F0502020204030204" pitchFamily="34" charset="0"/>
                <a:cs typeface="Calibri" panose="020F0502020204030204" pitchFamily="34" charset="0"/>
              </a:rPr>
              <a:t> </a:t>
            </a:r>
            <a:r>
              <a:rPr lang="en-GB" sz="2000" dirty="0" err="1">
                <a:latin typeface="Calibri" panose="020F0502020204030204" pitchFamily="34" charset="0"/>
                <a:ea typeface="Calibri" panose="020F0502020204030204" pitchFamily="34" charset="0"/>
                <a:cs typeface="Calibri" panose="020F0502020204030204" pitchFamily="34" charset="0"/>
              </a:rPr>
              <a:t>seacole</a:t>
            </a:r>
            <a:r>
              <a:rPr lang="en-GB" sz="2000" dirty="0">
                <a:latin typeface="Calibri" panose="020F0502020204030204" pitchFamily="34" charset="0"/>
                <a:ea typeface="Calibri" panose="020F0502020204030204" pitchFamily="34" charset="0"/>
                <a:cs typeface="Calibri" panose="020F0502020204030204" pitchFamily="34" charset="0"/>
              </a:rPr>
              <a:t> was born in 1805 in </a:t>
            </a:r>
            <a:r>
              <a:rPr lang="en-GB" sz="2000" dirty="0" err="1">
                <a:latin typeface="Calibri" panose="020F0502020204030204" pitchFamily="34" charset="0"/>
                <a:ea typeface="Calibri" panose="020F0502020204030204" pitchFamily="34" charset="0"/>
                <a:cs typeface="Calibri" panose="020F0502020204030204" pitchFamily="34" charset="0"/>
              </a:rPr>
              <a:t>kingston</a:t>
            </a:r>
            <a:r>
              <a:rPr lang="en-GB" sz="2000" dirty="0">
                <a:latin typeface="Calibri" panose="020F0502020204030204" pitchFamily="34" charset="0"/>
                <a:ea typeface="Calibri" panose="020F0502020204030204" pitchFamily="34" charset="0"/>
                <a:cs typeface="Calibri" panose="020F0502020204030204" pitchFamily="34" charset="0"/>
              </a:rPr>
              <a:t> Jamaica her mother practised as a ‘doctress’ using medical knowledge which women had brought from </a:t>
            </a:r>
            <a:r>
              <a:rPr lang="en-GB" sz="2000" dirty="0" err="1">
                <a:latin typeface="Calibri" panose="020F0502020204030204" pitchFamily="34" charset="0"/>
                <a:ea typeface="Calibri" panose="020F0502020204030204" pitchFamily="34" charset="0"/>
                <a:cs typeface="Calibri" panose="020F0502020204030204" pitchFamily="34" charset="0"/>
              </a:rPr>
              <a:t>africa</a:t>
            </a:r>
            <a:r>
              <a:rPr lang="en-GB" sz="2000" dirty="0">
                <a:latin typeface="Calibri" panose="020F0502020204030204" pitchFamily="34" charset="0"/>
                <a:ea typeface="Calibri" panose="020F0502020204030204" pitchFamily="34" charset="0"/>
                <a:cs typeface="Calibri" panose="020F0502020204030204" pitchFamily="34" charset="0"/>
              </a:rPr>
              <a:t> and developed in the tropics from her mother </a:t>
            </a:r>
            <a:r>
              <a:rPr lang="en-GB" sz="2000" dirty="0" err="1">
                <a:latin typeface="Calibri" panose="020F0502020204030204" pitchFamily="34" charset="0"/>
                <a:ea typeface="Calibri" panose="020F0502020204030204" pitchFamily="34" charset="0"/>
                <a:cs typeface="Calibri" panose="020F0502020204030204" pitchFamily="34" charset="0"/>
              </a:rPr>
              <a:t>mary</a:t>
            </a:r>
            <a:r>
              <a:rPr lang="en-GB" sz="2000" dirty="0">
                <a:latin typeface="Calibri" panose="020F0502020204030204" pitchFamily="34" charset="0"/>
                <a:ea typeface="Calibri" panose="020F0502020204030204" pitchFamily="34" charset="0"/>
                <a:cs typeface="Calibri" panose="020F0502020204030204" pitchFamily="34" charset="0"/>
              </a:rPr>
              <a:t> </a:t>
            </a:r>
            <a:r>
              <a:rPr lang="en-GB" sz="2000" dirty="0" err="1">
                <a:latin typeface="Calibri" panose="020F0502020204030204" pitchFamily="34" charset="0"/>
                <a:ea typeface="Calibri" panose="020F0502020204030204" pitchFamily="34" charset="0"/>
                <a:cs typeface="Calibri" panose="020F0502020204030204" pitchFamily="34" charset="0"/>
              </a:rPr>
              <a:t>intherited</a:t>
            </a:r>
            <a:r>
              <a:rPr lang="en-GB" sz="2000" dirty="0">
                <a:latin typeface="Calibri" panose="020F0502020204030204" pitchFamily="34" charset="0"/>
                <a:ea typeface="Calibri" panose="020F0502020204030204" pitchFamily="34" charset="0"/>
                <a:cs typeface="Calibri" panose="020F0502020204030204" pitchFamily="34" charset="0"/>
              </a:rPr>
              <a:t> her medical skills as well as her ability to run a boarding house from her father a </a:t>
            </a:r>
            <a:r>
              <a:rPr lang="en-GB" sz="2000" dirty="0" err="1">
                <a:latin typeface="Calibri" panose="020F0502020204030204" pitchFamily="34" charset="0"/>
                <a:ea typeface="Calibri" panose="020F0502020204030204" pitchFamily="34" charset="0"/>
                <a:cs typeface="Calibri" panose="020F0502020204030204" pitchFamily="34" charset="0"/>
              </a:rPr>
              <a:t>scottish</a:t>
            </a:r>
            <a:r>
              <a:rPr lang="en-GB" sz="2000" dirty="0">
                <a:latin typeface="Calibri" panose="020F0502020204030204" pitchFamily="34" charset="0"/>
                <a:ea typeface="Calibri" panose="020F0502020204030204" pitchFamily="34" charset="0"/>
                <a:cs typeface="Calibri" panose="020F0502020204030204" pitchFamily="34" charset="0"/>
              </a:rPr>
              <a:t> military man she inherited a fascination with army life </a:t>
            </a:r>
            <a:r>
              <a:rPr lang="en-GB" sz="2000" dirty="0" err="1">
                <a:latin typeface="Calibri" panose="020F0502020204030204" pitchFamily="34" charset="0"/>
                <a:ea typeface="Calibri" panose="020F0502020204030204" pitchFamily="34" charset="0"/>
                <a:cs typeface="Calibri" panose="020F0502020204030204" pitchFamily="34" charset="0"/>
              </a:rPr>
              <a:t>marys</a:t>
            </a:r>
            <a:r>
              <a:rPr lang="en-GB" sz="2000" dirty="0">
                <a:latin typeface="Calibri" panose="020F0502020204030204" pitchFamily="34" charset="0"/>
                <a:ea typeface="Calibri" panose="020F0502020204030204" pitchFamily="34" charset="0"/>
                <a:cs typeface="Calibri" panose="020F0502020204030204" pitchFamily="34" charset="0"/>
              </a:rPr>
              <a:t> own medical reputation was established during a series of cholera and yellow fever epidemics she made her own medicines and emphasised high standards of hygiene as well as enforcing strict quarantine on victims by these methods she saved many l8ives on the outbreak of the Crimean wa5r </a:t>
            </a:r>
            <a:r>
              <a:rPr lang="en-GB" sz="2000" dirty="0" err="1">
                <a:latin typeface="Calibri" panose="020F0502020204030204" pitchFamily="34" charset="0"/>
                <a:ea typeface="Calibri" panose="020F0502020204030204" pitchFamily="34" charset="0"/>
                <a:cs typeface="Calibri" panose="020F0502020204030204" pitchFamily="34" charset="0"/>
              </a:rPr>
              <a:t>mary</a:t>
            </a:r>
            <a:r>
              <a:rPr lang="en-GB" sz="2000" dirty="0">
                <a:latin typeface="Calibri" panose="020F0502020204030204" pitchFamily="34" charset="0"/>
                <a:ea typeface="Calibri" panose="020F0502020204030204" pitchFamily="34" charset="0"/>
                <a:cs typeface="Calibri" panose="020F0502020204030204" pitchFamily="34" charset="0"/>
              </a:rPr>
              <a:t> volunteered her services to the </a:t>
            </a:r>
            <a:r>
              <a:rPr lang="en-GB" sz="2000" dirty="0" err="1">
                <a:latin typeface="Calibri" panose="020F0502020204030204" pitchFamily="34" charset="0"/>
                <a:ea typeface="Calibri" panose="020F0502020204030204" pitchFamily="34" charset="0"/>
                <a:cs typeface="Calibri" panose="020F0502020204030204" pitchFamily="34" charset="0"/>
              </a:rPr>
              <a:t>british</a:t>
            </a:r>
            <a:r>
              <a:rPr lang="en-GB" sz="2000" dirty="0">
                <a:latin typeface="Calibri" panose="020F0502020204030204" pitchFamily="34" charset="0"/>
                <a:ea typeface="Calibri" panose="020F0502020204030204" pitchFamily="34" charset="0"/>
                <a:cs typeface="Calibri" panose="020F0502020204030204" pitchFamily="34" charset="0"/>
              </a:rPr>
              <a:t> army although she worked for the army before at its own request this time she was turned down undaunted </a:t>
            </a:r>
            <a:r>
              <a:rPr lang="en-GB" sz="2000" dirty="0" err="1">
                <a:latin typeface="Calibri" panose="020F0502020204030204" pitchFamily="34" charset="0"/>
                <a:ea typeface="Calibri" panose="020F0502020204030204" pitchFamily="34" charset="0"/>
                <a:cs typeface="Calibri" panose="020F0502020204030204" pitchFamily="34" charset="0"/>
              </a:rPr>
              <a:t>mary</a:t>
            </a:r>
            <a:r>
              <a:rPr lang="en-GB" sz="2000" dirty="0">
                <a:latin typeface="Calibri" panose="020F0502020204030204" pitchFamily="34" charset="0"/>
                <a:ea typeface="Calibri" panose="020F0502020204030204" pitchFamily="34" charset="0"/>
                <a:cs typeface="Calibri" panose="020F0502020204030204" pitchFamily="34" charset="0"/>
              </a:rPr>
              <a:t> made her own way to the war </a:t>
            </a:r>
            <a:r>
              <a:rPr lang="en-GB" sz="2000" dirty="0" err="1">
                <a:latin typeface="Calibri" panose="020F0502020204030204" pitchFamily="34" charset="0"/>
                <a:ea typeface="Calibri" panose="020F0502020204030204" pitchFamily="34" charset="0"/>
                <a:cs typeface="Calibri" panose="020F0502020204030204" pitchFamily="34" charset="0"/>
              </a:rPr>
              <a:t>aone</a:t>
            </a:r>
            <a:r>
              <a:rPr lang="en-GB" sz="2000" dirty="0">
                <a:latin typeface="Calibri" panose="020F0502020204030204" pitchFamily="34" charset="0"/>
                <a:ea typeface="Calibri" panose="020F0502020204030204" pitchFamily="34" charset="0"/>
                <a:cs typeface="Calibri" panose="020F0502020204030204" pitchFamily="34" charset="0"/>
              </a:rPr>
              <a:t> once in the </a:t>
            </a:r>
            <a:r>
              <a:rPr lang="en-GB" sz="2000" dirty="0" err="1">
                <a:latin typeface="Calibri" panose="020F0502020204030204" pitchFamily="34" charset="0"/>
                <a:ea typeface="Calibri" panose="020F0502020204030204" pitchFamily="34" charset="0"/>
                <a:cs typeface="Calibri" panose="020F0502020204030204" pitchFamily="34" charset="0"/>
              </a:rPr>
              <a:t>crimea</a:t>
            </a:r>
            <a:r>
              <a:rPr lang="en-GB" sz="2000" dirty="0">
                <a:latin typeface="Calibri" panose="020F0502020204030204" pitchFamily="34" charset="0"/>
                <a:ea typeface="Calibri" panose="020F0502020204030204" pitchFamily="34" charset="0"/>
                <a:cs typeface="Calibri" panose="020F0502020204030204" pitchFamily="34" charset="0"/>
              </a:rPr>
              <a:t> she not only nursed the soldiers but also ran a hotel and sold food wine and medicines after the war </a:t>
            </a:r>
            <a:r>
              <a:rPr lang="en-GB" sz="2000" dirty="0" err="1">
                <a:latin typeface="Calibri" panose="020F0502020204030204" pitchFamily="34" charset="0"/>
                <a:ea typeface="Calibri" panose="020F0502020204030204" pitchFamily="34" charset="0"/>
                <a:cs typeface="Calibri" panose="020F0502020204030204" pitchFamily="34" charset="0"/>
              </a:rPr>
              <a:t>mary</a:t>
            </a:r>
            <a:r>
              <a:rPr lang="en-GB" sz="2000" dirty="0">
                <a:latin typeface="Calibri" panose="020F0502020204030204" pitchFamily="34" charset="0"/>
                <a:ea typeface="Calibri" panose="020F0502020204030204" pitchFamily="34" charset="0"/>
                <a:cs typeface="Calibri" panose="020F0502020204030204" pitchFamily="34" charset="0"/>
              </a:rPr>
              <a:t> was treated as a celebrity she was decorated by the governments of four countries in England a poem in her honour was published in punch and even the royal family requested her company and medical expertise</a:t>
            </a:r>
          </a:p>
        </p:txBody>
      </p:sp>
    </p:spTree>
    <p:extLst>
      <p:ext uri="{BB962C8B-B14F-4D97-AF65-F5344CB8AC3E}">
        <p14:creationId xmlns:p14="http://schemas.microsoft.com/office/powerpoint/2010/main" val="428386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377683"/>
            <a:ext cx="12192000" cy="6396623"/>
          </a:xfrm>
          <a:prstGeom prst="rect">
            <a:avLst/>
          </a:prstGeom>
        </p:spPr>
        <p:txBody>
          <a:bodyPr wrap="square">
            <a:spAutoFit/>
          </a:bodyPr>
          <a:lstStyle/>
          <a:p>
            <a:pPr>
              <a:lnSpc>
                <a:spcPct val="115000"/>
              </a:lnSpc>
              <a:spcAft>
                <a:spcPts val="1000"/>
              </a:spcAft>
            </a:pPr>
            <a:endParaRPr lang="en-GB" sz="2000" b="1" u="sng"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2000" b="1" u="sng" dirty="0" smtClean="0">
                <a:latin typeface="Calibri" panose="020F0502020204030204" pitchFamily="34" charset="0"/>
                <a:ea typeface="Calibri" panose="020F0502020204030204" pitchFamily="34" charset="0"/>
                <a:cs typeface="Times New Roman" panose="02020603050405020304" pitchFamily="18" charset="0"/>
              </a:rPr>
              <a:t>A </a:t>
            </a:r>
            <a:r>
              <a:rPr lang="en-GB" sz="2000" b="1" u="sng" dirty="0">
                <a:latin typeface="Calibri" panose="020F0502020204030204" pitchFamily="34" charset="0"/>
                <a:ea typeface="Calibri" panose="020F0502020204030204" pitchFamily="34" charset="0"/>
                <a:cs typeface="Times New Roman" panose="02020603050405020304" pitchFamily="18" charset="0"/>
              </a:rPr>
              <a:t>Life of Adventure</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Mary</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Seacole</a:t>
            </a:r>
            <a:r>
              <a:rPr lang="en-GB" sz="2000" dirty="0">
                <a:latin typeface="Calibri" panose="020F0502020204030204" pitchFamily="34" charset="0"/>
                <a:ea typeface="Calibri" panose="020F0502020204030204" pitchFamily="34" charset="0"/>
                <a:cs typeface="Times New Roman" panose="02020603050405020304" pitchFamily="18" charset="0"/>
              </a:rPr>
              <a:t> was born in 1805 in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K</a:t>
            </a:r>
            <a:r>
              <a:rPr lang="en-GB" sz="2000" dirty="0">
                <a:latin typeface="Calibri" panose="020F0502020204030204" pitchFamily="34" charset="0"/>
                <a:ea typeface="Calibri" panose="020F0502020204030204" pitchFamily="34" charset="0"/>
                <a:cs typeface="Times New Roman" panose="02020603050405020304" pitchFamily="18" charset="0"/>
              </a:rPr>
              <a:t>ingston</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t>
            </a:r>
            <a:r>
              <a:rPr lang="en-GB" sz="2000" dirty="0">
                <a:latin typeface="Calibri" panose="020F0502020204030204" pitchFamily="34" charset="0"/>
                <a:ea typeface="Calibri" panose="020F0502020204030204" pitchFamily="34" charset="0"/>
                <a:cs typeface="Times New Roman" panose="02020603050405020304" pitchFamily="18" charset="0"/>
              </a:rPr>
              <a:t> Jamaica</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H</a:t>
            </a:r>
            <a:r>
              <a:rPr lang="en-GB" sz="2000" dirty="0">
                <a:latin typeface="Calibri" panose="020F0502020204030204" pitchFamily="34" charset="0"/>
                <a:ea typeface="Calibri" panose="020F0502020204030204" pitchFamily="34" charset="0"/>
                <a:cs typeface="Times New Roman" panose="02020603050405020304" pitchFamily="18" charset="0"/>
              </a:rPr>
              <a:t>er mother practised as a ‘doctress’</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a:t>
            </a:r>
            <a:r>
              <a:rPr lang="en-GB" sz="2000" dirty="0">
                <a:latin typeface="Calibri" panose="020F0502020204030204" pitchFamily="34" charset="0"/>
                <a:ea typeface="Calibri" panose="020F0502020204030204" pitchFamily="34" charset="0"/>
                <a:cs typeface="Times New Roman" panose="02020603050405020304" pitchFamily="18" charset="0"/>
              </a:rPr>
              <a:t>using medical knowledge which women had brought from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a:t>
            </a:r>
            <a:r>
              <a:rPr lang="en-GB" sz="2000" dirty="0">
                <a:latin typeface="Calibri" panose="020F0502020204030204" pitchFamily="34" charset="0"/>
                <a:ea typeface="Calibri" panose="020F0502020204030204" pitchFamily="34" charset="0"/>
                <a:cs typeface="Times New Roman" panose="02020603050405020304" pitchFamily="18" charset="0"/>
              </a:rPr>
              <a:t>frica and developed in the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T</a:t>
            </a:r>
            <a:r>
              <a:rPr lang="en-GB" sz="2000" dirty="0">
                <a:latin typeface="Calibri" panose="020F0502020204030204" pitchFamily="34" charset="0"/>
                <a:ea typeface="Calibri" panose="020F0502020204030204" pitchFamily="34" charset="0"/>
                <a:cs typeface="Times New Roman" panose="02020603050405020304" pitchFamily="18" charset="0"/>
              </a:rPr>
              <a:t>ropics.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F</a:t>
            </a:r>
            <a:r>
              <a:rPr lang="en-GB" sz="2000" dirty="0">
                <a:latin typeface="Calibri" panose="020F0502020204030204" pitchFamily="34" charset="0"/>
                <a:ea typeface="Calibri" panose="020F0502020204030204" pitchFamily="34" charset="0"/>
                <a:cs typeface="Times New Roman" panose="02020603050405020304" pitchFamily="18" charset="0"/>
              </a:rPr>
              <a:t>rom her mother</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M</a:t>
            </a:r>
            <a:r>
              <a:rPr lang="en-GB" sz="2000" dirty="0">
                <a:latin typeface="Calibri" panose="020F0502020204030204" pitchFamily="34" charset="0"/>
                <a:ea typeface="Calibri" panose="020F0502020204030204" pitchFamily="34" charset="0"/>
                <a:cs typeface="Times New Roman" panose="02020603050405020304" pitchFamily="18" charset="0"/>
              </a:rPr>
              <a:t>ary inherited her medical skills as well as her ability to run a boarding house</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F</a:t>
            </a:r>
            <a:r>
              <a:rPr lang="en-GB" sz="2000" dirty="0">
                <a:latin typeface="Calibri" panose="020F0502020204030204" pitchFamily="34" charset="0"/>
                <a:ea typeface="Calibri" panose="020F0502020204030204" pitchFamily="34" charset="0"/>
                <a:cs typeface="Times New Roman" panose="02020603050405020304" pitchFamily="18" charset="0"/>
              </a:rPr>
              <a:t>rom her father</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t>
            </a:r>
            <a:r>
              <a:rPr lang="en-GB" sz="2000" dirty="0">
                <a:latin typeface="Calibri" panose="020F0502020204030204" pitchFamily="34" charset="0"/>
                <a:ea typeface="Calibri" panose="020F0502020204030204" pitchFamily="34" charset="0"/>
                <a:cs typeface="Times New Roman" panose="02020603050405020304" pitchFamily="18" charset="0"/>
              </a:rPr>
              <a:t> a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S</a:t>
            </a:r>
            <a:r>
              <a:rPr lang="en-GB" sz="2000" dirty="0">
                <a:latin typeface="Calibri" panose="020F0502020204030204" pitchFamily="34" charset="0"/>
                <a:ea typeface="Calibri" panose="020F0502020204030204" pitchFamily="34" charset="0"/>
                <a:cs typeface="Times New Roman" panose="02020603050405020304" pitchFamily="18" charset="0"/>
              </a:rPr>
              <a:t>cottish military man</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t>
            </a:r>
            <a:r>
              <a:rPr lang="en-GB" sz="2000" dirty="0">
                <a:latin typeface="Calibri" panose="020F0502020204030204" pitchFamily="34" charset="0"/>
                <a:ea typeface="Calibri" panose="020F0502020204030204" pitchFamily="34" charset="0"/>
                <a:cs typeface="Times New Roman" panose="02020603050405020304" pitchFamily="18" charset="0"/>
              </a:rPr>
              <a:t> she inherited a fascination with army life</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a:t>
            </a:r>
            <a:r>
              <a:rPr lang="en-GB" sz="2000" dirty="0">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1000"/>
              </a:spcAft>
            </a:pP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Mary’s own medical reputation</a:t>
            </a:r>
            <a:r>
              <a:rPr lang="en-GB" sz="2000" dirty="0">
                <a:latin typeface="Calibri" panose="020F0502020204030204" pitchFamily="34" charset="0"/>
                <a:ea typeface="Calibri" panose="020F0502020204030204" pitchFamily="34" charset="0"/>
                <a:cs typeface="Times New Roman" panose="02020603050405020304" pitchFamily="18" charset="0"/>
              </a:rPr>
              <a:t> was established during a series of cholera and yellow fever epidemics</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S</a:t>
            </a:r>
            <a:r>
              <a:rPr lang="en-GB" sz="2000" dirty="0">
                <a:latin typeface="Calibri" panose="020F0502020204030204" pitchFamily="34" charset="0"/>
                <a:ea typeface="Calibri" panose="020F0502020204030204" pitchFamily="34" charset="0"/>
                <a:cs typeface="Times New Roman" panose="02020603050405020304" pitchFamily="18" charset="0"/>
              </a:rPr>
              <a:t>he made her own medicines and emphasised high standards of hygiene as well as enforcing strict quarantine on victims</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B</a:t>
            </a:r>
            <a:r>
              <a:rPr lang="en-GB" sz="2000" dirty="0">
                <a:latin typeface="Calibri" panose="020F0502020204030204" pitchFamily="34" charset="0"/>
                <a:ea typeface="Calibri" panose="020F0502020204030204" pitchFamily="34" charset="0"/>
                <a:cs typeface="Times New Roman" panose="02020603050405020304" pitchFamily="18" charset="0"/>
              </a:rPr>
              <a:t>y these methods she saved many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lives</a:t>
            </a:r>
            <a:r>
              <a:rPr lang="en-GB" sz="2000" dirty="0">
                <a:latin typeface="Calibri" panose="020F0502020204030204" pitchFamily="34" charset="0"/>
                <a:ea typeface="Calibri" panose="020F0502020204030204" pitchFamily="34" charset="0"/>
                <a:cs typeface="Times New Roman" panose="02020603050405020304" pitchFamily="18" charset="0"/>
              </a:rPr>
              <a:t>.</a:t>
            </a:r>
          </a:p>
          <a:p>
            <a:pPr>
              <a:lnSpc>
                <a:spcPct val="115000"/>
              </a:lnSpc>
              <a:spcAft>
                <a:spcPts val="1000"/>
              </a:spcAft>
            </a:pP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On the outbreak </a:t>
            </a:r>
            <a:r>
              <a:rPr lang="en-GB" sz="2000" dirty="0">
                <a:latin typeface="Calibri" panose="020F0502020204030204" pitchFamily="34" charset="0"/>
                <a:ea typeface="Calibri" panose="020F0502020204030204" pitchFamily="34" charset="0"/>
                <a:cs typeface="Times New Roman" panose="02020603050405020304" pitchFamily="18" charset="0"/>
              </a:rPr>
              <a:t>of the</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C</a:t>
            </a:r>
            <a:r>
              <a:rPr lang="en-GB" sz="2000" dirty="0">
                <a:latin typeface="Calibri" panose="020F0502020204030204" pitchFamily="34" charset="0"/>
                <a:ea typeface="Calibri" panose="020F0502020204030204" pitchFamily="34" charset="0"/>
                <a:cs typeface="Times New Roman" panose="02020603050405020304" pitchFamily="18" charset="0"/>
              </a:rPr>
              <a:t>rimean</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War, M</a:t>
            </a:r>
            <a:r>
              <a:rPr lang="en-GB" sz="2000" dirty="0">
                <a:latin typeface="Calibri" panose="020F0502020204030204" pitchFamily="34" charset="0"/>
                <a:ea typeface="Calibri" panose="020F0502020204030204" pitchFamily="34" charset="0"/>
                <a:cs typeface="Times New Roman" panose="02020603050405020304" pitchFamily="18" charset="0"/>
              </a:rPr>
              <a:t>ary volunteered her services to the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B</a:t>
            </a:r>
            <a:r>
              <a:rPr lang="en-GB" sz="2000" dirty="0">
                <a:latin typeface="Calibri" panose="020F0502020204030204" pitchFamily="34" charset="0"/>
                <a:ea typeface="Calibri" panose="020F0502020204030204" pitchFamily="34" charset="0"/>
                <a:cs typeface="Times New Roman" panose="02020603050405020304" pitchFamily="18" charset="0"/>
              </a:rPr>
              <a:t>ritish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a:t>
            </a:r>
            <a:r>
              <a:rPr lang="en-GB" sz="2000" dirty="0">
                <a:latin typeface="Calibri" panose="020F0502020204030204" pitchFamily="34" charset="0"/>
                <a:ea typeface="Calibri" panose="020F0502020204030204" pitchFamily="34" charset="0"/>
                <a:cs typeface="Times New Roman" panose="02020603050405020304" pitchFamily="18" charset="0"/>
              </a:rPr>
              <a:t>rmy</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A</a:t>
            </a:r>
            <a:r>
              <a:rPr lang="en-GB" sz="2000" dirty="0">
                <a:latin typeface="Calibri" panose="020F0502020204030204" pitchFamily="34" charset="0"/>
                <a:ea typeface="Calibri" panose="020F0502020204030204" pitchFamily="34" charset="0"/>
                <a:cs typeface="Times New Roman" panose="02020603050405020304" pitchFamily="18" charset="0"/>
              </a:rPr>
              <a:t>lthough she worked for the army before</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t>
            </a:r>
            <a:r>
              <a:rPr lang="en-GB" sz="2000" dirty="0">
                <a:latin typeface="Calibri" panose="020F0502020204030204" pitchFamily="34" charset="0"/>
                <a:ea typeface="Calibri" panose="020F0502020204030204" pitchFamily="34" charset="0"/>
                <a:cs typeface="Times New Roman" panose="02020603050405020304" pitchFamily="18" charset="0"/>
              </a:rPr>
              <a:t> at its own request</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t>
            </a:r>
            <a:r>
              <a:rPr lang="en-GB" sz="2000" dirty="0">
                <a:latin typeface="Calibri" panose="020F0502020204030204" pitchFamily="34" charset="0"/>
                <a:ea typeface="Calibri" panose="020F0502020204030204" pitchFamily="34" charset="0"/>
                <a:cs typeface="Times New Roman" panose="02020603050405020304" pitchFamily="18" charset="0"/>
              </a:rPr>
              <a:t> this time she was turned down</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U</a:t>
            </a:r>
            <a:r>
              <a:rPr lang="en-GB" sz="2000" dirty="0">
                <a:latin typeface="Calibri" panose="020F0502020204030204" pitchFamily="34" charset="0"/>
                <a:ea typeface="Calibri" panose="020F0502020204030204" pitchFamily="34" charset="0"/>
                <a:cs typeface="Times New Roman" panose="02020603050405020304" pitchFamily="18" charset="0"/>
              </a:rPr>
              <a:t>ndaunted,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M</a:t>
            </a:r>
            <a:r>
              <a:rPr lang="en-GB" sz="2000" dirty="0">
                <a:latin typeface="Calibri" panose="020F0502020204030204" pitchFamily="34" charset="0"/>
                <a:ea typeface="Calibri" panose="020F0502020204030204" pitchFamily="34" charset="0"/>
                <a:cs typeface="Times New Roman" panose="02020603050405020304" pitchFamily="18" charset="0"/>
              </a:rPr>
              <a:t>ary made her own way to the war zone</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O</a:t>
            </a:r>
            <a:r>
              <a:rPr lang="en-GB" sz="2000" dirty="0">
                <a:latin typeface="Calibri" panose="020F0502020204030204" pitchFamily="34" charset="0"/>
                <a:ea typeface="Calibri" panose="020F0502020204030204" pitchFamily="34" charset="0"/>
                <a:cs typeface="Times New Roman" panose="02020603050405020304" pitchFamily="18" charset="0"/>
              </a:rPr>
              <a:t>nce in the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C</a:t>
            </a:r>
            <a:r>
              <a:rPr lang="en-GB" sz="2000" dirty="0">
                <a:latin typeface="Calibri" panose="020F0502020204030204" pitchFamily="34" charset="0"/>
                <a:ea typeface="Calibri" panose="020F0502020204030204" pitchFamily="34" charset="0"/>
                <a:cs typeface="Times New Roman" panose="02020603050405020304" pitchFamily="18" charset="0"/>
              </a:rPr>
              <a:t>rimea</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t>
            </a:r>
            <a:r>
              <a:rPr lang="en-GB" sz="2000" dirty="0">
                <a:latin typeface="Calibri" panose="020F0502020204030204" pitchFamily="34" charset="0"/>
                <a:ea typeface="Calibri" panose="020F0502020204030204" pitchFamily="34" charset="0"/>
                <a:cs typeface="Times New Roman" panose="02020603050405020304" pitchFamily="18" charset="0"/>
              </a:rPr>
              <a:t> she not only nursed the soldiers</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t>
            </a:r>
            <a:r>
              <a:rPr lang="en-GB" sz="2000" dirty="0">
                <a:latin typeface="Calibri" panose="020F0502020204030204" pitchFamily="34" charset="0"/>
                <a:ea typeface="Calibri" panose="020F0502020204030204" pitchFamily="34" charset="0"/>
                <a:cs typeface="Times New Roman" panose="02020603050405020304" pitchFamily="18" charset="0"/>
              </a:rPr>
              <a:t> but also ran a hotel and sold food</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t>
            </a:r>
            <a:r>
              <a:rPr lang="en-GB" sz="2000" dirty="0">
                <a:latin typeface="Calibri" panose="020F0502020204030204" pitchFamily="34" charset="0"/>
                <a:ea typeface="Calibri" panose="020F0502020204030204" pitchFamily="34" charset="0"/>
                <a:cs typeface="Times New Roman" panose="02020603050405020304" pitchFamily="18" charset="0"/>
              </a:rPr>
              <a:t> wine and medicines</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After the war, M</a:t>
            </a:r>
            <a:r>
              <a:rPr lang="en-GB" sz="2000" dirty="0">
                <a:latin typeface="Calibri" panose="020F0502020204030204" pitchFamily="34" charset="0"/>
                <a:ea typeface="Calibri" panose="020F0502020204030204" pitchFamily="34" charset="0"/>
                <a:cs typeface="Times New Roman" panose="02020603050405020304" pitchFamily="18" charset="0"/>
              </a:rPr>
              <a:t>ary was treated as a celebrity</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S</a:t>
            </a:r>
            <a:r>
              <a:rPr lang="en-GB" sz="2000" dirty="0">
                <a:latin typeface="Calibri" panose="020F0502020204030204" pitchFamily="34" charset="0"/>
                <a:ea typeface="Calibri" panose="020F0502020204030204" pitchFamily="34" charset="0"/>
                <a:cs typeface="Times New Roman" panose="02020603050405020304" pitchFamily="18" charset="0"/>
              </a:rPr>
              <a:t>he was decorated by the governments of four countries</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I</a:t>
            </a:r>
            <a:r>
              <a:rPr lang="en-GB" sz="2000" dirty="0">
                <a:latin typeface="Calibri" panose="020F0502020204030204" pitchFamily="34" charset="0"/>
                <a:ea typeface="Calibri" panose="020F0502020204030204" pitchFamily="34" charset="0"/>
                <a:cs typeface="Times New Roman" panose="02020603050405020304" pitchFamily="18" charset="0"/>
              </a:rPr>
              <a:t>n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E</a:t>
            </a:r>
            <a:r>
              <a:rPr lang="en-GB" sz="2000" dirty="0">
                <a:latin typeface="Calibri" panose="020F0502020204030204" pitchFamily="34" charset="0"/>
                <a:ea typeface="Calibri" panose="020F0502020204030204" pitchFamily="34" charset="0"/>
                <a:cs typeface="Times New Roman" panose="02020603050405020304" pitchFamily="18" charset="0"/>
              </a:rPr>
              <a:t>ngland</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t>
            </a:r>
            <a:r>
              <a:rPr lang="en-GB" sz="2000" dirty="0">
                <a:latin typeface="Calibri" panose="020F0502020204030204" pitchFamily="34" charset="0"/>
                <a:ea typeface="Calibri" panose="020F0502020204030204" pitchFamily="34" charset="0"/>
                <a:cs typeface="Times New Roman" panose="02020603050405020304" pitchFamily="18" charset="0"/>
              </a:rPr>
              <a:t> a poem in her honour was published in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P</a:t>
            </a:r>
            <a:r>
              <a:rPr lang="en-GB" sz="2000" dirty="0">
                <a:latin typeface="Calibri" panose="020F0502020204030204" pitchFamily="34" charset="0"/>
                <a:ea typeface="Calibri" panose="020F0502020204030204" pitchFamily="34" charset="0"/>
                <a:cs typeface="Times New Roman" panose="02020603050405020304" pitchFamily="18" charset="0"/>
              </a:rPr>
              <a:t>unch and even the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R</a:t>
            </a:r>
            <a:r>
              <a:rPr lang="en-GB" sz="2000" dirty="0">
                <a:latin typeface="Calibri" panose="020F0502020204030204" pitchFamily="34" charset="0"/>
                <a:ea typeface="Calibri" panose="020F0502020204030204" pitchFamily="34" charset="0"/>
                <a:cs typeface="Times New Roman" panose="02020603050405020304" pitchFamily="18" charset="0"/>
              </a:rPr>
              <a:t>oyal </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F</a:t>
            </a:r>
            <a:r>
              <a:rPr lang="en-GB" sz="2000" dirty="0">
                <a:latin typeface="Calibri" panose="020F0502020204030204" pitchFamily="34" charset="0"/>
                <a:ea typeface="Calibri" panose="020F0502020204030204" pitchFamily="34" charset="0"/>
                <a:cs typeface="Times New Roman" panose="02020603050405020304" pitchFamily="18" charset="0"/>
              </a:rPr>
              <a:t>amily requested her company and medical expertise</a:t>
            </a:r>
            <a:r>
              <a:rPr lang="en-GB" sz="20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t>
            </a: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88859114"/>
      </p:ext>
    </p:extLst>
  </p:cSld>
  <p:clrMapOvr>
    <a:masterClrMapping/>
  </p:clrMapOvr>
  <p:timing>
    <p:tnLst>
      <p:par>
        <p:cTn id="1" dur="indefinite" restart="never" nodeType="tmRoot"/>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58</TotalTime>
  <Words>610</Words>
  <Application>Microsoft Office PowerPoint</Application>
  <PresentationFormat>Widescreen</PresentationFormat>
  <Paragraphs>30</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Gill Sans MT</vt:lpstr>
      <vt:lpstr>Times New Roman</vt:lpstr>
      <vt:lpstr>Parcel</vt:lpstr>
      <vt:lpstr>Skills for the workplace</vt:lpstr>
      <vt:lpstr>Previously…..</vt:lpstr>
      <vt:lpstr>General essay feedback</vt:lpstr>
      <vt:lpstr>General essay feedback</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the workplace</dc:title>
  <dc:creator>UWTSD</dc:creator>
  <cp:lastModifiedBy>UWTSD</cp:lastModifiedBy>
  <cp:revision>2</cp:revision>
  <dcterms:created xsi:type="dcterms:W3CDTF">2018-01-30T08:30:32Z</dcterms:created>
  <dcterms:modified xsi:type="dcterms:W3CDTF">2018-01-30T09:28:49Z</dcterms:modified>
</cp:coreProperties>
</file>