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1_4932DD46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8" r:id="rId3"/>
    <p:sldId id="260" r:id="rId4"/>
    <p:sldId id="263" r:id="rId5"/>
    <p:sldId id="267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414F17-7DC1-9849-A653-123E7D9B238F}">
          <p14:sldIdLst>
            <p14:sldId id="257"/>
            <p14:sldId id="258"/>
          </p14:sldIdLst>
        </p14:section>
        <p14:section name="Untitled Section" id="{D37D9F43-E130-4947-B487-61E8E928FCB7}">
          <p14:sldIdLst>
            <p14:sldId id="260"/>
            <p14:sldId id="263"/>
            <p14:sldId id="267"/>
            <p14:sldId id="264"/>
            <p14:sldId id="265"/>
            <p14:sldId id="266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D5DC006-8FEC-CC84-6C08-F64AF626F881}" name="Goodness Ezinwanyi Amaechi-Nwaokolo (2611264)" initials="G(" userId="S::2611264@student.uwtsd.ac.uk::0ca0d299-3c16-40f5-8001-860ef03e5be5" providerId="AD"/>
  <p188:author id="{41D2659C-BD53-D686-1691-F4EFFD7E9359}" name="Safiyo Abdullahi Ahmady (2607897)" initials="SAA(" userId="S::2607897@student.uwtsd.ac.uk::2cfd978b-b53c-44e7-bf28-5d284e5cff5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8/10/relationships/authors" Target="authors.xml"/></Relationships>
</file>

<file path=ppt/comments/modernComment_101_4932DD4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8308C78-1AB9-4E10-8DE0-E9931E4859BF}" authorId="{2D5DC006-8FEC-CC84-6C08-F64AF626F881}" created="2026-10-11T07:38:31.750">
    <pc:sldMkLst xmlns:pc="http://schemas.microsoft.com/office/powerpoint/2013/main/command">
      <pc:docMk/>
      <pc:sldMk cId="1228070214" sldId="257"/>
    </pc:sldMkLst>
    <p188:txBody>
      <a:bodyPr/>
      <a:lstStyle/>
      <a:p>
        <a:r>
          <a:rPr lang="en-GB"/>
          <a:t>we need to make all slides font almost equall and our references more organise 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296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3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84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5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9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94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8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86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6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820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30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5865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44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06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21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1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  <p:sldLayoutId id="214748392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1_4932DD46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sciencedirect-com.uwtsd.idm.oclc.org/science/article/pii/S1569199326024148" TargetMode="External"/><Relationship Id="rId3" Type="http://schemas.openxmlformats.org/officeDocument/2006/relationships/hyperlink" Target="https://www.cqc.org.uk/guidance-providers/adult-social" TargetMode="External"/><Relationship Id="rId7" Type="http://schemas.openxmlformats.org/officeDocument/2006/relationships/hyperlink" Target="https://www.igi-global.com/gateway/article/55750" TargetMode="External"/><Relationship Id="rId2" Type="http://schemas.openxmlformats.org/officeDocument/2006/relationships/hyperlink" Target="https://www.tandfonline.com/doi/full/10.1080/00031305.2017.13759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excel/useuse-conditional-formatting-to-highlight-informatting-in-excel" TargetMode="External"/><Relationship Id="rId5" Type="http://schemas.openxmlformats.org/officeDocument/2006/relationships/hyperlink" Target="https://support.Microsoft.com/en-us/excel/co-author-a-workbook" TargetMode="External"/><Relationship Id="rId4" Type="http://schemas.openxmlformats.org/officeDocument/2006/relationships/hyperlink" Target="https://ico.org.uk/for-organisations/uk-GDPR-guidance-and-resources/security/a-guide-to-data-security/%20(Accessed: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82E52-CF86-748C-9D1C-F92A99BF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9211" y="357067"/>
            <a:ext cx="10741152" cy="11322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</a:t>
            </a:r>
            <a:b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LCHS4007_BIRM</a:t>
            </a:r>
          </a:p>
        </p:txBody>
      </p:sp>
      <p:sp>
        <p:nvSpPr>
          <p:cNvPr id="31" name="Footer Placeholder 2">
            <a:extLst>
              <a:ext uri="{FF2B5EF4-FFF2-40B4-BE49-F238E27FC236}">
                <a16:creationId xmlns:a16="http://schemas.microsoft.com/office/drawing/2014/main" id="{CB3365FA-B370-5B0D-079E-D1B22F168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9EB2BABA-CCE7-B57F-6A5B-7475C96D808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6985" y="357067"/>
            <a:ext cx="4856162" cy="2922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/>
              <a:t>How MS Excel helps Ashford community care staff with scheduling rotas and visits.</a:t>
            </a:r>
            <a:endParaRPr lang="en-US"/>
          </a:p>
        </p:txBody>
      </p:sp>
      <p:sp>
        <p:nvSpPr>
          <p:cNvPr id="35" name="Date Placeholder 7">
            <a:extLst>
              <a:ext uri="{FF2B5EF4-FFF2-40B4-BE49-F238E27FC236}">
                <a16:creationId xmlns:a16="http://schemas.microsoft.com/office/drawing/2014/main" id="{1EBB429A-8FAD-10B3-613C-01E533C5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E81B85C-C227-4456-AE3E-1D2BEF38B76B}" type="datetime1">
              <a:rPr lang="en-US" smtClean="0"/>
              <a:pPr>
                <a:spcAft>
                  <a:spcPts val="600"/>
                </a:spcAft>
              </a:pPr>
              <a:t>10/11/26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4F042-2592-3B3B-2CC2-DFCFD2B19A2D}"/>
              </a:ext>
            </a:extLst>
          </p:cNvPr>
          <p:cNvSpPr txBox="1"/>
          <p:nvPr/>
        </p:nvSpPr>
        <p:spPr>
          <a:xfrm>
            <a:off x="1540219" y="3831076"/>
            <a:ext cx="2809694" cy="2300426"/>
          </a:xfrm>
          <a:prstGeom prst="rect">
            <a:avLst/>
          </a:prstGeom>
          <a:ln w="15875">
            <a:solidFill>
              <a:schemeClr val="bg1">
                <a:lumMod val="10000"/>
              </a:schemeClr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Presented by: 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Maryama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Ahmady, 2607896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Khadra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Ahmed</a:t>
            </a: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2607910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goodness 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amaechi-nwaokolo, 2611264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Safiyo Ahmady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2607897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endParaRPr lang="en-US" sz="1300" b="1" kern="1200" cap="all" baseline="0">
              <a:latin typeface="Times New Roman"/>
              <a:cs typeface="Times New Roman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2AE3FC-5B38-BD53-71C5-40A69C779F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507" r="1" b="1"/>
          <a:stretch>
            <a:fillRect/>
          </a:stretch>
        </p:blipFill>
        <p:spPr>
          <a:xfrm>
            <a:off x="6258561" y="934720"/>
            <a:ext cx="5752148" cy="48307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5F3F1D-7336-7D3A-C4F1-A0CB108F8F49}"/>
              </a:ext>
            </a:extLst>
          </p:cNvPr>
          <p:cNvSpPr txBox="1"/>
          <p:nvPr/>
        </p:nvSpPr>
        <p:spPr>
          <a:xfrm>
            <a:off x="1972112" y="6316664"/>
            <a:ext cx="8572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cap="all">
                <a:cs typeface="Times New Roman"/>
              </a:rPr>
              <a:t>Lecturer</a:t>
            </a:r>
            <a:r>
              <a:rPr lang="en-US" sz="1800" b="1" i="1" kern="1200" cap="all" baseline="0">
                <a:cs typeface="Times New Roman"/>
              </a:rPr>
              <a:t>: </a:t>
            </a:r>
            <a:r>
              <a:rPr lang="en-GB" sz="1800" b="1" i="1" kern="1200" cap="all" baseline="0">
                <a:cs typeface="Times New Roman"/>
              </a:rPr>
              <a:t>dr </a:t>
            </a:r>
            <a:r>
              <a:rPr lang="en-US" sz="1800" b="1" i="1" kern="1200" cap="all" baseline="0">
                <a:cs typeface="Times New Roman"/>
              </a:rPr>
              <a:t>Md Golam Jami</a:t>
            </a:r>
            <a:r>
              <a:rPr lang="en-US" sz="1800" b="1" kern="1200" cap="all" baseline="0">
                <a:cs typeface="Times New Roman"/>
              </a:rPr>
              <a:t>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02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273E-82E5-B374-D9A4-29143D40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9726" y="594206"/>
            <a:ext cx="9556436" cy="716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/>
              <a:t>What </a:t>
            </a:r>
            <a:r>
              <a:rPr lang="en-GB" sz="3600" b="1"/>
              <a:t>does the</a:t>
            </a:r>
            <a:r>
              <a:rPr lang="en-US" sz="3600" b="1"/>
              <a:t> workplace task involve?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C0100FA-59EB-B648-199E-5A859F906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39" y="1651172"/>
            <a:ext cx="7743468" cy="3919224"/>
          </a:xfrm>
        </p:spPr>
        <p:txBody>
          <a:bodyPr>
            <a:noAutofit/>
          </a:bodyPr>
          <a:lstStyle/>
          <a:p>
            <a:r>
              <a:rPr lang="en-GB" sz="2700"/>
              <a:t>Planning shifts</a:t>
            </a:r>
          </a:p>
          <a:p>
            <a:r>
              <a:rPr lang="en-GB" sz="2700"/>
              <a:t>Visitors</a:t>
            </a:r>
          </a:p>
          <a:p>
            <a:r>
              <a:rPr lang="en-GB" sz="2700"/>
              <a:t>Appointments </a:t>
            </a:r>
          </a:p>
          <a:p>
            <a:r>
              <a:rPr lang="en-GB" sz="2700"/>
              <a:t>Managing care records</a:t>
            </a:r>
          </a:p>
          <a:p>
            <a:r>
              <a:rPr lang="en-GB" sz="2700"/>
              <a:t>Managing changes and staff cover </a:t>
            </a:r>
          </a:p>
          <a:p>
            <a:r>
              <a:rPr lang="en-GB" sz="2700"/>
              <a:t>Keeping staff informed </a:t>
            </a:r>
            <a:endParaRPr lang="en-US" sz="2700"/>
          </a:p>
        </p:txBody>
      </p:sp>
      <p:pic>
        <p:nvPicPr>
          <p:cNvPr id="10" name="Picture 9" descr="Operant Conditioning cage | Free SVG">
            <a:extLst>
              <a:ext uri="{FF2B5EF4-FFF2-40B4-BE49-F238E27FC236}">
                <a16:creationId xmlns:a16="http://schemas.microsoft.com/office/drawing/2014/main" id="{5223E80B-8F81-8EC2-49B9-AAE2E8684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370" y="1488792"/>
            <a:ext cx="3567145" cy="356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34809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03C3-B545-0499-9CF3-6D5743D30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649" y="509663"/>
            <a:ext cx="8911687" cy="1463040"/>
          </a:xfrm>
        </p:spPr>
        <p:txBody>
          <a:bodyPr>
            <a:normAutofit/>
          </a:bodyPr>
          <a:lstStyle/>
          <a:p>
            <a:r>
              <a:rPr lang="nl-NL" b="1"/>
              <a:t>W</a:t>
            </a:r>
            <a:r>
              <a:rPr lang="en-US" b="1"/>
              <a:t>hat Microsoft 365 tool did we select?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C4C6CA8-04DD-3581-6E1D-8E27043D27D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05259070"/>
              </p:ext>
            </p:extLst>
          </p:nvPr>
        </p:nvGraphicFramePr>
        <p:xfrm>
          <a:off x="5881689" y="2363859"/>
          <a:ext cx="5834061" cy="1463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500" dist="101600" dir="5400000" sy="-100000" algn="bl" rotWithShape="0"/>
                </a:effectLst>
                <a:tableStyleId>{46F890A9-2807-4EBB-B81D-B2AA78EC7F39}</a:tableStyleId>
              </a:tblPr>
              <a:tblGrid>
                <a:gridCol w="2903597">
                  <a:extLst>
                    <a:ext uri="{9D8B030D-6E8A-4147-A177-3AD203B41FA5}">
                      <a16:colId xmlns:a16="http://schemas.microsoft.com/office/drawing/2014/main" val="1003062974"/>
                    </a:ext>
                  </a:extLst>
                </a:gridCol>
                <a:gridCol w="2930464">
                  <a:extLst>
                    <a:ext uri="{9D8B030D-6E8A-4147-A177-3AD203B41FA5}">
                      <a16:colId xmlns:a16="http://schemas.microsoft.com/office/drawing/2014/main" val="4061596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latin typeface="Cordia New" panose="020B0304020202020204" pitchFamily="34" charset="-34"/>
                        <a:cs typeface="Cordia New" panose="020B0304020202020204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>
                        <a:alpha val="9882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Angsana New" panose="02020603050405020304" pitchFamily="18" charset="-34"/>
                        </a:rPr>
                        <a:t>Mon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627563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Anna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11:30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6340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Matthew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11:45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7903714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Zara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12:05 pm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0374713"/>
                  </a:ext>
                </a:extLst>
              </a:tr>
            </a:tbl>
          </a:graphicData>
        </a:graphic>
      </p:graphicFrame>
      <p:sp>
        <p:nvSpPr>
          <p:cNvPr id="21" name="10-point Star 20">
            <a:extLst>
              <a:ext uri="{FF2B5EF4-FFF2-40B4-BE49-F238E27FC236}">
                <a16:creationId xmlns:a16="http://schemas.microsoft.com/office/drawing/2014/main" id="{E73F7792-1C2D-4A26-CA7A-C43DF9A23FEA}"/>
              </a:ext>
            </a:extLst>
          </p:cNvPr>
          <p:cNvSpPr/>
          <p:nvPr/>
        </p:nvSpPr>
        <p:spPr>
          <a:xfrm>
            <a:off x="7016514" y="1241182"/>
            <a:ext cx="563437" cy="535149"/>
          </a:xfrm>
          <a:prstGeom prst="star10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1012A7A-BEC2-F78C-099E-04F974A095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8" t="1276" r="19743" b="77106"/>
          <a:stretch>
            <a:fillRect/>
          </a:stretch>
        </p:blipFill>
        <p:spPr>
          <a:xfrm>
            <a:off x="645059" y="1416268"/>
            <a:ext cx="648987" cy="66399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56915BC-3343-2791-7C9F-9BA42B093C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0" t="23499" r="10611" b="51868"/>
          <a:stretch>
            <a:fillRect/>
          </a:stretch>
        </p:blipFill>
        <p:spPr>
          <a:xfrm>
            <a:off x="651205" y="2149998"/>
            <a:ext cx="693543" cy="67676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B23BFF2-FD37-5804-207C-8560EF0180D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61" t="53804" r="15872" b="27832"/>
          <a:stretch>
            <a:fillRect/>
          </a:stretch>
        </p:blipFill>
        <p:spPr>
          <a:xfrm>
            <a:off x="588744" y="3024704"/>
            <a:ext cx="705302" cy="56451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58BBA43-9AC8-4716-0CF4-2C70F4508E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269" t="79642" r="23428" b="1325"/>
          <a:stretch>
            <a:fillRect/>
          </a:stretch>
        </p:blipFill>
        <p:spPr>
          <a:xfrm>
            <a:off x="560708" y="3865064"/>
            <a:ext cx="643543" cy="64539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B410E45A-1977-492F-7094-93CD6C2762FC}"/>
              </a:ext>
            </a:extLst>
          </p:cNvPr>
          <p:cNvSpPr txBox="1"/>
          <p:nvPr/>
        </p:nvSpPr>
        <p:spPr>
          <a:xfrm>
            <a:off x="1294046" y="1543793"/>
            <a:ext cx="28550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Grid of cells: </a:t>
            </a:r>
            <a:r>
              <a:rPr lang="en-US" sz="1200"/>
              <a:t>the data sits in rows and columns e.g. staff names down the side, dates across the top</a:t>
            </a: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31E758C-8831-6B03-B329-35C6E7FB3FF5}"/>
              </a:ext>
            </a:extLst>
          </p:cNvPr>
          <p:cNvSpPr txBox="1"/>
          <p:nvPr/>
        </p:nvSpPr>
        <p:spPr>
          <a:xfrm>
            <a:off x="1204251" y="2370936"/>
            <a:ext cx="29448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Formulas and functions: </a:t>
            </a:r>
            <a:r>
              <a:rPr lang="en-US" sz="1200">
                <a:solidFill>
                  <a:srgbClr val="007C2C"/>
                </a:solidFill>
              </a:rPr>
              <a:t>I</a:t>
            </a:r>
            <a:r>
              <a:rPr lang="en-US" sz="1200"/>
              <a:t>t calculates automatically E.G. total hours worked per person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D9C3AAE-D89D-4250-98C7-D76E9F3A7BFB}"/>
              </a:ext>
            </a:extLst>
          </p:cNvPr>
          <p:cNvSpPr txBox="1"/>
          <p:nvPr/>
        </p:nvSpPr>
        <p:spPr>
          <a:xfrm>
            <a:off x="1235555" y="3138501"/>
            <a:ext cx="29720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Sort and filter: </a:t>
            </a:r>
            <a:r>
              <a:rPr lang="en-US" sz="1200"/>
              <a:t>Rearrange or narrow down data by name date or shift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8D7B6A9-5B96-6DD1-7458-4A934CEEE82F}"/>
              </a:ext>
            </a:extLst>
          </p:cNvPr>
          <p:cNvSpPr txBox="1"/>
          <p:nvPr/>
        </p:nvSpPr>
        <p:spPr>
          <a:xfrm>
            <a:off x="1204251" y="3965562"/>
            <a:ext cx="28177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Charts and formatting: </a:t>
            </a:r>
            <a:r>
              <a:rPr lang="en-US" sz="1200"/>
              <a:t>turn data into graphs and color-code cells to spot patterns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8968F96-D95F-3FC3-0882-96B7CBA3D28B}"/>
              </a:ext>
            </a:extLst>
          </p:cNvPr>
          <p:cNvSpPr/>
          <p:nvPr/>
        </p:nvSpPr>
        <p:spPr>
          <a:xfrm>
            <a:off x="6575743" y="1293617"/>
            <a:ext cx="1444978" cy="43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excel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793364B-42A6-85B1-A182-4089364E237C}"/>
              </a:ext>
            </a:extLst>
          </p:cNvPr>
          <p:cNvSpPr txBox="1"/>
          <p:nvPr/>
        </p:nvSpPr>
        <p:spPr>
          <a:xfrm>
            <a:off x="1535649" y="6280484"/>
            <a:ext cx="205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McFedries</a:t>
            </a:r>
            <a:r>
              <a:rPr lang="en-GB"/>
              <a:t>, 2022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95296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D6DF7-A6C8-9DD1-8100-C8AB3BEF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11659"/>
            <a:ext cx="8911687" cy="1280890"/>
          </a:xfrm>
        </p:spPr>
        <p:txBody>
          <a:bodyPr/>
          <a:lstStyle/>
          <a:p>
            <a:r>
              <a:rPr lang="en-GB" b="1"/>
              <a:t>Why excel is suitable for the task</a:t>
            </a:r>
            <a:r>
              <a:rPr lang="en-GB"/>
              <a:t>.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09F363-53E1-A6FD-55E5-748E48CF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86" y="1668431"/>
            <a:ext cx="11178396" cy="5080000"/>
          </a:xfrm>
        </p:spPr>
        <p:txBody>
          <a:bodyPr>
            <a:normAutofit/>
          </a:bodyPr>
          <a:lstStyle/>
          <a:p>
            <a:r>
              <a:rPr lang="en-GB" sz="1800" i="0">
                <a:solidFill>
                  <a:schemeClr val="tx1"/>
                </a:solidFill>
                <a:effectLst/>
              </a:rPr>
              <a:t>Improve staff scheduling and reduce confusion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Reduce inconsistent records and data-entry mistakes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Make staff information easier to find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Share and analyse data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416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A41E1-A49D-B658-B521-0D030FA5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202" y="546766"/>
            <a:ext cx="10073729" cy="1295034"/>
          </a:xfrm>
        </p:spPr>
        <p:txBody>
          <a:bodyPr>
            <a:normAutofit/>
          </a:bodyPr>
          <a:lstStyle/>
          <a:p>
            <a:r>
              <a:rPr lang="en-GB" b="1">
                <a:cs typeface="Arial"/>
              </a:rPr>
              <a:t>How excel improves ACCS staff scheduling and visit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AD3E9-D658-348E-AF64-A70CC407D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5474" y="1905000"/>
            <a:ext cx="3992732" cy="576262"/>
          </a:xfrm>
        </p:spPr>
        <p:txBody>
          <a:bodyPr/>
          <a:lstStyle/>
          <a:p>
            <a:r>
              <a:rPr lang="en-GB" b="1"/>
              <a:t>Improve 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422BA-5E50-5ABD-D767-91C863715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063" y="2629745"/>
            <a:ext cx="4342893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Organise staff scheduling across section into a single platform and sharing through MS teams </a:t>
            </a:r>
          </a:p>
          <a:p>
            <a:r>
              <a:rPr lang="en-GB"/>
              <a:t>Reduce operational gaps</a:t>
            </a:r>
          </a:p>
          <a:p>
            <a:pPr marL="0" indent="0">
              <a:buNone/>
            </a:pPr>
            <a:r>
              <a:rPr lang="en-GB"/>
              <a:t>    Missed and duplicated shifts error</a:t>
            </a:r>
          </a:p>
          <a:p>
            <a:r>
              <a:rPr lang="en-GB"/>
              <a:t>Allows planning and patient prioritization </a:t>
            </a:r>
          </a:p>
          <a:p>
            <a:pPr marL="0" indent="0">
              <a:buNone/>
            </a:pPr>
            <a:r>
              <a:rPr lang="en-GB"/>
              <a:t>immediately any changes happens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(Seguin, 2026)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D7DE2-2AB8-1B8F-A0ED-B4FA238C8A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63796" y="1956749"/>
            <a:ext cx="3999001" cy="576262"/>
          </a:xfrm>
        </p:spPr>
        <p:txBody>
          <a:bodyPr/>
          <a:lstStyle/>
          <a:p>
            <a:r>
              <a:rPr lang="en-GB" b="1"/>
              <a:t>Improve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A25407-AC11-8D7F-9326-7AAE7A92CA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9263" y="2647960"/>
            <a:ext cx="4338674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Team instant access on shifts coverage, visit, daily task, including updates from any device</a:t>
            </a:r>
          </a:p>
          <a:p>
            <a:pPr marL="0" indent="0">
              <a:buNone/>
            </a:pPr>
            <a:r>
              <a:rPr lang="en-GB"/>
              <a:t>Remove ``Hallways  hover``</a:t>
            </a:r>
          </a:p>
          <a:p>
            <a:pPr marL="0" indent="0">
              <a:buNone/>
            </a:pPr>
            <a:r>
              <a:rPr lang="en-GB"/>
              <a:t>Saves times and boost autonomy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02050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E0FF5-D8EC-FAC5-57E4-FAE67C34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735" y="797547"/>
            <a:ext cx="9227844" cy="576263"/>
          </a:xfrm>
        </p:spPr>
        <p:txBody>
          <a:bodyPr>
            <a:normAutofit fontScale="90000"/>
          </a:bodyPr>
          <a:lstStyle/>
          <a:p>
            <a:r>
              <a:rPr lang="en-GB" b="1"/>
              <a:t>Limits and advantages of using excel.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73BFA-F68F-E46D-7767-0C905A7A1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2602255"/>
            <a:ext cx="4631764" cy="3710392"/>
          </a:xfrm>
        </p:spPr>
        <p:txBody>
          <a:bodyPr/>
          <a:lstStyle/>
          <a:p>
            <a:r>
              <a:rPr lang="en-GB" dirty="0"/>
              <a:t>You can easily keep track of schedules and tasks.</a:t>
            </a:r>
          </a:p>
          <a:p>
            <a:r>
              <a:rPr lang="en-GB" dirty="0"/>
              <a:t>Easy to understand for the employees</a:t>
            </a:r>
          </a:p>
          <a:p>
            <a:r>
              <a:rPr lang="en-GB" dirty="0"/>
              <a:t>You can analyse statistics and collect the data.</a:t>
            </a:r>
            <a:endParaRPr lang="en-US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C0888BF-D49E-E84C-F91C-488382B61F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44306"/>
            <a:ext cx="4631764" cy="37103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Even with its perks it’s still a spreadsheet, the info is limited to data and schedules that a person wrote and put in.</a:t>
            </a:r>
          </a:p>
          <a:p>
            <a:r>
              <a:rPr lang="en-GB" sz="1800" b="0" i="0" dirty="0">
                <a:effectLst/>
              </a:rPr>
              <a:t>Spreadsheet errors arise from incorrect data entries or formulas, affecting accuracy. Panko (2008) </a:t>
            </a:r>
            <a:endParaRPr lang="en-GB" sz="1800" dirty="0">
              <a:effectLst/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US" dirty="0"/>
              <a:t>Excel's limitation includes human error, which </a:t>
            </a:r>
            <a:r>
              <a:rPr lang="en-US" dirty="0" err="1"/>
              <a:t>Broman</a:t>
            </a:r>
            <a:r>
              <a:rPr lang="en-US" dirty="0"/>
              <a:t> and Woo (2018) note can be </a:t>
            </a:r>
            <a:r>
              <a:rPr lang="en-GB" dirty="0"/>
              <a:t>“</a:t>
            </a:r>
            <a:r>
              <a:rPr lang="en-US" dirty="0"/>
              <a:t>easy to commit and difficult to rectify,” risking unnoticed mistakes in staff schedules that compromise rota accuracy.</a:t>
            </a:r>
          </a:p>
          <a:p>
            <a:endParaRPr lang="en-US" dirty="0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5BA6158-D71D-FA17-AE3E-D040FE3E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1584870"/>
            <a:ext cx="4631764" cy="806325"/>
          </a:xfrm>
        </p:spPr>
        <p:txBody>
          <a:bodyPr/>
          <a:lstStyle/>
          <a:p>
            <a:r>
              <a:rPr lang="en-GB"/>
              <a:t>        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/>
              <a:t> </a:t>
            </a:r>
            <a:endParaRPr lang="en-US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9A75CC4-E9DD-F350-4DEA-080B3944E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47517"/>
            <a:ext cx="4631764" cy="843678"/>
          </a:xfrm>
        </p:spPr>
        <p:txBody>
          <a:bodyPr>
            <a:normAutofit/>
          </a:bodyPr>
          <a:lstStyle/>
          <a:p>
            <a:r>
              <a:rPr lang="en-GB" sz="2700">
                <a:latin typeface="Arial Rounded MT Bold" panose="020F0704030504030204" pitchFamily="34" charset="77"/>
              </a:rPr>
              <a:t>               Limits </a:t>
            </a:r>
            <a:endParaRPr lang="en-US" sz="270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05794074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8743-1772-59CE-DD88-7F938DEB8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536" y="391775"/>
            <a:ext cx="9994364" cy="1280890"/>
          </a:xfrm>
        </p:spPr>
        <p:txBody>
          <a:bodyPr/>
          <a:lstStyle/>
          <a:p>
            <a:pPr lvl="0"/>
            <a:r>
              <a:rPr lang="en-GB" b="1"/>
              <a:t>Changes Ashford can implement and how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800B0-F3DE-887F-5B14-04450A3C7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3424" y="1096403"/>
            <a:ext cx="6104615" cy="576262"/>
          </a:xfrm>
        </p:spPr>
        <p:txBody>
          <a:bodyPr/>
          <a:lstStyle/>
          <a:p>
            <a:r>
              <a:rPr lang="en-US" sz="1600"/>
              <a:t>How a practical rollout would look like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8C2AA-FBC1-54DC-A551-E91E57478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03424" y="1746782"/>
            <a:ext cx="4342893" cy="4951972"/>
          </a:xfrm>
        </p:spPr>
        <p:txBody>
          <a:bodyPr>
            <a:normAutofit/>
          </a:bodyPr>
          <a:lstStyle/>
          <a:p>
            <a:r>
              <a:rPr lang="en-US" sz="1400"/>
              <a:t>Creating a structured data sheet workers can organize patient information such as d demographics, medical history and treatment plans  Medium, (2024)</a:t>
            </a:r>
          </a:p>
          <a:p>
            <a:r>
              <a:rPr lang="en-US" sz="1400"/>
              <a:t>Use excel to build a central Rota’s and visits schedule with staff, shifts and service users. use color coding to highlight changes or unallocated visits.</a:t>
            </a:r>
          </a:p>
          <a:p>
            <a:r>
              <a:rPr lang="en-US" sz="1400"/>
              <a:t>Appoint a Rota coordinator and provide training so all staff know how to update the workbook consistently.</a:t>
            </a:r>
          </a:p>
          <a:p>
            <a:r>
              <a:rPr lang="en-US" sz="1400"/>
              <a:t>Restrict access to authorized staff and only include the information needed for scheduling keep full care records in a secure system.</a:t>
            </a:r>
          </a:p>
          <a:p>
            <a:r>
              <a:rPr lang="en-US" sz="1400"/>
              <a:t>Use OneDrive so the latest version is always available and can be accessed and updated from different locations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0E44A0-9B7F-032D-D449-475C278E0E18}"/>
              </a:ext>
            </a:extLst>
          </p:cNvPr>
          <p:cNvSpPr txBox="1"/>
          <p:nvPr/>
        </p:nvSpPr>
        <p:spPr>
          <a:xfrm>
            <a:off x="2362200" y="6400800"/>
            <a:ext cx="6217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Microsoft (n.d.-a) Microsoft (n.d.-b);ICO (n.d.); CQC (2024).</a:t>
            </a:r>
          </a:p>
        </p:txBody>
      </p:sp>
    </p:spTree>
    <p:extLst>
      <p:ext uri="{BB962C8B-B14F-4D97-AF65-F5344CB8AC3E}">
        <p14:creationId xmlns:p14="http://schemas.microsoft.com/office/powerpoint/2010/main" val="3297194443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B20A4B-3040-19EF-A8B7-B4FB5C4FC735}"/>
              </a:ext>
            </a:extLst>
          </p:cNvPr>
          <p:cNvSpPr txBox="1"/>
          <p:nvPr/>
        </p:nvSpPr>
        <p:spPr>
          <a:xfrm>
            <a:off x="1643448" y="766118"/>
            <a:ext cx="5597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DFB1E-47B5-9321-8E99-70784B56D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 fontScale="70000" lnSpcReduction="20000"/>
          </a:bodyPr>
          <a:lstStyle/>
          <a:p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Broman, K.W. and Woo, K.H. (2018) ‘Data organization in spreadsheets’, The American Statistician, 72(1), pp. 2–10. Available at: 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nl-NL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(2024) Digital systems:achieving good outcomes for people using adult social care services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https://www.cqc.org.uk/guidance-providers/adult-social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-care/digital-record-systems-adult-socia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l-care-services(Accessed: 11 October 2026)</a:t>
            </a: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(n.d.) A guide to data security.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https://ico.org.uk/for-organisations/uk-GDPR-guidance-and-resources/security/a-guide-to-data-security/ 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Accessed:11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October 2026) </a:t>
            </a:r>
          </a:p>
          <a:p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(n.d.-a) (Co-author a workbook.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https://support.Microsoft.com/en-us/excel/co-author-a-workbook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(n.d.-b) Use conditional formatting to highlight information in excel.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Https://support.microsoft.com/en-gb/excel/useuse-conditional-formatting-to-highlight-informatting-in-excel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Panko, R.R. (1998) ‘What we know about spreadsheet errors’, Journal of Organizational and End User Computing, 10(2), pp. 15–21. Available at: 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Seguin,j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{2026} `improving clinic flow and efficiency through a </a:t>
            </a:r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Teams Excel tool` journal of Cystic Fibrosis, Available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Poster: 699Improving clinic flow and efficiency through a Microsoft Teams Excel tool - ScienceDirect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{ Accessed 6 October 2026}.</a:t>
            </a:r>
          </a:p>
        </p:txBody>
      </p:sp>
    </p:spTree>
    <p:extLst>
      <p:ext uri="{BB962C8B-B14F-4D97-AF65-F5344CB8AC3E}">
        <p14:creationId xmlns:p14="http://schemas.microsoft.com/office/powerpoint/2010/main" val="2096894044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DIGITAL SKILLS AND RESEARCH METHODS  LCHS4007_BIRM</vt:lpstr>
      <vt:lpstr>What does the workplace task involve?</vt:lpstr>
      <vt:lpstr>What Microsoft 365 tool did we select?</vt:lpstr>
      <vt:lpstr>Why excel is suitable for the task.</vt:lpstr>
      <vt:lpstr>How excel improves ACCS staff scheduling and visit planning</vt:lpstr>
      <vt:lpstr>Limits and advantages of using excel.</vt:lpstr>
      <vt:lpstr>Changes Ashford can implement and how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 LCHS4007_BIRM</dc:title>
  <dc:creator/>
  <cp:lastModifiedBy>Safiyo Abdullahi Ahmady (2607897)</cp:lastModifiedBy>
  <cp:revision>1</cp:revision>
  <dcterms:created xsi:type="dcterms:W3CDTF">2026-09-27T15:40:47Z</dcterms:created>
  <dcterms:modified xsi:type="dcterms:W3CDTF">2026-10-11T20:12:26Z</dcterms:modified>
</cp:coreProperties>
</file>