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38" r:id="rId1"/>
  </p:sldMasterIdLst>
  <p:sldIdLst>
    <p:sldId id="256" r:id="rId2"/>
    <p:sldId id="257" r:id="rId3"/>
    <p:sldId id="263" r:id="rId4"/>
    <p:sldId id="260" r:id="rId5"/>
    <p:sldId id="266" r:id="rId6"/>
    <p:sldId id="267" r:id="rId7"/>
    <p:sldId id="269" r:id="rId8"/>
    <p:sldId id="268" r:id="rId9"/>
    <p:sldId id="264"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0C6842-E7AA-E15F-5390-96840DE26256}" v="910" dt="2023-02-18T00:24:20.665"/>
    <p1510:client id="{90DB555F-D263-D5DD-009D-97FCB671B7A5}" v="111" dt="2023-02-18T20:19:17.159"/>
    <p1510:client id="{A0717742-24F7-AFC0-2150-2DFAA0EF599C}" v="525" dt="2023-02-18T00:58:10.533"/>
    <p1510:client id="{B9F96166-2FD7-3F38-518E-1D87059DACC8}" v="742" dt="2023-02-16T19:35:50.149"/>
    <p1510:client id="{CA6D2787-C01D-396F-C53E-6C93FD074E79}" v="504" dt="2023-02-18T13:17:55.853"/>
    <p1510:client id="{D089C271-2DC5-574A-63B8-AD5D8AE7E209}" v="3" dt="2023-02-18T21:52:14.404"/>
    <p1510:client id="{EEDE5F79-C052-9A69-39E3-81A5D3BEC1A4}" v="2" dt="2023-02-18T19:43:18.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1B588D2-A873-40B6-AB7F-BCF24B8EDBB4}"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55D374F7-5C24-4658-BDD6-346270874F45}">
      <dgm:prSet/>
      <dgm:spPr/>
      <dgm:t>
        <a:bodyPr/>
        <a:lstStyle/>
        <a:p>
          <a:r>
            <a:rPr lang="en-US"/>
            <a:t>What is digital tool?</a:t>
          </a:r>
        </a:p>
      </dgm:t>
    </dgm:pt>
    <dgm:pt modelId="{C6E32DB6-459C-472B-A1CE-E13FFC8C450F}" type="parTrans" cxnId="{AD4CC15D-5AAC-4F79-A8A4-ECB299974B09}">
      <dgm:prSet/>
      <dgm:spPr/>
      <dgm:t>
        <a:bodyPr/>
        <a:lstStyle/>
        <a:p>
          <a:endParaRPr lang="en-US"/>
        </a:p>
      </dgm:t>
    </dgm:pt>
    <dgm:pt modelId="{DE4109B5-10AE-4A98-A697-04F9DE6569AD}" type="sibTrans" cxnId="{AD4CC15D-5AAC-4F79-A8A4-ECB299974B09}">
      <dgm:prSet/>
      <dgm:spPr/>
      <dgm:t>
        <a:bodyPr/>
        <a:lstStyle/>
        <a:p>
          <a:endParaRPr lang="en-US"/>
        </a:p>
      </dgm:t>
    </dgm:pt>
    <dgm:pt modelId="{E2B33A61-CE22-4C2C-B286-A0FA0C9BC45D}">
      <dgm:prSet/>
      <dgm:spPr/>
      <dgm:t>
        <a:bodyPr/>
        <a:lstStyle/>
        <a:p>
          <a:r>
            <a:rPr lang="en-US"/>
            <a:t>Are they important for study and </a:t>
          </a:r>
          <a:r>
            <a:rPr lang="en-US">
              <a:latin typeface="Calibri Light" panose="020F0302020204030204"/>
            </a:rPr>
            <a:t>work?</a:t>
          </a:r>
          <a:endParaRPr lang="en-US"/>
        </a:p>
      </dgm:t>
    </dgm:pt>
    <dgm:pt modelId="{66E33757-4B8F-4D00-9D74-8F3DD3AD2836}" type="parTrans" cxnId="{F0CC1C02-902F-42CF-BE7F-0B5B5A6EBE45}">
      <dgm:prSet/>
      <dgm:spPr/>
      <dgm:t>
        <a:bodyPr/>
        <a:lstStyle/>
        <a:p>
          <a:endParaRPr lang="en-US"/>
        </a:p>
      </dgm:t>
    </dgm:pt>
    <dgm:pt modelId="{FCE8B133-6B97-485B-9FDC-DA7D6D7FD445}" type="sibTrans" cxnId="{F0CC1C02-902F-42CF-BE7F-0B5B5A6EBE45}">
      <dgm:prSet/>
      <dgm:spPr/>
      <dgm:t>
        <a:bodyPr/>
        <a:lstStyle/>
        <a:p>
          <a:endParaRPr lang="en-US"/>
        </a:p>
      </dgm:t>
    </dgm:pt>
    <dgm:pt modelId="{8E97CC28-0726-48E6-833E-B142BBE54845}" type="pres">
      <dgm:prSet presAssocID="{E1B588D2-A873-40B6-AB7F-BCF24B8EDBB4}" presName="diagram" presStyleCnt="0">
        <dgm:presLayoutVars>
          <dgm:dir/>
          <dgm:resizeHandles val="exact"/>
        </dgm:presLayoutVars>
      </dgm:prSet>
      <dgm:spPr/>
    </dgm:pt>
    <dgm:pt modelId="{A47238A6-B728-427D-B93C-3685AE5F22BC}" type="pres">
      <dgm:prSet presAssocID="{55D374F7-5C24-4658-BDD6-346270874F45}" presName="arrow" presStyleLbl="node1" presStyleIdx="0" presStyleCnt="2">
        <dgm:presLayoutVars>
          <dgm:bulletEnabled val="1"/>
        </dgm:presLayoutVars>
      </dgm:prSet>
      <dgm:spPr/>
    </dgm:pt>
    <dgm:pt modelId="{068F6E81-5227-4AAE-859E-70B349EA5863}" type="pres">
      <dgm:prSet presAssocID="{E2B33A61-CE22-4C2C-B286-A0FA0C9BC45D}" presName="arrow" presStyleLbl="node1" presStyleIdx="1" presStyleCnt="2">
        <dgm:presLayoutVars>
          <dgm:bulletEnabled val="1"/>
        </dgm:presLayoutVars>
      </dgm:prSet>
      <dgm:spPr/>
    </dgm:pt>
  </dgm:ptLst>
  <dgm:cxnLst>
    <dgm:cxn modelId="{F0CC1C02-902F-42CF-BE7F-0B5B5A6EBE45}" srcId="{E1B588D2-A873-40B6-AB7F-BCF24B8EDBB4}" destId="{E2B33A61-CE22-4C2C-B286-A0FA0C9BC45D}" srcOrd="1" destOrd="0" parTransId="{66E33757-4B8F-4D00-9D74-8F3DD3AD2836}" sibTransId="{FCE8B133-6B97-485B-9FDC-DA7D6D7FD445}"/>
    <dgm:cxn modelId="{8C335B28-F83D-40A0-BB04-623BDD42C7F4}" type="presOf" srcId="{E2B33A61-CE22-4C2C-B286-A0FA0C9BC45D}" destId="{068F6E81-5227-4AAE-859E-70B349EA5863}" srcOrd="0" destOrd="0" presId="urn:microsoft.com/office/officeart/2005/8/layout/arrow5"/>
    <dgm:cxn modelId="{AD4CC15D-5AAC-4F79-A8A4-ECB299974B09}" srcId="{E1B588D2-A873-40B6-AB7F-BCF24B8EDBB4}" destId="{55D374F7-5C24-4658-BDD6-346270874F45}" srcOrd="0" destOrd="0" parTransId="{C6E32DB6-459C-472B-A1CE-E13FFC8C450F}" sibTransId="{DE4109B5-10AE-4A98-A697-04F9DE6569AD}"/>
    <dgm:cxn modelId="{BB023A7D-59CF-491B-96DC-3F8C69FD54F6}" type="presOf" srcId="{E1B588D2-A873-40B6-AB7F-BCF24B8EDBB4}" destId="{8E97CC28-0726-48E6-833E-B142BBE54845}" srcOrd="0" destOrd="0" presId="urn:microsoft.com/office/officeart/2005/8/layout/arrow5"/>
    <dgm:cxn modelId="{6EE9AF9F-621B-4548-9EBA-1FCEF87E0F2A}" type="presOf" srcId="{55D374F7-5C24-4658-BDD6-346270874F45}" destId="{A47238A6-B728-427D-B93C-3685AE5F22BC}" srcOrd="0" destOrd="0" presId="urn:microsoft.com/office/officeart/2005/8/layout/arrow5"/>
    <dgm:cxn modelId="{CEA637B1-1866-48C8-B737-5DB176F0FABE}" type="presParOf" srcId="{8E97CC28-0726-48E6-833E-B142BBE54845}" destId="{A47238A6-B728-427D-B93C-3685AE5F22BC}" srcOrd="0" destOrd="0" presId="urn:microsoft.com/office/officeart/2005/8/layout/arrow5"/>
    <dgm:cxn modelId="{291C4923-DBFA-4929-A072-7922309A1E83}" type="presParOf" srcId="{8E97CC28-0726-48E6-833E-B142BBE54845}" destId="{068F6E81-5227-4AAE-859E-70B349EA5863}"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F8A2B6-8883-48D1-9223-FFC4CDD83C9F}"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4EF04941-3AAA-4B06-B539-7B3EBAC8F212}">
      <dgm:prSet/>
      <dgm:spPr/>
      <dgm:t>
        <a:bodyPr/>
        <a:lstStyle/>
        <a:p>
          <a:pPr rtl="0">
            <a:lnSpc>
              <a:spcPct val="100000"/>
            </a:lnSpc>
          </a:pPr>
          <a:r>
            <a:rPr lang="en-US"/>
            <a:t>Sharmin- </a:t>
          </a:r>
          <a:r>
            <a:rPr lang="en-US">
              <a:latin typeface="Calibri Light" panose="020F0302020204030204"/>
            </a:rPr>
            <a:t>Introduction, Rationale &amp; Hypothesis</a:t>
          </a:r>
          <a:endParaRPr lang="en-US"/>
        </a:p>
      </dgm:t>
    </dgm:pt>
    <dgm:pt modelId="{E6E18A2E-95DC-40CE-8951-462CE739A6A3}" type="parTrans" cxnId="{F17B59C5-64D2-487F-9ED3-775E0D9941BD}">
      <dgm:prSet/>
      <dgm:spPr/>
      <dgm:t>
        <a:bodyPr/>
        <a:lstStyle/>
        <a:p>
          <a:endParaRPr lang="en-US"/>
        </a:p>
      </dgm:t>
    </dgm:pt>
    <dgm:pt modelId="{9B43877F-2236-407E-9815-C0CAA32AE93E}" type="sibTrans" cxnId="{F17B59C5-64D2-487F-9ED3-775E0D9941BD}">
      <dgm:prSet/>
      <dgm:spPr/>
      <dgm:t>
        <a:bodyPr/>
        <a:lstStyle/>
        <a:p>
          <a:endParaRPr lang="en-US"/>
        </a:p>
      </dgm:t>
    </dgm:pt>
    <dgm:pt modelId="{6F8E36E9-76D6-4615-B2EB-DF80EAA02245}">
      <dgm:prSet/>
      <dgm:spPr/>
      <dgm:t>
        <a:bodyPr/>
        <a:lstStyle/>
        <a:p>
          <a:pPr>
            <a:lnSpc>
              <a:spcPct val="100000"/>
            </a:lnSpc>
          </a:pPr>
          <a:r>
            <a:rPr lang="en-US"/>
            <a:t>Shabana- Proposed method</a:t>
          </a:r>
        </a:p>
      </dgm:t>
    </dgm:pt>
    <dgm:pt modelId="{BE9219FA-6421-49CE-93D7-925CB3B06234}" type="parTrans" cxnId="{9AF22C4C-3B5A-453A-A8AB-954096CA8109}">
      <dgm:prSet/>
      <dgm:spPr/>
      <dgm:t>
        <a:bodyPr/>
        <a:lstStyle/>
        <a:p>
          <a:endParaRPr lang="en-US"/>
        </a:p>
      </dgm:t>
    </dgm:pt>
    <dgm:pt modelId="{051BCA04-415E-48B5-82D8-774EBD7D83A1}" type="sibTrans" cxnId="{9AF22C4C-3B5A-453A-A8AB-954096CA8109}">
      <dgm:prSet/>
      <dgm:spPr/>
      <dgm:t>
        <a:bodyPr/>
        <a:lstStyle/>
        <a:p>
          <a:endParaRPr lang="en-US"/>
        </a:p>
      </dgm:t>
    </dgm:pt>
    <dgm:pt modelId="{9F003C7E-4F35-46F6-BF57-CACC30361BA6}">
      <dgm:prSet/>
      <dgm:spPr/>
      <dgm:t>
        <a:bodyPr/>
        <a:lstStyle/>
        <a:p>
          <a:pPr>
            <a:lnSpc>
              <a:spcPct val="100000"/>
            </a:lnSpc>
          </a:pPr>
          <a:r>
            <a:rPr lang="en-US"/>
            <a:t>Farah- Ethical consideration.</a:t>
          </a:r>
        </a:p>
      </dgm:t>
    </dgm:pt>
    <dgm:pt modelId="{6A2E1DEB-E709-4CE7-88B0-C476A1AAB744}" type="parTrans" cxnId="{376A9E37-E67A-4DAC-B306-D754C4E082AE}">
      <dgm:prSet/>
      <dgm:spPr/>
      <dgm:t>
        <a:bodyPr/>
        <a:lstStyle/>
        <a:p>
          <a:endParaRPr lang="en-US"/>
        </a:p>
      </dgm:t>
    </dgm:pt>
    <dgm:pt modelId="{7C1A3DCA-2C0A-4372-8E10-FEC504EE7E3B}" type="sibTrans" cxnId="{376A9E37-E67A-4DAC-B306-D754C4E082AE}">
      <dgm:prSet/>
      <dgm:spPr/>
      <dgm:t>
        <a:bodyPr/>
        <a:lstStyle/>
        <a:p>
          <a:endParaRPr lang="en-US"/>
        </a:p>
      </dgm:t>
    </dgm:pt>
    <dgm:pt modelId="{EBAF356E-A38D-493D-8340-113368D714BD}" type="pres">
      <dgm:prSet presAssocID="{21F8A2B6-8883-48D1-9223-FFC4CDD83C9F}" presName="root" presStyleCnt="0">
        <dgm:presLayoutVars>
          <dgm:dir/>
          <dgm:resizeHandles val="exact"/>
        </dgm:presLayoutVars>
      </dgm:prSet>
      <dgm:spPr/>
    </dgm:pt>
    <dgm:pt modelId="{198BC13E-DBA0-477E-9601-BFACE242ED5A}" type="pres">
      <dgm:prSet presAssocID="{4EF04941-3AAA-4B06-B539-7B3EBAC8F212}" presName="compNode" presStyleCnt="0"/>
      <dgm:spPr/>
    </dgm:pt>
    <dgm:pt modelId="{A94E3B65-A5B1-4B9E-97B6-19F563868EB6}" type="pres">
      <dgm:prSet presAssocID="{4EF04941-3AAA-4B06-B539-7B3EBAC8F212}" presName="bgRect" presStyleLbl="bgShp" presStyleIdx="0" presStyleCnt="3"/>
      <dgm:spPr/>
    </dgm:pt>
    <dgm:pt modelId="{BC882AC7-AC6A-4279-BDBA-EABED63E6424}" type="pres">
      <dgm:prSet presAssocID="{4EF04941-3AAA-4B06-B539-7B3EBAC8F21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BB18232C-193E-4B68-8CCD-EBAAE81ABC68}" type="pres">
      <dgm:prSet presAssocID="{4EF04941-3AAA-4B06-B539-7B3EBAC8F212}" presName="spaceRect" presStyleCnt="0"/>
      <dgm:spPr/>
    </dgm:pt>
    <dgm:pt modelId="{7018EA2F-E29D-434F-BA8F-C6D0B786C3CD}" type="pres">
      <dgm:prSet presAssocID="{4EF04941-3AAA-4B06-B539-7B3EBAC8F212}" presName="parTx" presStyleLbl="revTx" presStyleIdx="0" presStyleCnt="3">
        <dgm:presLayoutVars>
          <dgm:chMax val="0"/>
          <dgm:chPref val="0"/>
        </dgm:presLayoutVars>
      </dgm:prSet>
      <dgm:spPr/>
    </dgm:pt>
    <dgm:pt modelId="{DBFCBD12-853B-48F7-9852-4B6EDC7B8622}" type="pres">
      <dgm:prSet presAssocID="{9B43877F-2236-407E-9815-C0CAA32AE93E}" presName="sibTrans" presStyleCnt="0"/>
      <dgm:spPr/>
    </dgm:pt>
    <dgm:pt modelId="{911C5B95-8C4F-4056-BBB6-AC077E7F9809}" type="pres">
      <dgm:prSet presAssocID="{6F8E36E9-76D6-4615-B2EB-DF80EAA02245}" presName="compNode" presStyleCnt="0"/>
      <dgm:spPr/>
    </dgm:pt>
    <dgm:pt modelId="{F682385C-E363-407F-92D0-408E05210330}" type="pres">
      <dgm:prSet presAssocID="{6F8E36E9-76D6-4615-B2EB-DF80EAA02245}" presName="bgRect" presStyleLbl="bgShp" presStyleIdx="1" presStyleCnt="3"/>
      <dgm:spPr/>
    </dgm:pt>
    <dgm:pt modelId="{B2132FCF-DA1A-4739-9B19-3B4264F98A92}" type="pres">
      <dgm:prSet presAssocID="{6F8E36E9-76D6-4615-B2EB-DF80EAA022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E0EA207E-832D-4116-A84B-43553CE78980}" type="pres">
      <dgm:prSet presAssocID="{6F8E36E9-76D6-4615-B2EB-DF80EAA02245}" presName="spaceRect" presStyleCnt="0"/>
      <dgm:spPr/>
    </dgm:pt>
    <dgm:pt modelId="{1D745A09-B3E1-469E-8646-A02E5F350FF2}" type="pres">
      <dgm:prSet presAssocID="{6F8E36E9-76D6-4615-B2EB-DF80EAA02245}" presName="parTx" presStyleLbl="revTx" presStyleIdx="1" presStyleCnt="3">
        <dgm:presLayoutVars>
          <dgm:chMax val="0"/>
          <dgm:chPref val="0"/>
        </dgm:presLayoutVars>
      </dgm:prSet>
      <dgm:spPr/>
    </dgm:pt>
    <dgm:pt modelId="{6E0C43AC-18AA-4983-906D-B53A11BA6766}" type="pres">
      <dgm:prSet presAssocID="{051BCA04-415E-48B5-82D8-774EBD7D83A1}" presName="sibTrans" presStyleCnt="0"/>
      <dgm:spPr/>
    </dgm:pt>
    <dgm:pt modelId="{7A1F8C7E-4417-40EB-A8CF-186B0C8C0135}" type="pres">
      <dgm:prSet presAssocID="{9F003C7E-4F35-46F6-BF57-CACC30361BA6}" presName="compNode" presStyleCnt="0"/>
      <dgm:spPr/>
    </dgm:pt>
    <dgm:pt modelId="{CEA5E094-CA22-4E0D-B030-E8822E2F8581}" type="pres">
      <dgm:prSet presAssocID="{9F003C7E-4F35-46F6-BF57-CACC30361BA6}" presName="bgRect" presStyleLbl="bgShp" presStyleIdx="2" presStyleCnt="3"/>
      <dgm:spPr/>
    </dgm:pt>
    <dgm:pt modelId="{E2900934-B66F-4D7A-B6EC-33B10674CA99}" type="pres">
      <dgm:prSet presAssocID="{9F003C7E-4F35-46F6-BF57-CACC30361BA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st Aid Kit"/>
        </a:ext>
      </dgm:extLst>
    </dgm:pt>
    <dgm:pt modelId="{1709DE1B-B1D2-40B7-A97A-5B940F4E38D4}" type="pres">
      <dgm:prSet presAssocID="{9F003C7E-4F35-46F6-BF57-CACC30361BA6}" presName="spaceRect" presStyleCnt="0"/>
      <dgm:spPr/>
    </dgm:pt>
    <dgm:pt modelId="{6F88EF33-7215-4FE0-AB8D-35ECB0715AAD}" type="pres">
      <dgm:prSet presAssocID="{9F003C7E-4F35-46F6-BF57-CACC30361BA6}" presName="parTx" presStyleLbl="revTx" presStyleIdx="2" presStyleCnt="3">
        <dgm:presLayoutVars>
          <dgm:chMax val="0"/>
          <dgm:chPref val="0"/>
        </dgm:presLayoutVars>
      </dgm:prSet>
      <dgm:spPr/>
    </dgm:pt>
  </dgm:ptLst>
  <dgm:cxnLst>
    <dgm:cxn modelId="{376A9E37-E67A-4DAC-B306-D754C4E082AE}" srcId="{21F8A2B6-8883-48D1-9223-FFC4CDD83C9F}" destId="{9F003C7E-4F35-46F6-BF57-CACC30361BA6}" srcOrd="2" destOrd="0" parTransId="{6A2E1DEB-E709-4CE7-88B0-C476A1AAB744}" sibTransId="{7C1A3DCA-2C0A-4372-8E10-FEC504EE7E3B}"/>
    <dgm:cxn modelId="{9B1AC944-2DF6-4E67-873D-970963C621F7}" type="presOf" srcId="{4EF04941-3AAA-4B06-B539-7B3EBAC8F212}" destId="{7018EA2F-E29D-434F-BA8F-C6D0B786C3CD}" srcOrd="0" destOrd="0" presId="urn:microsoft.com/office/officeart/2018/2/layout/IconVerticalSolidList"/>
    <dgm:cxn modelId="{9AF22C4C-3B5A-453A-A8AB-954096CA8109}" srcId="{21F8A2B6-8883-48D1-9223-FFC4CDD83C9F}" destId="{6F8E36E9-76D6-4615-B2EB-DF80EAA02245}" srcOrd="1" destOrd="0" parTransId="{BE9219FA-6421-49CE-93D7-925CB3B06234}" sibTransId="{051BCA04-415E-48B5-82D8-774EBD7D83A1}"/>
    <dgm:cxn modelId="{92F229A3-A677-4177-A2C2-DA477BCEB961}" type="presOf" srcId="{6F8E36E9-76D6-4615-B2EB-DF80EAA02245}" destId="{1D745A09-B3E1-469E-8646-A02E5F350FF2}" srcOrd="0" destOrd="0" presId="urn:microsoft.com/office/officeart/2018/2/layout/IconVerticalSolidList"/>
    <dgm:cxn modelId="{22A1CCB1-155C-491D-A446-E5CA5D63D4B6}" type="presOf" srcId="{21F8A2B6-8883-48D1-9223-FFC4CDD83C9F}" destId="{EBAF356E-A38D-493D-8340-113368D714BD}" srcOrd="0" destOrd="0" presId="urn:microsoft.com/office/officeart/2018/2/layout/IconVerticalSolidList"/>
    <dgm:cxn modelId="{F17B59C5-64D2-487F-9ED3-775E0D9941BD}" srcId="{21F8A2B6-8883-48D1-9223-FFC4CDD83C9F}" destId="{4EF04941-3AAA-4B06-B539-7B3EBAC8F212}" srcOrd="0" destOrd="0" parTransId="{E6E18A2E-95DC-40CE-8951-462CE739A6A3}" sibTransId="{9B43877F-2236-407E-9815-C0CAA32AE93E}"/>
    <dgm:cxn modelId="{CC6692EE-E4A4-4273-917D-17ADA717EB73}" type="presOf" srcId="{9F003C7E-4F35-46F6-BF57-CACC30361BA6}" destId="{6F88EF33-7215-4FE0-AB8D-35ECB0715AAD}" srcOrd="0" destOrd="0" presId="urn:microsoft.com/office/officeart/2018/2/layout/IconVerticalSolidList"/>
    <dgm:cxn modelId="{405C0E8C-433D-428D-B71D-430B0D8AF36F}" type="presParOf" srcId="{EBAF356E-A38D-493D-8340-113368D714BD}" destId="{198BC13E-DBA0-477E-9601-BFACE242ED5A}" srcOrd="0" destOrd="0" presId="urn:microsoft.com/office/officeart/2018/2/layout/IconVerticalSolidList"/>
    <dgm:cxn modelId="{63629544-1F1A-4A76-9DEA-4116A5253BD3}" type="presParOf" srcId="{198BC13E-DBA0-477E-9601-BFACE242ED5A}" destId="{A94E3B65-A5B1-4B9E-97B6-19F563868EB6}" srcOrd="0" destOrd="0" presId="urn:microsoft.com/office/officeart/2018/2/layout/IconVerticalSolidList"/>
    <dgm:cxn modelId="{723BFF1D-9571-41BF-BA46-CD950D5C1EF4}" type="presParOf" srcId="{198BC13E-DBA0-477E-9601-BFACE242ED5A}" destId="{BC882AC7-AC6A-4279-BDBA-EABED63E6424}" srcOrd="1" destOrd="0" presId="urn:microsoft.com/office/officeart/2018/2/layout/IconVerticalSolidList"/>
    <dgm:cxn modelId="{4F786BD3-F342-4CBE-9161-032CAC379511}" type="presParOf" srcId="{198BC13E-DBA0-477E-9601-BFACE242ED5A}" destId="{BB18232C-193E-4B68-8CCD-EBAAE81ABC68}" srcOrd="2" destOrd="0" presId="urn:microsoft.com/office/officeart/2018/2/layout/IconVerticalSolidList"/>
    <dgm:cxn modelId="{8F95CAD1-7579-4EC8-A5F5-36061434E64B}" type="presParOf" srcId="{198BC13E-DBA0-477E-9601-BFACE242ED5A}" destId="{7018EA2F-E29D-434F-BA8F-C6D0B786C3CD}" srcOrd="3" destOrd="0" presId="urn:microsoft.com/office/officeart/2018/2/layout/IconVerticalSolidList"/>
    <dgm:cxn modelId="{8E8FD879-2C99-42F2-8BE2-44603FC64596}" type="presParOf" srcId="{EBAF356E-A38D-493D-8340-113368D714BD}" destId="{DBFCBD12-853B-48F7-9852-4B6EDC7B8622}" srcOrd="1" destOrd="0" presId="urn:microsoft.com/office/officeart/2018/2/layout/IconVerticalSolidList"/>
    <dgm:cxn modelId="{EB6B76E2-5E13-4669-A7FC-01C09B4664B3}" type="presParOf" srcId="{EBAF356E-A38D-493D-8340-113368D714BD}" destId="{911C5B95-8C4F-4056-BBB6-AC077E7F9809}" srcOrd="2" destOrd="0" presId="urn:microsoft.com/office/officeart/2018/2/layout/IconVerticalSolidList"/>
    <dgm:cxn modelId="{1B7D960F-EA80-439E-A3B9-F58CD5261014}" type="presParOf" srcId="{911C5B95-8C4F-4056-BBB6-AC077E7F9809}" destId="{F682385C-E363-407F-92D0-408E05210330}" srcOrd="0" destOrd="0" presId="urn:microsoft.com/office/officeart/2018/2/layout/IconVerticalSolidList"/>
    <dgm:cxn modelId="{F94E9B57-F655-40E8-B7A6-A779ACAB5F64}" type="presParOf" srcId="{911C5B95-8C4F-4056-BBB6-AC077E7F9809}" destId="{B2132FCF-DA1A-4739-9B19-3B4264F98A92}" srcOrd="1" destOrd="0" presId="urn:microsoft.com/office/officeart/2018/2/layout/IconVerticalSolidList"/>
    <dgm:cxn modelId="{6CD7E031-3577-4FFA-92A2-16C7D227D207}" type="presParOf" srcId="{911C5B95-8C4F-4056-BBB6-AC077E7F9809}" destId="{E0EA207E-832D-4116-A84B-43553CE78980}" srcOrd="2" destOrd="0" presId="urn:microsoft.com/office/officeart/2018/2/layout/IconVerticalSolidList"/>
    <dgm:cxn modelId="{C53BC224-E7D7-4EA6-AE81-F73F184370A6}" type="presParOf" srcId="{911C5B95-8C4F-4056-BBB6-AC077E7F9809}" destId="{1D745A09-B3E1-469E-8646-A02E5F350FF2}" srcOrd="3" destOrd="0" presId="urn:microsoft.com/office/officeart/2018/2/layout/IconVerticalSolidList"/>
    <dgm:cxn modelId="{54822013-B171-4A93-A374-6E5D51CA5E29}" type="presParOf" srcId="{EBAF356E-A38D-493D-8340-113368D714BD}" destId="{6E0C43AC-18AA-4983-906D-B53A11BA6766}" srcOrd="3" destOrd="0" presId="urn:microsoft.com/office/officeart/2018/2/layout/IconVerticalSolidList"/>
    <dgm:cxn modelId="{795BF949-01F8-4F42-A15F-DC1422D9CC47}" type="presParOf" srcId="{EBAF356E-A38D-493D-8340-113368D714BD}" destId="{7A1F8C7E-4417-40EB-A8CF-186B0C8C0135}" srcOrd="4" destOrd="0" presId="urn:microsoft.com/office/officeart/2018/2/layout/IconVerticalSolidList"/>
    <dgm:cxn modelId="{B806E583-754E-42F2-98E4-6E7FE35249AA}" type="presParOf" srcId="{7A1F8C7E-4417-40EB-A8CF-186B0C8C0135}" destId="{CEA5E094-CA22-4E0D-B030-E8822E2F8581}" srcOrd="0" destOrd="0" presId="urn:microsoft.com/office/officeart/2018/2/layout/IconVerticalSolidList"/>
    <dgm:cxn modelId="{746833BA-7430-4491-9968-6BCA4E071418}" type="presParOf" srcId="{7A1F8C7E-4417-40EB-A8CF-186B0C8C0135}" destId="{E2900934-B66F-4D7A-B6EC-33B10674CA99}" srcOrd="1" destOrd="0" presId="urn:microsoft.com/office/officeart/2018/2/layout/IconVerticalSolidList"/>
    <dgm:cxn modelId="{FC298B9C-2830-4469-9167-D034CABA9F15}" type="presParOf" srcId="{7A1F8C7E-4417-40EB-A8CF-186B0C8C0135}" destId="{1709DE1B-B1D2-40B7-A97A-5B940F4E38D4}" srcOrd="2" destOrd="0" presId="urn:microsoft.com/office/officeart/2018/2/layout/IconVerticalSolidList"/>
    <dgm:cxn modelId="{0168D8B2-888C-41B7-9D96-5B698FB0F85D}" type="presParOf" srcId="{7A1F8C7E-4417-40EB-A8CF-186B0C8C0135}" destId="{6F88EF33-7215-4FE0-AB8D-35ECB0715AA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7238A6-B728-427D-B93C-3685AE5F22BC}">
      <dsp:nvSpPr>
        <dsp:cNvPr id="0" name=""/>
        <dsp:cNvSpPr/>
      </dsp:nvSpPr>
      <dsp:spPr>
        <a:xfrm rot="16200000">
          <a:off x="295" y="388699"/>
          <a:ext cx="2594933" cy="259493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What is digital tool?</a:t>
          </a:r>
        </a:p>
      </dsp:txBody>
      <dsp:txXfrm rot="5400000">
        <a:off x="296" y="1037431"/>
        <a:ext cx="2140820" cy="1297467"/>
      </dsp:txXfrm>
    </dsp:sp>
    <dsp:sp modelId="{068F6E81-5227-4AAE-859E-70B349EA5863}">
      <dsp:nvSpPr>
        <dsp:cNvPr id="0" name=""/>
        <dsp:cNvSpPr/>
      </dsp:nvSpPr>
      <dsp:spPr>
        <a:xfrm rot="5400000">
          <a:off x="2762053" y="388699"/>
          <a:ext cx="2594933" cy="259493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Are they important for study and </a:t>
          </a:r>
          <a:r>
            <a:rPr lang="en-US" sz="2100" kern="1200">
              <a:latin typeface="Calibri Light" panose="020F0302020204030204"/>
            </a:rPr>
            <a:t>work?</a:t>
          </a:r>
          <a:endParaRPr lang="en-US" sz="2100" kern="1200"/>
        </a:p>
      </dsp:txBody>
      <dsp:txXfrm rot="-5400000">
        <a:off x="3216167" y="1037432"/>
        <a:ext cx="2140820" cy="1297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E3B65-A5B1-4B9E-97B6-19F563868EB6}">
      <dsp:nvSpPr>
        <dsp:cNvPr id="0" name=""/>
        <dsp:cNvSpPr/>
      </dsp:nvSpPr>
      <dsp:spPr>
        <a:xfrm>
          <a:off x="0" y="458"/>
          <a:ext cx="9499368" cy="107328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882AC7-AC6A-4279-BDBA-EABED63E6424}">
      <dsp:nvSpPr>
        <dsp:cNvPr id="0" name=""/>
        <dsp:cNvSpPr/>
      </dsp:nvSpPr>
      <dsp:spPr>
        <a:xfrm>
          <a:off x="324669" y="241948"/>
          <a:ext cx="590308" cy="5903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8EA2F-E29D-434F-BA8F-C6D0B786C3CD}">
      <dsp:nvSpPr>
        <dsp:cNvPr id="0" name=""/>
        <dsp:cNvSpPr/>
      </dsp:nvSpPr>
      <dsp:spPr>
        <a:xfrm>
          <a:off x="1239648" y="458"/>
          <a:ext cx="8259719" cy="1073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90" tIns="113590" rIns="113590" bIns="113590" numCol="1" spcCol="1270" anchor="ctr" anchorCtr="0">
          <a:noAutofit/>
        </a:bodyPr>
        <a:lstStyle/>
        <a:p>
          <a:pPr marL="0" lvl="0" indent="0" algn="l" defTabSz="1111250" rtl="0">
            <a:lnSpc>
              <a:spcPct val="100000"/>
            </a:lnSpc>
            <a:spcBef>
              <a:spcPct val="0"/>
            </a:spcBef>
            <a:spcAft>
              <a:spcPct val="35000"/>
            </a:spcAft>
            <a:buNone/>
          </a:pPr>
          <a:r>
            <a:rPr lang="en-US" sz="2500" kern="1200"/>
            <a:t>Sharmin- </a:t>
          </a:r>
          <a:r>
            <a:rPr lang="en-US" sz="2500" kern="1200">
              <a:latin typeface="Calibri Light" panose="020F0302020204030204"/>
            </a:rPr>
            <a:t>Introduction, Rationale &amp; Hypothesis</a:t>
          </a:r>
          <a:endParaRPr lang="en-US" sz="2500" kern="1200"/>
        </a:p>
      </dsp:txBody>
      <dsp:txXfrm>
        <a:off x="1239648" y="458"/>
        <a:ext cx="8259719" cy="1073288"/>
      </dsp:txXfrm>
    </dsp:sp>
    <dsp:sp modelId="{F682385C-E363-407F-92D0-408E05210330}">
      <dsp:nvSpPr>
        <dsp:cNvPr id="0" name=""/>
        <dsp:cNvSpPr/>
      </dsp:nvSpPr>
      <dsp:spPr>
        <a:xfrm>
          <a:off x="0" y="1342069"/>
          <a:ext cx="9499368" cy="1073288"/>
        </a:xfrm>
        <a:prstGeom prst="roundRect">
          <a:avLst>
            <a:gd name="adj" fmla="val 1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B2132FCF-DA1A-4739-9B19-3B4264F98A92}">
      <dsp:nvSpPr>
        <dsp:cNvPr id="0" name=""/>
        <dsp:cNvSpPr/>
      </dsp:nvSpPr>
      <dsp:spPr>
        <a:xfrm>
          <a:off x="324669" y="1583559"/>
          <a:ext cx="590308" cy="5903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45A09-B3E1-469E-8646-A02E5F350FF2}">
      <dsp:nvSpPr>
        <dsp:cNvPr id="0" name=""/>
        <dsp:cNvSpPr/>
      </dsp:nvSpPr>
      <dsp:spPr>
        <a:xfrm>
          <a:off x="1239648" y="1342069"/>
          <a:ext cx="8259719" cy="1073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90" tIns="113590" rIns="113590" bIns="113590" numCol="1" spcCol="1270" anchor="ctr" anchorCtr="0">
          <a:noAutofit/>
        </a:bodyPr>
        <a:lstStyle/>
        <a:p>
          <a:pPr marL="0" lvl="0" indent="0" algn="l" defTabSz="1111250">
            <a:lnSpc>
              <a:spcPct val="100000"/>
            </a:lnSpc>
            <a:spcBef>
              <a:spcPct val="0"/>
            </a:spcBef>
            <a:spcAft>
              <a:spcPct val="35000"/>
            </a:spcAft>
            <a:buNone/>
          </a:pPr>
          <a:r>
            <a:rPr lang="en-US" sz="2500" kern="1200"/>
            <a:t>Shabana- Proposed method</a:t>
          </a:r>
        </a:p>
      </dsp:txBody>
      <dsp:txXfrm>
        <a:off x="1239648" y="1342069"/>
        <a:ext cx="8259719" cy="1073288"/>
      </dsp:txXfrm>
    </dsp:sp>
    <dsp:sp modelId="{CEA5E094-CA22-4E0D-B030-E8822E2F8581}">
      <dsp:nvSpPr>
        <dsp:cNvPr id="0" name=""/>
        <dsp:cNvSpPr/>
      </dsp:nvSpPr>
      <dsp:spPr>
        <a:xfrm>
          <a:off x="0" y="2683680"/>
          <a:ext cx="9499368" cy="1073288"/>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E2900934-B66F-4D7A-B6EC-33B10674CA99}">
      <dsp:nvSpPr>
        <dsp:cNvPr id="0" name=""/>
        <dsp:cNvSpPr/>
      </dsp:nvSpPr>
      <dsp:spPr>
        <a:xfrm>
          <a:off x="324669" y="2925170"/>
          <a:ext cx="590308" cy="5903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88EF33-7215-4FE0-AB8D-35ECB0715AAD}">
      <dsp:nvSpPr>
        <dsp:cNvPr id="0" name=""/>
        <dsp:cNvSpPr/>
      </dsp:nvSpPr>
      <dsp:spPr>
        <a:xfrm>
          <a:off x="1239648" y="2683680"/>
          <a:ext cx="8259719" cy="1073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90" tIns="113590" rIns="113590" bIns="113590" numCol="1" spcCol="1270" anchor="ctr" anchorCtr="0">
          <a:noAutofit/>
        </a:bodyPr>
        <a:lstStyle/>
        <a:p>
          <a:pPr marL="0" lvl="0" indent="0" algn="l" defTabSz="1111250">
            <a:lnSpc>
              <a:spcPct val="100000"/>
            </a:lnSpc>
            <a:spcBef>
              <a:spcPct val="0"/>
            </a:spcBef>
            <a:spcAft>
              <a:spcPct val="35000"/>
            </a:spcAft>
            <a:buNone/>
          </a:pPr>
          <a:r>
            <a:rPr lang="en-US" sz="2500" kern="1200"/>
            <a:t>Farah- Ethical consideration.</a:t>
          </a:r>
        </a:p>
      </dsp:txBody>
      <dsp:txXfrm>
        <a:off x="1239648" y="2683680"/>
        <a:ext cx="8259719" cy="1073288"/>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66281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59145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18193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83463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49223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34201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6952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79750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23368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041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45706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13059770"/>
      </p:ext>
    </p:extLst>
  </p:cSld>
  <p:clrMap bg1="dk1" tx1="lt1" bg2="dk2" tx2="lt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17">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9">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12A03F-8DCE-3C7B-BEA4-06AB5351B38B}"/>
              </a:ext>
            </a:extLst>
          </p:cNvPr>
          <p:cNvSpPr>
            <a:spLocks noGrp="1"/>
          </p:cNvSpPr>
          <p:nvPr>
            <p:ph type="ctrTitle"/>
          </p:nvPr>
        </p:nvSpPr>
        <p:spPr>
          <a:xfrm>
            <a:off x="773408" y="1014506"/>
            <a:ext cx="3616913" cy="2795160"/>
          </a:xfrm>
        </p:spPr>
        <p:txBody>
          <a:bodyPr vert="horz" lIns="91440" tIns="45720" rIns="91440" bIns="45720" rtlCol="0">
            <a:normAutofit/>
          </a:bodyPr>
          <a:lstStyle/>
          <a:p>
            <a:r>
              <a:rPr lang="en-US" sz="4100"/>
              <a:t>Are Digital Skills Important for Study and Work?</a:t>
            </a:r>
          </a:p>
        </p:txBody>
      </p:sp>
      <p:sp>
        <p:nvSpPr>
          <p:cNvPr id="3" name="Subtitle 2">
            <a:extLst>
              <a:ext uri="{FF2B5EF4-FFF2-40B4-BE49-F238E27FC236}">
                <a16:creationId xmlns:a16="http://schemas.microsoft.com/office/drawing/2014/main" id="{B3380BD1-8D1D-6A33-0A03-36F7BCEACEAF}"/>
              </a:ext>
            </a:extLst>
          </p:cNvPr>
          <p:cNvSpPr>
            <a:spLocks noGrp="1"/>
          </p:cNvSpPr>
          <p:nvPr>
            <p:ph type="subTitle" idx="1"/>
          </p:nvPr>
        </p:nvSpPr>
        <p:spPr>
          <a:xfrm>
            <a:off x="852211" y="3808769"/>
            <a:ext cx="3214984" cy="2212607"/>
          </a:xfrm>
        </p:spPr>
        <p:txBody>
          <a:bodyPr vert="horz" lIns="91440" tIns="45720" rIns="91440" bIns="45720" rtlCol="0" anchor="t">
            <a:noAutofit/>
          </a:bodyPr>
          <a:lstStyle/>
          <a:p>
            <a:r>
              <a:rPr lang="en-GB" sz="1600" dirty="0"/>
              <a:t>Sharmin Begum 2227513</a:t>
            </a:r>
            <a:endParaRPr lang="en-US" sz="1600" dirty="0">
              <a:cs typeface="Calibri"/>
            </a:endParaRPr>
          </a:p>
          <a:p>
            <a:r>
              <a:rPr lang="en-GB" sz="1600" dirty="0"/>
              <a:t>Shabana Sharif 2026633</a:t>
            </a:r>
            <a:endParaRPr lang="en-GB" sz="1600" dirty="0">
              <a:cs typeface="Calibri"/>
            </a:endParaRPr>
          </a:p>
          <a:p>
            <a:r>
              <a:rPr lang="en-GB" sz="1600" dirty="0"/>
              <a:t>Farah </a:t>
            </a:r>
            <a:r>
              <a:rPr lang="en-GB" sz="1600" dirty="0" err="1"/>
              <a:t>Sonahar</a:t>
            </a:r>
            <a:r>
              <a:rPr lang="en-GB" sz="1600" dirty="0"/>
              <a:t> 2220441</a:t>
            </a:r>
            <a:endParaRPr lang="en-GB" sz="1600" dirty="0">
              <a:cs typeface="Calibri"/>
            </a:endParaRPr>
          </a:p>
          <a:p>
            <a:pPr>
              <a:buFont typeface="Wingdings 3" charset="2"/>
              <a:buChar char=""/>
            </a:pPr>
            <a:r>
              <a:rPr lang="en-US" sz="1600" dirty="0"/>
              <a:t>Digital Skills And Research Methods </a:t>
            </a:r>
            <a:endParaRPr lang="en-US" sz="1600" dirty="0">
              <a:cs typeface="Calibri"/>
            </a:endParaRPr>
          </a:p>
          <a:p>
            <a:pPr>
              <a:buFont typeface="Wingdings 3" charset="2"/>
              <a:buChar char=""/>
            </a:pPr>
            <a:r>
              <a:rPr lang="en-US" sz="1600" dirty="0"/>
              <a:t>LCHS4002_BIRM</a:t>
            </a:r>
            <a:endParaRPr lang="en-US" sz="1600" dirty="0">
              <a:cs typeface="Calibri"/>
            </a:endParaRPr>
          </a:p>
          <a:p>
            <a:pPr>
              <a:buFont typeface="Wingdings 3" charset="2"/>
              <a:buChar char=""/>
            </a:pPr>
            <a:r>
              <a:rPr lang="en-US" sz="1600" dirty="0"/>
              <a:t>Lecturer –</a:t>
            </a:r>
            <a:r>
              <a:rPr lang="en-GB" sz="1600" dirty="0"/>
              <a:t>Dr Olu Adegbite</a:t>
            </a:r>
            <a:endParaRPr lang="en-US" sz="1600" dirty="0">
              <a:cs typeface="Calibri"/>
            </a:endParaRPr>
          </a:p>
        </p:txBody>
      </p:sp>
      <p:pic>
        <p:nvPicPr>
          <p:cNvPr id="13" name="Picture 3" descr="Neon laser lights aligned to form a triangle">
            <a:extLst>
              <a:ext uri="{FF2B5EF4-FFF2-40B4-BE49-F238E27FC236}">
                <a16:creationId xmlns:a16="http://schemas.microsoft.com/office/drawing/2014/main" id="{8E4DB86C-3692-58A1-328D-631F1DA9DCFD}"/>
              </a:ext>
            </a:extLst>
          </p:cNvPr>
          <p:cNvPicPr>
            <a:picLocks noChangeAspect="1"/>
          </p:cNvPicPr>
          <p:nvPr/>
        </p:nvPicPr>
        <p:blipFill rotWithShape="1">
          <a:blip r:embed="rId2"/>
          <a:srcRect t="11206" r="9091" b="6976"/>
          <a:stretch/>
        </p:blipFill>
        <p:spPr>
          <a:xfrm>
            <a:off x="5895751" y="1808456"/>
            <a:ext cx="5708649" cy="3211113"/>
          </a:xfrm>
          <a:prstGeom prst="rect">
            <a:avLst/>
          </a:prstGeom>
        </p:spPr>
      </p:pic>
    </p:spTree>
    <p:extLst>
      <p:ext uri="{BB962C8B-B14F-4D97-AF65-F5344CB8AC3E}">
        <p14:creationId xmlns:p14="http://schemas.microsoft.com/office/powerpoint/2010/main" val="1094678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58DD-7C6A-E55A-A2D7-2A45C80C475F}"/>
              </a:ext>
            </a:extLst>
          </p:cNvPr>
          <p:cNvSpPr>
            <a:spLocks noGrp="1"/>
          </p:cNvSpPr>
          <p:nvPr>
            <p:ph type="title"/>
          </p:nvPr>
        </p:nvSpPr>
        <p:spPr>
          <a:xfrm>
            <a:off x="628829" y="615935"/>
            <a:ext cx="3279394" cy="595545"/>
          </a:xfrm>
        </p:spPr>
        <p:txBody>
          <a:bodyPr anchor="b">
            <a:normAutofit fontScale="90000"/>
          </a:bodyPr>
          <a:lstStyle/>
          <a:p>
            <a:r>
              <a:rPr lang="en-GB" b="1" u="sng"/>
              <a:t>Introduction </a:t>
            </a:r>
          </a:p>
        </p:txBody>
      </p:sp>
      <p:sp>
        <p:nvSpPr>
          <p:cNvPr id="3" name="Content Placeholder 2">
            <a:extLst>
              <a:ext uri="{FF2B5EF4-FFF2-40B4-BE49-F238E27FC236}">
                <a16:creationId xmlns:a16="http://schemas.microsoft.com/office/drawing/2014/main" id="{79EB29B2-8ADE-8E10-A466-80F3C2131E99}"/>
              </a:ext>
            </a:extLst>
          </p:cNvPr>
          <p:cNvSpPr>
            <a:spLocks noGrp="1"/>
          </p:cNvSpPr>
          <p:nvPr>
            <p:ph idx="1"/>
          </p:nvPr>
        </p:nvSpPr>
        <p:spPr>
          <a:xfrm>
            <a:off x="371094" y="2718054"/>
            <a:ext cx="3438906" cy="3207258"/>
          </a:xfrm>
        </p:spPr>
        <p:txBody>
          <a:bodyPr anchor="t">
            <a:normAutofit/>
          </a:bodyPr>
          <a:lstStyle/>
          <a:p>
            <a:pPr marL="0" indent="0">
              <a:buNone/>
            </a:pPr>
            <a:endParaRPr lang="en-GB" sz="1700"/>
          </a:p>
          <a:p>
            <a:pPr marL="0" indent="0">
              <a:buNone/>
            </a:pPr>
            <a:endParaRPr lang="en-GB" sz="1700"/>
          </a:p>
        </p:txBody>
      </p:sp>
      <p:sp>
        <p:nvSpPr>
          <p:cNvPr id="5" name="TextBox 4">
            <a:extLst>
              <a:ext uri="{FF2B5EF4-FFF2-40B4-BE49-F238E27FC236}">
                <a16:creationId xmlns:a16="http://schemas.microsoft.com/office/drawing/2014/main" id="{C18ABA7D-6EB4-6DC1-E323-E30CC9D4B125}"/>
              </a:ext>
            </a:extLst>
          </p:cNvPr>
          <p:cNvSpPr txBox="1"/>
          <p:nvPr/>
        </p:nvSpPr>
        <p:spPr>
          <a:xfrm>
            <a:off x="6280978" y="455543"/>
            <a:ext cx="557695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400" b="1"/>
          </a:p>
        </p:txBody>
      </p:sp>
      <p:sp>
        <p:nvSpPr>
          <p:cNvPr id="6" name="TextBox 5">
            <a:extLst>
              <a:ext uri="{FF2B5EF4-FFF2-40B4-BE49-F238E27FC236}">
                <a16:creationId xmlns:a16="http://schemas.microsoft.com/office/drawing/2014/main" id="{2D4EFD51-08F9-FAB4-B413-C7FBA01CB577}"/>
              </a:ext>
            </a:extLst>
          </p:cNvPr>
          <p:cNvSpPr txBox="1"/>
          <p:nvPr/>
        </p:nvSpPr>
        <p:spPr>
          <a:xfrm>
            <a:off x="6616108" y="448587"/>
            <a:ext cx="55801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7" name="Picture 8">
            <a:extLst>
              <a:ext uri="{FF2B5EF4-FFF2-40B4-BE49-F238E27FC236}">
                <a16:creationId xmlns:a16="http://schemas.microsoft.com/office/drawing/2014/main" id="{9CC3732B-C933-4A52-D468-C260CF7B5888}"/>
              </a:ext>
            </a:extLst>
          </p:cNvPr>
          <p:cNvPicPr>
            <a:picLocks noChangeAspect="1"/>
          </p:cNvPicPr>
          <p:nvPr/>
        </p:nvPicPr>
        <p:blipFill>
          <a:blip r:embed="rId2"/>
          <a:srcRect/>
          <a:stretch/>
        </p:blipFill>
        <p:spPr>
          <a:xfrm>
            <a:off x="8457086" y="638684"/>
            <a:ext cx="3267967" cy="3071834"/>
          </a:xfrm>
          <a:prstGeom prst="rect">
            <a:avLst/>
          </a:prstGeom>
        </p:spPr>
      </p:pic>
      <p:sp>
        <p:nvSpPr>
          <p:cNvPr id="373" name="TextBox 372">
            <a:extLst>
              <a:ext uri="{FF2B5EF4-FFF2-40B4-BE49-F238E27FC236}">
                <a16:creationId xmlns:a16="http://schemas.microsoft.com/office/drawing/2014/main" id="{577E6A03-E4C1-1F0C-EC68-0B8353B77660}"/>
              </a:ext>
            </a:extLst>
          </p:cNvPr>
          <p:cNvSpPr txBox="1"/>
          <p:nvPr/>
        </p:nvSpPr>
        <p:spPr>
          <a:xfrm>
            <a:off x="9482666" y="5921375"/>
            <a:ext cx="201295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Sharmin Begum</a:t>
            </a:r>
          </a:p>
        </p:txBody>
      </p:sp>
      <p:graphicFrame>
        <p:nvGraphicFramePr>
          <p:cNvPr id="945" name="TextBox 942">
            <a:extLst>
              <a:ext uri="{FF2B5EF4-FFF2-40B4-BE49-F238E27FC236}">
                <a16:creationId xmlns:a16="http://schemas.microsoft.com/office/drawing/2014/main" id="{47E1ED4F-42D0-707B-4DFF-030A35141D8B}"/>
              </a:ext>
            </a:extLst>
          </p:cNvPr>
          <p:cNvGraphicFramePr/>
          <p:nvPr>
            <p:extLst>
              <p:ext uri="{D42A27DB-BD31-4B8C-83A1-F6EECF244321}">
                <p14:modId xmlns:p14="http://schemas.microsoft.com/office/powerpoint/2010/main" val="3850498763"/>
              </p:ext>
            </p:extLst>
          </p:nvPr>
        </p:nvGraphicFramePr>
        <p:xfrm>
          <a:off x="1515767" y="1876634"/>
          <a:ext cx="5357283" cy="3372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 name="TextBox 26">
            <a:extLst>
              <a:ext uri="{FF2B5EF4-FFF2-40B4-BE49-F238E27FC236}">
                <a16:creationId xmlns:a16="http://schemas.microsoft.com/office/drawing/2014/main" id="{5AD7BECA-3E5D-0860-1518-B8D3933417D6}"/>
              </a:ext>
            </a:extLst>
          </p:cNvPr>
          <p:cNvSpPr txBox="1"/>
          <p:nvPr/>
        </p:nvSpPr>
        <p:spPr>
          <a:xfrm>
            <a:off x="0" y="5731809"/>
            <a:ext cx="920899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        </a:t>
            </a:r>
            <a:r>
              <a:rPr lang="en-US" sz="2800">
                <a:cs typeface="Calibri"/>
              </a:rPr>
              <a:t>   Which digital tool is most used by students at UWTSD?</a:t>
            </a:r>
          </a:p>
        </p:txBody>
      </p:sp>
    </p:spTree>
    <p:extLst>
      <p:ext uri="{BB962C8B-B14F-4D97-AF65-F5344CB8AC3E}">
        <p14:creationId xmlns:p14="http://schemas.microsoft.com/office/powerpoint/2010/main" val="1131415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1C4450-2D92-14E7-8D68-C39A3E5A6D3E}"/>
              </a:ext>
            </a:extLst>
          </p:cNvPr>
          <p:cNvSpPr>
            <a:spLocks noGrp="1"/>
          </p:cNvSpPr>
          <p:nvPr>
            <p:ph type="title"/>
          </p:nvPr>
        </p:nvSpPr>
        <p:spPr>
          <a:xfrm>
            <a:off x="838200" y="365125"/>
            <a:ext cx="10515600" cy="1325563"/>
          </a:xfrm>
        </p:spPr>
        <p:txBody>
          <a:bodyPr>
            <a:normAutofit/>
          </a:bodyPr>
          <a:lstStyle/>
          <a:p>
            <a:r>
              <a:rPr lang="en-US">
                <a:cs typeface="Calibri Light"/>
              </a:rPr>
              <a:t>During this presentation </a:t>
            </a:r>
            <a:endParaRPr lang="en-US"/>
          </a:p>
        </p:txBody>
      </p:sp>
      <p:graphicFrame>
        <p:nvGraphicFramePr>
          <p:cNvPr id="5" name="Content Placeholder 2">
            <a:extLst>
              <a:ext uri="{FF2B5EF4-FFF2-40B4-BE49-F238E27FC236}">
                <a16:creationId xmlns:a16="http://schemas.microsoft.com/office/drawing/2014/main" id="{C20DC9BB-8C7D-6117-CEC0-F888F6CE9DF0}"/>
              </a:ext>
            </a:extLst>
          </p:cNvPr>
          <p:cNvGraphicFramePr>
            <a:graphicFrameLocks noGrp="1"/>
          </p:cNvGraphicFramePr>
          <p:nvPr>
            <p:ph idx="1"/>
            <p:extLst>
              <p:ext uri="{D42A27DB-BD31-4B8C-83A1-F6EECF244321}">
                <p14:modId xmlns:p14="http://schemas.microsoft.com/office/powerpoint/2010/main" val="1662468267"/>
              </p:ext>
            </p:extLst>
          </p:nvPr>
        </p:nvGraphicFramePr>
        <p:xfrm>
          <a:off x="905435" y="1862744"/>
          <a:ext cx="9499368" cy="37574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EF256710-9FC7-477C-F8BE-98328CEBE469}"/>
              </a:ext>
            </a:extLst>
          </p:cNvPr>
          <p:cNvSpPr txBox="1"/>
          <p:nvPr/>
        </p:nvSpPr>
        <p:spPr>
          <a:xfrm>
            <a:off x="9995646" y="6241675"/>
            <a:ext cx="21459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Sharmin Begum</a:t>
            </a:r>
            <a:endParaRPr lang="en-US"/>
          </a:p>
        </p:txBody>
      </p:sp>
    </p:spTree>
    <p:extLst>
      <p:ext uri="{BB962C8B-B14F-4D97-AF65-F5344CB8AC3E}">
        <p14:creationId xmlns:p14="http://schemas.microsoft.com/office/powerpoint/2010/main" val="162258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4FD82B-CE84-9E38-5C85-96996CD3CBE9}"/>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kern="1200">
                <a:solidFill>
                  <a:schemeClr val="tx1"/>
                </a:solidFill>
                <a:latin typeface="+mj-lt"/>
                <a:ea typeface="+mj-ea"/>
                <a:cs typeface="+mj-cs"/>
              </a:rPr>
              <a:t>Rationale</a:t>
            </a:r>
          </a:p>
        </p:txBody>
      </p:sp>
      <p:sp>
        <p:nvSpPr>
          <p:cNvPr id="6" name="TextBox 5">
            <a:extLst>
              <a:ext uri="{FF2B5EF4-FFF2-40B4-BE49-F238E27FC236}">
                <a16:creationId xmlns:a16="http://schemas.microsoft.com/office/drawing/2014/main" id="{5C9AA05E-DBCC-BE4C-310B-E7E0C0CC94FA}"/>
              </a:ext>
            </a:extLst>
          </p:cNvPr>
          <p:cNvSpPr txBox="1"/>
          <p:nvPr/>
        </p:nvSpPr>
        <p:spPr>
          <a:xfrm>
            <a:off x="106093" y="1051102"/>
            <a:ext cx="8113565" cy="5244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Aft>
                <a:spcPts val="600"/>
              </a:spcAft>
            </a:pPr>
            <a:endParaRPr lang="en-US" sz="2000">
              <a:cs typeface="Calibri"/>
            </a:endParaRPr>
          </a:p>
        </p:txBody>
      </p:sp>
      <p:pic>
        <p:nvPicPr>
          <p:cNvPr id="4" name="Picture 5">
            <a:extLst>
              <a:ext uri="{FF2B5EF4-FFF2-40B4-BE49-F238E27FC236}">
                <a16:creationId xmlns:a16="http://schemas.microsoft.com/office/drawing/2014/main" id="{AEDFA838-4CB5-C676-3C1E-5A224BA91146}"/>
              </a:ext>
            </a:extLst>
          </p:cNvPr>
          <p:cNvPicPr>
            <a:picLocks noChangeAspect="1"/>
          </p:cNvPicPr>
          <p:nvPr/>
        </p:nvPicPr>
        <p:blipFill rotWithShape="1">
          <a:blip r:embed="rId2"/>
          <a:stretch/>
        </p:blipFill>
        <p:spPr>
          <a:xfrm>
            <a:off x="7541758" y="2610172"/>
            <a:ext cx="3594650" cy="2253784"/>
          </a:xfrm>
          <a:prstGeom prst="rect">
            <a:avLst/>
          </a:prstGeom>
        </p:spPr>
      </p:pic>
      <p:sp>
        <p:nvSpPr>
          <p:cNvPr id="3" name="TextBox 2">
            <a:extLst>
              <a:ext uri="{FF2B5EF4-FFF2-40B4-BE49-F238E27FC236}">
                <a16:creationId xmlns:a16="http://schemas.microsoft.com/office/drawing/2014/main" id="{AB72324B-7587-1EA7-2637-4F6494BF06CC}"/>
              </a:ext>
            </a:extLst>
          </p:cNvPr>
          <p:cNvSpPr txBox="1"/>
          <p:nvPr/>
        </p:nvSpPr>
        <p:spPr>
          <a:xfrm>
            <a:off x="9345705" y="5866280"/>
            <a:ext cx="2157131" cy="375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Sharmin Begum</a:t>
            </a:r>
            <a:endParaRPr lang="en-US"/>
          </a:p>
        </p:txBody>
      </p:sp>
      <p:sp>
        <p:nvSpPr>
          <p:cNvPr id="5" name="TextBox 4">
            <a:extLst>
              <a:ext uri="{FF2B5EF4-FFF2-40B4-BE49-F238E27FC236}">
                <a16:creationId xmlns:a16="http://schemas.microsoft.com/office/drawing/2014/main" id="{A0AE31A2-FAC5-074E-3F1C-C610003767A3}"/>
              </a:ext>
            </a:extLst>
          </p:cNvPr>
          <p:cNvSpPr txBox="1"/>
          <p:nvPr/>
        </p:nvSpPr>
        <p:spPr>
          <a:xfrm>
            <a:off x="1142999" y="2700618"/>
            <a:ext cx="591446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Calibri"/>
              </a:rPr>
              <a:t>Digital Library</a:t>
            </a:r>
          </a:p>
          <a:p>
            <a:endParaRPr lang="en-US" sz="2000">
              <a:cs typeface="Calibri"/>
            </a:endParaRPr>
          </a:p>
          <a:p>
            <a:r>
              <a:rPr lang="en-US" sz="2000">
                <a:cs typeface="Calibri"/>
              </a:rPr>
              <a:t>A digital library has made a big impact in education system. The availability of digital libraries has given access to students for easier research. This transition from paper to electric has helped the traditional library system move to the digital age.</a:t>
            </a:r>
            <a:r>
              <a:rPr lang="en-US" i="1">
                <a:cs typeface="Calibri"/>
              </a:rPr>
              <a:t> </a:t>
            </a:r>
            <a:r>
              <a:rPr lang="en-US" i="1">
                <a:ea typeface="+mn-lt"/>
                <a:cs typeface="+mn-lt"/>
              </a:rPr>
              <a:t>Bhardwaj, R.K. (2018) </a:t>
            </a:r>
            <a:endParaRPr lang="en-US" i="1">
              <a:cs typeface="Calibri"/>
            </a:endParaRPr>
          </a:p>
        </p:txBody>
      </p:sp>
    </p:spTree>
    <p:extLst>
      <p:ext uri="{BB962C8B-B14F-4D97-AF65-F5344CB8AC3E}">
        <p14:creationId xmlns:p14="http://schemas.microsoft.com/office/powerpoint/2010/main" val="2363505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4FD82B-CE84-9E38-5C85-96996CD3CBE9}"/>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kern="1200">
                <a:solidFill>
                  <a:schemeClr val="tx1"/>
                </a:solidFill>
                <a:latin typeface="+mj-lt"/>
                <a:ea typeface="+mj-ea"/>
                <a:cs typeface="+mj-cs"/>
              </a:rPr>
              <a:t>Rationale</a:t>
            </a:r>
          </a:p>
        </p:txBody>
      </p:sp>
      <p:sp>
        <p:nvSpPr>
          <p:cNvPr id="6" name="TextBox 5">
            <a:extLst>
              <a:ext uri="{FF2B5EF4-FFF2-40B4-BE49-F238E27FC236}">
                <a16:creationId xmlns:a16="http://schemas.microsoft.com/office/drawing/2014/main" id="{5C9AA05E-DBCC-BE4C-310B-E7E0C0CC94FA}"/>
              </a:ext>
            </a:extLst>
          </p:cNvPr>
          <p:cNvSpPr txBox="1"/>
          <p:nvPr/>
        </p:nvSpPr>
        <p:spPr>
          <a:xfrm>
            <a:off x="106093" y="1051102"/>
            <a:ext cx="8113565" cy="5244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Aft>
                <a:spcPts val="600"/>
              </a:spcAft>
            </a:pPr>
            <a:endParaRPr lang="en-US" sz="2000">
              <a:cs typeface="Calibri"/>
            </a:endParaRPr>
          </a:p>
        </p:txBody>
      </p:sp>
      <p:pic>
        <p:nvPicPr>
          <p:cNvPr id="4" name="Picture 5">
            <a:extLst>
              <a:ext uri="{FF2B5EF4-FFF2-40B4-BE49-F238E27FC236}">
                <a16:creationId xmlns:a16="http://schemas.microsoft.com/office/drawing/2014/main" id="{AEDFA838-4CB5-C676-3C1E-5A224BA91146}"/>
              </a:ext>
            </a:extLst>
          </p:cNvPr>
          <p:cNvPicPr>
            <a:picLocks noChangeAspect="1"/>
          </p:cNvPicPr>
          <p:nvPr/>
        </p:nvPicPr>
        <p:blipFill rotWithShape="1">
          <a:blip r:embed="rId2"/>
          <a:stretch/>
        </p:blipFill>
        <p:spPr>
          <a:xfrm>
            <a:off x="7458414" y="2824484"/>
            <a:ext cx="3594650" cy="2253784"/>
          </a:xfrm>
          <a:prstGeom prst="rect">
            <a:avLst/>
          </a:prstGeom>
        </p:spPr>
      </p:pic>
      <p:sp>
        <p:nvSpPr>
          <p:cNvPr id="3" name="TextBox 2">
            <a:extLst>
              <a:ext uri="{FF2B5EF4-FFF2-40B4-BE49-F238E27FC236}">
                <a16:creationId xmlns:a16="http://schemas.microsoft.com/office/drawing/2014/main" id="{AB72324B-7587-1EA7-2637-4F6494BF06CC}"/>
              </a:ext>
            </a:extLst>
          </p:cNvPr>
          <p:cNvSpPr txBox="1"/>
          <p:nvPr/>
        </p:nvSpPr>
        <p:spPr>
          <a:xfrm>
            <a:off x="9345705" y="5866280"/>
            <a:ext cx="2157131" cy="375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Sharmin Begum</a:t>
            </a:r>
            <a:endParaRPr lang="en-US"/>
          </a:p>
        </p:txBody>
      </p:sp>
      <p:sp>
        <p:nvSpPr>
          <p:cNvPr id="5" name="TextBox 4">
            <a:extLst>
              <a:ext uri="{FF2B5EF4-FFF2-40B4-BE49-F238E27FC236}">
                <a16:creationId xmlns:a16="http://schemas.microsoft.com/office/drawing/2014/main" id="{A0AE31A2-FAC5-074E-3F1C-C610003767A3}"/>
              </a:ext>
            </a:extLst>
          </p:cNvPr>
          <p:cNvSpPr txBox="1"/>
          <p:nvPr/>
        </p:nvSpPr>
        <p:spPr>
          <a:xfrm>
            <a:off x="1142999" y="2700618"/>
            <a:ext cx="567914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Calibri"/>
              </a:rPr>
              <a:t>Moodle</a:t>
            </a:r>
          </a:p>
          <a:p>
            <a:endParaRPr lang="en-US" sz="2000">
              <a:cs typeface="Calibri"/>
            </a:endParaRPr>
          </a:p>
          <a:p>
            <a:r>
              <a:rPr lang="en-US" sz="2000">
                <a:cs typeface="Calibri"/>
              </a:rPr>
              <a:t>Moodle is a powerful course management system (CMS) that allows online learning replacing traditional classroom learning. Moodle provides both teachers and student's online tools to complete various tasks such as assignments, journals, forums, etc. </a:t>
            </a:r>
            <a:r>
              <a:rPr lang="en-US" sz="2000" i="1">
                <a:ea typeface="+mn-lt"/>
                <a:cs typeface="+mn-lt"/>
              </a:rPr>
              <a:t>Cole, J.R. and Foster, H. (2007)</a:t>
            </a:r>
          </a:p>
          <a:p>
            <a:endParaRPr lang="en-US" sz="2000">
              <a:cs typeface="Calibri"/>
            </a:endParaRPr>
          </a:p>
          <a:p>
            <a:endParaRPr lang="en-US">
              <a:cs typeface="Calibri"/>
            </a:endParaRPr>
          </a:p>
        </p:txBody>
      </p:sp>
    </p:spTree>
    <p:extLst>
      <p:ext uri="{BB962C8B-B14F-4D97-AF65-F5344CB8AC3E}">
        <p14:creationId xmlns:p14="http://schemas.microsoft.com/office/powerpoint/2010/main" val="1820973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4FD82B-CE84-9E38-5C85-96996CD3CBE9}"/>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kern="1200">
                <a:solidFill>
                  <a:schemeClr val="tx1"/>
                </a:solidFill>
                <a:latin typeface="+mj-lt"/>
                <a:ea typeface="+mj-ea"/>
                <a:cs typeface="+mj-cs"/>
              </a:rPr>
              <a:t>Rationale</a:t>
            </a:r>
          </a:p>
        </p:txBody>
      </p:sp>
      <p:sp>
        <p:nvSpPr>
          <p:cNvPr id="6" name="TextBox 5">
            <a:extLst>
              <a:ext uri="{FF2B5EF4-FFF2-40B4-BE49-F238E27FC236}">
                <a16:creationId xmlns:a16="http://schemas.microsoft.com/office/drawing/2014/main" id="{5C9AA05E-DBCC-BE4C-310B-E7E0C0CC94FA}"/>
              </a:ext>
            </a:extLst>
          </p:cNvPr>
          <p:cNvSpPr txBox="1"/>
          <p:nvPr/>
        </p:nvSpPr>
        <p:spPr>
          <a:xfrm>
            <a:off x="106093" y="1051102"/>
            <a:ext cx="8113565" cy="52440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Aft>
                <a:spcPts val="600"/>
              </a:spcAft>
            </a:pPr>
            <a:endParaRPr lang="en-US" sz="2000">
              <a:cs typeface="Calibri"/>
            </a:endParaRPr>
          </a:p>
        </p:txBody>
      </p:sp>
      <p:pic>
        <p:nvPicPr>
          <p:cNvPr id="4" name="Picture 5">
            <a:extLst>
              <a:ext uri="{FF2B5EF4-FFF2-40B4-BE49-F238E27FC236}">
                <a16:creationId xmlns:a16="http://schemas.microsoft.com/office/drawing/2014/main" id="{AEDFA838-4CB5-C676-3C1E-5A224BA91146}"/>
              </a:ext>
            </a:extLst>
          </p:cNvPr>
          <p:cNvPicPr>
            <a:picLocks noChangeAspect="1"/>
          </p:cNvPicPr>
          <p:nvPr/>
        </p:nvPicPr>
        <p:blipFill rotWithShape="1">
          <a:blip r:embed="rId2"/>
          <a:stretch/>
        </p:blipFill>
        <p:spPr>
          <a:xfrm>
            <a:off x="7458414" y="2824484"/>
            <a:ext cx="3594650" cy="2253784"/>
          </a:xfrm>
          <a:prstGeom prst="rect">
            <a:avLst/>
          </a:prstGeom>
        </p:spPr>
      </p:pic>
      <p:sp>
        <p:nvSpPr>
          <p:cNvPr id="3" name="TextBox 2">
            <a:extLst>
              <a:ext uri="{FF2B5EF4-FFF2-40B4-BE49-F238E27FC236}">
                <a16:creationId xmlns:a16="http://schemas.microsoft.com/office/drawing/2014/main" id="{AB72324B-7587-1EA7-2637-4F6494BF06CC}"/>
              </a:ext>
            </a:extLst>
          </p:cNvPr>
          <p:cNvSpPr txBox="1"/>
          <p:nvPr/>
        </p:nvSpPr>
        <p:spPr>
          <a:xfrm>
            <a:off x="9345705" y="5866280"/>
            <a:ext cx="2157131" cy="375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Sharmin Begum</a:t>
            </a:r>
            <a:endParaRPr lang="en-US"/>
          </a:p>
        </p:txBody>
      </p:sp>
      <p:sp>
        <p:nvSpPr>
          <p:cNvPr id="5" name="TextBox 4">
            <a:extLst>
              <a:ext uri="{FF2B5EF4-FFF2-40B4-BE49-F238E27FC236}">
                <a16:creationId xmlns:a16="http://schemas.microsoft.com/office/drawing/2014/main" id="{A0AE31A2-FAC5-074E-3F1C-C610003767A3}"/>
              </a:ext>
            </a:extLst>
          </p:cNvPr>
          <p:cNvSpPr txBox="1"/>
          <p:nvPr/>
        </p:nvSpPr>
        <p:spPr>
          <a:xfrm>
            <a:off x="1142999" y="2700618"/>
            <a:ext cx="5679140"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Calibri"/>
              </a:rPr>
              <a:t>MS 365</a:t>
            </a:r>
            <a:endParaRPr lang="en-US"/>
          </a:p>
          <a:p>
            <a:endParaRPr lang="en-US" sz="2000">
              <a:cs typeface="Calibri"/>
            </a:endParaRPr>
          </a:p>
          <a:p>
            <a:r>
              <a:rPr lang="en-US" sz="2000">
                <a:cs typeface="Calibri"/>
              </a:rPr>
              <a:t>Microsoft office 365 has always been an integral part of the education system. But during the pandemic it has become an essential tool for students. With the online access it made students more engaged and  active.   </a:t>
            </a:r>
            <a:r>
              <a:rPr lang="en-US" sz="2000" i="1">
                <a:ea typeface="+mn-lt"/>
                <a:cs typeface="+mn-lt"/>
              </a:rPr>
              <a:t>Escola, J. et al. (2022)</a:t>
            </a:r>
            <a:r>
              <a:rPr lang="en-US" sz="2000">
                <a:ea typeface="+mn-lt"/>
                <a:cs typeface="+mn-lt"/>
              </a:rPr>
              <a:t> </a:t>
            </a:r>
          </a:p>
          <a:p>
            <a:endParaRPr lang="en-US" sz="2000">
              <a:cs typeface="Calibri"/>
            </a:endParaRPr>
          </a:p>
          <a:p>
            <a:endParaRPr lang="en-US">
              <a:cs typeface="Calibri"/>
            </a:endParaRPr>
          </a:p>
        </p:txBody>
      </p:sp>
    </p:spTree>
    <p:extLst>
      <p:ext uri="{BB962C8B-B14F-4D97-AF65-F5344CB8AC3E}">
        <p14:creationId xmlns:p14="http://schemas.microsoft.com/office/powerpoint/2010/main" val="2656532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C4C145-D70D-C89E-7C0C-8B398B57A87C}"/>
              </a:ext>
            </a:extLst>
          </p:cNvPr>
          <p:cNvSpPr>
            <a:spLocks noGrp="1"/>
          </p:cNvSpPr>
          <p:nvPr>
            <p:ph type="title"/>
          </p:nvPr>
        </p:nvSpPr>
        <p:spPr>
          <a:xfrm>
            <a:off x="1137034" y="609600"/>
            <a:ext cx="6881026" cy="1322887"/>
          </a:xfrm>
        </p:spPr>
        <p:txBody>
          <a:bodyPr>
            <a:normAutofit/>
          </a:bodyPr>
          <a:lstStyle/>
          <a:p>
            <a:r>
              <a:rPr lang="en-US">
                <a:cs typeface="Calibri Light"/>
              </a:rPr>
              <a:t>Proposed method</a:t>
            </a:r>
          </a:p>
        </p:txBody>
      </p:sp>
      <p:sp>
        <p:nvSpPr>
          <p:cNvPr id="3" name="Content Placeholder 2">
            <a:extLst>
              <a:ext uri="{FF2B5EF4-FFF2-40B4-BE49-F238E27FC236}">
                <a16:creationId xmlns:a16="http://schemas.microsoft.com/office/drawing/2014/main" id="{CAE49BC6-AE02-0206-ECB0-17240F0EF1DB}"/>
              </a:ext>
            </a:extLst>
          </p:cNvPr>
          <p:cNvSpPr>
            <a:spLocks noGrp="1"/>
          </p:cNvSpPr>
          <p:nvPr>
            <p:ph idx="1"/>
          </p:nvPr>
        </p:nvSpPr>
        <p:spPr>
          <a:xfrm>
            <a:off x="1137034" y="2194102"/>
            <a:ext cx="6573951" cy="3908585"/>
          </a:xfrm>
        </p:spPr>
        <p:txBody>
          <a:bodyPr vert="horz" lIns="91440" tIns="45720" rIns="91440" bIns="45720" rtlCol="0">
            <a:normAutofit/>
          </a:bodyPr>
          <a:lstStyle/>
          <a:p>
            <a:r>
              <a:rPr lang="en-GB" sz="2000">
                <a:ea typeface="+mn-lt"/>
                <a:cs typeface="+mn-lt"/>
              </a:rPr>
              <a:t>The proposed method Uses tried –and –true techniques  and method found from the literature ,Like categorical Attractiveness measurement and cognitive mapping .Method Using the Categorical based Evaluate technique (MACBETH ).Which are here Specialized for the use and the problem that is highlighted</a:t>
            </a:r>
            <a:endParaRPr lang="en-US" sz="2000">
              <a:ea typeface="+mn-lt"/>
              <a:cs typeface="+mn-lt"/>
            </a:endParaRPr>
          </a:p>
          <a:p>
            <a:r>
              <a:rPr lang="en-GB" sz="2000">
                <a:latin typeface="Century Gothic"/>
              </a:rPr>
              <a:t>The proposed method methodology employs both qualitative and quantitative view point and encompasses a wide range of methodologies, including literature review, professional judgement ,focus groups, and content verification (Afzal ,W published quarterly by the University of Boras, Sweden, 2017)</a:t>
            </a:r>
            <a:endParaRPr lang="en-GB" sz="2000">
              <a:ea typeface="+mn-lt"/>
              <a:cs typeface="+mn-lt"/>
            </a:endParaRPr>
          </a:p>
          <a:p>
            <a:endParaRPr lang="en-US" sz="2000">
              <a:cs typeface="Calibri"/>
            </a:endParaRPr>
          </a:p>
        </p:txBody>
      </p:sp>
      <p:pic>
        <p:nvPicPr>
          <p:cNvPr id="4" name="Picture 4">
            <a:extLst>
              <a:ext uri="{FF2B5EF4-FFF2-40B4-BE49-F238E27FC236}">
                <a16:creationId xmlns:a16="http://schemas.microsoft.com/office/drawing/2014/main" id="{957D6101-7608-AE65-5F60-543A0C5D7359}"/>
              </a:ext>
            </a:extLst>
          </p:cNvPr>
          <p:cNvPicPr>
            <a:picLocks noChangeAspect="1"/>
          </p:cNvPicPr>
          <p:nvPr/>
        </p:nvPicPr>
        <p:blipFill>
          <a:blip r:embed="rId2"/>
          <a:stretch>
            <a:fillRect/>
          </a:stretch>
        </p:blipFill>
        <p:spPr>
          <a:xfrm>
            <a:off x="8795981" y="926856"/>
            <a:ext cx="2906973" cy="5033719"/>
          </a:xfrm>
          <a:prstGeom prst="rect">
            <a:avLst/>
          </a:prstGeom>
        </p:spPr>
      </p:pic>
      <p:sp>
        <p:nvSpPr>
          <p:cNvPr id="5" name="TextBox 4">
            <a:extLst>
              <a:ext uri="{FF2B5EF4-FFF2-40B4-BE49-F238E27FC236}">
                <a16:creationId xmlns:a16="http://schemas.microsoft.com/office/drawing/2014/main" id="{C16A649F-3F30-8FD9-BC4F-91BF1F33DFAC}"/>
              </a:ext>
            </a:extLst>
          </p:cNvPr>
          <p:cNvSpPr txBox="1"/>
          <p:nvPr/>
        </p:nvSpPr>
        <p:spPr>
          <a:xfrm>
            <a:off x="8797158" y="6083518"/>
            <a:ext cx="27668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Shabana Sharif</a:t>
            </a:r>
            <a:endParaRPr lang="en-US"/>
          </a:p>
        </p:txBody>
      </p:sp>
    </p:spTree>
    <p:extLst>
      <p:ext uri="{BB962C8B-B14F-4D97-AF65-F5344CB8AC3E}">
        <p14:creationId xmlns:p14="http://schemas.microsoft.com/office/powerpoint/2010/main" val="4050216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B1B5F-69E4-E320-1D41-E28A009829A0}"/>
              </a:ext>
            </a:extLst>
          </p:cNvPr>
          <p:cNvSpPr>
            <a:spLocks noGrp="1"/>
          </p:cNvSpPr>
          <p:nvPr>
            <p:ph type="title"/>
          </p:nvPr>
        </p:nvSpPr>
        <p:spPr>
          <a:xfrm>
            <a:off x="572493" y="238539"/>
            <a:ext cx="11018520" cy="1434415"/>
          </a:xfrm>
        </p:spPr>
        <p:txBody>
          <a:bodyPr anchor="b">
            <a:normAutofit/>
          </a:bodyPr>
          <a:lstStyle/>
          <a:p>
            <a:r>
              <a:rPr lang="en-US" sz="5400">
                <a:cs typeface="Calibri Light"/>
              </a:rPr>
              <a:t>Ethical consideration</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C8FF23-B628-E2DA-300C-3F2A871C3D03}"/>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ea typeface="+mn-lt"/>
                <a:cs typeface="+mn-lt"/>
              </a:rPr>
              <a:t>Research is a set of principles that guide your research design and practices. These principles include voluntary participation, informed consent, anonymity, confidentiality, the potential for harm, and results communication. </a:t>
            </a:r>
            <a:endParaRPr lang="en-US" sz="2200">
              <a:ea typeface="+mn-lt"/>
              <a:cs typeface="+mn-lt"/>
            </a:endParaRPr>
          </a:p>
          <a:p>
            <a:endParaRPr lang="en-GB" sz="2200">
              <a:cs typeface="Calibri"/>
            </a:endParaRPr>
          </a:p>
          <a:p>
            <a:endParaRPr lang="en-US" sz="2200">
              <a:cs typeface="Calibri"/>
            </a:endParaRPr>
          </a:p>
        </p:txBody>
      </p:sp>
      <p:pic>
        <p:nvPicPr>
          <p:cNvPr id="4" name="Picture 4">
            <a:extLst>
              <a:ext uri="{FF2B5EF4-FFF2-40B4-BE49-F238E27FC236}">
                <a16:creationId xmlns:a16="http://schemas.microsoft.com/office/drawing/2014/main" id="{2728601C-5E86-5EA2-D0B7-4D66E6A206E2}"/>
              </a:ext>
            </a:extLst>
          </p:cNvPr>
          <p:cNvPicPr>
            <a:picLocks noChangeAspect="1"/>
          </p:cNvPicPr>
          <p:nvPr/>
        </p:nvPicPr>
        <p:blipFill rotWithShape="1">
          <a:blip r:embed="rId2"/>
          <a:srcRect l="8572" r="3880" b="-1"/>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002F707D-4A7D-DD11-7575-28873D844C6F}"/>
              </a:ext>
            </a:extLst>
          </p:cNvPr>
          <p:cNvSpPr txBox="1"/>
          <p:nvPr/>
        </p:nvSpPr>
        <p:spPr>
          <a:xfrm>
            <a:off x="8992256" y="6256939"/>
            <a:ext cx="24443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Farah </a:t>
            </a:r>
            <a:r>
              <a:rPr lang="en-US" err="1">
                <a:cs typeface="Calibri"/>
              </a:rPr>
              <a:t>Sonahar</a:t>
            </a:r>
            <a:endParaRPr lang="en-US" err="1"/>
          </a:p>
        </p:txBody>
      </p:sp>
    </p:spTree>
    <p:extLst>
      <p:ext uri="{BB962C8B-B14F-4D97-AF65-F5344CB8AC3E}">
        <p14:creationId xmlns:p14="http://schemas.microsoft.com/office/powerpoint/2010/main" val="85470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DC6EC-8BE6-2010-72DB-0BDA6749FD79}"/>
              </a:ext>
            </a:extLst>
          </p:cNvPr>
          <p:cNvSpPr>
            <a:spLocks noGrp="1"/>
          </p:cNvSpPr>
          <p:nvPr>
            <p:ph type="title"/>
          </p:nvPr>
        </p:nvSpPr>
        <p:spPr/>
        <p:txBody>
          <a:bodyPr/>
          <a:lstStyle/>
          <a:p>
            <a:r>
              <a:rPr lang="en-US" sz="4000">
                <a:cs typeface="Calibri Light"/>
              </a:rPr>
              <a:t>Hypothesis</a:t>
            </a:r>
          </a:p>
        </p:txBody>
      </p:sp>
      <p:sp>
        <p:nvSpPr>
          <p:cNvPr id="3" name="Content Placeholder 2">
            <a:extLst>
              <a:ext uri="{FF2B5EF4-FFF2-40B4-BE49-F238E27FC236}">
                <a16:creationId xmlns:a16="http://schemas.microsoft.com/office/drawing/2014/main" id="{173C9B6D-0982-97E8-0285-60EB15E58C82}"/>
              </a:ext>
            </a:extLst>
          </p:cNvPr>
          <p:cNvSpPr>
            <a:spLocks noGrp="1"/>
          </p:cNvSpPr>
          <p:nvPr>
            <p:ph idx="1"/>
          </p:nvPr>
        </p:nvSpPr>
        <p:spPr>
          <a:xfrm>
            <a:off x="838200" y="1723372"/>
            <a:ext cx="10837068" cy="4375150"/>
          </a:xfrm>
        </p:spPr>
        <p:txBody>
          <a:bodyPr vert="horz" lIns="91440" tIns="45720" rIns="91440" bIns="45720" rtlCol="0" anchor="t">
            <a:normAutofit fontScale="92500"/>
          </a:bodyPr>
          <a:lstStyle/>
          <a:p>
            <a:pPr marL="0" indent="0">
              <a:buNone/>
            </a:pPr>
            <a:r>
              <a:rPr lang="en-US">
                <a:cs typeface="Calibri" panose="020F0502020204030204"/>
              </a:rPr>
              <a:t>In our Hypothesis we believe that Microsoft 365 is going to be the most used digital tool by UWTSD students. We expect the results to show this in the case.</a:t>
            </a:r>
          </a:p>
          <a:p>
            <a:pPr marL="0" indent="0">
              <a:buNone/>
            </a:pPr>
            <a:r>
              <a:rPr lang="en-US">
                <a:cs typeface="Calibri" panose="020F0502020204030204"/>
              </a:rPr>
              <a:t>We are basing this on the fact that Microsoft 365 seem to be the Goto tool for all the students for anything related to university work.</a:t>
            </a:r>
          </a:p>
          <a:p>
            <a:pPr marL="0" indent="0">
              <a:buNone/>
            </a:pPr>
            <a:r>
              <a:rPr lang="en-US">
                <a:cs typeface="Calibri" panose="020F0502020204030204"/>
              </a:rPr>
              <a:t>Because of the variety of different applications available at the student disposal, they can easily turn to Microsoft 365 to complete any tasks. Whether it is an assignment for 2000 words, a power point presentation or an excel spread sheet to show the result findings, it is all available in one place.</a:t>
            </a:r>
          </a:p>
          <a:p>
            <a:pPr marL="0" indent="0">
              <a:buNone/>
            </a:pPr>
            <a:r>
              <a:rPr lang="en-US">
                <a:cs typeface="Calibri" panose="020F0502020204030204"/>
              </a:rPr>
              <a:t>The  online platform for this tool is another plus point that students may prefer as they can access and share with students and lecturers in one platform.</a:t>
            </a:r>
          </a:p>
          <a:p>
            <a:pPr marL="0" indent="0">
              <a:buNone/>
            </a:pPr>
            <a:endParaRPr lang="en-US">
              <a:cs typeface="Calibri" panose="020F0502020204030204"/>
            </a:endParaRPr>
          </a:p>
        </p:txBody>
      </p:sp>
    </p:spTree>
    <p:extLst>
      <p:ext uri="{BB962C8B-B14F-4D97-AF65-F5344CB8AC3E}">
        <p14:creationId xmlns:p14="http://schemas.microsoft.com/office/powerpoint/2010/main" val="3994125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74851-4B4A-24E3-E774-AAC91EDDB3A7}"/>
              </a:ext>
            </a:extLst>
          </p:cNvPr>
          <p:cNvSpPr>
            <a:spLocks noGrp="1"/>
          </p:cNvSpPr>
          <p:nvPr>
            <p:ph type="title"/>
          </p:nvPr>
        </p:nvSpPr>
        <p:spPr>
          <a:xfrm>
            <a:off x="911979" y="197913"/>
            <a:ext cx="4092173" cy="1324340"/>
          </a:xfrm>
        </p:spPr>
        <p:txBody>
          <a:bodyPr anchor="b">
            <a:normAutofit/>
          </a:bodyPr>
          <a:lstStyle/>
          <a:p>
            <a:r>
              <a:rPr lang="en-GB" sz="2800"/>
              <a:t>Reference List </a:t>
            </a:r>
          </a:p>
        </p:txBody>
      </p:sp>
      <p:sp>
        <p:nvSpPr>
          <p:cNvPr id="15" name="Content Placeholder 2">
            <a:extLst>
              <a:ext uri="{FF2B5EF4-FFF2-40B4-BE49-F238E27FC236}">
                <a16:creationId xmlns:a16="http://schemas.microsoft.com/office/drawing/2014/main" id="{5D0C894A-0E7A-0C8C-2014-3524DE19815E}"/>
              </a:ext>
            </a:extLst>
          </p:cNvPr>
          <p:cNvSpPr>
            <a:spLocks noGrp="1"/>
          </p:cNvSpPr>
          <p:nvPr>
            <p:ph idx="1"/>
          </p:nvPr>
        </p:nvSpPr>
        <p:spPr>
          <a:xfrm>
            <a:off x="910274" y="1930521"/>
            <a:ext cx="5023966" cy="3532945"/>
          </a:xfrm>
        </p:spPr>
        <p:txBody>
          <a:bodyPr vert="horz" lIns="91440" tIns="45720" rIns="91440" bIns="45720" rtlCol="0" anchor="t">
            <a:normAutofit/>
          </a:bodyPr>
          <a:lstStyle/>
          <a:p>
            <a:pPr marL="0" indent="0">
              <a:buNone/>
            </a:pPr>
            <a:endParaRPr lang="en-GB" sz="1600">
              <a:cs typeface="Calibri"/>
            </a:endParaRPr>
          </a:p>
          <a:p>
            <a:r>
              <a:rPr lang="en-GB" sz="1600">
                <a:ea typeface="+mn-lt"/>
                <a:cs typeface="+mn-lt"/>
              </a:rPr>
              <a:t>Afzal W, published quarterly by the University of Boras, Sweden, (3, sept, 2017)</a:t>
            </a:r>
          </a:p>
          <a:p>
            <a:r>
              <a:rPr lang="en-GB" sz="1600">
                <a:ea typeface="+mn-lt"/>
                <a:cs typeface="+mn-lt"/>
              </a:rPr>
              <a:t>Bhardwaj, R.K. (2018) Digitizing the modern library and the transition from print to electronic. Edited by R.K. Bhardwaj. Hershey, PA: Information Science Reference.</a:t>
            </a:r>
            <a:endParaRPr lang="en-GB">
              <a:ea typeface="+mn-lt"/>
              <a:cs typeface="+mn-lt"/>
            </a:endParaRPr>
          </a:p>
          <a:p>
            <a:r>
              <a:rPr lang="en-GB" sz="1600">
                <a:ea typeface="+mn-lt"/>
                <a:cs typeface="+mn-lt"/>
              </a:rPr>
              <a:t>Cole, J.R. and Foster, H. (2007) Using Moodle. 2nd ed. Sebastopol, Calif. ;: O’Reilly Media. </a:t>
            </a:r>
            <a:endParaRPr lang="en-GB">
              <a:cs typeface="Calibri"/>
            </a:endParaRPr>
          </a:p>
          <a:p>
            <a:r>
              <a:rPr lang="en-GB" sz="1600">
                <a:ea typeface="+mn-lt"/>
                <a:cs typeface="+mn-lt"/>
              </a:rPr>
              <a:t>Escola, J. et al. (2022) ‘Microsoft 365 as a Tool for Teaching During the Covid-19 Pandemic: Perceptions of Portuguese Teachers of Basic and Secondary Education’, Open Education Studies, 4(1), pp. 241–251. Available at: https://doi.org/10.1515/edu-2022-0015. </a:t>
            </a:r>
            <a:endParaRPr lang="en-GB" sz="1600">
              <a:cs typeface="Calibri"/>
            </a:endParaRPr>
          </a:p>
          <a:p>
            <a:endParaRPr lang="en-GB" b="1">
              <a:cs typeface="Calibri" panose="020F0502020204030204"/>
            </a:endParaRPr>
          </a:p>
          <a:p>
            <a:endParaRPr lang="en-GB"/>
          </a:p>
          <a:p>
            <a:endParaRPr lang="en-GB">
              <a:cs typeface="Calibri" panose="020F0502020204030204"/>
            </a:endParaRPr>
          </a:p>
        </p:txBody>
      </p:sp>
      <p:pic>
        <p:nvPicPr>
          <p:cNvPr id="17" name="Picture 16" descr="Sticky notes on a wall">
            <a:extLst>
              <a:ext uri="{FF2B5EF4-FFF2-40B4-BE49-F238E27FC236}">
                <a16:creationId xmlns:a16="http://schemas.microsoft.com/office/drawing/2014/main" id="{75BA054F-5A6F-9333-89F2-F5FC501381F9}"/>
              </a:ext>
            </a:extLst>
          </p:cNvPr>
          <p:cNvPicPr>
            <a:picLocks noChangeAspect="1"/>
          </p:cNvPicPr>
          <p:nvPr/>
        </p:nvPicPr>
        <p:blipFill rotWithShape="1">
          <a:blip r:embed="rId2"/>
          <a:srcRect l="31416" r="33210" b="10"/>
          <a:stretch/>
        </p:blipFill>
        <p:spPr>
          <a:xfrm>
            <a:off x="8173342" y="612225"/>
            <a:ext cx="2608378" cy="5142655"/>
          </a:xfrm>
          <a:prstGeom prst="rect">
            <a:avLst/>
          </a:prstGeom>
        </p:spPr>
      </p:pic>
    </p:spTree>
    <p:extLst>
      <p:ext uri="{BB962C8B-B14F-4D97-AF65-F5344CB8AC3E}">
        <p14:creationId xmlns:p14="http://schemas.microsoft.com/office/powerpoint/2010/main" val="397686478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TM10001114[[fn=Gallery]]</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Are Digital Skills Important for Study and Work?</vt:lpstr>
      <vt:lpstr>Introduction </vt:lpstr>
      <vt:lpstr>During this presentation </vt:lpstr>
      <vt:lpstr>Rationale</vt:lpstr>
      <vt:lpstr>Rationale</vt:lpstr>
      <vt:lpstr>Rationale</vt:lpstr>
      <vt:lpstr>Proposed method</vt:lpstr>
      <vt:lpstr>Ethical consideration</vt:lpstr>
      <vt:lpstr>Hypothesis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UWTSD</dc:creator>
  <cp:revision>5</cp:revision>
  <dcterms:created xsi:type="dcterms:W3CDTF">2022-10-15T11:39:28Z</dcterms:created>
  <dcterms:modified xsi:type="dcterms:W3CDTF">2023-02-18T21:55:00Z</dcterms:modified>
</cp:coreProperties>
</file>