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7" r:id="rId1"/>
  </p:sldMasterIdLst>
  <p:notesMasterIdLst>
    <p:notesMasterId r:id="rId22"/>
  </p:notesMasterIdLst>
  <p:handoutMasterIdLst>
    <p:handoutMasterId r:id="rId23"/>
  </p:handoutMasterIdLst>
  <p:sldIdLst>
    <p:sldId id="277" r:id="rId2"/>
    <p:sldId id="467" r:id="rId3"/>
    <p:sldId id="469" r:id="rId4"/>
    <p:sldId id="470" r:id="rId5"/>
    <p:sldId id="471" r:id="rId6"/>
    <p:sldId id="472" r:id="rId7"/>
    <p:sldId id="473" r:id="rId8"/>
    <p:sldId id="474" r:id="rId9"/>
    <p:sldId id="475" r:id="rId10"/>
    <p:sldId id="476" r:id="rId11"/>
    <p:sldId id="477" r:id="rId12"/>
    <p:sldId id="478" r:id="rId13"/>
    <p:sldId id="481" r:id="rId14"/>
    <p:sldId id="482" r:id="rId15"/>
    <p:sldId id="486" r:id="rId16"/>
    <p:sldId id="500" r:id="rId17"/>
    <p:sldId id="488" r:id="rId18"/>
    <p:sldId id="489" r:id="rId19"/>
    <p:sldId id="490" r:id="rId20"/>
    <p:sldId id="502" r:id="rId21"/>
  </p:sldIdLst>
  <p:sldSz cx="12192000" cy="6858000"/>
  <p:notesSz cx="6669088" cy="9753600"/>
  <p:embeddedFontLst>
    <p:embeddedFont>
      <p:font typeface="Verdana" panose="020B0604030504040204" pitchFamily="34" charset="0"/>
      <p:regular r:id="rId24"/>
      <p:bold r:id="rId25"/>
      <p:italic r:id="rId26"/>
      <p:boldItalic r:id="rId27"/>
    </p:embeddedFont>
  </p:embeddedFont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E80691-E95B-4E26-BA18-F19CCDA3BA59}" v="3" dt="2026-03-21T09:47:16.4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71757" autoAdjust="0"/>
  </p:normalViewPr>
  <p:slideViewPr>
    <p:cSldViewPr>
      <p:cViewPr varScale="1">
        <p:scale>
          <a:sx n="47" d="100"/>
          <a:sy n="47" d="100"/>
        </p:scale>
        <p:origin x="1300" y="1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4.fntdata"/><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lendran Kandasamy" userId="8faa6612-e1d6-4d17-8f6a-343793f5b0f4" providerId="ADAL" clId="{F222774E-734C-42C4-988F-C594CC93E8DB}"/>
    <pc:docChg chg="modSld">
      <pc:chgData name="Balendran Kandasamy" userId="8faa6612-e1d6-4d17-8f6a-343793f5b0f4" providerId="ADAL" clId="{F222774E-734C-42C4-988F-C594CC93E8DB}" dt="2026-03-21T09:52:32.370" v="101" actId="20577"/>
      <pc:docMkLst>
        <pc:docMk/>
      </pc:docMkLst>
      <pc:sldChg chg="modSp mod">
        <pc:chgData name="Balendran Kandasamy" userId="8faa6612-e1d6-4d17-8f6a-343793f5b0f4" providerId="ADAL" clId="{F222774E-734C-42C4-988F-C594CC93E8DB}" dt="2026-03-21T09:34:29.802" v="2" actId="113"/>
        <pc:sldMkLst>
          <pc:docMk/>
          <pc:sldMk cId="3644819595" sldId="472"/>
        </pc:sldMkLst>
        <pc:spChg chg="mod">
          <ac:chgData name="Balendran Kandasamy" userId="8faa6612-e1d6-4d17-8f6a-343793f5b0f4" providerId="ADAL" clId="{F222774E-734C-42C4-988F-C594CC93E8DB}" dt="2026-03-21T09:34:29.802" v="2" actId="113"/>
          <ac:spMkLst>
            <pc:docMk/>
            <pc:sldMk cId="3644819595" sldId="472"/>
            <ac:spMk id="7" creationId="{00000000-0000-0000-0000-000000000000}"/>
          </ac:spMkLst>
        </pc:spChg>
      </pc:sldChg>
      <pc:sldChg chg="modSp mod modNotesTx">
        <pc:chgData name="Balendran Kandasamy" userId="8faa6612-e1d6-4d17-8f6a-343793f5b0f4" providerId="ADAL" clId="{F222774E-734C-42C4-988F-C594CC93E8DB}" dt="2026-03-21T09:41:43.641" v="9" actId="113"/>
        <pc:sldMkLst>
          <pc:docMk/>
          <pc:sldMk cId="3823960009" sldId="473"/>
        </pc:sldMkLst>
        <pc:spChg chg="mod">
          <ac:chgData name="Balendran Kandasamy" userId="8faa6612-e1d6-4d17-8f6a-343793f5b0f4" providerId="ADAL" clId="{F222774E-734C-42C4-988F-C594CC93E8DB}" dt="2026-03-21T09:35:07.188" v="3" actId="113"/>
          <ac:spMkLst>
            <pc:docMk/>
            <pc:sldMk cId="3823960009" sldId="473"/>
            <ac:spMk id="7" creationId="{00000000-0000-0000-0000-000000000000}"/>
          </ac:spMkLst>
        </pc:spChg>
      </pc:sldChg>
      <pc:sldChg chg="modSp mod">
        <pc:chgData name="Balendran Kandasamy" userId="8faa6612-e1d6-4d17-8f6a-343793f5b0f4" providerId="ADAL" clId="{F222774E-734C-42C4-988F-C594CC93E8DB}" dt="2026-03-21T09:42:48.828" v="11" actId="113"/>
        <pc:sldMkLst>
          <pc:docMk/>
          <pc:sldMk cId="2257166643" sldId="474"/>
        </pc:sldMkLst>
        <pc:spChg chg="mod">
          <ac:chgData name="Balendran Kandasamy" userId="8faa6612-e1d6-4d17-8f6a-343793f5b0f4" providerId="ADAL" clId="{F222774E-734C-42C4-988F-C594CC93E8DB}" dt="2026-03-21T09:42:48.828" v="11" actId="113"/>
          <ac:spMkLst>
            <pc:docMk/>
            <pc:sldMk cId="2257166643" sldId="474"/>
            <ac:spMk id="7" creationId="{00000000-0000-0000-0000-000000000000}"/>
          </ac:spMkLst>
        </pc:spChg>
      </pc:sldChg>
      <pc:sldChg chg="addSp delSp modSp mod modNotesTx">
        <pc:chgData name="Balendran Kandasamy" userId="8faa6612-e1d6-4d17-8f6a-343793f5b0f4" providerId="ADAL" clId="{F222774E-734C-42C4-988F-C594CC93E8DB}" dt="2026-03-21T09:47:46.673" v="16" actId="113"/>
        <pc:sldMkLst>
          <pc:docMk/>
          <pc:sldMk cId="823242696" sldId="475"/>
        </pc:sldMkLst>
        <pc:spChg chg="add mod">
          <ac:chgData name="Balendran Kandasamy" userId="8faa6612-e1d6-4d17-8f6a-343793f5b0f4" providerId="ADAL" clId="{F222774E-734C-42C4-988F-C594CC93E8DB}" dt="2026-03-21T09:47:12.693" v="13" actId="21"/>
          <ac:spMkLst>
            <pc:docMk/>
            <pc:sldMk cId="823242696" sldId="475"/>
            <ac:spMk id="2" creationId="{8B660DBB-0032-0F07-02A3-875AED78921C}"/>
          </ac:spMkLst>
        </pc:spChg>
        <pc:spChg chg="add del mod">
          <ac:chgData name="Balendran Kandasamy" userId="8faa6612-e1d6-4d17-8f6a-343793f5b0f4" providerId="ADAL" clId="{F222774E-734C-42C4-988F-C594CC93E8DB}" dt="2026-03-21T09:47:16.499" v="15" actId="14100"/>
          <ac:spMkLst>
            <pc:docMk/>
            <pc:sldMk cId="823242696" sldId="475"/>
            <ac:spMk id="7" creationId="{00000000-0000-0000-0000-000000000000}"/>
          </ac:spMkLst>
        </pc:spChg>
      </pc:sldChg>
      <pc:sldChg chg="modNotesTx">
        <pc:chgData name="Balendran Kandasamy" userId="8faa6612-e1d6-4d17-8f6a-343793f5b0f4" providerId="ADAL" clId="{F222774E-734C-42C4-988F-C594CC93E8DB}" dt="2026-03-21T09:52:32.370" v="101" actId="20577"/>
        <pc:sldMkLst>
          <pc:docMk/>
          <pc:sldMk cId="127040524" sldId="47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514061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an existing organisation, financial stability is assessed mainly from the balance sheet, income statement, and cash flow statement. </a:t>
            </a:r>
          </a:p>
          <a:p>
            <a:r>
              <a:rPr lang="en-GB" b="1" dirty="0"/>
              <a:t>For a start-up business plan</a:t>
            </a:r>
            <a:r>
              <a:rPr lang="en-GB" dirty="0"/>
              <a:t>, stability is assessed mainly through </a:t>
            </a:r>
            <a:r>
              <a:rPr lang="en-GB" b="1" dirty="0"/>
              <a:t>financial forecasts</a:t>
            </a:r>
            <a:r>
              <a:rPr lang="en-GB" dirty="0"/>
              <a:t>, especially </a:t>
            </a:r>
            <a:r>
              <a:rPr lang="en-GB" b="1" dirty="0"/>
              <a:t>projected cash flow</a:t>
            </a:r>
            <a:r>
              <a:rPr lang="en-GB" dirty="0"/>
              <a:t>, projected </a:t>
            </a:r>
            <a:r>
              <a:rPr lang="en-GB" b="1" dirty="0"/>
              <a:t>profitability</a:t>
            </a:r>
            <a:r>
              <a:rPr lang="en-GB" dirty="0"/>
              <a:t>, and the </a:t>
            </a:r>
            <a:r>
              <a:rPr lang="en-GB" b="1" dirty="0"/>
              <a:t>expected debt position</a:t>
            </a:r>
            <a:r>
              <a:rPr lang="en-GB" dirty="0"/>
              <a:t>.</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287556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P/E ratio, “</a:t>
            </a:r>
            <a:r>
              <a:rPr lang="en-GB" b="1" dirty="0"/>
              <a:t>price</a:t>
            </a:r>
            <a:r>
              <a:rPr lang="en-GB" dirty="0"/>
              <a:t>” refers to the value placed on the business by the market or investors, while “earnings” refers to the profit the business makes after tax.</a:t>
            </a:r>
          </a:p>
          <a:p>
            <a:r>
              <a:rPr lang="en-GB" dirty="0"/>
              <a:t>For a </a:t>
            </a:r>
            <a:r>
              <a:rPr lang="en-GB" b="1" dirty="0"/>
              <a:t>start-up</a:t>
            </a:r>
            <a:r>
              <a:rPr lang="en-GB" dirty="0"/>
              <a:t>, this becomes a bit tricky because there is usually </a:t>
            </a:r>
            <a:r>
              <a:rPr lang="en-GB" b="1" dirty="0"/>
              <a:t>no public market share price</a:t>
            </a:r>
            <a:r>
              <a:rPr lang="en-GB" dirty="0"/>
              <a:t>, so “price” is really an </a:t>
            </a:r>
            <a:r>
              <a:rPr lang="en-GB" b="1" dirty="0"/>
              <a:t>estimated valuation</a:t>
            </a:r>
            <a:r>
              <a:rPr lang="en-GB" dirty="0"/>
              <a:t> agreed between founders and investors.</a:t>
            </a:r>
          </a:p>
          <a:p>
            <a:r>
              <a:rPr lang="en-GB" dirty="0"/>
              <a:t>“Price” here means the business’s equity value or market value.</a:t>
            </a:r>
          </a:p>
          <a:p>
            <a:r>
              <a:rPr lang="en-GB" dirty="0"/>
              <a:t>for a start-up, “</a:t>
            </a:r>
            <a:r>
              <a:rPr lang="en-GB" b="1" dirty="0"/>
              <a:t>earnings</a:t>
            </a:r>
            <a:r>
              <a:rPr lang="en-GB" dirty="0"/>
              <a:t>” usually means </a:t>
            </a:r>
            <a:r>
              <a:rPr lang="en-GB" i="1" dirty="0"/>
              <a:t>forecast (predicted) annual profit</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117894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Start-up costs</a:t>
            </a:r>
          </a:p>
          <a:p>
            <a:r>
              <a:rPr lang="en-GB" dirty="0"/>
              <a:t>Operational costs </a:t>
            </a:r>
            <a:r>
              <a:rPr lang="en-GB"/>
              <a:t>-&gt; Fixed - &gt; Variable costs</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1839946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UK, publicly listed firms must comply with regulations set by bodies such as the FCA and Companies House.</a:t>
            </a:r>
          </a:p>
          <a:p>
            <a:r>
              <a:rPr lang="en-GB" dirty="0"/>
              <a:t>SEC is the U.S. </a:t>
            </a:r>
            <a:r>
              <a:rPr lang="en-GB"/>
              <a:t>regulator that requires public companies to publish financial statements</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2885038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5360202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21/03/2026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21/03/2026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21/03/2026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21/03/2026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21/03/2026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21/03/2026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3/21/2026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669966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3/21/2026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053850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21/03/2026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LCBB5013</a:t>
            </a:r>
          </a:p>
        </p:txBody>
      </p:sp>
      <p:sp>
        <p:nvSpPr>
          <p:cNvPr id="6147" name="Subtitle 4"/>
          <p:cNvSpPr>
            <a:spLocks noGrp="1"/>
          </p:cNvSpPr>
          <p:nvPr>
            <p:ph type="subTitle" idx="1"/>
          </p:nvPr>
        </p:nvSpPr>
        <p:spPr>
          <a:xfrm>
            <a:off x="2095472" y="1928802"/>
            <a:ext cx="7786742" cy="4021147"/>
          </a:xfrm>
        </p:spPr>
        <p:txBody>
          <a:bodyPr/>
          <a:lstStyle/>
          <a:p>
            <a:pPr eaLnBrk="1" hangingPunct="1"/>
            <a:r>
              <a:rPr lang="en-GB" altLang="en-US" sz="3600" b="1" dirty="0">
                <a:solidFill>
                  <a:schemeClr val="accent2"/>
                </a:solidFill>
              </a:rPr>
              <a:t>Entrepreneurship</a:t>
            </a:r>
          </a:p>
          <a:p>
            <a:pPr eaLnBrk="1" hangingPunct="1"/>
            <a:r>
              <a:rPr lang="en-GB" altLang="en-US">
                <a:solidFill>
                  <a:schemeClr val="accent2"/>
                </a:solidFill>
              </a:rPr>
              <a:t>Week 6</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Assessing a New Venture’s  Financial Strength and  Viability</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endParaRPr lang="en-US" sz="2000" b="0" dirty="0"/>
          </a:p>
        </p:txBody>
      </p:sp>
      <p:sp>
        <p:nvSpPr>
          <p:cNvPr id="7" name="Content Placeholder 6"/>
          <p:cNvSpPr>
            <a:spLocks noGrp="1"/>
          </p:cNvSpPr>
          <p:nvPr>
            <p:ph idx="1"/>
          </p:nvPr>
        </p:nvSpPr>
        <p:spPr>
          <a:xfrm>
            <a:off x="1981200" y="1417638"/>
            <a:ext cx="8229600" cy="2551014"/>
          </a:xfrm>
        </p:spPr>
        <p:txBody>
          <a:bodyPr/>
          <a:lstStyle/>
          <a:p>
            <a:pPr marL="112522" indent="0">
              <a:lnSpc>
                <a:spcPct val="107000"/>
              </a:lnSpc>
              <a:spcAft>
                <a:spcPts val="110"/>
              </a:spcAft>
              <a:buNone/>
            </a:pPr>
            <a:r>
              <a:rPr lang="en-US"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completion of this lecture, students will be expected to learn – </a:t>
            </a:r>
          </a:p>
          <a:p>
            <a:pPr marL="112522" indent="0">
              <a:lnSpc>
                <a:spcPct val="107000"/>
              </a:lnSpc>
              <a:spcAft>
                <a:spcPts val="110"/>
              </a:spcAft>
              <a:buNone/>
            </a:pPr>
            <a:endParaRPr lang="en-GB" sz="1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endParaRPr>
          </a:p>
          <a:p>
            <a:pPr marL="398272" indent="-285750">
              <a:lnSpc>
                <a:spcPct val="107000"/>
              </a:lnSpc>
              <a:spcAft>
                <a:spcPts val="110"/>
              </a:spcAft>
            </a:pPr>
            <a:r>
              <a:rPr lang="en-GB"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Financial Statement </a:t>
            </a:r>
          </a:p>
          <a:p>
            <a:pPr marL="398272" indent="-285750">
              <a:lnSpc>
                <a:spcPct val="107000"/>
              </a:lnSpc>
              <a:spcAft>
                <a:spcPts val="110"/>
              </a:spcAft>
            </a:pP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Financial Objectives of a Firm</a:t>
            </a:r>
          </a:p>
          <a:p>
            <a:pPr marL="398272" indent="-285750">
              <a:lnSpc>
                <a:spcPct val="107000"/>
              </a:lnSpc>
              <a:spcAft>
                <a:spcPts val="110"/>
              </a:spcAft>
            </a:pP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Process of Financial Management </a:t>
            </a:r>
          </a:p>
          <a:p>
            <a:pPr marL="398272" indent="-285750">
              <a:lnSpc>
                <a:spcPct val="107000"/>
              </a:lnSpc>
              <a:spcAft>
                <a:spcPts val="110"/>
              </a:spcAft>
            </a:pPr>
            <a:r>
              <a:rPr lang="en-US"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References</a:t>
            </a:r>
            <a:endPar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0983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Management </a:t>
            </a:r>
            <a:r>
              <a:rPr lang="en-US" sz="2000" b="0" dirty="0"/>
              <a:t>(1 of 2)</a:t>
            </a:r>
          </a:p>
        </p:txBody>
      </p:sp>
      <p:sp>
        <p:nvSpPr>
          <p:cNvPr id="7" name="Content Placeholder 6"/>
          <p:cNvSpPr>
            <a:spLocks noGrp="1"/>
          </p:cNvSpPr>
          <p:nvPr>
            <p:ph idx="1"/>
          </p:nvPr>
        </p:nvSpPr>
        <p:spPr>
          <a:xfrm>
            <a:off x="838200" y="1600200"/>
            <a:ext cx="10591800" cy="4724400"/>
          </a:xfrm>
        </p:spPr>
        <p:txBody>
          <a:bodyPr/>
          <a:lstStyle/>
          <a:p>
            <a:pPr marL="256032" indent="-256032">
              <a:buSzPct val="100000"/>
            </a:pPr>
            <a:r>
              <a:rPr lang="en-US" sz="2400" dirty="0"/>
              <a:t>Financial Management</a:t>
            </a:r>
          </a:p>
          <a:p>
            <a:pPr marL="740664" lvl="1" indent="-283464"/>
            <a:r>
              <a:rPr lang="en-US" sz="2400" dirty="0"/>
              <a:t>Financial management deals with two things: raising money and managing a company</a:t>
            </a:r>
            <a:r>
              <a:rPr lang="en-US" altLang="en-US" sz="2400" dirty="0"/>
              <a:t>’</a:t>
            </a:r>
            <a:r>
              <a:rPr lang="en-US" sz="2400" dirty="0"/>
              <a:t>s finances in a way that achieves the highest rate of return.</a:t>
            </a:r>
          </a:p>
          <a:p>
            <a:pPr marL="740664" lvl="1" indent="-283464"/>
            <a:r>
              <a:rPr lang="en-US" sz="2400" dirty="0"/>
              <a:t>This lecture focuses primarily on:</a:t>
            </a:r>
          </a:p>
          <a:p>
            <a:pPr lvl="2"/>
            <a:r>
              <a:rPr lang="en-US" sz="2400" dirty="0"/>
              <a:t>How a new venture tracks its financial progress through preparing, analyzing, and maintaining past financial statements.</a:t>
            </a:r>
          </a:p>
          <a:p>
            <a:pPr lvl="2"/>
            <a:r>
              <a:rPr lang="en-US" sz="2400" dirty="0"/>
              <a:t>How a new venture forecasts future income and expenses by preparing pro forma (or projected) financial statements.</a:t>
            </a:r>
          </a:p>
        </p:txBody>
      </p:sp>
    </p:spTree>
    <p:extLst>
      <p:ext uri="{BB962C8B-B14F-4D97-AF65-F5344CB8AC3E}">
        <p14:creationId xmlns:p14="http://schemas.microsoft.com/office/powerpoint/2010/main" val="477169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Management </a:t>
            </a:r>
            <a:r>
              <a:rPr lang="en-US" sz="2000" b="0" dirty="0"/>
              <a:t>(2 of 2)</a:t>
            </a:r>
          </a:p>
        </p:txBody>
      </p:sp>
      <p:sp>
        <p:nvSpPr>
          <p:cNvPr id="7" name="Content Placeholder 6"/>
          <p:cNvSpPr>
            <a:spLocks noGrp="1"/>
          </p:cNvSpPr>
          <p:nvPr>
            <p:ph idx="1"/>
          </p:nvPr>
        </p:nvSpPr>
        <p:spPr>
          <a:xfrm>
            <a:off x="912594" y="1417638"/>
            <a:ext cx="10668000" cy="4572000"/>
          </a:xfrm>
        </p:spPr>
        <p:txBody>
          <a:bodyPr/>
          <a:lstStyle/>
          <a:p>
            <a:pPr marL="0" indent="0">
              <a:spcBef>
                <a:spcPts val="800"/>
              </a:spcBef>
              <a:buNone/>
            </a:pPr>
            <a:r>
              <a:rPr lang="en-US" sz="2000" dirty="0"/>
              <a:t>The financial management of a firm deals with questions such as the following on an ongoing basis:</a:t>
            </a:r>
          </a:p>
          <a:p>
            <a:pPr>
              <a:spcBef>
                <a:spcPts val="800"/>
              </a:spcBef>
              <a:buFontTx/>
              <a:buChar char="•"/>
            </a:pPr>
            <a:r>
              <a:rPr lang="en-US" sz="2000" dirty="0"/>
              <a:t>How are we doing? Are we making or losing money?</a:t>
            </a:r>
          </a:p>
          <a:p>
            <a:pPr>
              <a:spcBef>
                <a:spcPts val="800"/>
              </a:spcBef>
              <a:buFontTx/>
              <a:buChar char="•"/>
            </a:pPr>
            <a:r>
              <a:rPr lang="en-US" sz="2000" dirty="0"/>
              <a:t>How much cash do we have on hand?</a:t>
            </a:r>
          </a:p>
          <a:p>
            <a:pPr>
              <a:spcBef>
                <a:spcPts val="800"/>
              </a:spcBef>
              <a:buFontTx/>
              <a:buChar char="•"/>
            </a:pPr>
            <a:r>
              <a:rPr lang="en-US" sz="2000" dirty="0"/>
              <a:t>Do we have enough cash to meet our short-term obligations?</a:t>
            </a:r>
          </a:p>
          <a:p>
            <a:pPr>
              <a:spcBef>
                <a:spcPts val="800"/>
              </a:spcBef>
              <a:buFontTx/>
              <a:buChar char="•"/>
            </a:pPr>
            <a:r>
              <a:rPr lang="en-US" sz="2000" dirty="0"/>
              <a:t>How efficiently are we utilizing our assets?</a:t>
            </a:r>
          </a:p>
          <a:p>
            <a:pPr>
              <a:spcBef>
                <a:spcPts val="800"/>
              </a:spcBef>
              <a:buFontTx/>
              <a:buChar char="•"/>
            </a:pPr>
            <a:r>
              <a:rPr lang="en-US" sz="2000" dirty="0"/>
              <a:t>How do our growth and net profits compare to those of our industry peers?</a:t>
            </a:r>
          </a:p>
          <a:p>
            <a:pPr>
              <a:spcBef>
                <a:spcPts val="800"/>
              </a:spcBef>
              <a:buFontTx/>
              <a:buChar char="•"/>
            </a:pPr>
            <a:r>
              <a:rPr lang="en-US" sz="2000" dirty="0"/>
              <a:t>Where will the funds we need for capital improvements come from?</a:t>
            </a:r>
          </a:p>
          <a:p>
            <a:pPr>
              <a:spcBef>
                <a:spcPts val="800"/>
              </a:spcBef>
              <a:buFontTx/>
              <a:buChar char="•"/>
            </a:pPr>
            <a:r>
              <a:rPr lang="en-US" sz="2000" dirty="0"/>
              <a:t>Are there ways we can partner with other firms to share risk and reduce the amount of cash we need?</a:t>
            </a:r>
          </a:p>
          <a:p>
            <a:pPr>
              <a:spcBef>
                <a:spcPts val="800"/>
              </a:spcBef>
              <a:buFontTx/>
              <a:buChar char="•"/>
            </a:pPr>
            <a:r>
              <a:rPr lang="en-US" sz="2000" dirty="0"/>
              <a:t>Overall, are we in good shape financially?</a:t>
            </a:r>
          </a:p>
        </p:txBody>
      </p:sp>
    </p:spTree>
    <p:extLst>
      <p:ext uri="{BB962C8B-B14F-4D97-AF65-F5344CB8AC3E}">
        <p14:creationId xmlns:p14="http://schemas.microsoft.com/office/powerpoint/2010/main" val="1008245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(1 of 3)</a:t>
            </a:r>
          </a:p>
        </p:txBody>
      </p:sp>
      <p:sp>
        <p:nvSpPr>
          <p:cNvPr id="5" name="Content Placeholder 4"/>
          <p:cNvSpPr>
            <a:spLocks noGrp="1"/>
          </p:cNvSpPr>
          <p:nvPr>
            <p:ph idx="1"/>
          </p:nvPr>
        </p:nvSpPr>
        <p:spPr>
          <a:xfrm>
            <a:off x="1981200" y="1600202"/>
            <a:ext cx="8229600" cy="380999"/>
          </a:xfrm>
        </p:spPr>
        <p:txBody>
          <a:bodyPr/>
          <a:lstStyle/>
          <a:p>
            <a:pPr marL="0" indent="0">
              <a:buNone/>
            </a:pPr>
            <a:r>
              <a:rPr lang="en-IN" sz="2200" dirty="0"/>
              <a:t>Primary Financial Objectives of Entrepreneurial Firms</a:t>
            </a:r>
          </a:p>
        </p:txBody>
      </p:sp>
      <p:pic>
        <p:nvPicPr>
          <p:cNvPr id="2" name="Picture 1" descr="Four primary financial objectives of entrepreneurial firms. Profitability is a company’s ability to make a profit. Liquidity is a company’s ability to meet its short term obligations. Efficiency is a how productively a firm utilizes its assets. Stability is the overall health of the financial structure of the firm, particularly as it relates to its debt to equity ratio."/>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35220" y="2349498"/>
            <a:ext cx="7946980" cy="2679702"/>
          </a:xfrm>
          <a:prstGeom prst="rect">
            <a:avLst/>
          </a:prstGeom>
        </p:spPr>
      </p:pic>
    </p:spTree>
    <p:extLst>
      <p:ext uri="{BB962C8B-B14F-4D97-AF65-F5344CB8AC3E}">
        <p14:creationId xmlns:p14="http://schemas.microsoft.com/office/powerpoint/2010/main" val="4124753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(2 of 3)</a:t>
            </a:r>
          </a:p>
        </p:txBody>
      </p:sp>
      <p:sp>
        <p:nvSpPr>
          <p:cNvPr id="7" name="Content Placeholder 6"/>
          <p:cNvSpPr>
            <a:spLocks noGrp="1"/>
          </p:cNvSpPr>
          <p:nvPr>
            <p:ph idx="1"/>
          </p:nvPr>
        </p:nvSpPr>
        <p:spPr>
          <a:xfrm>
            <a:off x="1066800" y="1600200"/>
            <a:ext cx="10134600" cy="4800600"/>
          </a:xfrm>
        </p:spPr>
        <p:txBody>
          <a:bodyPr/>
          <a:lstStyle/>
          <a:p>
            <a:r>
              <a:rPr lang="en-US" sz="2100" dirty="0"/>
              <a:t>Profitability</a:t>
            </a:r>
          </a:p>
          <a:p>
            <a:pPr marL="740664" lvl="1"/>
            <a:r>
              <a:rPr lang="en-US" sz="2100" dirty="0"/>
              <a:t>Is the ability to earn a profit.</a:t>
            </a:r>
          </a:p>
          <a:p>
            <a:pPr lvl="2"/>
            <a:r>
              <a:rPr lang="en-GB" sz="2000" dirty="0"/>
              <a:t>Many start-ups are not profitable in their early years, as they often incur significant upfront costs before reaching </a:t>
            </a:r>
            <a:r>
              <a:rPr lang="en-GB" sz="2000" b="1" dirty="0"/>
              <a:t>break-even</a:t>
            </a:r>
            <a:r>
              <a:rPr lang="en-GB" sz="2000" dirty="0"/>
              <a:t>.</a:t>
            </a:r>
            <a:endParaRPr lang="en-US" sz="2100" dirty="0"/>
          </a:p>
          <a:p>
            <a:pPr lvl="2"/>
            <a:r>
              <a:rPr lang="en-US" sz="2100" dirty="0"/>
              <a:t>However, a firm must become profitable to remain viable and provide a return to its owners.</a:t>
            </a:r>
          </a:p>
          <a:p>
            <a:r>
              <a:rPr lang="en-US" sz="2100" b="1" dirty="0"/>
              <a:t>Liquidity</a:t>
            </a:r>
          </a:p>
          <a:p>
            <a:pPr marL="740664" lvl="1"/>
            <a:r>
              <a:rPr lang="en-GB" sz="2100" dirty="0"/>
              <a:t>Liquidity is a firm’s ability to meet its short-term obligations as they become due.</a:t>
            </a:r>
            <a:endParaRPr lang="en-US" sz="2100" dirty="0"/>
          </a:p>
          <a:p>
            <a:pPr lvl="2"/>
            <a:r>
              <a:rPr lang="en-US" sz="2100" dirty="0"/>
              <a:t>Even if a firm is profitable, it is often a challenge to keep enough money in the bank to meet its routine obligations in a timely manner.</a:t>
            </a:r>
          </a:p>
        </p:txBody>
      </p:sp>
    </p:spTree>
    <p:extLst>
      <p:ext uri="{BB962C8B-B14F-4D97-AF65-F5344CB8AC3E}">
        <p14:creationId xmlns:p14="http://schemas.microsoft.com/office/powerpoint/2010/main" val="3644819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(3 of 3)</a:t>
            </a:r>
          </a:p>
        </p:txBody>
      </p:sp>
      <p:sp>
        <p:nvSpPr>
          <p:cNvPr id="7" name="Content Placeholder 6"/>
          <p:cNvSpPr>
            <a:spLocks noGrp="1"/>
          </p:cNvSpPr>
          <p:nvPr>
            <p:ph idx="1"/>
          </p:nvPr>
        </p:nvSpPr>
        <p:spPr>
          <a:xfrm>
            <a:off x="762000" y="1600200"/>
            <a:ext cx="10668000" cy="4648200"/>
          </a:xfrm>
        </p:spPr>
        <p:txBody>
          <a:bodyPr/>
          <a:lstStyle/>
          <a:p>
            <a:r>
              <a:rPr lang="en-US" sz="2200" dirty="0"/>
              <a:t>Efficiency</a:t>
            </a:r>
          </a:p>
          <a:p>
            <a:pPr marL="740664" lvl="1"/>
            <a:r>
              <a:rPr lang="en-US" sz="2200" dirty="0"/>
              <a:t>Is how productively a firm utilizes its assets relative to its revenue and its profits.</a:t>
            </a:r>
          </a:p>
          <a:p>
            <a:pPr lvl="2"/>
            <a:r>
              <a:rPr lang="en-US" sz="2200" b="1" dirty="0"/>
              <a:t>Southwest Airlines</a:t>
            </a:r>
            <a:r>
              <a:rPr lang="en-US" sz="2200" dirty="0"/>
              <a:t>, for example, uses its assets very productively. Its turnaround time, or the time its airplanes sit on the ground while they are being unloaded and reloaded, is the lowest in the airline industry.</a:t>
            </a:r>
          </a:p>
          <a:p>
            <a:r>
              <a:rPr lang="en-US" sz="2200" dirty="0"/>
              <a:t>Stability</a:t>
            </a:r>
          </a:p>
          <a:p>
            <a:pPr marL="740664" lvl="1"/>
            <a:r>
              <a:rPr lang="en-US" sz="2200" dirty="0"/>
              <a:t>Is the strength and vigor of the firm</a:t>
            </a:r>
            <a:r>
              <a:rPr lang="en-US" altLang="en-US" sz="2200" dirty="0"/>
              <a:t>’</a:t>
            </a:r>
            <a:r>
              <a:rPr lang="en-US" sz="2200" dirty="0"/>
              <a:t>s overall financial posture.</a:t>
            </a:r>
          </a:p>
          <a:p>
            <a:pPr lvl="2"/>
            <a:r>
              <a:rPr lang="en-US" sz="2200" dirty="0"/>
              <a:t>For a firm to be stable, it must not only earn a profit and remain liquid but also keep its debt in check.</a:t>
            </a:r>
          </a:p>
        </p:txBody>
      </p:sp>
    </p:spTree>
    <p:extLst>
      <p:ext uri="{BB962C8B-B14F-4D97-AF65-F5344CB8AC3E}">
        <p14:creationId xmlns:p14="http://schemas.microsoft.com/office/powerpoint/2010/main" val="3823960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15372"/>
            <a:ext cx="10972800" cy="699028"/>
          </a:xfrm>
        </p:spPr>
        <p:txBody>
          <a:bodyPr/>
          <a:lstStyle/>
          <a:p>
            <a:r>
              <a:rPr lang="en-US" sz="3600" dirty="0"/>
              <a:t>The Process of Financial Management </a:t>
            </a:r>
            <a:r>
              <a:rPr lang="en-US" sz="2000" b="0" dirty="0"/>
              <a:t>(1 of 4)</a:t>
            </a:r>
          </a:p>
        </p:txBody>
      </p:sp>
      <p:sp>
        <p:nvSpPr>
          <p:cNvPr id="7" name="Content Placeholder 6"/>
          <p:cNvSpPr>
            <a:spLocks noGrp="1"/>
          </p:cNvSpPr>
          <p:nvPr>
            <p:ph idx="1"/>
          </p:nvPr>
        </p:nvSpPr>
        <p:spPr/>
        <p:txBody>
          <a:bodyPr/>
          <a:lstStyle/>
          <a:p>
            <a:r>
              <a:rPr lang="en-US" sz="2200" dirty="0"/>
              <a:t>Importance of Financial Statements</a:t>
            </a:r>
          </a:p>
          <a:p>
            <a:pPr marL="740664" lvl="1"/>
            <a:r>
              <a:rPr lang="en-US" sz="2200" dirty="0"/>
              <a:t>To assess whether its financial objectives are being met, firms rely heavily on analysis of financial statements.</a:t>
            </a:r>
          </a:p>
          <a:p>
            <a:pPr lvl="2"/>
            <a:r>
              <a:rPr lang="en-US" sz="2200" dirty="0"/>
              <a:t>A financial statement is a written report that quantitatively describes </a:t>
            </a:r>
            <a:r>
              <a:rPr lang="en-US" sz="2200" b="1" dirty="0"/>
              <a:t>a firm</a:t>
            </a:r>
            <a:r>
              <a:rPr lang="en-US" altLang="en-US" sz="2200" b="1" dirty="0"/>
              <a:t>’</a:t>
            </a:r>
            <a:r>
              <a:rPr lang="en-US" sz="2200" b="1" dirty="0"/>
              <a:t>s financial health.</a:t>
            </a:r>
          </a:p>
          <a:p>
            <a:pPr lvl="2"/>
            <a:r>
              <a:rPr lang="en-US" sz="2200" dirty="0"/>
              <a:t>The income statement, the balance sheet, and the statement of cash flows are the financial statements entrepreneurs use most commonly.</a:t>
            </a:r>
          </a:p>
          <a:p>
            <a:r>
              <a:rPr lang="en-US" sz="2200" b="1" dirty="0"/>
              <a:t>Forecasts</a:t>
            </a:r>
          </a:p>
          <a:p>
            <a:pPr marL="740664" lvl="1"/>
            <a:r>
              <a:rPr lang="en-US" sz="2200" dirty="0"/>
              <a:t>Are an estimate of a firm</a:t>
            </a:r>
            <a:r>
              <a:rPr lang="en-US" altLang="en-US" sz="2200" dirty="0"/>
              <a:t>’</a:t>
            </a:r>
            <a:r>
              <a:rPr lang="en-US" sz="2200" dirty="0"/>
              <a:t>s future income and expenses, based on past performance, its current circumstances, and its future.</a:t>
            </a:r>
          </a:p>
        </p:txBody>
      </p:sp>
    </p:spTree>
    <p:extLst>
      <p:ext uri="{BB962C8B-B14F-4D97-AF65-F5344CB8AC3E}">
        <p14:creationId xmlns:p14="http://schemas.microsoft.com/office/powerpoint/2010/main" val="2257166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15372"/>
            <a:ext cx="10972800" cy="622828"/>
          </a:xfrm>
        </p:spPr>
        <p:txBody>
          <a:bodyPr/>
          <a:lstStyle/>
          <a:p>
            <a:r>
              <a:rPr lang="en-US" sz="3600" dirty="0"/>
              <a:t>The Process of Financial  Management </a:t>
            </a:r>
            <a:r>
              <a:rPr lang="en-US" sz="2000" b="0" dirty="0"/>
              <a:t>(2 of 4)</a:t>
            </a:r>
          </a:p>
        </p:txBody>
      </p:sp>
      <p:sp>
        <p:nvSpPr>
          <p:cNvPr id="7" name="Content Placeholder 6"/>
          <p:cNvSpPr>
            <a:spLocks noGrp="1"/>
          </p:cNvSpPr>
          <p:nvPr>
            <p:ph idx="1"/>
          </p:nvPr>
        </p:nvSpPr>
        <p:spPr>
          <a:xfrm>
            <a:off x="609600" y="1600200"/>
            <a:ext cx="10972800" cy="4421087"/>
          </a:xfrm>
        </p:spPr>
        <p:txBody>
          <a:bodyPr/>
          <a:lstStyle/>
          <a:p>
            <a:r>
              <a:rPr lang="en-US" sz="2200" dirty="0"/>
              <a:t>Forecasts (continued)</a:t>
            </a:r>
          </a:p>
          <a:p>
            <a:pPr marL="740664" lvl="1"/>
            <a:r>
              <a:rPr lang="en-US" sz="2200" dirty="0"/>
              <a:t>New ventures typically base their forecasts on an </a:t>
            </a:r>
            <a:r>
              <a:rPr lang="en-US" sz="2200" b="1" dirty="0"/>
              <a:t>estimate of sales </a:t>
            </a:r>
            <a:r>
              <a:rPr lang="en-US" sz="2200" dirty="0"/>
              <a:t>and then on industry averages or the experiences of similar start-ups regarding the cost of goods sold and other expenses.</a:t>
            </a:r>
          </a:p>
          <a:p>
            <a:r>
              <a:rPr lang="en-US" sz="2200" dirty="0"/>
              <a:t>Budgets</a:t>
            </a:r>
          </a:p>
          <a:p>
            <a:pPr marL="740664" lvl="1"/>
            <a:r>
              <a:rPr lang="en-US" sz="2200" dirty="0"/>
              <a:t>Are itemized forecasts of a company</a:t>
            </a:r>
            <a:r>
              <a:rPr lang="en-US" altLang="en-US" sz="2200" dirty="0"/>
              <a:t>’</a:t>
            </a:r>
            <a:r>
              <a:rPr lang="en-US" sz="2200" dirty="0"/>
              <a:t>s income, expenses, and capital needs and are also an important tool for financial planning and control.</a:t>
            </a:r>
          </a:p>
          <a:p>
            <a:pPr marL="310896" indent="-342900"/>
            <a:r>
              <a:rPr lang="en-US" sz="2200" dirty="0"/>
              <a:t>Valuations</a:t>
            </a:r>
          </a:p>
          <a:p>
            <a:pPr marL="0" indent="0">
              <a:buNone/>
            </a:pPr>
            <a:r>
              <a:rPr lang="en-US" sz="2200" dirty="0"/>
              <a:t>This relates to the worth of your business; It can be assessed by:</a:t>
            </a:r>
          </a:p>
          <a:p>
            <a:r>
              <a:rPr lang="en-US" sz="2200" dirty="0"/>
              <a:t>Using the PE ratio (price earnings ratio) - </a:t>
            </a:r>
            <a:r>
              <a:rPr lang="en-GB" sz="1800" dirty="0"/>
              <a:t>The Price/Earnings (P/E) Ratio represents the value of the business divided by its post tax profits.</a:t>
            </a:r>
            <a:endParaRPr lang="en-US" sz="1800" dirty="0"/>
          </a:p>
        </p:txBody>
      </p:sp>
    </p:spTree>
    <p:extLst>
      <p:ext uri="{BB962C8B-B14F-4D97-AF65-F5344CB8AC3E}">
        <p14:creationId xmlns:p14="http://schemas.microsoft.com/office/powerpoint/2010/main" val="823242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The Process of Financial Management </a:t>
            </a:r>
            <a:r>
              <a:rPr lang="en-US" sz="2000" b="0" dirty="0"/>
              <a:t>(3 of 4)</a:t>
            </a:r>
          </a:p>
        </p:txBody>
      </p:sp>
      <p:sp>
        <p:nvSpPr>
          <p:cNvPr id="7" name="Content Placeholder 6"/>
          <p:cNvSpPr>
            <a:spLocks noGrp="1"/>
          </p:cNvSpPr>
          <p:nvPr>
            <p:ph idx="1"/>
          </p:nvPr>
        </p:nvSpPr>
        <p:spPr>
          <a:xfrm>
            <a:off x="609600" y="1268760"/>
            <a:ext cx="10439400" cy="4525963"/>
          </a:xfrm>
        </p:spPr>
        <p:txBody>
          <a:bodyPr/>
          <a:lstStyle/>
          <a:p>
            <a:r>
              <a:rPr lang="en-US" sz="2200" dirty="0"/>
              <a:t>Valuations cont’d</a:t>
            </a:r>
          </a:p>
          <a:p>
            <a:r>
              <a:rPr lang="en-GB" sz="2400" dirty="0"/>
              <a:t>Startup costs </a:t>
            </a:r>
            <a:r>
              <a:rPr lang="en-US" sz="2200" b="1" dirty="0"/>
              <a:t>- </a:t>
            </a:r>
            <a:r>
              <a:rPr lang="en-GB" sz="2400" dirty="0"/>
              <a:t>The </a:t>
            </a:r>
            <a:r>
              <a:rPr lang="en-GB" sz="2400" b="1" dirty="0"/>
              <a:t>initial one-off or pre-opening costs</a:t>
            </a:r>
            <a:r>
              <a:rPr lang="en-GB" sz="2400" dirty="0"/>
              <a:t> needed to launch the business</a:t>
            </a:r>
            <a:endParaRPr lang="en-US" sz="2200" b="1" dirty="0"/>
          </a:p>
          <a:p>
            <a:r>
              <a:rPr lang="en-US" sz="2200" b="1" dirty="0"/>
              <a:t>Asset valuation – Net realizable value of company’s asset</a:t>
            </a:r>
          </a:p>
          <a:p>
            <a:r>
              <a:rPr lang="en-US" sz="2200" dirty="0"/>
              <a:t>Financial Ratios</a:t>
            </a:r>
          </a:p>
          <a:p>
            <a:pPr marL="740664" lvl="1"/>
            <a:r>
              <a:rPr lang="en-US" sz="2200" dirty="0"/>
              <a:t>Depict relationships between items on a firm</a:t>
            </a:r>
            <a:r>
              <a:rPr lang="en-US" altLang="en-US" sz="2200" dirty="0"/>
              <a:t>’</a:t>
            </a:r>
            <a:r>
              <a:rPr lang="en-US" sz="2200" dirty="0"/>
              <a:t>s financial statements.</a:t>
            </a:r>
          </a:p>
          <a:p>
            <a:pPr marL="740664" lvl="1"/>
            <a:r>
              <a:rPr lang="en-US" sz="2200" dirty="0"/>
              <a:t>An analysis of its financial ratios helps a firm determine whether it is meeting its financial objectives and how it stacks up against industry peers.</a:t>
            </a:r>
          </a:p>
          <a:p>
            <a:r>
              <a:rPr lang="en-US" sz="2200" dirty="0"/>
              <a:t>Importance of Financial Management</a:t>
            </a:r>
          </a:p>
          <a:p>
            <a:pPr marL="740664" lvl="1"/>
            <a:r>
              <a:rPr lang="en-GB" sz="2200" dirty="0"/>
              <a:t>Many experienced entrepreneurs emphasise the importance of effective financial management.</a:t>
            </a:r>
            <a:endParaRPr lang="en-US" sz="2200" dirty="0"/>
          </a:p>
        </p:txBody>
      </p:sp>
    </p:spTree>
    <p:extLst>
      <p:ext uri="{BB962C8B-B14F-4D97-AF65-F5344CB8AC3E}">
        <p14:creationId xmlns:p14="http://schemas.microsoft.com/office/powerpoint/2010/main" val="127040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15372"/>
            <a:ext cx="10972800" cy="699028"/>
          </a:xfrm>
        </p:spPr>
        <p:txBody>
          <a:bodyPr/>
          <a:lstStyle/>
          <a:p>
            <a:r>
              <a:rPr lang="en-US" sz="3600" dirty="0"/>
              <a:t>The Process of Financial Management </a:t>
            </a:r>
            <a:r>
              <a:rPr lang="en-US" sz="2000" b="0" dirty="0"/>
              <a:t>(4 of 4)</a:t>
            </a:r>
          </a:p>
        </p:txBody>
      </p:sp>
      <p:sp>
        <p:nvSpPr>
          <p:cNvPr id="2" name="Content Placeholder 1"/>
          <p:cNvSpPr>
            <a:spLocks noGrp="1"/>
          </p:cNvSpPr>
          <p:nvPr>
            <p:ph idx="1"/>
          </p:nvPr>
        </p:nvSpPr>
        <p:spPr>
          <a:xfrm>
            <a:off x="1981200" y="1600201"/>
            <a:ext cx="8229600" cy="381000"/>
          </a:xfrm>
        </p:spPr>
        <p:txBody>
          <a:bodyPr/>
          <a:lstStyle/>
          <a:p>
            <a:pPr marL="0" indent="0">
              <a:buNone/>
            </a:pPr>
            <a:r>
              <a:rPr lang="en-IN" sz="2200" dirty="0"/>
              <a:t>The Process of Financial Management</a:t>
            </a:r>
          </a:p>
        </p:txBody>
      </p:sp>
      <p:pic>
        <p:nvPicPr>
          <p:cNvPr id="3" name="Picture 2" descr="Four steps in the process in the financial management. The first step is preparation of historic financial statements including income statement, balance sheet, and statement of cash flows. The second step is preparation of forecasts including income, expenses, and capital expenditures. The third step is preparation of pro forma financial statements including pro forma income statement, pro forma balance sheet, and prof forma statement of cash flows. The fourth step is ongoing analysis of financial results including ratio analysis, measuring results versus plans, and measuring results versus industry norm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10967" y="2092109"/>
            <a:ext cx="4570066" cy="4211631"/>
          </a:xfrm>
          <a:prstGeom prst="rect">
            <a:avLst/>
          </a:prstGeom>
        </p:spPr>
      </p:pic>
    </p:spTree>
    <p:extLst>
      <p:ext uri="{BB962C8B-B14F-4D97-AF65-F5344CB8AC3E}">
        <p14:creationId xmlns:p14="http://schemas.microsoft.com/office/powerpoint/2010/main" val="2468222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Statements</a:t>
            </a:r>
          </a:p>
        </p:txBody>
      </p:sp>
      <p:sp>
        <p:nvSpPr>
          <p:cNvPr id="7" name="Content Placeholder 6"/>
          <p:cNvSpPr>
            <a:spLocks noGrp="1"/>
          </p:cNvSpPr>
          <p:nvPr>
            <p:ph idx="1"/>
          </p:nvPr>
        </p:nvSpPr>
        <p:spPr>
          <a:xfrm>
            <a:off x="838200" y="1600201"/>
            <a:ext cx="10744200" cy="4525963"/>
          </a:xfrm>
        </p:spPr>
        <p:txBody>
          <a:bodyPr/>
          <a:lstStyle/>
          <a:p>
            <a:r>
              <a:rPr lang="en-US" sz="2200" dirty="0"/>
              <a:t>Historical Financial Statements</a:t>
            </a:r>
          </a:p>
          <a:p>
            <a:pPr lvl="1"/>
            <a:r>
              <a:rPr lang="en-US" sz="2200" dirty="0"/>
              <a:t>Reflect past performance and are usually prepared on a quarterly and annual basis.</a:t>
            </a:r>
          </a:p>
          <a:p>
            <a:pPr lvl="2"/>
            <a:r>
              <a:rPr lang="en-GB" sz="2200" dirty="0"/>
              <a:t>Publicly traded firms are required by regulators to prepare financial statements and make them available to the public.</a:t>
            </a:r>
            <a:r>
              <a:rPr lang="en-US" sz="2200" dirty="0"/>
              <a:t>.</a:t>
            </a:r>
          </a:p>
          <a:p>
            <a:r>
              <a:rPr lang="en-US" sz="2200" dirty="0"/>
              <a:t>Pro Forma Financial Statements</a:t>
            </a:r>
          </a:p>
          <a:p>
            <a:pPr marL="740664" lvl="1"/>
            <a:r>
              <a:rPr lang="en-US" sz="2200" dirty="0"/>
              <a:t>Are projections for future periods based on forecasts and are typically completed for two to three years in the future.</a:t>
            </a:r>
          </a:p>
          <a:p>
            <a:pPr lvl="2"/>
            <a:r>
              <a:rPr lang="en-US" sz="2200" dirty="0"/>
              <a:t>Pro forma financial statements are strictly planning tools and are not required by the SEC.</a:t>
            </a:r>
          </a:p>
        </p:txBody>
      </p:sp>
    </p:spTree>
    <p:extLst>
      <p:ext uri="{BB962C8B-B14F-4D97-AF65-F5344CB8AC3E}">
        <p14:creationId xmlns:p14="http://schemas.microsoft.com/office/powerpoint/2010/main" val="2295941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Historical Financial Statements</a:t>
            </a:r>
          </a:p>
        </p:txBody>
      </p:sp>
      <p:sp>
        <p:nvSpPr>
          <p:cNvPr id="13" name="Text Placeholder 12"/>
          <p:cNvSpPr>
            <a:spLocks noGrp="1"/>
          </p:cNvSpPr>
          <p:nvPr>
            <p:ph idx="13"/>
          </p:nvPr>
        </p:nvSpPr>
        <p:spPr>
          <a:xfrm>
            <a:off x="1981200" y="1189038"/>
            <a:ext cx="8229600" cy="457200"/>
          </a:xfrm>
        </p:spPr>
        <p:txBody>
          <a:bodyPr/>
          <a:lstStyle/>
          <a:p>
            <a:pPr>
              <a:buNone/>
            </a:pPr>
            <a:r>
              <a:rPr lang="en-US" sz="2400" dirty="0"/>
              <a:t>Three types of historical financial statements</a:t>
            </a:r>
          </a:p>
        </p:txBody>
      </p:sp>
      <p:graphicFrame>
        <p:nvGraphicFramePr>
          <p:cNvPr id="14" name="Table 5"/>
          <p:cNvGraphicFramePr>
            <a:graphicFrameLocks noGrp="1"/>
          </p:cNvGraphicFramePr>
          <p:nvPr>
            <p:ph idx="1"/>
            <p:extLst>
              <p:ext uri="{D42A27DB-BD31-4B8C-83A1-F6EECF244321}">
                <p14:modId xmlns:p14="http://schemas.microsoft.com/office/powerpoint/2010/main" val="1415211382"/>
              </p:ext>
            </p:extLst>
          </p:nvPr>
        </p:nvGraphicFramePr>
        <p:xfrm>
          <a:off x="1775520" y="1700808"/>
          <a:ext cx="8229600" cy="402336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Financial Statement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Purpose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Statement of profit and loss</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Reflects the results of the operations of a firm over a specified period. It records all the revenues and expenses for the given period and shows whether the firm is making a profit or is experiencing a loss.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Statement of financial position</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Is a snapshot of a company</a:t>
                      </a:r>
                      <a:r>
                        <a:rPr lang="en-US" altLang="en-US" sz="2000" b="0" dirty="0"/>
                        <a:t>’</a:t>
                      </a:r>
                      <a:r>
                        <a:rPr lang="en-US" sz="2000" b="0" dirty="0"/>
                        <a:t>s assets, liabilities, and owner</a:t>
                      </a:r>
                      <a:r>
                        <a:rPr lang="en-US" altLang="en-US" sz="2000" b="0" dirty="0"/>
                        <a:t>’</a:t>
                      </a:r>
                      <a:r>
                        <a:rPr lang="en-US" sz="2000" b="0" dirty="0"/>
                        <a:t>s equity at a specific point in time.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Statement of cash flows</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Summarizes the changes in a firm</a:t>
                      </a:r>
                      <a:r>
                        <a:rPr lang="en-US" altLang="en-US" sz="2000" b="0" dirty="0"/>
                        <a:t>’</a:t>
                      </a:r>
                      <a:r>
                        <a:rPr lang="en-US" sz="2000" b="0" dirty="0"/>
                        <a:t>s cash position for a specified period of time and details why the changes occurred.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382971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778098"/>
          </a:xfrm>
        </p:spPr>
        <p:txBody>
          <a:bodyPr/>
          <a:lstStyle/>
          <a:p>
            <a:r>
              <a:rPr lang="en-US" sz="3600" dirty="0"/>
              <a:t>Historical Income Statements</a:t>
            </a:r>
            <a:endParaRPr lang="en-US" sz="3600" b="0" dirty="0"/>
          </a:p>
        </p:txBody>
      </p:sp>
      <p:sp>
        <p:nvSpPr>
          <p:cNvPr id="2" name="Content Placeholder 1"/>
          <p:cNvSpPr>
            <a:spLocks noGrp="1"/>
          </p:cNvSpPr>
          <p:nvPr>
            <p:ph idx="1"/>
          </p:nvPr>
        </p:nvSpPr>
        <p:spPr>
          <a:xfrm>
            <a:off x="1956394" y="945468"/>
            <a:ext cx="8229600" cy="304800"/>
          </a:xfrm>
        </p:spPr>
        <p:txBody>
          <a:bodyPr/>
          <a:lstStyle/>
          <a:p>
            <a:pPr marL="0" indent="0">
              <a:buNone/>
            </a:pPr>
            <a:r>
              <a:rPr lang="en-US" sz="1800" dirty="0"/>
              <a:t>Consolidated Income Statements for New Venture Fitness Drinks, Inc.</a:t>
            </a:r>
          </a:p>
        </p:txBody>
      </p:sp>
      <p:graphicFrame>
        <p:nvGraphicFramePr>
          <p:cNvPr id="5" name="Table 4"/>
          <p:cNvGraphicFramePr>
            <a:graphicFrameLocks noGrp="1"/>
          </p:cNvGraphicFramePr>
          <p:nvPr>
            <p:extLst>
              <p:ext uri="{D42A27DB-BD31-4B8C-83A1-F6EECF244321}">
                <p14:modId xmlns:p14="http://schemas.microsoft.com/office/powerpoint/2010/main" val="2088526945"/>
              </p:ext>
            </p:extLst>
          </p:nvPr>
        </p:nvGraphicFramePr>
        <p:xfrm>
          <a:off x="1967319" y="1340532"/>
          <a:ext cx="8230215" cy="4572000"/>
        </p:xfrm>
        <a:graphic>
          <a:graphicData uri="http://schemas.openxmlformats.org/drawingml/2006/table">
            <a:tbl>
              <a:tblPr firstRow="1" bandRow="1">
                <a:tableStyleId>{9D7B26C5-4107-4FEC-AEDC-1716B250A1EF}</a:tableStyleId>
              </a:tblPr>
              <a:tblGrid>
                <a:gridCol w="3048000">
                  <a:extLst>
                    <a:ext uri="{9D8B030D-6E8A-4147-A177-3AD203B41FA5}">
                      <a16:colId xmlns:a16="http://schemas.microsoft.com/office/drawing/2014/main" val="20000"/>
                    </a:ext>
                  </a:extLst>
                </a:gridCol>
                <a:gridCol w="1749384">
                  <a:extLst>
                    <a:ext uri="{9D8B030D-6E8A-4147-A177-3AD203B41FA5}">
                      <a16:colId xmlns:a16="http://schemas.microsoft.com/office/drawing/2014/main" val="20001"/>
                    </a:ext>
                  </a:extLst>
                </a:gridCol>
                <a:gridCol w="1741358">
                  <a:extLst>
                    <a:ext uri="{9D8B030D-6E8A-4147-A177-3AD203B41FA5}">
                      <a16:colId xmlns:a16="http://schemas.microsoft.com/office/drawing/2014/main" val="20002"/>
                    </a:ext>
                  </a:extLst>
                </a:gridCol>
                <a:gridCol w="1691473">
                  <a:extLst>
                    <a:ext uri="{9D8B030D-6E8A-4147-A177-3AD203B41FA5}">
                      <a16:colId xmlns:a16="http://schemas.microsoft.com/office/drawing/2014/main" val="20003"/>
                    </a:ext>
                  </a:extLst>
                </a:gridCol>
              </a:tblGrid>
              <a:tr h="251196">
                <a:tc>
                  <a:txBody>
                    <a:bodyPr/>
                    <a:lstStyle/>
                    <a:p>
                      <a:r>
                        <a:rPr lang="en-US" sz="1200" dirty="0">
                          <a:solidFill>
                            <a:schemeClr val="bg1"/>
                          </a:solidFill>
                          <a:latin typeface="+mn-lt"/>
                        </a:rPr>
                        <a:t>Blank</a:t>
                      </a: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2018</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2017</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2016</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51196">
                <a:tc>
                  <a:txBody>
                    <a:bodyPr/>
                    <a:lstStyle/>
                    <a:p>
                      <a:r>
                        <a:rPr lang="en-US" sz="1200" u="none" strike="noStrike" kern="1200" baseline="0" dirty="0">
                          <a:latin typeface="+mn-lt"/>
                        </a:rPr>
                        <a:t>Net sales</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$586,600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$463,100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$368,900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0001"/>
                  </a:ext>
                </a:extLst>
              </a:tr>
              <a:tr h="251196">
                <a:tc>
                  <a:txBody>
                    <a:bodyPr/>
                    <a:lstStyle/>
                    <a:p>
                      <a:r>
                        <a:rPr lang="en-US" sz="1200" u="none" strike="noStrike" kern="1200" baseline="0" dirty="0">
                          <a:latin typeface="+mn-lt"/>
                        </a:rPr>
                        <a:t>Cost of sales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268,900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225,500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201,500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2"/>
                  </a:ext>
                </a:extLst>
              </a:tr>
              <a:tr h="251196">
                <a:tc>
                  <a:txBody>
                    <a:bodyPr/>
                    <a:lstStyle/>
                    <a:p>
                      <a:r>
                        <a:rPr lang="en-US" sz="1200" u="none" strike="noStrike" kern="1200" baseline="0" dirty="0">
                          <a:latin typeface="+mn-lt"/>
                        </a:rPr>
                        <a:t>Gross profit</a:t>
                      </a:r>
                      <a:endParaRPr lang="en-US" sz="1200" dirty="0">
                        <a:latin typeface="+mn-lt"/>
                      </a:endParaRPr>
                    </a:p>
                  </a:txBody>
                  <a:tcPr marL="98081" marR="98081">
                    <a:solidFill>
                      <a:schemeClr val="bg1"/>
                    </a:solidFill>
                  </a:tcPr>
                </a:tc>
                <a:tc>
                  <a:txBody>
                    <a:bodyPr/>
                    <a:lstStyle/>
                    <a:p>
                      <a:pPr algn="r"/>
                      <a:r>
                        <a:rPr lang="en-US" sz="1200" dirty="0">
                          <a:latin typeface="+mn-lt"/>
                        </a:rPr>
                        <a:t>317,700</a:t>
                      </a:r>
                    </a:p>
                  </a:txBody>
                  <a:tcPr marL="98081" marR="98081">
                    <a:solidFill>
                      <a:schemeClr val="bg1"/>
                    </a:solidFill>
                  </a:tcPr>
                </a:tc>
                <a:tc>
                  <a:txBody>
                    <a:bodyPr/>
                    <a:lstStyle/>
                    <a:p>
                      <a:pPr algn="r"/>
                      <a:r>
                        <a:rPr lang="en-US" sz="1200" dirty="0">
                          <a:latin typeface="+mn-lt"/>
                        </a:rPr>
                        <a:t>237,600</a:t>
                      </a:r>
                    </a:p>
                  </a:txBody>
                  <a:tcPr marL="98081" marR="98081">
                    <a:solidFill>
                      <a:schemeClr val="bg1"/>
                    </a:solidFill>
                  </a:tcPr>
                </a:tc>
                <a:tc>
                  <a:txBody>
                    <a:bodyPr/>
                    <a:lstStyle/>
                    <a:p>
                      <a:pPr algn="r"/>
                      <a:r>
                        <a:rPr lang="en-US" sz="1200" dirty="0">
                          <a:latin typeface="+mn-lt"/>
                        </a:rPr>
                        <a:t>167,400</a:t>
                      </a:r>
                    </a:p>
                  </a:txBody>
                  <a:tcPr marL="98081" marR="98081">
                    <a:solidFill>
                      <a:schemeClr val="bg1"/>
                    </a:solidFill>
                  </a:tcPr>
                </a:tc>
                <a:extLst>
                  <a:ext uri="{0D108BD9-81ED-4DB2-BD59-A6C34878D82A}">
                    <a16:rowId xmlns:a16="http://schemas.microsoft.com/office/drawing/2014/main" val="10003"/>
                  </a:ext>
                </a:extLst>
              </a:tr>
              <a:tr h="251196">
                <a:tc>
                  <a:txBody>
                    <a:bodyPr/>
                    <a:lstStyle/>
                    <a:p>
                      <a:r>
                        <a:rPr lang="en-US" sz="1200" b="1" u="none" strike="noStrike" kern="1200" baseline="0" dirty="0">
                          <a:latin typeface="+mn-lt"/>
                        </a:rPr>
                        <a:t>Operating expenses</a:t>
                      </a:r>
                      <a:endParaRPr lang="en-US" sz="1200" b="1" dirty="0">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extLst>
                  <a:ext uri="{0D108BD9-81ED-4DB2-BD59-A6C34878D82A}">
                    <a16:rowId xmlns:a16="http://schemas.microsoft.com/office/drawing/2014/main" val="10004"/>
                  </a:ext>
                </a:extLst>
              </a:tr>
              <a:tr h="423066">
                <a:tc>
                  <a:txBody>
                    <a:bodyPr/>
                    <a:lstStyle/>
                    <a:p>
                      <a:r>
                        <a:rPr lang="en-US" sz="1200" u="none" strike="noStrike" kern="1200" baseline="0" dirty="0">
                          <a:latin typeface="+mn-lt"/>
                        </a:rPr>
                        <a:t>Selling, general, and administrative expenses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117,800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104,700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90,200</a:t>
                      </a:r>
                      <a:endParaRPr lang="en-US" sz="1200" dirty="0">
                        <a:latin typeface="+mn-lt"/>
                      </a:endParaRPr>
                    </a:p>
                  </a:txBody>
                  <a:tcPr marL="98081" marR="98081">
                    <a:solidFill>
                      <a:schemeClr val="bg1"/>
                    </a:solidFill>
                  </a:tcPr>
                </a:tc>
                <a:extLst>
                  <a:ext uri="{0D108BD9-81ED-4DB2-BD59-A6C34878D82A}">
                    <a16:rowId xmlns:a16="http://schemas.microsoft.com/office/drawing/2014/main" val="4000657509"/>
                  </a:ext>
                </a:extLst>
              </a:tr>
              <a:tr h="251196">
                <a:tc>
                  <a:txBody>
                    <a:bodyPr/>
                    <a:lstStyle/>
                    <a:p>
                      <a:r>
                        <a:rPr lang="en-US" sz="1200" u="none" strike="noStrike" kern="1200" baseline="0" dirty="0">
                          <a:latin typeface="+mn-lt"/>
                        </a:rPr>
                        <a:t>Depreciation</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13,500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5,100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5"/>
                  </a:ext>
                </a:extLst>
              </a:tr>
              <a:tr h="251196">
                <a:tc>
                  <a:txBody>
                    <a:bodyPr/>
                    <a:lstStyle/>
                    <a:p>
                      <a:r>
                        <a:rPr lang="en-US" sz="1200" u="none" strike="noStrike" kern="1200" baseline="0" dirty="0">
                          <a:latin typeface="+mn-lt"/>
                        </a:rPr>
                        <a:t>Operating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186,400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127,000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72,100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6"/>
                  </a:ext>
                </a:extLst>
              </a:tr>
              <a:tr h="251196">
                <a:tc>
                  <a:txBody>
                    <a:bodyPr/>
                    <a:lstStyle/>
                    <a:p>
                      <a:r>
                        <a:rPr lang="en-US" sz="1200" b="1" u="none" strike="noStrike" kern="1200" baseline="0" dirty="0">
                          <a:latin typeface="+mn-lt"/>
                        </a:rPr>
                        <a:t>Other income</a:t>
                      </a:r>
                      <a:endParaRPr lang="en-US" sz="1200" b="1" dirty="0">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extLst>
                  <a:ext uri="{0D108BD9-81ED-4DB2-BD59-A6C34878D82A}">
                    <a16:rowId xmlns:a16="http://schemas.microsoft.com/office/drawing/2014/main" val="10007"/>
                  </a:ext>
                </a:extLst>
              </a:tr>
              <a:tr h="251196">
                <a:tc>
                  <a:txBody>
                    <a:bodyPr/>
                    <a:lstStyle/>
                    <a:p>
                      <a:r>
                        <a:rPr lang="en-US" sz="1200" u="none" strike="noStrike" kern="1200" baseline="0" dirty="0">
                          <a:latin typeface="+mn-lt"/>
                        </a:rPr>
                        <a:t>Interest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800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1,100</a:t>
                      </a:r>
                      <a:endParaRPr lang="en-US" sz="1200" dirty="0">
                        <a:latin typeface="+mn-lt"/>
                      </a:endParaRPr>
                    </a:p>
                  </a:txBody>
                  <a:tcPr marL="98081" marR="98081">
                    <a:solidFill>
                      <a:schemeClr val="bg1"/>
                    </a:solidFill>
                  </a:tcPr>
                </a:tc>
                <a:extLst>
                  <a:ext uri="{0D108BD9-81ED-4DB2-BD59-A6C34878D82A}">
                    <a16:rowId xmlns:a16="http://schemas.microsoft.com/office/drawing/2014/main" val="1524395294"/>
                  </a:ext>
                </a:extLst>
              </a:tr>
              <a:tr h="251196">
                <a:tc>
                  <a:txBody>
                    <a:bodyPr/>
                    <a:lstStyle/>
                    <a:p>
                      <a:r>
                        <a:rPr lang="en-US" sz="1200" u="none" strike="noStrike" kern="1200" baseline="0" dirty="0">
                          <a:latin typeface="+mn-lt"/>
                        </a:rPr>
                        <a:t>Interest expense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(15,000)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(6,400)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8"/>
                  </a:ext>
                </a:extLst>
              </a:tr>
              <a:tr h="251196">
                <a:tc>
                  <a:txBody>
                    <a:bodyPr/>
                    <a:lstStyle/>
                    <a:p>
                      <a:r>
                        <a:rPr lang="en-US" sz="1200" u="none" strike="noStrike" kern="1200" baseline="0" dirty="0">
                          <a:latin typeface="+mn-lt"/>
                        </a:rPr>
                        <a:t>Other income (expense), net</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10,900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1,200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9"/>
                  </a:ext>
                </a:extLst>
              </a:tr>
              <a:tr h="251196">
                <a:tc>
                  <a:txBody>
                    <a:bodyPr/>
                    <a:lstStyle/>
                    <a:p>
                      <a:r>
                        <a:rPr lang="en-US" sz="1200" u="none" strike="noStrike" kern="1200" baseline="0" dirty="0">
                          <a:latin typeface="+mn-lt"/>
                        </a:rPr>
                        <a:t>Income before income taxes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184,200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119,600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68,000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0"/>
                  </a:ext>
                </a:extLst>
              </a:tr>
              <a:tr h="251196">
                <a:tc>
                  <a:txBody>
                    <a:bodyPr/>
                    <a:lstStyle/>
                    <a:p>
                      <a:r>
                        <a:rPr lang="en-US" sz="1200" u="none" strike="noStrike" kern="1200" baseline="0" dirty="0">
                          <a:latin typeface="+mn-lt"/>
                        </a:rPr>
                        <a:t>Income tax expense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53,200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36,600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1"/>
                  </a:ext>
                </a:extLst>
              </a:tr>
              <a:tr h="251196">
                <a:tc>
                  <a:txBody>
                    <a:bodyPr/>
                    <a:lstStyle/>
                    <a:p>
                      <a:r>
                        <a:rPr lang="en-US" sz="1200" u="none" strike="noStrike" kern="1200" baseline="0" dirty="0">
                          <a:latin typeface="+mn-lt"/>
                        </a:rPr>
                        <a:t>Net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131,000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83,000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50,000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2"/>
                  </a:ext>
                </a:extLst>
              </a:tr>
              <a:tr h="251196">
                <a:tc>
                  <a:txBody>
                    <a:bodyPr/>
                    <a:lstStyle/>
                    <a:p>
                      <a:r>
                        <a:rPr lang="en-US" sz="1200" u="none" strike="noStrike" kern="1200" baseline="0" dirty="0">
                          <a:latin typeface="+mn-lt"/>
                        </a:rPr>
                        <a:t>Earnings per share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1.31</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0.83</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0.50</a:t>
                      </a:r>
                      <a:endParaRPr lang="en-US" sz="1200" dirty="0">
                        <a:latin typeface="+mn-lt"/>
                      </a:endParaRPr>
                    </a:p>
                  </a:txBody>
                  <a:tcPr marL="98081" marR="98081">
                    <a:solidFill>
                      <a:schemeClr val="bg1"/>
                    </a:solidFill>
                  </a:tcPr>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4144329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Ratio Analysis</a:t>
            </a:r>
            <a:endParaRPr lang="en-US" sz="2000" b="0" dirty="0"/>
          </a:p>
        </p:txBody>
      </p:sp>
      <p:sp>
        <p:nvSpPr>
          <p:cNvPr id="7" name="Content Placeholder 6"/>
          <p:cNvSpPr>
            <a:spLocks noGrp="1"/>
          </p:cNvSpPr>
          <p:nvPr>
            <p:ph idx="1"/>
          </p:nvPr>
        </p:nvSpPr>
        <p:spPr/>
        <p:txBody>
          <a:bodyPr/>
          <a:lstStyle/>
          <a:p>
            <a:pPr marL="256032" indent="-256032">
              <a:buSzPct val="100000"/>
            </a:pPr>
            <a:r>
              <a:rPr lang="en-US" sz="2400" dirty="0"/>
              <a:t>Ratio Analysis</a:t>
            </a:r>
          </a:p>
          <a:p>
            <a:pPr marL="740664" lvl="1"/>
            <a:r>
              <a:rPr lang="en-US" sz="2400" dirty="0"/>
              <a:t>The most practical way to interpret or make sense of a firm</a:t>
            </a:r>
            <a:r>
              <a:rPr lang="en-US" altLang="en-US" sz="2400" dirty="0"/>
              <a:t>’</a:t>
            </a:r>
            <a:r>
              <a:rPr lang="en-US" sz="2400" dirty="0"/>
              <a:t>s historical financial statements is through ratio analysis, as shown in the next slide.</a:t>
            </a:r>
          </a:p>
          <a:p>
            <a:pPr marL="256032" indent="-256032">
              <a:buSzPct val="100000"/>
            </a:pPr>
            <a:r>
              <a:rPr lang="en-US" sz="2400" dirty="0"/>
              <a:t>Comparing a Firm</a:t>
            </a:r>
            <a:r>
              <a:rPr lang="en-US" altLang="en-US" sz="2400" dirty="0"/>
              <a:t>’</a:t>
            </a:r>
            <a:r>
              <a:rPr lang="en-US" sz="2400" dirty="0"/>
              <a:t>s Financial Results to Industry Norms</a:t>
            </a:r>
          </a:p>
          <a:p>
            <a:pPr marL="740664" lvl="1"/>
            <a:r>
              <a:rPr lang="en-US" sz="2400" dirty="0"/>
              <a:t>Comparing a firm</a:t>
            </a:r>
            <a:r>
              <a:rPr lang="en-US" altLang="en-US" sz="2400" dirty="0"/>
              <a:t>’</a:t>
            </a:r>
            <a:r>
              <a:rPr lang="en-US" sz="2400" dirty="0"/>
              <a:t>s financial results to industry norms helps a firm determine how it stacks up against its competitors and if there are any financial </a:t>
            </a:r>
            <a:r>
              <a:rPr lang="en-US" altLang="en-US" sz="2400" dirty="0"/>
              <a:t>“</a:t>
            </a:r>
            <a:r>
              <a:rPr lang="en-US" sz="2400" dirty="0"/>
              <a:t>red flags</a:t>
            </a:r>
            <a:r>
              <a:rPr lang="en-US" altLang="en-US" sz="2400" dirty="0"/>
              <a:t>”</a:t>
            </a:r>
            <a:r>
              <a:rPr lang="en-US" sz="2400" dirty="0"/>
              <a:t> requiring attention.</a:t>
            </a:r>
          </a:p>
        </p:txBody>
      </p:sp>
    </p:spTree>
    <p:extLst>
      <p:ext uri="{BB962C8B-B14F-4D97-AF65-F5344CB8AC3E}">
        <p14:creationId xmlns:p14="http://schemas.microsoft.com/office/powerpoint/2010/main" val="3543279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685799"/>
          </a:xfrm>
        </p:spPr>
        <p:txBody>
          <a:bodyPr/>
          <a:lstStyle/>
          <a:p>
            <a:r>
              <a:rPr lang="en-US" sz="3200" dirty="0"/>
              <a:t>Ratio Analysis Based on Historical and Pro-Forma Financial Statements</a:t>
            </a:r>
          </a:p>
        </p:txBody>
      </p:sp>
      <p:sp>
        <p:nvSpPr>
          <p:cNvPr id="2" name="Content Placeholder 1"/>
          <p:cNvSpPr>
            <a:spLocks noGrp="1"/>
          </p:cNvSpPr>
          <p:nvPr>
            <p:ph idx="1"/>
          </p:nvPr>
        </p:nvSpPr>
        <p:spPr>
          <a:xfrm>
            <a:off x="1866900" y="1257301"/>
            <a:ext cx="8458200" cy="685799"/>
          </a:xfrm>
        </p:spPr>
        <p:txBody>
          <a:bodyPr/>
          <a:lstStyle/>
          <a:p>
            <a:pPr marL="0" indent="0">
              <a:buNone/>
            </a:pPr>
            <a:r>
              <a:rPr lang="en-US" sz="2000" dirty="0"/>
              <a:t>Ratio Analysis of Historical and Pro Forma Financial Statements for New Venture Fitness Drinks, Inc.</a:t>
            </a:r>
          </a:p>
        </p:txBody>
      </p:sp>
      <p:graphicFrame>
        <p:nvGraphicFramePr>
          <p:cNvPr id="5" name="Table 4"/>
          <p:cNvGraphicFramePr>
            <a:graphicFrameLocks noGrp="1"/>
          </p:cNvGraphicFramePr>
          <p:nvPr>
            <p:extLst>
              <p:ext uri="{D42A27DB-BD31-4B8C-83A1-F6EECF244321}">
                <p14:modId xmlns:p14="http://schemas.microsoft.com/office/powerpoint/2010/main" val="2631738991"/>
              </p:ext>
            </p:extLst>
          </p:nvPr>
        </p:nvGraphicFramePr>
        <p:xfrm>
          <a:off x="1981200" y="2034539"/>
          <a:ext cx="8229600" cy="3566160"/>
        </p:xfrm>
        <a:graphic>
          <a:graphicData uri="http://schemas.openxmlformats.org/drawingml/2006/table">
            <a:tbl>
              <a:tblPr firstRow="1" bandRow="1">
                <a:tableStyleId>{3B4B98B0-60AC-42C2-AFA5-B58CD77FA1E5}</a:tableStyleId>
              </a:tblPr>
              <a:tblGrid>
                <a:gridCol w="2868168">
                  <a:extLst>
                    <a:ext uri="{9D8B030D-6E8A-4147-A177-3AD203B41FA5}">
                      <a16:colId xmlns:a16="http://schemas.microsoft.com/office/drawing/2014/main" val="3628066746"/>
                    </a:ext>
                  </a:extLst>
                </a:gridCol>
                <a:gridCol w="1066800">
                  <a:extLst>
                    <a:ext uri="{9D8B030D-6E8A-4147-A177-3AD203B41FA5}">
                      <a16:colId xmlns:a16="http://schemas.microsoft.com/office/drawing/2014/main" val="1054101717"/>
                    </a:ext>
                  </a:extLst>
                </a:gridCol>
                <a:gridCol w="1124907">
                  <a:extLst>
                    <a:ext uri="{9D8B030D-6E8A-4147-A177-3AD203B41FA5}">
                      <a16:colId xmlns:a16="http://schemas.microsoft.com/office/drawing/2014/main" val="3596963462"/>
                    </a:ext>
                  </a:extLst>
                </a:gridCol>
                <a:gridCol w="1056575">
                  <a:extLst>
                    <a:ext uri="{9D8B030D-6E8A-4147-A177-3AD203B41FA5}">
                      <a16:colId xmlns:a16="http://schemas.microsoft.com/office/drawing/2014/main" val="2011597889"/>
                    </a:ext>
                  </a:extLst>
                </a:gridCol>
                <a:gridCol w="1056575">
                  <a:extLst>
                    <a:ext uri="{9D8B030D-6E8A-4147-A177-3AD203B41FA5}">
                      <a16:colId xmlns:a16="http://schemas.microsoft.com/office/drawing/2014/main" val="2633003034"/>
                    </a:ext>
                  </a:extLst>
                </a:gridCol>
                <a:gridCol w="1056575">
                  <a:extLst>
                    <a:ext uri="{9D8B030D-6E8A-4147-A177-3AD203B41FA5}">
                      <a16:colId xmlns:a16="http://schemas.microsoft.com/office/drawing/2014/main" val="3082057589"/>
                    </a:ext>
                  </a:extLst>
                </a:gridCol>
              </a:tblGrid>
              <a:tr h="300673">
                <a:tc>
                  <a:txBody>
                    <a:bodyPr/>
                    <a:lstStyle/>
                    <a:p>
                      <a:r>
                        <a:rPr lang="en-US" sz="1400" b="1" i="0" u="none" strike="noStrike" kern="1200" baseline="0" dirty="0">
                          <a:solidFill>
                            <a:schemeClr val="tx1"/>
                          </a:solidFill>
                          <a:latin typeface="+mn-lt"/>
                          <a:ea typeface="+mn-ea"/>
                          <a:cs typeface="+mn-cs"/>
                        </a:rPr>
                        <a:t>Ratio</a:t>
                      </a:r>
                      <a:endParaRPr lang="en-US" sz="1400" b="1" dirty="0"/>
                    </a:p>
                  </a:txBody>
                  <a:tcPr marL="94053" marR="94053"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2016</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2017</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2018</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Projected</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2019</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Projected</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2020</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54632584"/>
                  </a:ext>
                </a:extLst>
              </a:tr>
              <a:tr h="300673">
                <a:tc>
                  <a:txBody>
                    <a:bodyPr/>
                    <a:lstStyle/>
                    <a:p>
                      <a:r>
                        <a:rPr lang="en-US" sz="1400" b="1" i="0" u="none" strike="noStrike" kern="1200" baseline="0" dirty="0">
                          <a:solidFill>
                            <a:schemeClr val="tx1"/>
                          </a:solidFill>
                          <a:latin typeface="+mn-lt"/>
                          <a:ea typeface="+mn-ea"/>
                          <a:cs typeface="+mn-cs"/>
                        </a:rPr>
                        <a:t>Profitability ratios</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48983581"/>
                  </a:ext>
                </a:extLst>
              </a:tr>
              <a:tr h="300673">
                <a:tc>
                  <a:txBody>
                    <a:bodyPr/>
                    <a:lstStyle/>
                    <a:p>
                      <a:r>
                        <a:rPr lang="en-US" sz="1400" b="0" i="0" u="none" strike="noStrike" kern="1200" baseline="0" dirty="0">
                          <a:solidFill>
                            <a:schemeClr val="tx1"/>
                          </a:solidFill>
                          <a:latin typeface="+mn-lt"/>
                          <a:ea typeface="+mn-ea"/>
                          <a:cs typeface="+mn-cs"/>
                        </a:rPr>
                        <a:t>Return on assets</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14.7%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21.4%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19.0%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60172734"/>
                  </a:ext>
                </a:extLst>
              </a:tr>
              <a:tr h="300673">
                <a:tc>
                  <a:txBody>
                    <a:bodyPr/>
                    <a:lstStyle/>
                    <a:p>
                      <a:r>
                        <a:rPr lang="en-US" sz="1400" b="0" i="0" u="none" strike="noStrike" kern="1200" baseline="0" dirty="0">
                          <a:solidFill>
                            <a:schemeClr val="tx1"/>
                          </a:solidFill>
                          <a:latin typeface="+mn-lt"/>
                          <a:ea typeface="+mn-ea"/>
                          <a:cs typeface="+mn-cs"/>
                        </a:rPr>
                        <a:t>Return on equity</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24.9%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31.0%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35.0%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27.2%</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60476159"/>
                  </a:ext>
                </a:extLst>
              </a:tr>
              <a:tr h="300673">
                <a:tc>
                  <a:txBody>
                    <a:bodyPr/>
                    <a:lstStyle/>
                    <a:p>
                      <a:r>
                        <a:rPr lang="en-US" sz="1400" b="0" i="0" u="none" strike="noStrike" kern="1200" baseline="0" dirty="0">
                          <a:solidFill>
                            <a:schemeClr val="tx1"/>
                          </a:solidFill>
                          <a:latin typeface="+mn-lt"/>
                          <a:ea typeface="+mn-ea"/>
                          <a:cs typeface="+mn-cs"/>
                        </a:rPr>
                        <a:t>Profit margin</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13.6%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17.9%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22.3%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18.1%</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18.1%</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16570167"/>
                  </a:ext>
                </a:extLst>
              </a:tr>
              <a:tr h="300673">
                <a:tc>
                  <a:txBody>
                    <a:bodyPr/>
                    <a:lstStyle/>
                    <a:p>
                      <a:r>
                        <a:rPr lang="en-US" sz="1400" b="1" i="0" u="none" strike="noStrike" kern="1200" baseline="0" dirty="0">
                          <a:solidFill>
                            <a:schemeClr val="tx1"/>
                          </a:solidFill>
                          <a:latin typeface="+mn-lt"/>
                          <a:ea typeface="+mn-ea"/>
                          <a:cs typeface="+mn-cs"/>
                        </a:rPr>
                        <a:t>Liquidity ratios</a:t>
                      </a:r>
                      <a:endParaRPr lang="en-US" sz="1400" b="1"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8287873"/>
                  </a:ext>
                </a:extLst>
              </a:tr>
              <a:tr h="300673">
                <a:tc>
                  <a:txBody>
                    <a:bodyPr/>
                    <a:lstStyle/>
                    <a:p>
                      <a:r>
                        <a:rPr lang="en-US" sz="1400" b="0" i="0" u="none" strike="noStrike" kern="1200" baseline="0" dirty="0">
                          <a:solidFill>
                            <a:schemeClr val="tx1"/>
                          </a:solidFill>
                          <a:latin typeface="+mn-lt"/>
                          <a:ea typeface="+mn-ea"/>
                          <a:cs typeface="+mn-cs"/>
                        </a:rPr>
                        <a:t>Current</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2.35</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2.26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3.05</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2.07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2.24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91763766"/>
                  </a:ext>
                </a:extLst>
              </a:tr>
              <a:tr h="300673">
                <a:tc>
                  <a:txBody>
                    <a:bodyPr/>
                    <a:lstStyle/>
                    <a:p>
                      <a:r>
                        <a:rPr lang="en-US" sz="1400" b="0" i="0" u="none" strike="noStrike" kern="1200" baseline="0" dirty="0">
                          <a:solidFill>
                            <a:schemeClr val="tx1"/>
                          </a:solidFill>
                          <a:latin typeface="+mn-lt"/>
                          <a:ea typeface="+mn-ea"/>
                          <a:cs typeface="+mn-cs"/>
                        </a:rPr>
                        <a:t>Quick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1.96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2.58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1.60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1.78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2224854"/>
                  </a:ext>
                </a:extLst>
              </a:tr>
              <a:tr h="300673">
                <a:tc>
                  <a:txBody>
                    <a:bodyPr/>
                    <a:lstStyle/>
                    <a:p>
                      <a:r>
                        <a:rPr lang="en-US" sz="1400" b="1" i="0" u="none" strike="noStrike" kern="1200" baseline="0" dirty="0">
                          <a:solidFill>
                            <a:schemeClr val="tx1"/>
                          </a:solidFill>
                          <a:latin typeface="+mn-lt"/>
                          <a:ea typeface="+mn-ea"/>
                          <a:cs typeface="+mn-cs"/>
                        </a:rPr>
                        <a:t>Overall financial stability ratios</a:t>
                      </a:r>
                      <a:endParaRPr lang="en-US" sz="1400" b="1"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6985677"/>
                  </a:ext>
                </a:extLst>
              </a:tr>
              <a:tr h="300673">
                <a:tc>
                  <a:txBody>
                    <a:bodyPr/>
                    <a:lstStyle/>
                    <a:p>
                      <a:r>
                        <a:rPr lang="en-US" sz="1400" b="0" i="0" u="none" strike="noStrike" kern="1200" baseline="0" dirty="0">
                          <a:solidFill>
                            <a:schemeClr val="tx1"/>
                          </a:solidFill>
                          <a:latin typeface="+mn-lt"/>
                          <a:ea typeface="+mn-ea"/>
                          <a:cs typeface="+mn-cs"/>
                        </a:rPr>
                        <a:t>Debt</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42.3%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37.4%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39.7%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29.3%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31.8%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1072394"/>
                  </a:ext>
                </a:extLst>
              </a:tr>
              <a:tr h="300673">
                <a:tc>
                  <a:txBody>
                    <a:bodyPr/>
                    <a:lstStyle/>
                    <a:p>
                      <a:r>
                        <a:rPr lang="en-US" sz="1400" b="0" i="0" u="none" strike="noStrike" kern="1200" baseline="0" dirty="0">
                          <a:solidFill>
                            <a:schemeClr val="tx1"/>
                          </a:solidFill>
                          <a:latin typeface="+mn-lt"/>
                          <a:ea typeface="+mn-ea"/>
                          <a:cs typeface="+mn-cs"/>
                        </a:rPr>
                        <a:t>Debt to equity</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73.2%</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59.8%</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65.8%</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41.5%</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46.6%</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66651132"/>
                  </a:ext>
                </a:extLst>
              </a:tr>
            </a:tbl>
          </a:graphicData>
        </a:graphic>
      </p:graphicFrame>
    </p:spTree>
    <p:extLst>
      <p:ext uri="{BB962C8B-B14F-4D97-AF65-F5344CB8AC3E}">
        <p14:creationId xmlns:p14="http://schemas.microsoft.com/office/powerpoint/2010/main" val="596801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(1 of 3)</a:t>
            </a:r>
          </a:p>
        </p:txBody>
      </p:sp>
      <p:sp>
        <p:nvSpPr>
          <p:cNvPr id="7" name="Content Placeholder 6"/>
          <p:cNvSpPr>
            <a:spLocks noGrp="1"/>
          </p:cNvSpPr>
          <p:nvPr>
            <p:ph idx="1"/>
          </p:nvPr>
        </p:nvSpPr>
        <p:spPr>
          <a:xfrm>
            <a:off x="1028700" y="1166018"/>
            <a:ext cx="10134600" cy="4525963"/>
          </a:xfrm>
        </p:spPr>
        <p:txBody>
          <a:bodyPr/>
          <a:lstStyle/>
          <a:p>
            <a:pPr marL="256032" indent="-256032">
              <a:buSzPct val="100000"/>
            </a:pPr>
            <a:r>
              <a:rPr lang="en-US" sz="2400" dirty="0"/>
              <a:t>Forecasts</a:t>
            </a:r>
          </a:p>
          <a:p>
            <a:pPr marL="740664" lvl="1"/>
            <a:r>
              <a:rPr lang="en-US" sz="2400" dirty="0"/>
              <a:t>The analysis of a firm</a:t>
            </a:r>
            <a:r>
              <a:rPr lang="en-US" altLang="en-US" sz="2400" dirty="0"/>
              <a:t>’</a:t>
            </a:r>
            <a:r>
              <a:rPr lang="en-US" sz="2400" dirty="0"/>
              <a:t>s historical financial statements are followed by the preparation of forecasts.</a:t>
            </a:r>
          </a:p>
          <a:p>
            <a:pPr marL="740664" lvl="1"/>
            <a:r>
              <a:rPr lang="en-US" sz="2400" dirty="0"/>
              <a:t>Forecasts are predictions of a firm</a:t>
            </a:r>
            <a:r>
              <a:rPr lang="en-US" altLang="en-US" sz="2400" dirty="0"/>
              <a:t>’</a:t>
            </a:r>
            <a:r>
              <a:rPr lang="en-US" sz="2400" dirty="0"/>
              <a:t>s future sales, expenses, income, and capital expenditures.</a:t>
            </a:r>
          </a:p>
          <a:p>
            <a:pPr lvl="2"/>
            <a:r>
              <a:rPr lang="en-US" sz="2400" dirty="0"/>
              <a:t>A firm</a:t>
            </a:r>
            <a:r>
              <a:rPr lang="en-US" altLang="en-US" sz="2400" dirty="0"/>
              <a:t>’</a:t>
            </a:r>
            <a:r>
              <a:rPr lang="en-US" sz="2400" dirty="0"/>
              <a:t>s forecasts provide the basis for its pro forma financial statements.</a:t>
            </a:r>
          </a:p>
          <a:p>
            <a:pPr lvl="2"/>
            <a:r>
              <a:rPr lang="en-US" sz="2400" dirty="0"/>
              <a:t>A well-developed set of pro forma financial statements helps a firm create accurate budgets, build financial plans, and manage its finances in a proactive rather than a reactive manner.</a:t>
            </a:r>
          </a:p>
        </p:txBody>
      </p:sp>
    </p:spTree>
    <p:extLst>
      <p:ext uri="{BB962C8B-B14F-4D97-AF65-F5344CB8AC3E}">
        <p14:creationId xmlns:p14="http://schemas.microsoft.com/office/powerpoint/2010/main" val="140015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(2 of 3)</a:t>
            </a:r>
          </a:p>
        </p:txBody>
      </p:sp>
      <p:sp>
        <p:nvSpPr>
          <p:cNvPr id="7" name="Content Placeholder 6"/>
          <p:cNvSpPr>
            <a:spLocks noGrp="1"/>
          </p:cNvSpPr>
          <p:nvPr>
            <p:ph idx="1"/>
          </p:nvPr>
        </p:nvSpPr>
        <p:spPr/>
        <p:txBody>
          <a:bodyPr/>
          <a:lstStyle/>
          <a:p>
            <a:pPr marL="256032" indent="-256032">
              <a:buSzPct val="100000"/>
            </a:pPr>
            <a:r>
              <a:rPr lang="en-US" sz="2200" dirty="0"/>
              <a:t>Sales Forecast</a:t>
            </a:r>
          </a:p>
          <a:p>
            <a:pPr marL="740664" lvl="1"/>
            <a:r>
              <a:rPr lang="en-US" sz="2200" dirty="0"/>
              <a:t>A sales forecast is a projection of a firm</a:t>
            </a:r>
            <a:r>
              <a:rPr lang="en-US" altLang="en-US" sz="2200" dirty="0"/>
              <a:t>’</a:t>
            </a:r>
            <a:r>
              <a:rPr lang="en-US" sz="2200" dirty="0"/>
              <a:t>s sales for a specified period (such as a year).</a:t>
            </a:r>
          </a:p>
          <a:p>
            <a:pPr marL="740664" lvl="1"/>
            <a:r>
              <a:rPr lang="en-US" sz="2200" dirty="0"/>
              <a:t>It is the first forecast developed and is the basis for most of the other forecasts.</a:t>
            </a:r>
          </a:p>
          <a:p>
            <a:pPr lvl="2"/>
            <a:r>
              <a:rPr lang="en-US" sz="2200" dirty="0"/>
              <a:t>A sales forecast for a new firm is based on a good-faith estimate of sales and on industry averages or the experiences of similar start-ups.</a:t>
            </a:r>
          </a:p>
          <a:p>
            <a:pPr lvl="2"/>
            <a:r>
              <a:rPr lang="en-US" sz="2200" dirty="0"/>
              <a:t>A sales forecast for an existing firm is based on (1) its record of past sales, (2) its current production capacity and product demand, and (3) any factors that will affect its future production capacity and product demand.</a:t>
            </a:r>
          </a:p>
        </p:txBody>
      </p:sp>
    </p:spTree>
    <p:extLst>
      <p:ext uri="{BB962C8B-B14F-4D97-AF65-F5344CB8AC3E}">
        <p14:creationId xmlns:p14="http://schemas.microsoft.com/office/powerpoint/2010/main" val="25783402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(3 of 3)</a:t>
            </a:r>
          </a:p>
        </p:txBody>
      </p:sp>
      <p:sp>
        <p:nvSpPr>
          <p:cNvPr id="9" name="Content Placeholder 8"/>
          <p:cNvSpPr>
            <a:spLocks noGrp="1"/>
          </p:cNvSpPr>
          <p:nvPr>
            <p:ph idx="1"/>
          </p:nvPr>
        </p:nvSpPr>
        <p:spPr>
          <a:xfrm>
            <a:off x="1981200" y="1228866"/>
            <a:ext cx="8229600" cy="668548"/>
          </a:xfrm>
        </p:spPr>
        <p:txBody>
          <a:bodyPr/>
          <a:lstStyle/>
          <a:p>
            <a:pPr marL="0" indent="0">
              <a:buNone/>
            </a:pPr>
            <a:r>
              <a:rPr lang="en-US" sz="2200" dirty="0"/>
              <a:t>Historical and Forecasted Annual Sales for New Venture Fitness Drinks</a:t>
            </a:r>
          </a:p>
        </p:txBody>
      </p:sp>
      <p:sp>
        <p:nvSpPr>
          <p:cNvPr id="2" name="TextBox 1"/>
          <p:cNvSpPr txBox="1"/>
          <p:nvPr/>
        </p:nvSpPr>
        <p:spPr>
          <a:xfrm>
            <a:off x="3505200" y="3276600"/>
            <a:ext cx="4953000" cy="400110"/>
          </a:xfrm>
          <a:prstGeom prst="rect">
            <a:avLst/>
          </a:prstGeom>
          <a:noFill/>
        </p:spPr>
        <p:txBody>
          <a:bodyPr wrap="square" rtlCol="0">
            <a:spAutoFit/>
          </a:bodyPr>
          <a:lstStyle/>
          <a:p>
            <a:pPr algn="ctr"/>
            <a:r>
              <a:rPr lang="en-US" sz="2000" dirty="0"/>
              <a:t>Insert new Figure 8.3</a:t>
            </a:r>
          </a:p>
        </p:txBody>
      </p:sp>
      <p:pic>
        <p:nvPicPr>
          <p:cNvPr id="3" name="Picture 2" descr="A graph of historical and forecasted annual sales for new venture fitness drinks. The x axis is sales and the y axis is years. Historic data point includes (2016, 368,900), (2017, 436,100), and (2018, 586,600). Forecast data points are (2019, 821,200) and (2020, 1,026,500). In 2016 and 2017 there is only one restaurant. In 2018 a new restaurant opens to lead to a total of 2. In 2019 and 2020 there are still 2 restaurants. A new restaurant is scheduled to open in 202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84373" y="1897414"/>
            <a:ext cx="5074818" cy="3795582"/>
          </a:xfrm>
          <a:prstGeom prst="rect">
            <a:avLst/>
          </a:prstGeom>
        </p:spPr>
      </p:pic>
    </p:spTree>
    <p:extLst>
      <p:ext uri="{BB962C8B-B14F-4D97-AF65-F5344CB8AC3E}">
        <p14:creationId xmlns:p14="http://schemas.microsoft.com/office/powerpoint/2010/main" val="3618732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43ECF-2C0D-C44A-B0D5-285FA50D09AD}"/>
              </a:ext>
            </a:extLst>
          </p:cNvPr>
          <p:cNvSpPr>
            <a:spLocks noGrp="1"/>
          </p:cNvSpPr>
          <p:nvPr>
            <p:ph type="title"/>
          </p:nvPr>
        </p:nvSpPr>
        <p:spPr/>
        <p:txBody>
          <a:bodyPr/>
          <a:lstStyle/>
          <a:p>
            <a:pPr algn="ctr"/>
            <a:r>
              <a:rPr lang="en-US" dirty="0"/>
              <a:t>Sources</a:t>
            </a:r>
          </a:p>
        </p:txBody>
      </p:sp>
      <p:sp>
        <p:nvSpPr>
          <p:cNvPr id="3" name="Content Placeholder 2">
            <a:extLst>
              <a:ext uri="{FF2B5EF4-FFF2-40B4-BE49-F238E27FC236}">
                <a16:creationId xmlns:a16="http://schemas.microsoft.com/office/drawing/2014/main" id="{FB30CBEC-48EB-9A4C-8E35-A939DD061F64}"/>
              </a:ext>
            </a:extLst>
          </p:cNvPr>
          <p:cNvSpPr>
            <a:spLocks noGrp="1"/>
          </p:cNvSpPr>
          <p:nvPr>
            <p:ph idx="1"/>
          </p:nvPr>
        </p:nvSpPr>
        <p:spPr/>
        <p:txBody>
          <a:bodyPr/>
          <a:lstStyle/>
          <a:p>
            <a:r>
              <a:rPr lang="en-US" sz="3200" dirty="0"/>
              <a:t>Barringer, B., Ireland, D., (2019) Entrepreneurship: Successfully Launching New Ventures. Sixth edition; Global edition. Harlow, England: Pearson.</a:t>
            </a:r>
          </a:p>
          <a:p>
            <a:r>
              <a:rPr lang="en-US" sz="3200" dirty="0"/>
              <a:t>Hisrich, R.D., Peters, M.P., Shepherd, D.A., (2020) Entrepreneurship. Eleventh edition, New York: McGraw-Hill </a:t>
            </a:r>
          </a:p>
          <a:p>
            <a:endParaRPr lang="en-US" dirty="0"/>
          </a:p>
        </p:txBody>
      </p:sp>
      <p:sp>
        <p:nvSpPr>
          <p:cNvPr id="4" name="Date Placeholder 3">
            <a:extLst>
              <a:ext uri="{FF2B5EF4-FFF2-40B4-BE49-F238E27FC236}">
                <a16:creationId xmlns:a16="http://schemas.microsoft.com/office/drawing/2014/main" id="{A601FEDD-8017-7948-BA1A-CFD4EA8755B1}"/>
              </a:ext>
            </a:extLst>
          </p:cNvPr>
          <p:cNvSpPr>
            <a:spLocks noGrp="1"/>
          </p:cNvSpPr>
          <p:nvPr>
            <p:ph type="dt" sz="half" idx="10"/>
          </p:nvPr>
        </p:nvSpPr>
        <p:spPr/>
        <p:txBody>
          <a:bodyPr/>
          <a:lstStyle/>
          <a:p>
            <a:pPr>
              <a:defRPr/>
            </a:pPr>
            <a:fld id="{2303D31F-598B-47EE-BA37-93F097A3D676}" type="datetime1">
              <a:rPr lang="en-GB" altLang="en-US" smtClean="0"/>
              <a:pPr>
                <a:defRPr/>
              </a:pPr>
              <a:t>21/03/2026</a:t>
            </a:fld>
            <a:endParaRPr lang="en-GB" altLang="en-US"/>
          </a:p>
        </p:txBody>
      </p:sp>
      <p:sp>
        <p:nvSpPr>
          <p:cNvPr id="5" name="Slide Number Placeholder 4">
            <a:extLst>
              <a:ext uri="{FF2B5EF4-FFF2-40B4-BE49-F238E27FC236}">
                <a16:creationId xmlns:a16="http://schemas.microsoft.com/office/drawing/2014/main" id="{9EDB4245-D4B4-6C43-8515-8867C5F4EC9B}"/>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9016133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96</TotalTime>
  <Words>1805</Words>
  <Application>Microsoft Office PowerPoint</Application>
  <PresentationFormat>Widescreen</PresentationFormat>
  <Paragraphs>269</Paragraphs>
  <Slides>20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Myriad Pro</vt:lpstr>
      <vt:lpstr>Arial</vt:lpstr>
      <vt:lpstr>Verdana</vt:lpstr>
      <vt:lpstr>Aptos</vt:lpstr>
      <vt:lpstr>20140311PresentationUWTSDTemplate</vt:lpstr>
      <vt:lpstr>LCBB5013</vt:lpstr>
      <vt:lpstr>Learning Objectives</vt:lpstr>
      <vt:lpstr>Financial Management (1 of 2)</vt:lpstr>
      <vt:lpstr>Financial Management (2 of 2)</vt:lpstr>
      <vt:lpstr>Financial Objectives of a Firm (1 of 3)</vt:lpstr>
      <vt:lpstr>Financial Objectives of a Firm (2 of 3)</vt:lpstr>
      <vt:lpstr>Financial Objectives of a Firm (3 of 3)</vt:lpstr>
      <vt:lpstr>The Process of Financial Management (1 of 4)</vt:lpstr>
      <vt:lpstr>The Process of Financial  Management (2 of 4)</vt:lpstr>
      <vt:lpstr>The Process of Financial Management (3 of 4)</vt:lpstr>
      <vt:lpstr>The Process of Financial Management (4 of 4)</vt:lpstr>
      <vt:lpstr>Financial Statements</vt:lpstr>
      <vt:lpstr>Historical Financial Statements</vt:lpstr>
      <vt:lpstr>Historical Income Statements</vt:lpstr>
      <vt:lpstr>Ratio Analysis</vt:lpstr>
      <vt:lpstr>Ratio Analysis Based on Historical and Pro-Forma Financial Statements</vt:lpstr>
      <vt:lpstr>Forecasts (1 of 3)</vt:lpstr>
      <vt:lpstr>Forecasts (2 of 3)</vt:lpstr>
      <vt:lpstr>Forecasts (3 of 3)</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Balendran Kandasamy</cp:lastModifiedBy>
  <cp:revision>156</cp:revision>
  <cp:lastPrinted>2018-07-09T15:27:01Z</cp:lastPrinted>
  <dcterms:created xsi:type="dcterms:W3CDTF">2002-10-07T19:43:58Z</dcterms:created>
  <dcterms:modified xsi:type="dcterms:W3CDTF">2026-03-21T09:52:32Z</dcterms:modified>
</cp:coreProperties>
</file>