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8" r:id="rId3"/>
    <p:sldId id="262" r:id="rId4"/>
    <p:sldId id="263" r:id="rId5"/>
    <p:sldId id="264" r:id="rId6"/>
    <p:sldId id="259" r:id="rId7"/>
    <p:sldId id="267" r:id="rId8"/>
    <p:sldId id="260" r:id="rId9"/>
    <p:sldId id="261" r:id="rId10"/>
    <p:sldId id="266" r:id="rId11"/>
    <p:sldId id="265"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0" d="100"/>
          <a:sy n="70" d="100"/>
        </p:scale>
        <p:origin x="738"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96A7EC-214E-4115-BF4F-6971397C831D}" type="doc">
      <dgm:prSet loTypeId="urn:microsoft.com/office/officeart/2018/2/layout/IconCircle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E40A5A67-0CEA-4DE2-99A9-A11F307959D3}">
      <dgm:prSet/>
      <dgm:spPr/>
      <dgm:t>
        <a:bodyPr/>
        <a:lstStyle/>
        <a:p>
          <a:r>
            <a:rPr lang="en-GB" dirty="0"/>
            <a:t>“Culture eats strategy for breakfast” Peter Drucker</a:t>
          </a:r>
        </a:p>
        <a:p>
          <a:endParaRPr lang="en-US" dirty="0"/>
        </a:p>
      </dgm:t>
    </dgm:pt>
    <dgm:pt modelId="{DB2A3D52-C40F-481D-B9C2-2B9876A1AFE9}" type="parTrans" cxnId="{2CD73173-A44A-4BF8-9AD6-DAC3CA3DA5FA}">
      <dgm:prSet/>
      <dgm:spPr/>
      <dgm:t>
        <a:bodyPr/>
        <a:lstStyle/>
        <a:p>
          <a:endParaRPr lang="en-US"/>
        </a:p>
      </dgm:t>
    </dgm:pt>
    <dgm:pt modelId="{023EE757-D214-4739-944C-4B9D360A8A68}" type="sibTrans" cxnId="{2CD73173-A44A-4BF8-9AD6-DAC3CA3DA5FA}">
      <dgm:prSet/>
      <dgm:spPr/>
      <dgm:t>
        <a:bodyPr/>
        <a:lstStyle/>
        <a:p>
          <a:endParaRPr lang="en-US"/>
        </a:p>
      </dgm:t>
    </dgm:pt>
    <dgm:pt modelId="{63EFAE31-2B4B-4A70-B657-B9387FD54649}">
      <dgm:prSet/>
      <dgm:spPr/>
      <dgm:t>
        <a:bodyPr/>
        <a:lstStyle/>
        <a:p>
          <a:endParaRPr lang="en-GB"/>
        </a:p>
      </dgm:t>
    </dgm:pt>
    <dgm:pt modelId="{5D806030-8C50-4FCA-9D63-1A431E9C171A}" type="parTrans" cxnId="{A55E737E-C14B-4103-91DD-44C7AC891D52}">
      <dgm:prSet/>
      <dgm:spPr/>
      <dgm:t>
        <a:bodyPr/>
        <a:lstStyle/>
        <a:p>
          <a:endParaRPr lang="en-US"/>
        </a:p>
      </dgm:t>
    </dgm:pt>
    <dgm:pt modelId="{B6EAC1E0-5759-49BC-BAA7-B2D39B3F5491}" type="sibTrans" cxnId="{A55E737E-C14B-4103-91DD-44C7AC891D52}">
      <dgm:prSet/>
      <dgm:spPr/>
      <dgm:t>
        <a:bodyPr/>
        <a:lstStyle/>
        <a:p>
          <a:endParaRPr lang="en-US"/>
        </a:p>
      </dgm:t>
    </dgm:pt>
    <dgm:pt modelId="{D55ABD2C-2EA7-4457-80E8-497D5A5261B8}">
      <dgm:prSet/>
      <dgm:spPr/>
      <dgm:t>
        <a:bodyPr/>
        <a:lstStyle/>
        <a:p>
          <a:endParaRPr lang="en-GB"/>
        </a:p>
      </dgm:t>
    </dgm:pt>
    <dgm:pt modelId="{0B878C04-F7CC-49C8-A6DD-224D4D360554}" type="parTrans" cxnId="{A0F83529-9B4F-4C2E-A7FC-120A07DFDCBB}">
      <dgm:prSet/>
      <dgm:spPr/>
      <dgm:t>
        <a:bodyPr/>
        <a:lstStyle/>
        <a:p>
          <a:endParaRPr lang="en-US"/>
        </a:p>
      </dgm:t>
    </dgm:pt>
    <dgm:pt modelId="{6A5B9F19-BD3B-478C-A401-AA0E0BA2BE24}" type="sibTrans" cxnId="{A0F83529-9B4F-4C2E-A7FC-120A07DFDCBB}">
      <dgm:prSet/>
      <dgm:spPr/>
      <dgm:t>
        <a:bodyPr/>
        <a:lstStyle/>
        <a:p>
          <a:endParaRPr lang="en-US"/>
        </a:p>
      </dgm:t>
    </dgm:pt>
    <dgm:pt modelId="{4975D624-4A7E-415C-B858-5062580AC065}" type="pres">
      <dgm:prSet presAssocID="{F796A7EC-214E-4115-BF4F-6971397C831D}" presName="root" presStyleCnt="0">
        <dgm:presLayoutVars>
          <dgm:dir/>
          <dgm:resizeHandles val="exact"/>
        </dgm:presLayoutVars>
      </dgm:prSet>
      <dgm:spPr/>
      <dgm:t>
        <a:bodyPr/>
        <a:lstStyle/>
        <a:p>
          <a:endParaRPr lang="en-US"/>
        </a:p>
      </dgm:t>
    </dgm:pt>
    <dgm:pt modelId="{B7E66E90-BF04-400A-80C4-5E61ACC1D150}" type="pres">
      <dgm:prSet presAssocID="{F796A7EC-214E-4115-BF4F-6971397C831D}" presName="container" presStyleCnt="0">
        <dgm:presLayoutVars>
          <dgm:dir/>
          <dgm:resizeHandles val="exact"/>
        </dgm:presLayoutVars>
      </dgm:prSet>
      <dgm:spPr/>
    </dgm:pt>
    <dgm:pt modelId="{91B2D835-BB6D-4F3C-8E7F-4BF00FB4F894}" type="pres">
      <dgm:prSet presAssocID="{E40A5A67-0CEA-4DE2-99A9-A11F307959D3}" presName="compNode" presStyleCnt="0"/>
      <dgm:spPr/>
    </dgm:pt>
    <dgm:pt modelId="{41C788A9-E52C-4F28-A376-8896694044E4}" type="pres">
      <dgm:prSet presAssocID="{E40A5A67-0CEA-4DE2-99A9-A11F307959D3}" presName="iconBgRect" presStyleLbl="bgShp" presStyleIdx="0" presStyleCnt="1"/>
      <dgm:spPr/>
    </dgm:pt>
    <dgm:pt modelId="{7D7AE1D8-8D16-43AA-858D-2C747CDDC665}" type="pres">
      <dgm:prSet presAssocID="{E40A5A67-0CEA-4DE2-99A9-A11F307959D3}" presName="iconRect" presStyleLbl="node1" presStyleIdx="0" presStyleCnt="1"/>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Fork and knife"/>
        </a:ext>
      </dgm:extLst>
    </dgm:pt>
    <dgm:pt modelId="{015528AC-3356-457D-85E4-27F0EE3D9D61}" type="pres">
      <dgm:prSet presAssocID="{E40A5A67-0CEA-4DE2-99A9-A11F307959D3}" presName="spaceRect" presStyleCnt="0"/>
      <dgm:spPr/>
    </dgm:pt>
    <dgm:pt modelId="{BD0AE96C-3077-4C3F-85C1-E83EB4C4A241}" type="pres">
      <dgm:prSet presAssocID="{E40A5A67-0CEA-4DE2-99A9-A11F307959D3}" presName="textRect" presStyleLbl="revTx" presStyleIdx="0" presStyleCnt="1">
        <dgm:presLayoutVars>
          <dgm:chMax val="1"/>
          <dgm:chPref val="1"/>
        </dgm:presLayoutVars>
      </dgm:prSet>
      <dgm:spPr/>
      <dgm:t>
        <a:bodyPr/>
        <a:lstStyle/>
        <a:p>
          <a:endParaRPr lang="en-US"/>
        </a:p>
      </dgm:t>
    </dgm:pt>
  </dgm:ptLst>
  <dgm:cxnLst>
    <dgm:cxn modelId="{2CD73173-A44A-4BF8-9AD6-DAC3CA3DA5FA}" srcId="{F796A7EC-214E-4115-BF4F-6971397C831D}" destId="{E40A5A67-0CEA-4DE2-99A9-A11F307959D3}" srcOrd="0" destOrd="0" parTransId="{DB2A3D52-C40F-481D-B9C2-2B9876A1AFE9}" sibTransId="{023EE757-D214-4739-944C-4B9D360A8A68}"/>
    <dgm:cxn modelId="{DF68AB26-221A-4648-A48E-85A762667CCB}" type="presOf" srcId="{F796A7EC-214E-4115-BF4F-6971397C831D}" destId="{4975D624-4A7E-415C-B858-5062580AC065}" srcOrd="0" destOrd="0" presId="urn:microsoft.com/office/officeart/2018/2/layout/IconCircleList"/>
    <dgm:cxn modelId="{A55E737E-C14B-4103-91DD-44C7AC891D52}" srcId="{E40A5A67-0CEA-4DE2-99A9-A11F307959D3}" destId="{63EFAE31-2B4B-4A70-B657-B9387FD54649}" srcOrd="0" destOrd="0" parTransId="{5D806030-8C50-4FCA-9D63-1A431E9C171A}" sibTransId="{B6EAC1E0-5759-49BC-BAA7-B2D39B3F5491}"/>
    <dgm:cxn modelId="{A0F83529-9B4F-4C2E-A7FC-120A07DFDCBB}" srcId="{E40A5A67-0CEA-4DE2-99A9-A11F307959D3}" destId="{D55ABD2C-2EA7-4457-80E8-497D5A5261B8}" srcOrd="1" destOrd="0" parTransId="{0B878C04-F7CC-49C8-A6DD-224D4D360554}" sibTransId="{6A5B9F19-BD3B-478C-A401-AA0E0BA2BE24}"/>
    <dgm:cxn modelId="{5AA85BF2-63CF-40A5-9D91-7FF44C66E9E6}" type="presOf" srcId="{E40A5A67-0CEA-4DE2-99A9-A11F307959D3}" destId="{BD0AE96C-3077-4C3F-85C1-E83EB4C4A241}" srcOrd="0" destOrd="0" presId="urn:microsoft.com/office/officeart/2018/2/layout/IconCircleList"/>
    <dgm:cxn modelId="{FCDBACAF-9E1D-41BC-8EBE-9D908CBA344F}" type="presParOf" srcId="{4975D624-4A7E-415C-B858-5062580AC065}" destId="{B7E66E90-BF04-400A-80C4-5E61ACC1D150}" srcOrd="0" destOrd="0" presId="urn:microsoft.com/office/officeart/2018/2/layout/IconCircleList"/>
    <dgm:cxn modelId="{060C0BA3-08A3-463D-8D54-99956E421132}" type="presParOf" srcId="{B7E66E90-BF04-400A-80C4-5E61ACC1D150}" destId="{91B2D835-BB6D-4F3C-8E7F-4BF00FB4F894}" srcOrd="0" destOrd="0" presId="urn:microsoft.com/office/officeart/2018/2/layout/IconCircleList"/>
    <dgm:cxn modelId="{D8925D0E-C9FA-4BA7-8188-09B03D03C23E}" type="presParOf" srcId="{91B2D835-BB6D-4F3C-8E7F-4BF00FB4F894}" destId="{41C788A9-E52C-4F28-A376-8896694044E4}" srcOrd="0" destOrd="0" presId="urn:microsoft.com/office/officeart/2018/2/layout/IconCircleList"/>
    <dgm:cxn modelId="{CB5A6C1B-B9CB-40F0-8D18-4D32F493C25D}" type="presParOf" srcId="{91B2D835-BB6D-4F3C-8E7F-4BF00FB4F894}" destId="{7D7AE1D8-8D16-43AA-858D-2C747CDDC665}" srcOrd="1" destOrd="0" presId="urn:microsoft.com/office/officeart/2018/2/layout/IconCircleList"/>
    <dgm:cxn modelId="{8EDDA96F-AF70-40C5-B05E-49308AD1FFD6}" type="presParOf" srcId="{91B2D835-BB6D-4F3C-8E7F-4BF00FB4F894}" destId="{015528AC-3356-457D-85E4-27F0EE3D9D61}" srcOrd="2" destOrd="0" presId="urn:microsoft.com/office/officeart/2018/2/layout/IconCircleList"/>
    <dgm:cxn modelId="{0F40CD83-AEDB-43E3-9D2B-5C3205132264}" type="presParOf" srcId="{91B2D835-BB6D-4F3C-8E7F-4BF00FB4F894}" destId="{BD0AE96C-3077-4C3F-85C1-E83EB4C4A241}"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788A9-E52C-4F28-A376-8896694044E4}">
      <dsp:nvSpPr>
        <dsp:cNvPr id="0" name=""/>
        <dsp:cNvSpPr/>
      </dsp:nvSpPr>
      <dsp:spPr>
        <a:xfrm>
          <a:off x="0" y="1495664"/>
          <a:ext cx="889444" cy="88944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7AE1D8-8D16-43AA-858D-2C747CDDC665}">
      <dsp:nvSpPr>
        <dsp:cNvPr id="0" name=""/>
        <dsp:cNvSpPr/>
      </dsp:nvSpPr>
      <dsp:spPr>
        <a:xfrm>
          <a:off x="186783" y="1682447"/>
          <a:ext cx="515878" cy="51587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0AE96C-3077-4C3F-85C1-E83EB4C4A241}">
      <dsp:nvSpPr>
        <dsp:cNvPr id="0" name=""/>
        <dsp:cNvSpPr/>
      </dsp:nvSpPr>
      <dsp:spPr>
        <a:xfrm>
          <a:off x="1080040" y="1495664"/>
          <a:ext cx="2096548" cy="8894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90000"/>
            </a:lnSpc>
            <a:spcBef>
              <a:spcPct val="0"/>
            </a:spcBef>
            <a:spcAft>
              <a:spcPct val="35000"/>
            </a:spcAft>
          </a:pPr>
          <a:r>
            <a:rPr lang="en-GB" sz="1600" kern="1200" dirty="0"/>
            <a:t>“Culture eats strategy for breakfast” Peter Drucker</a:t>
          </a:r>
        </a:p>
        <a:p>
          <a:pPr lvl="0" algn="l" defTabSz="711200">
            <a:lnSpc>
              <a:spcPct val="90000"/>
            </a:lnSpc>
            <a:spcBef>
              <a:spcPct val="0"/>
            </a:spcBef>
            <a:spcAft>
              <a:spcPct val="35000"/>
            </a:spcAft>
          </a:pPr>
          <a:endParaRPr lang="en-US" sz="1600" kern="1200" dirty="0"/>
        </a:p>
      </dsp:txBody>
      <dsp:txXfrm>
        <a:off x="1080040" y="1495664"/>
        <a:ext cx="2096548" cy="88944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521DAA-887E-4587-8B0D-CF12E3A738B3}" type="datetimeFigureOut">
              <a:rPr lang="en-GB" smtClean="0"/>
              <a:t>07/10/2020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895956-4C56-4E29-BA3C-607C7D6B1314}" type="slidenum">
              <a:rPr lang="en-GB" smtClean="0"/>
              <a:t>‹#›</a:t>
            </a:fld>
            <a:endParaRPr lang="en-GB"/>
          </a:p>
        </p:txBody>
      </p:sp>
    </p:spTree>
    <p:extLst>
      <p:ext uri="{BB962C8B-B14F-4D97-AF65-F5344CB8AC3E}">
        <p14:creationId xmlns:p14="http://schemas.microsoft.com/office/powerpoint/2010/main" val="677978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r>
              <a:rPr lang="en-US" dirty="0"/>
              <a:t>The Cambridge Dictionary defines corporate strategy as “the ideas and plans a company has for its future business activities or the process of deciding these ideas and plans” (dictionary.cambridge.org, 2019)</a:t>
            </a:r>
          </a:p>
          <a:p>
            <a:pPr>
              <a:spcBef>
                <a:spcPts val="1000"/>
              </a:spcBef>
            </a:pPr>
            <a:endParaRPr lang="en-US" dirty="0"/>
          </a:p>
          <a:p>
            <a:pPr marL="171450" indent="-171450">
              <a:spcBef>
                <a:spcPts val="1000"/>
              </a:spcBef>
              <a:buFont typeface="Arial"/>
              <a:buChar char="•"/>
            </a:pPr>
            <a:r>
              <a:rPr lang="en-US" dirty="0"/>
              <a:t>In the 1950s and 1960s Peter Drucker said that strategy was primarily concerned with competing on price (</a:t>
            </a:r>
            <a:r>
              <a:rPr lang="en-US" dirty="0" err="1"/>
              <a:t>Ovans</a:t>
            </a:r>
            <a:r>
              <a:rPr lang="en-US" dirty="0"/>
              <a:t>, A. 2015).</a:t>
            </a:r>
          </a:p>
          <a:p>
            <a:pPr marL="171450" indent="-171450">
              <a:spcBef>
                <a:spcPts val="1000"/>
              </a:spcBef>
              <a:buFont typeface="Arial"/>
              <a:buChar char="•"/>
            </a:pPr>
            <a:r>
              <a:rPr lang="en-US" dirty="0"/>
              <a:t>In 1979, Michael Porter developed the “Five Forces” model which takes into account not only pricing pressures, but pressures from threats of new entrants to the market, substitution, and the bargaining power of suppliers and consumers.  Porter focusses on a traditional “Planned Strategy” approach.</a:t>
            </a:r>
          </a:p>
          <a:p>
            <a:pPr marL="171450" indent="-171450">
              <a:spcBef>
                <a:spcPts val="1000"/>
              </a:spcBef>
              <a:buFont typeface="Arial"/>
              <a:buChar char="•"/>
            </a:pPr>
            <a:r>
              <a:rPr lang="en-US" dirty="0">
                <a:cs typeface="Calibri"/>
              </a:rPr>
              <a:t>Henry Mintzberg has </a:t>
            </a:r>
            <a:r>
              <a:rPr lang="en-US" dirty="0" err="1">
                <a:cs typeface="Calibri"/>
              </a:rPr>
              <a:t>emphasised</a:t>
            </a:r>
            <a:r>
              <a:rPr lang="en-US" dirty="0">
                <a:cs typeface="Calibri"/>
              </a:rPr>
              <a:t> an "Emergent Strategy" approach.</a:t>
            </a:r>
          </a:p>
          <a:p>
            <a:pPr marL="171450" indent="-171450">
              <a:spcBef>
                <a:spcPts val="1000"/>
              </a:spcBef>
              <a:buFont typeface="Arial"/>
              <a:buChar char="•"/>
            </a:pPr>
            <a:r>
              <a:rPr lang="en-US" b="1" dirty="0">
                <a:cs typeface="Calibri"/>
              </a:rPr>
              <a:t>Emergent strategy is the view that strategy develops or emerges over time as plans collide with and adapt to the emerging reality.  Emergent strategy is that set of plans, not necessarily expressly intended in the original strategy, that has developed due to reality.  It implies that an </a:t>
            </a:r>
            <a:r>
              <a:rPr lang="en-US" b="1" dirty="0" err="1">
                <a:cs typeface="Calibri"/>
              </a:rPr>
              <a:t>organisation</a:t>
            </a:r>
            <a:r>
              <a:rPr lang="en-US" b="1" dirty="0">
                <a:cs typeface="Calibri"/>
              </a:rPr>
              <a:t> learns what works in practice.</a:t>
            </a:r>
          </a:p>
          <a:p>
            <a:pPr marL="171450" indent="-171450">
              <a:spcBef>
                <a:spcPts val="1000"/>
              </a:spcBef>
              <a:buFont typeface="Arial"/>
              <a:buChar char="•"/>
            </a:pPr>
            <a:r>
              <a:rPr lang="en-US" b="1" dirty="0">
                <a:cs typeface="Calibri"/>
              </a:rPr>
              <a:t>Emergent strategy is sometimes seen as more relevant in today's faster changing world.  It gives more flexibility and faster response than rigid plans.</a:t>
            </a:r>
          </a:p>
          <a:p>
            <a:endParaRPr lang="en-US" dirty="0">
              <a:cs typeface="Calibri"/>
            </a:endParaRPr>
          </a:p>
        </p:txBody>
      </p:sp>
      <p:sp>
        <p:nvSpPr>
          <p:cNvPr id="4" name="Slide Number Placeholder 3"/>
          <p:cNvSpPr>
            <a:spLocks noGrp="1"/>
          </p:cNvSpPr>
          <p:nvPr>
            <p:ph type="sldNum" sz="quarter" idx="5"/>
          </p:nvPr>
        </p:nvSpPr>
        <p:spPr/>
        <p:txBody>
          <a:bodyPr/>
          <a:lstStyle/>
          <a:p>
            <a:fld id="{AEF89D2B-FCB9-AC41-8645-DFAF3CADFC63}" type="slidenum">
              <a:rPr lang="en-US" smtClean="0"/>
              <a:t>2</a:t>
            </a:fld>
            <a:endParaRPr lang="en-US"/>
          </a:p>
        </p:txBody>
      </p:sp>
    </p:spTree>
    <p:extLst>
      <p:ext uri="{BB962C8B-B14F-4D97-AF65-F5344CB8AC3E}">
        <p14:creationId xmlns:p14="http://schemas.microsoft.com/office/powerpoint/2010/main" val="1393962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8038D82-666B-4CED-9516-FAC84C6C9DA7}" type="slidenum">
              <a:rPr lang="en-GB" smtClean="0"/>
              <a:t>7</a:t>
            </a:fld>
            <a:endParaRPr lang="en-GB"/>
          </a:p>
        </p:txBody>
      </p:sp>
    </p:spTree>
    <p:extLst>
      <p:ext uri="{BB962C8B-B14F-4D97-AF65-F5344CB8AC3E}">
        <p14:creationId xmlns:p14="http://schemas.microsoft.com/office/powerpoint/2010/main" val="4240212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 </a:t>
            </a:r>
          </a:p>
          <a:p>
            <a:endParaRPr lang="en-GB" dirty="0"/>
          </a:p>
          <a:p>
            <a:r>
              <a:rPr lang="en-GB" dirty="0"/>
              <a:t>   </a:t>
            </a:r>
          </a:p>
        </p:txBody>
      </p:sp>
      <p:sp>
        <p:nvSpPr>
          <p:cNvPr id="4" name="Slide Number Placeholder 3"/>
          <p:cNvSpPr>
            <a:spLocks noGrp="1"/>
          </p:cNvSpPr>
          <p:nvPr>
            <p:ph type="sldNum" sz="quarter" idx="5"/>
          </p:nvPr>
        </p:nvSpPr>
        <p:spPr/>
        <p:txBody>
          <a:bodyPr/>
          <a:lstStyle/>
          <a:p>
            <a:fld id="{F8038D82-666B-4CED-9516-FAC84C6C9DA7}" type="slidenum">
              <a:rPr lang="en-GB" smtClean="0"/>
              <a:t>10</a:t>
            </a:fld>
            <a:endParaRPr lang="en-GB"/>
          </a:p>
        </p:txBody>
      </p:sp>
    </p:spTree>
    <p:extLst>
      <p:ext uri="{BB962C8B-B14F-4D97-AF65-F5344CB8AC3E}">
        <p14:creationId xmlns:p14="http://schemas.microsoft.com/office/powerpoint/2010/main" val="3112669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Igor Ansoff developed a matrix to help determine the direction of strategy.</a:t>
            </a:r>
          </a:p>
          <a:p>
            <a:r>
              <a:rPr lang="en-US" dirty="0">
                <a:cs typeface="Calibri"/>
              </a:rPr>
              <a:t>He suggested that there were effectively only two approaches to develop a growth strategy:</a:t>
            </a:r>
          </a:p>
          <a:p>
            <a:r>
              <a:rPr lang="en-US" dirty="0">
                <a:cs typeface="Calibri"/>
              </a:rPr>
              <a:t>Vary what is sold = Product Growth</a:t>
            </a:r>
          </a:p>
          <a:p>
            <a:r>
              <a:rPr lang="en-US" dirty="0">
                <a:cs typeface="Calibri"/>
              </a:rPr>
              <a:t>Vary who it is sold to – Market Growth</a:t>
            </a:r>
          </a:p>
          <a:p>
            <a:r>
              <a:rPr lang="en-US" dirty="0">
                <a:cs typeface="Calibri"/>
              </a:rPr>
              <a:t>Together, the matrix gives four strategic options, each with a differing level of risk.</a:t>
            </a:r>
          </a:p>
          <a:p>
            <a:r>
              <a:rPr lang="en-US" dirty="0">
                <a:cs typeface="Calibri"/>
              </a:rPr>
              <a:t>The lowest risk is for a company to continue to sell existing products to existing markets.  But this will only deliver growth if the market is still growing.</a:t>
            </a:r>
          </a:p>
          <a:p>
            <a:r>
              <a:rPr lang="en-US" dirty="0">
                <a:cs typeface="Calibri"/>
              </a:rPr>
              <a:t>The second level of risk is to develop new products for existing markets.  The risk is higher, because not every new product succeeds.</a:t>
            </a:r>
          </a:p>
          <a:p>
            <a:r>
              <a:rPr lang="en-US" dirty="0">
                <a:cs typeface="Calibri"/>
              </a:rPr>
              <a:t>The third level of risk involves taking existing products to new markets.  The higher risk here comes as the company would not necessarily understand the complexities of the new market.</a:t>
            </a:r>
          </a:p>
          <a:p>
            <a:r>
              <a:rPr lang="en-US" dirty="0">
                <a:cs typeface="Calibri"/>
              </a:rPr>
              <a:t>Th final strategic level in Ansoff's Matrix is </a:t>
            </a:r>
            <a:r>
              <a:rPr lang="en-US" b="1" dirty="0">
                <a:cs typeface="Calibri"/>
              </a:rPr>
              <a:t>Diversification – </a:t>
            </a:r>
            <a:r>
              <a:rPr lang="en-US" dirty="0">
                <a:cs typeface="Calibri"/>
              </a:rPr>
              <a:t>This involves developing new products and selling them in new markets.  The risk can be lessened if the diversification is related in some way to the company involved, such as a maker of pleasure boats venturing into the military market, they already understand how to build boats, but need to educate themselves on the new market and product..</a:t>
            </a:r>
          </a:p>
        </p:txBody>
      </p:sp>
      <p:sp>
        <p:nvSpPr>
          <p:cNvPr id="4" name="Slide Number Placeholder 3"/>
          <p:cNvSpPr>
            <a:spLocks noGrp="1"/>
          </p:cNvSpPr>
          <p:nvPr>
            <p:ph type="sldNum" sz="quarter" idx="5"/>
          </p:nvPr>
        </p:nvSpPr>
        <p:spPr/>
        <p:txBody>
          <a:bodyPr/>
          <a:lstStyle/>
          <a:p>
            <a:fld id="{AEF89D2B-FCB9-AC41-8645-DFAF3CADFC63}" type="slidenum">
              <a:rPr lang="en-US" smtClean="0"/>
              <a:t>12</a:t>
            </a:fld>
            <a:endParaRPr lang="en-US"/>
          </a:p>
        </p:txBody>
      </p:sp>
    </p:spTree>
    <p:extLst>
      <p:ext uri="{BB962C8B-B14F-4D97-AF65-F5344CB8AC3E}">
        <p14:creationId xmlns:p14="http://schemas.microsoft.com/office/powerpoint/2010/main" val="1786753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Indeed website  employees Reviews TUI have 3.8 score and overall result is satisfied. However, there are comments regarding their organisational culture and room for improvement. As Johnson and Scholes cultural web support  organisational culture refers to the relations between each other and their organisations. Also, it highlights what is good and what need to be improved in order to achieve TUI’s strategic goals and objectives( Indeed, 2019; Sun, 2008; Drucker 1998).</a:t>
            </a:r>
          </a:p>
        </p:txBody>
      </p:sp>
      <p:sp>
        <p:nvSpPr>
          <p:cNvPr id="4" name="Slide Number Placeholder 3"/>
          <p:cNvSpPr>
            <a:spLocks noGrp="1"/>
          </p:cNvSpPr>
          <p:nvPr>
            <p:ph type="sldNum" sz="quarter" idx="5"/>
          </p:nvPr>
        </p:nvSpPr>
        <p:spPr/>
        <p:txBody>
          <a:bodyPr/>
          <a:lstStyle/>
          <a:p>
            <a:fld id="{16FEC9A5-80C7-4654-8B7D-C312AF2E5FAB}" type="slidenum">
              <a:rPr lang="en-GB" smtClean="0"/>
              <a:t>13</a:t>
            </a:fld>
            <a:endParaRPr lang="en-GB"/>
          </a:p>
        </p:txBody>
      </p:sp>
    </p:spTree>
    <p:extLst>
      <p:ext uri="{BB962C8B-B14F-4D97-AF65-F5344CB8AC3E}">
        <p14:creationId xmlns:p14="http://schemas.microsoft.com/office/powerpoint/2010/main" val="1070508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688537E-D417-4764-A663-06B27A3B7FB7}" type="datetime1">
              <a:rPr lang="en-GB" smtClean="0"/>
              <a:t>07/10/2020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1191845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FD83E8C-1FAA-4083-8198-EDC0E769D20D}" type="datetime1">
              <a:rPr lang="en-GB" smtClean="0"/>
              <a:t>07/10/2020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1953385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025133B-16F7-4A09-853F-9F501DD20C46}" type="datetime1">
              <a:rPr lang="en-GB" smtClean="0"/>
              <a:t>07/10/2020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1545259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6628359-BE21-4F74-8274-94AFC807DB70}" type="datetime1">
              <a:rPr lang="en-GB" smtClean="0"/>
              <a:t>07/10/2020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3685048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D0DDB02-9750-49F0-A207-D6272115C7E3}" type="datetime1">
              <a:rPr lang="en-GB" smtClean="0"/>
              <a:t>07/10/2020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2065023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3DEA76-B97F-4E1F-A9F0-0133C1BEFBB4}" type="datetime1">
              <a:rPr lang="en-GB" smtClean="0"/>
              <a:t>07/10/2020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100376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465F2A-7F10-4D00-B641-5F856F723ACD}" type="datetime1">
              <a:rPr lang="en-GB" smtClean="0"/>
              <a:t>07/10/2020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3845888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CB70E3A-2281-4B29-9727-BA24299806D9}" type="datetime1">
              <a:rPr lang="en-GB" smtClean="0"/>
              <a:t>07/10/2020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3222673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5857A5-7674-4689-8269-172236F816C5}" type="datetime1">
              <a:rPr lang="en-GB" smtClean="0"/>
              <a:t>07/10/2020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837429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0126F9-CF11-4454-B568-97660450B5B6}" type="datetime1">
              <a:rPr lang="en-GB" smtClean="0"/>
              <a:t>07/10/2020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993246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462E14-6FFD-432E-AFC4-9D860682C3C8}" type="datetime1">
              <a:rPr lang="en-GB" smtClean="0"/>
              <a:t>07/10/2020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B1F5EC-C04C-494C-8C33-B46DE33F7C99}" type="slidenum">
              <a:rPr lang="en-GB" smtClean="0"/>
              <a:t>‹#›</a:t>
            </a:fld>
            <a:endParaRPr lang="en-GB"/>
          </a:p>
        </p:txBody>
      </p:sp>
    </p:spTree>
    <p:extLst>
      <p:ext uri="{BB962C8B-B14F-4D97-AF65-F5344CB8AC3E}">
        <p14:creationId xmlns:p14="http://schemas.microsoft.com/office/powerpoint/2010/main" val="2154392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55B245-F7F6-4FE5-9BEF-397798595718}" type="datetime1">
              <a:rPr lang="en-GB" smtClean="0"/>
              <a:t>07/10/2020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B1F5EC-C04C-494C-8C33-B46DE33F7C99}" type="slidenum">
              <a:rPr lang="en-GB" smtClean="0"/>
              <a:t>‹#›</a:t>
            </a:fld>
            <a:endParaRPr lang="en-GB"/>
          </a:p>
        </p:txBody>
      </p:sp>
    </p:spTree>
    <p:extLst>
      <p:ext uri="{BB962C8B-B14F-4D97-AF65-F5344CB8AC3E}">
        <p14:creationId xmlns:p14="http://schemas.microsoft.com/office/powerpoint/2010/main" val="27600897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jp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sockmonkeyconsulting.com/2013/01/30/the-way-we-do-things-around-here/" TargetMode="External"/><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 selection of useful slides on Strategy</a:t>
            </a:r>
            <a:endParaRPr lang="en-GB" dirty="0"/>
          </a:p>
        </p:txBody>
      </p:sp>
      <p:sp>
        <p:nvSpPr>
          <p:cNvPr id="4" name="Content Placeholder 3"/>
          <p:cNvSpPr>
            <a:spLocks noGrp="1"/>
          </p:cNvSpPr>
          <p:nvPr>
            <p:ph idx="1"/>
          </p:nvPr>
        </p:nvSpPr>
        <p:spPr>
          <a:xfrm>
            <a:off x="666206" y="1825625"/>
            <a:ext cx="10855234" cy="4351338"/>
          </a:xfrm>
        </p:spPr>
        <p:txBody>
          <a:bodyPr>
            <a:normAutofit fontScale="92500" lnSpcReduction="20000"/>
          </a:bodyPr>
          <a:lstStyle/>
          <a:p>
            <a:r>
              <a:rPr lang="en-GB" dirty="0" smtClean="0"/>
              <a:t>What is Strategy – some views</a:t>
            </a:r>
          </a:p>
          <a:p>
            <a:r>
              <a:rPr lang="en-GB" dirty="0" err="1" smtClean="0"/>
              <a:t>Mintzberg’s</a:t>
            </a:r>
            <a:r>
              <a:rPr lang="en-GB" dirty="0" smtClean="0"/>
              <a:t> view of Strategy</a:t>
            </a:r>
          </a:p>
          <a:p>
            <a:r>
              <a:rPr lang="en-GB" dirty="0" smtClean="0"/>
              <a:t>Johnson and Scholes view of Strategy</a:t>
            </a:r>
          </a:p>
          <a:p>
            <a:r>
              <a:rPr lang="en-GB" dirty="0" smtClean="0"/>
              <a:t>Porter’s view of Competitive Strategy</a:t>
            </a:r>
          </a:p>
          <a:p>
            <a:r>
              <a:rPr lang="en-GB" dirty="0" smtClean="0"/>
              <a:t>Stakeholder Analysis (</a:t>
            </a:r>
            <a:r>
              <a:rPr lang="en-GB" dirty="0" err="1" smtClean="0"/>
              <a:t>Mendelow’s</a:t>
            </a:r>
            <a:r>
              <a:rPr lang="en-GB" dirty="0" smtClean="0"/>
              <a:t> Power and Interest Matrix) example</a:t>
            </a:r>
          </a:p>
          <a:p>
            <a:r>
              <a:rPr lang="en-GB" dirty="0" smtClean="0"/>
              <a:t>Bowman’s Strategic Clock example</a:t>
            </a:r>
          </a:p>
          <a:p>
            <a:r>
              <a:rPr lang="en-GB" dirty="0" smtClean="0"/>
              <a:t>SWOT and Porter’s Five Forces examples</a:t>
            </a:r>
          </a:p>
          <a:p>
            <a:r>
              <a:rPr lang="en-GB" dirty="0" smtClean="0"/>
              <a:t>Porter’s Five Forces example</a:t>
            </a:r>
          </a:p>
          <a:p>
            <a:r>
              <a:rPr lang="en-GB" dirty="0" err="1" smtClean="0"/>
              <a:t>Ansoff’s</a:t>
            </a:r>
            <a:r>
              <a:rPr lang="en-GB" dirty="0" smtClean="0"/>
              <a:t> Matrix</a:t>
            </a:r>
          </a:p>
          <a:p>
            <a:r>
              <a:rPr lang="en-GB" dirty="0" smtClean="0"/>
              <a:t>Cultural Web</a:t>
            </a:r>
          </a:p>
          <a:p>
            <a:endParaRPr lang="en-GB"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fld id="{74B1F5EC-C04C-494C-8C33-B46DE33F7C99}" type="slidenum">
              <a:rPr lang="en-GB" smtClean="0"/>
              <a:t>1</a:t>
            </a:fld>
            <a:endParaRPr lang="en-GB"/>
          </a:p>
        </p:txBody>
      </p:sp>
    </p:spTree>
    <p:extLst>
      <p:ext uri="{BB962C8B-B14F-4D97-AF65-F5344CB8AC3E}">
        <p14:creationId xmlns:p14="http://schemas.microsoft.com/office/powerpoint/2010/main" val="1469238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201E0-4D71-DD4C-88D4-11032E4E0CEF}"/>
              </a:ext>
            </a:extLst>
          </p:cNvPr>
          <p:cNvSpPr>
            <a:spLocks noGrp="1"/>
          </p:cNvSpPr>
          <p:nvPr>
            <p:ph type="title"/>
          </p:nvPr>
        </p:nvSpPr>
        <p:spPr/>
        <p:txBody>
          <a:bodyPr/>
          <a:lstStyle/>
          <a:p>
            <a:r>
              <a:rPr lang="en-US"/>
              <a:t>What is Strategy?</a:t>
            </a:r>
          </a:p>
        </p:txBody>
      </p:sp>
      <p:sp>
        <p:nvSpPr>
          <p:cNvPr id="3" name="Content Placeholder 2">
            <a:extLst>
              <a:ext uri="{FF2B5EF4-FFF2-40B4-BE49-F238E27FC236}">
                <a16:creationId xmlns:a16="http://schemas.microsoft.com/office/drawing/2014/main" id="{027CAFD3-AC3D-7348-913B-9FB036A26E77}"/>
              </a:ext>
            </a:extLst>
          </p:cNvPr>
          <p:cNvSpPr>
            <a:spLocks noGrp="1"/>
          </p:cNvSpPr>
          <p:nvPr>
            <p:ph idx="1"/>
          </p:nvPr>
        </p:nvSpPr>
        <p:spPr>
          <a:xfrm>
            <a:off x="1103312" y="1229592"/>
            <a:ext cx="8946541" cy="5018808"/>
          </a:xfrm>
        </p:spPr>
        <p:txBody>
          <a:bodyPr vert="horz" lIns="91440" tIns="45720" rIns="91440" bIns="45720" rtlCol="0" anchor="t">
            <a:normAutofit fontScale="85000" lnSpcReduction="20000"/>
          </a:bodyPr>
          <a:lstStyle/>
          <a:p>
            <a:pPr marL="0" indent="0">
              <a:buNone/>
            </a:pPr>
            <a:endParaRPr lang="en-US" dirty="0" smtClean="0"/>
          </a:p>
          <a:p>
            <a:pPr marL="0" indent="0">
              <a:buNone/>
            </a:pPr>
            <a:r>
              <a:rPr lang="en-US" dirty="0" smtClean="0"/>
              <a:t>The </a:t>
            </a:r>
            <a:r>
              <a:rPr lang="en-US" dirty="0"/>
              <a:t>Cambridge Dictionary defines corporate strategy as “the ideas and plans a company has for its future business activities or the process of deciding these ideas and plans” (dictionary.cambridge.org, 2019)</a:t>
            </a:r>
          </a:p>
          <a:p>
            <a:pPr marL="0" indent="0">
              <a:buNone/>
            </a:pPr>
            <a:endParaRPr lang="en-US" b="1" dirty="0">
              <a:solidFill>
                <a:srgbClr val="1D2A57"/>
              </a:solidFill>
              <a:latin typeface="Arial" panose="020B0604020202020204" pitchFamily="34" charset="0"/>
            </a:endParaRPr>
          </a:p>
          <a:p>
            <a:r>
              <a:rPr lang="en-US" dirty="0"/>
              <a:t>In the 1950s and 1960s Peter Drucker said that strategy was primarily concerned with competing on price (</a:t>
            </a:r>
            <a:r>
              <a:rPr lang="en-US" dirty="0" err="1"/>
              <a:t>Ovans</a:t>
            </a:r>
            <a:r>
              <a:rPr lang="en-US" dirty="0"/>
              <a:t>, A. 2015).</a:t>
            </a:r>
          </a:p>
          <a:p>
            <a:r>
              <a:rPr lang="en-US" dirty="0"/>
              <a:t>In 1979, Michael Porter developed the “Five Forces” model which takes into account not only pricing pressures, but pressures from threats of new entrants to the market, substitution, and the bargaining power of suppliers and consumers.  Porter focusses on a traditional “Planned Strategy” approach.</a:t>
            </a:r>
          </a:p>
          <a:p>
            <a:r>
              <a:rPr lang="en-US" dirty="0"/>
              <a:t>Henry Mintzberg </a:t>
            </a:r>
            <a:r>
              <a:rPr lang="en-US" dirty="0" err="1"/>
              <a:t>emphasises</a:t>
            </a:r>
            <a:r>
              <a:rPr lang="en-US" dirty="0"/>
              <a:t> an “Emergent Strategy” approach.</a:t>
            </a:r>
          </a:p>
          <a:p>
            <a:r>
              <a:rPr lang="en-US" dirty="0"/>
              <a:t>Emergent strategy takes the view that strategy emerges over time as the environment changes and plans are adapted to meet the new reality.  (Moore, K, 2011)</a:t>
            </a:r>
          </a:p>
        </p:txBody>
      </p:sp>
      <p:sp>
        <p:nvSpPr>
          <p:cNvPr id="4" name="Slide Number Placeholder 3"/>
          <p:cNvSpPr>
            <a:spLocks noGrp="1"/>
          </p:cNvSpPr>
          <p:nvPr>
            <p:ph type="sldNum" sz="quarter" idx="12"/>
          </p:nvPr>
        </p:nvSpPr>
        <p:spPr/>
        <p:txBody>
          <a:bodyPr/>
          <a:lstStyle/>
          <a:p>
            <a:fld id="{74B1F5EC-C04C-494C-8C33-B46DE33F7C99}" type="slidenum">
              <a:rPr lang="en-GB" smtClean="0"/>
              <a:t>2</a:t>
            </a:fld>
            <a:endParaRPr lang="en-GB"/>
          </a:p>
        </p:txBody>
      </p:sp>
    </p:spTree>
    <p:extLst>
      <p:ext uri="{BB962C8B-B14F-4D97-AF65-F5344CB8AC3E}">
        <p14:creationId xmlns:p14="http://schemas.microsoft.com/office/powerpoint/2010/main" val="14859036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2D245-387A-4FB3-85A7-300F4EE1E07A}"/>
              </a:ext>
            </a:extLst>
          </p:cNvPr>
          <p:cNvSpPr>
            <a:spLocks noGrp="1"/>
          </p:cNvSpPr>
          <p:nvPr>
            <p:ph type="title"/>
          </p:nvPr>
        </p:nvSpPr>
        <p:spPr/>
        <p:txBody>
          <a:bodyPr/>
          <a:lstStyle/>
          <a:p>
            <a:r>
              <a:rPr lang="en-GB" b="1" dirty="0">
                <a:effectLst/>
              </a:rPr>
              <a:t>What is Strategy? - Mintzberg (1985)</a:t>
            </a:r>
            <a:endParaRPr lang="en-GB" b="1" dirty="0"/>
          </a:p>
        </p:txBody>
      </p:sp>
      <p:pic>
        <p:nvPicPr>
          <p:cNvPr id="6" name="Content Placeholder 5">
            <a:extLst>
              <a:ext uri="{FF2B5EF4-FFF2-40B4-BE49-F238E27FC236}">
                <a16:creationId xmlns:a16="http://schemas.microsoft.com/office/drawing/2014/main" id="{E6F620C4-01F6-4D7E-905B-A74C5A13C5B7}"/>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l="29287" t="23812" r="15103" b="20494"/>
          <a:stretch/>
        </p:blipFill>
        <p:spPr bwMode="auto">
          <a:xfrm>
            <a:off x="5068388" y="1580049"/>
            <a:ext cx="6840037" cy="4585619"/>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3F19A79F-1185-4A34-B0D7-6EA3B0D85FDC}"/>
              </a:ext>
            </a:extLst>
          </p:cNvPr>
          <p:cNvSpPr txBox="1"/>
          <p:nvPr/>
        </p:nvSpPr>
        <p:spPr>
          <a:xfrm>
            <a:off x="522514" y="2303197"/>
            <a:ext cx="4150816" cy="3139321"/>
          </a:xfrm>
          <a:prstGeom prst="rect">
            <a:avLst/>
          </a:prstGeom>
          <a:noFill/>
        </p:spPr>
        <p:txBody>
          <a:bodyPr wrap="none" rtlCol="0">
            <a:spAutoFit/>
          </a:bodyPr>
          <a:lstStyle/>
          <a:p>
            <a:pPr marL="285750" indent="-285750" fontAlgn="base">
              <a:buFont typeface="Arial" panose="020B0604020202020204" pitchFamily="34" charset="0"/>
              <a:buChar char="•"/>
            </a:pPr>
            <a:r>
              <a:rPr lang="en-US" sz="3600" b="1" dirty="0"/>
              <a:t>Intended strategy</a:t>
            </a:r>
          </a:p>
          <a:p>
            <a:pPr fontAlgn="base"/>
            <a:r>
              <a:rPr lang="en-US" sz="3600" dirty="0"/>
              <a:t>​</a:t>
            </a:r>
          </a:p>
          <a:p>
            <a:pPr marL="285750" indent="-285750" fontAlgn="base">
              <a:buFont typeface="Arial" panose="020B0604020202020204" pitchFamily="34" charset="0"/>
              <a:buChar char="•"/>
            </a:pPr>
            <a:r>
              <a:rPr lang="en-US" sz="3600" b="1" dirty="0"/>
              <a:t>Emergent strategy</a:t>
            </a:r>
          </a:p>
          <a:p>
            <a:pPr fontAlgn="base"/>
            <a:r>
              <a:rPr lang="en-US" sz="3600" dirty="0"/>
              <a:t>​</a:t>
            </a:r>
          </a:p>
          <a:p>
            <a:pPr marL="285750" indent="-285750" fontAlgn="base">
              <a:buFont typeface="Arial" panose="020B0604020202020204" pitchFamily="34" charset="0"/>
              <a:buChar char="•"/>
            </a:pPr>
            <a:r>
              <a:rPr lang="en-US" sz="3600" b="1" dirty="0"/>
              <a:t>Realized strategy</a:t>
            </a:r>
            <a:r>
              <a:rPr lang="en-US" sz="3600" dirty="0"/>
              <a:t>​</a:t>
            </a:r>
          </a:p>
          <a:p>
            <a:pPr marL="285750" indent="-285750" fontAlgn="base">
              <a:buFont typeface="Arial" panose="020B0604020202020204" pitchFamily="34" charset="0"/>
              <a:buChar char="•"/>
            </a:pPr>
            <a:endParaRPr lang="en-US" dirty="0"/>
          </a:p>
        </p:txBody>
      </p:sp>
      <p:sp>
        <p:nvSpPr>
          <p:cNvPr id="3" name="Slide Number Placeholder 2"/>
          <p:cNvSpPr>
            <a:spLocks noGrp="1"/>
          </p:cNvSpPr>
          <p:nvPr>
            <p:ph type="sldNum" sz="quarter" idx="12"/>
          </p:nvPr>
        </p:nvSpPr>
        <p:spPr/>
        <p:txBody>
          <a:bodyPr/>
          <a:lstStyle/>
          <a:p>
            <a:fld id="{74B1F5EC-C04C-494C-8C33-B46DE33F7C99}" type="slidenum">
              <a:rPr lang="en-GB" smtClean="0"/>
              <a:t>3</a:t>
            </a:fld>
            <a:endParaRPr lang="en-GB"/>
          </a:p>
        </p:txBody>
      </p:sp>
    </p:spTree>
    <p:extLst>
      <p:ext uri="{BB962C8B-B14F-4D97-AF65-F5344CB8AC3E}">
        <p14:creationId xmlns:p14="http://schemas.microsoft.com/office/powerpoint/2010/main" val="23083171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B0558-6B21-4984-8ED1-83B38A6288CA}"/>
              </a:ext>
            </a:extLst>
          </p:cNvPr>
          <p:cNvSpPr>
            <a:spLocks noGrp="1"/>
          </p:cNvSpPr>
          <p:nvPr>
            <p:ph type="title"/>
          </p:nvPr>
        </p:nvSpPr>
        <p:spPr>
          <a:xfrm>
            <a:off x="834013" y="1115568"/>
            <a:ext cx="3487616" cy="4626864"/>
          </a:xfrm>
        </p:spPr>
        <p:txBody>
          <a:bodyPr>
            <a:normAutofit/>
          </a:bodyPr>
          <a:lstStyle/>
          <a:p>
            <a:pPr algn="l"/>
            <a:r>
              <a:rPr lang="en-GB" sz="3600" b="1" dirty="0">
                <a:effectLst/>
              </a:rPr>
              <a:t>What is Strategy? - Johnson &amp; Scholes</a:t>
            </a:r>
            <a:endParaRPr lang="en-GB" sz="3600" b="1" dirty="0"/>
          </a:p>
        </p:txBody>
      </p:sp>
      <p:sp>
        <p:nvSpPr>
          <p:cNvPr id="3" name="Content Placeholder 2">
            <a:extLst>
              <a:ext uri="{FF2B5EF4-FFF2-40B4-BE49-F238E27FC236}">
                <a16:creationId xmlns:a16="http://schemas.microsoft.com/office/drawing/2014/main" id="{59461C27-43AF-498A-93EE-403A138D9E99}"/>
              </a:ext>
            </a:extLst>
          </p:cNvPr>
          <p:cNvSpPr>
            <a:spLocks noGrp="1"/>
          </p:cNvSpPr>
          <p:nvPr>
            <p:ph idx="1"/>
          </p:nvPr>
        </p:nvSpPr>
        <p:spPr>
          <a:xfrm>
            <a:off x="5105398" y="1115568"/>
            <a:ext cx="6245352" cy="4626864"/>
          </a:xfrm>
        </p:spPr>
        <p:txBody>
          <a:bodyPr anchor="ctr">
            <a:normAutofit/>
          </a:bodyPr>
          <a:lstStyle/>
          <a:p>
            <a:pPr marL="36900" indent="0">
              <a:buNone/>
            </a:pPr>
            <a:r>
              <a:rPr lang="en-GB" i="1" dirty="0">
                <a:effectLst/>
              </a:rPr>
              <a:t>"Strategy is the direction and scope of an organisation over the long term, which achieves advantage in a changing environment through its configuration of resources and competences with the aim of fulfilling stakeholder expectations.” - </a:t>
            </a:r>
            <a:r>
              <a:rPr lang="en-GB" dirty="0">
                <a:effectLst/>
              </a:rPr>
              <a:t>Johnson &amp; Scholes (2006)  </a:t>
            </a:r>
            <a:endParaRPr lang="en-GB" i="1" dirty="0"/>
          </a:p>
        </p:txBody>
      </p:sp>
      <p:sp>
        <p:nvSpPr>
          <p:cNvPr id="4" name="Slide Number Placeholder 3"/>
          <p:cNvSpPr>
            <a:spLocks noGrp="1"/>
          </p:cNvSpPr>
          <p:nvPr>
            <p:ph type="sldNum" sz="quarter" idx="12"/>
          </p:nvPr>
        </p:nvSpPr>
        <p:spPr/>
        <p:txBody>
          <a:bodyPr/>
          <a:lstStyle/>
          <a:p>
            <a:fld id="{74B1F5EC-C04C-494C-8C33-B46DE33F7C99}" type="slidenum">
              <a:rPr lang="en-GB" smtClean="0"/>
              <a:t>4</a:t>
            </a:fld>
            <a:endParaRPr lang="en-GB"/>
          </a:p>
        </p:txBody>
      </p:sp>
    </p:spTree>
    <p:extLst>
      <p:ext uri="{BB962C8B-B14F-4D97-AF65-F5344CB8AC3E}">
        <p14:creationId xmlns:p14="http://schemas.microsoft.com/office/powerpoint/2010/main" val="8700608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EDC00-43B5-4148-972A-75941D819FF1}"/>
              </a:ext>
            </a:extLst>
          </p:cNvPr>
          <p:cNvSpPr>
            <a:spLocks noGrp="1"/>
          </p:cNvSpPr>
          <p:nvPr>
            <p:ph type="title"/>
          </p:nvPr>
        </p:nvSpPr>
        <p:spPr>
          <a:xfrm>
            <a:off x="834013" y="1115568"/>
            <a:ext cx="3487616" cy="4626864"/>
          </a:xfrm>
        </p:spPr>
        <p:txBody>
          <a:bodyPr>
            <a:normAutofit/>
          </a:bodyPr>
          <a:lstStyle/>
          <a:p>
            <a:pPr algn="l"/>
            <a:r>
              <a:rPr lang="en-GB" sz="2500" b="1" dirty="0" smtClean="0">
                <a:effectLst/>
              </a:rPr>
              <a:t>What is Competitive</a:t>
            </a:r>
            <a:r>
              <a:rPr lang="en-GB" sz="2500" b="1" dirty="0">
                <a:effectLst/>
              </a:rPr>
              <a:t> Strategy? </a:t>
            </a:r>
            <a:r>
              <a:rPr lang="en-GB" sz="2500" b="1" dirty="0" smtClean="0">
                <a:effectLst/>
              </a:rPr>
              <a:t>-Michael </a:t>
            </a:r>
            <a:r>
              <a:rPr lang="en-GB" sz="2500" b="1" dirty="0">
                <a:effectLst/>
              </a:rPr>
              <a:t>Porter</a:t>
            </a:r>
            <a:endParaRPr lang="en-GB" sz="2500" b="1" dirty="0"/>
          </a:p>
        </p:txBody>
      </p:sp>
      <p:sp>
        <p:nvSpPr>
          <p:cNvPr id="3" name="Content Placeholder 2">
            <a:extLst>
              <a:ext uri="{FF2B5EF4-FFF2-40B4-BE49-F238E27FC236}">
                <a16:creationId xmlns:a16="http://schemas.microsoft.com/office/drawing/2014/main" id="{13A85998-3AE9-42DC-932C-609B7E25BCAA}"/>
              </a:ext>
            </a:extLst>
          </p:cNvPr>
          <p:cNvSpPr>
            <a:spLocks noGrp="1"/>
          </p:cNvSpPr>
          <p:nvPr>
            <p:ph idx="1"/>
          </p:nvPr>
        </p:nvSpPr>
        <p:spPr>
          <a:xfrm>
            <a:off x="5105398" y="1115568"/>
            <a:ext cx="6245352" cy="4626864"/>
          </a:xfrm>
        </p:spPr>
        <p:txBody>
          <a:bodyPr anchor="ctr">
            <a:normAutofit lnSpcReduction="10000"/>
          </a:bodyPr>
          <a:lstStyle/>
          <a:p>
            <a:pPr fontAlgn="base"/>
            <a:r>
              <a:rPr lang="en-US" i="1">
                <a:effectLst/>
              </a:rPr>
              <a:t>“What is driving the competition?”​</a:t>
            </a:r>
          </a:p>
          <a:p>
            <a:pPr fontAlgn="base"/>
            <a:endParaRPr lang="en-US" i="1">
              <a:effectLst/>
            </a:endParaRPr>
          </a:p>
          <a:p>
            <a:pPr fontAlgn="base"/>
            <a:r>
              <a:rPr lang="en-US" i="1">
                <a:effectLst/>
              </a:rPr>
              <a:t>“What is the best response to competitors within the macroenvironment?”​</a:t>
            </a:r>
          </a:p>
          <a:p>
            <a:pPr fontAlgn="base"/>
            <a:endParaRPr lang="en-US" i="1">
              <a:effectLst/>
            </a:endParaRPr>
          </a:p>
          <a:p>
            <a:pPr fontAlgn="base"/>
            <a:r>
              <a:rPr lang="en-US" i="1">
                <a:effectLst/>
              </a:rPr>
              <a:t>“How will the organisation evolve?”​</a:t>
            </a:r>
          </a:p>
          <a:p>
            <a:pPr fontAlgn="base"/>
            <a:endParaRPr lang="en-US" i="1">
              <a:effectLst/>
            </a:endParaRPr>
          </a:p>
          <a:p>
            <a:pPr fontAlgn="base"/>
            <a:r>
              <a:rPr lang="en-US" i="1">
                <a:effectLst/>
              </a:rPr>
              <a:t>"Where will the organisation need to be positioned to compete long term?</a:t>
            </a:r>
          </a:p>
          <a:p>
            <a:pPr marL="36900" indent="0">
              <a:buNone/>
            </a:pPr>
            <a:endParaRPr lang="en-GB" dirty="0"/>
          </a:p>
        </p:txBody>
      </p:sp>
      <p:sp>
        <p:nvSpPr>
          <p:cNvPr id="4" name="Slide Number Placeholder 3"/>
          <p:cNvSpPr>
            <a:spLocks noGrp="1"/>
          </p:cNvSpPr>
          <p:nvPr>
            <p:ph type="sldNum" sz="quarter" idx="12"/>
          </p:nvPr>
        </p:nvSpPr>
        <p:spPr/>
        <p:txBody>
          <a:bodyPr/>
          <a:lstStyle/>
          <a:p>
            <a:fld id="{74B1F5EC-C04C-494C-8C33-B46DE33F7C99}" type="slidenum">
              <a:rPr lang="en-GB" smtClean="0"/>
              <a:t>5</a:t>
            </a:fld>
            <a:endParaRPr lang="en-GB"/>
          </a:p>
        </p:txBody>
      </p:sp>
    </p:spTree>
    <p:extLst>
      <p:ext uri="{BB962C8B-B14F-4D97-AF65-F5344CB8AC3E}">
        <p14:creationId xmlns:p14="http://schemas.microsoft.com/office/powerpoint/2010/main" val="34103717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EFF64-ACA2-4D9F-8C4B-BCAED5367960}"/>
              </a:ext>
            </a:extLst>
          </p:cNvPr>
          <p:cNvSpPr>
            <a:spLocks noGrp="1"/>
          </p:cNvSpPr>
          <p:nvPr>
            <p:ph type="title"/>
          </p:nvPr>
        </p:nvSpPr>
        <p:spPr>
          <a:xfrm>
            <a:off x="913795" y="609600"/>
            <a:ext cx="5978072" cy="1329596"/>
          </a:xfrm>
        </p:spPr>
        <p:txBody>
          <a:bodyPr vert="horz" lIns="91440" tIns="45720" rIns="91440" bIns="45720" rtlCol="0" anchor="ctr">
            <a:normAutofit fontScale="90000"/>
          </a:bodyPr>
          <a:lstStyle/>
          <a:p>
            <a:r>
              <a:rPr lang="en-US" sz="4000" dirty="0" smtClean="0"/>
              <a:t>Stakeholder Analysis:</a:t>
            </a:r>
            <a:br>
              <a:rPr lang="en-US" sz="4000" dirty="0" smtClean="0"/>
            </a:br>
            <a:r>
              <a:rPr lang="en-US" sz="4000" dirty="0" err="1" smtClean="0"/>
              <a:t>Mendelow’s</a:t>
            </a:r>
            <a:r>
              <a:rPr lang="en-US" sz="4000" dirty="0" smtClean="0"/>
              <a:t> </a:t>
            </a:r>
            <a:r>
              <a:rPr lang="en-US" sz="4000" dirty="0"/>
              <a:t>(1981) Power/Interest Matrix</a:t>
            </a:r>
          </a:p>
        </p:txBody>
      </p:sp>
      <p:sp>
        <p:nvSpPr>
          <p:cNvPr id="12" name="Text Placeholder 11">
            <a:extLst>
              <a:ext uri="{FF2B5EF4-FFF2-40B4-BE49-F238E27FC236}">
                <a16:creationId xmlns:a16="http://schemas.microsoft.com/office/drawing/2014/main" id="{354499D1-1D2B-4814-8241-4FA6D68A493E}"/>
              </a:ext>
            </a:extLst>
          </p:cNvPr>
          <p:cNvSpPr>
            <a:spLocks noGrp="1"/>
          </p:cNvSpPr>
          <p:nvPr>
            <p:ph type="body" sz="half" idx="2"/>
          </p:nvPr>
        </p:nvSpPr>
        <p:spPr>
          <a:xfrm>
            <a:off x="913795" y="2127623"/>
            <a:ext cx="5978072" cy="4082108"/>
          </a:xfrm>
        </p:spPr>
        <p:txBody>
          <a:bodyPr vert="horz" lIns="91440" tIns="45720" rIns="91440" bIns="45720" rtlCol="0" anchor="ctr">
            <a:normAutofit/>
          </a:bodyPr>
          <a:lstStyle/>
          <a:p>
            <a:pPr algn="l">
              <a:buClr>
                <a:srgbClr val="088EFA"/>
              </a:buClr>
            </a:pPr>
            <a:r>
              <a:rPr lang="en-US" sz="1800" b="1" dirty="0"/>
              <a:t>This allows businesses to identify</a:t>
            </a:r>
          </a:p>
          <a:p>
            <a:pPr marL="285750" indent="-285750" algn="l">
              <a:buClr>
                <a:srgbClr val="088EFA"/>
              </a:buClr>
              <a:buFont typeface="Wingdings 2" charset="2"/>
              <a:buChar char="•"/>
            </a:pPr>
            <a:r>
              <a:rPr lang="en-US" sz="1800" dirty="0"/>
              <a:t>Stakeholder’s interests and influences towards a project</a:t>
            </a:r>
          </a:p>
          <a:p>
            <a:pPr marL="285750" indent="-285750" algn="l">
              <a:buClr>
                <a:srgbClr val="088EFA"/>
              </a:buClr>
              <a:buFont typeface="Wingdings 2" charset="2"/>
              <a:buChar char="•"/>
            </a:pPr>
            <a:r>
              <a:rPr lang="en-US" sz="1800" dirty="0"/>
              <a:t>Which method and level of communication that is needed</a:t>
            </a:r>
          </a:p>
          <a:p>
            <a:pPr marL="285750" indent="-285750" algn="l">
              <a:buClr>
                <a:srgbClr val="088EFA"/>
              </a:buClr>
              <a:buFont typeface="Wingdings 2" charset="2"/>
              <a:buChar char="•"/>
            </a:pPr>
            <a:r>
              <a:rPr lang="en-US" sz="1800" dirty="0"/>
              <a:t>How to increase stakeholder interests</a:t>
            </a:r>
          </a:p>
          <a:p>
            <a:pPr algn="l">
              <a:buClr>
                <a:srgbClr val="088EFA"/>
              </a:buClr>
            </a:pPr>
            <a:endParaRPr lang="en-US" sz="1800" dirty="0"/>
          </a:p>
          <a:p>
            <a:pPr algn="l">
              <a:buClr>
                <a:srgbClr val="088EFA"/>
              </a:buClr>
            </a:pPr>
            <a:r>
              <a:rPr lang="en-US" sz="1800" b="1" dirty="0" smtClean="0"/>
              <a:t>However</a:t>
            </a:r>
            <a:endParaRPr lang="en-US" sz="1800" b="1" dirty="0"/>
          </a:p>
          <a:p>
            <a:pPr marL="285750" indent="-285750" algn="l">
              <a:buClr>
                <a:srgbClr val="088EFA"/>
              </a:buClr>
              <a:buFont typeface="Wingdings 2" charset="2"/>
              <a:buChar char="•"/>
            </a:pPr>
            <a:r>
              <a:rPr lang="en-US" sz="1800" dirty="0"/>
              <a:t>It is a subjective viewpoint</a:t>
            </a:r>
          </a:p>
          <a:p>
            <a:pPr marL="285750" indent="-285750" algn="l">
              <a:buClr>
                <a:srgbClr val="088EFA"/>
              </a:buClr>
              <a:buFont typeface="Wingdings 2" charset="2"/>
              <a:buChar char="•"/>
            </a:pPr>
            <a:r>
              <a:rPr lang="en-US" sz="1800" dirty="0"/>
              <a:t>Doesn’t identify whether interests are positive or negative</a:t>
            </a:r>
          </a:p>
          <a:p>
            <a:pPr marL="285750" indent="-285750" algn="l">
              <a:buClr>
                <a:srgbClr val="088EFA"/>
              </a:buClr>
              <a:buFont typeface="Wingdings 2" charset="2"/>
              <a:buChar char="•"/>
            </a:pPr>
            <a:endParaRPr lang="en-US" dirty="0"/>
          </a:p>
        </p:txBody>
      </p:sp>
      <p:pic>
        <p:nvPicPr>
          <p:cNvPr id="11" name="Picture Placeholder 10">
            <a:extLst>
              <a:ext uri="{FF2B5EF4-FFF2-40B4-BE49-F238E27FC236}">
                <a16:creationId xmlns:a16="http://schemas.microsoft.com/office/drawing/2014/main" id="{BE42707D-088F-4B9B-8F3C-6B5E417C3E83}"/>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7552945" y="1237311"/>
            <a:ext cx="3995592" cy="3915679"/>
          </a:xfrm>
          <a:prstGeom prst="rect">
            <a:avLst/>
          </a:prstGeom>
        </p:spPr>
      </p:pic>
      <p:sp>
        <p:nvSpPr>
          <p:cNvPr id="3" name="Slide Number Placeholder 2"/>
          <p:cNvSpPr>
            <a:spLocks noGrp="1"/>
          </p:cNvSpPr>
          <p:nvPr>
            <p:ph type="sldNum" sz="quarter" idx="12"/>
          </p:nvPr>
        </p:nvSpPr>
        <p:spPr/>
        <p:txBody>
          <a:bodyPr/>
          <a:lstStyle/>
          <a:p>
            <a:fld id="{74B1F5EC-C04C-494C-8C33-B46DE33F7C99}" type="slidenum">
              <a:rPr lang="en-GB" smtClean="0"/>
              <a:t>6</a:t>
            </a:fld>
            <a:endParaRPr lang="en-GB"/>
          </a:p>
        </p:txBody>
      </p:sp>
    </p:spTree>
    <p:extLst>
      <p:ext uri="{BB962C8B-B14F-4D97-AF65-F5344CB8AC3E}">
        <p14:creationId xmlns:p14="http://schemas.microsoft.com/office/powerpoint/2010/main" val="62562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61958-E314-460C-870B-BF50BCB93DCF}"/>
              </a:ext>
            </a:extLst>
          </p:cNvPr>
          <p:cNvSpPr>
            <a:spLocks noGrp="1"/>
          </p:cNvSpPr>
          <p:nvPr>
            <p:ph type="title"/>
          </p:nvPr>
        </p:nvSpPr>
        <p:spPr/>
        <p:txBody>
          <a:bodyPr/>
          <a:lstStyle/>
          <a:p>
            <a:r>
              <a:rPr lang="en-GB" dirty="0"/>
              <a:t>Bowman’s Strategic Clock</a:t>
            </a:r>
          </a:p>
        </p:txBody>
      </p:sp>
      <p:sp>
        <p:nvSpPr>
          <p:cNvPr id="4" name="TextBox 3">
            <a:extLst>
              <a:ext uri="{FF2B5EF4-FFF2-40B4-BE49-F238E27FC236}">
                <a16:creationId xmlns:a16="http://schemas.microsoft.com/office/drawing/2014/main" id="{F97B5157-12A6-44B9-BC90-E200D027ABEE}"/>
              </a:ext>
            </a:extLst>
          </p:cNvPr>
          <p:cNvSpPr txBox="1"/>
          <p:nvPr/>
        </p:nvSpPr>
        <p:spPr>
          <a:xfrm>
            <a:off x="517358" y="1733826"/>
            <a:ext cx="4034358" cy="4832092"/>
          </a:xfrm>
          <a:prstGeom prst="rect">
            <a:avLst/>
          </a:prstGeom>
          <a:noFill/>
        </p:spPr>
        <p:txBody>
          <a:bodyPr wrap="square" rtlCol="0">
            <a:spAutoFit/>
          </a:bodyPr>
          <a:lstStyle/>
          <a:p>
            <a:r>
              <a:rPr lang="en-GB" sz="2200" dirty="0"/>
              <a:t>Bowman’s Strategic Clock is a management tool that was created by Cliff Bowman and David Faulkner which focuses on making companies aware of their market positions (Bowman &amp; Faulkner, 1997). </a:t>
            </a:r>
            <a:endParaRPr lang="en-GB" sz="2200" dirty="0" smtClean="0"/>
          </a:p>
          <a:p>
            <a:endParaRPr lang="en-GB" sz="2200" dirty="0"/>
          </a:p>
          <a:p>
            <a:r>
              <a:rPr lang="en-GB" sz="2200" dirty="0" smtClean="0"/>
              <a:t>This </a:t>
            </a:r>
            <a:r>
              <a:rPr lang="en-GB" sz="2200" dirty="0"/>
              <a:t>model highlights the characteristics on how a company can place its services and product offerings within the market based on these dimensions (Bhasin, 2019). </a:t>
            </a:r>
          </a:p>
        </p:txBody>
      </p:sp>
      <p:sp>
        <p:nvSpPr>
          <p:cNvPr id="5" name="Oval 4">
            <a:extLst>
              <a:ext uri="{FF2B5EF4-FFF2-40B4-BE49-F238E27FC236}">
                <a16:creationId xmlns:a16="http://schemas.microsoft.com/office/drawing/2014/main" id="{398D69CF-2377-42C8-9503-8964540AF3D3}"/>
              </a:ext>
            </a:extLst>
          </p:cNvPr>
          <p:cNvSpPr/>
          <p:nvPr/>
        </p:nvSpPr>
        <p:spPr>
          <a:xfrm>
            <a:off x="5522495" y="2321653"/>
            <a:ext cx="5041232" cy="42836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Arrow Connector 6">
            <a:extLst>
              <a:ext uri="{FF2B5EF4-FFF2-40B4-BE49-F238E27FC236}">
                <a16:creationId xmlns:a16="http://schemas.microsoft.com/office/drawing/2014/main" id="{8A671CDD-0C9D-4B11-A4D8-EF21AA9C283E}"/>
              </a:ext>
            </a:extLst>
          </p:cNvPr>
          <p:cNvCxnSpPr>
            <a:cxnSpLocks/>
          </p:cNvCxnSpPr>
          <p:nvPr/>
        </p:nvCxnSpPr>
        <p:spPr>
          <a:xfrm>
            <a:off x="8043111" y="3308684"/>
            <a:ext cx="0" cy="2201779"/>
          </a:xfrm>
          <a:prstGeom prst="straightConnector1">
            <a:avLst/>
          </a:prstGeom>
          <a:ln>
            <a:headEnd type="triangle"/>
            <a:tailEnd type="triangle"/>
          </a:ln>
        </p:spPr>
        <p:style>
          <a:lnRef idx="2">
            <a:schemeClr val="accent5"/>
          </a:lnRef>
          <a:fillRef idx="0">
            <a:schemeClr val="accent5"/>
          </a:fillRef>
          <a:effectRef idx="1">
            <a:schemeClr val="accent5"/>
          </a:effectRef>
          <a:fontRef idx="minor">
            <a:schemeClr val="tx1"/>
          </a:fontRef>
        </p:style>
      </p:cxnSp>
      <p:cxnSp>
        <p:nvCxnSpPr>
          <p:cNvPr id="12" name="Straight Arrow Connector 11">
            <a:extLst>
              <a:ext uri="{FF2B5EF4-FFF2-40B4-BE49-F238E27FC236}">
                <a16:creationId xmlns:a16="http://schemas.microsoft.com/office/drawing/2014/main" id="{80F48128-7FCB-4746-89B2-D6BDAD99F6F7}"/>
              </a:ext>
            </a:extLst>
          </p:cNvPr>
          <p:cNvCxnSpPr>
            <a:cxnSpLocks/>
          </p:cNvCxnSpPr>
          <p:nvPr/>
        </p:nvCxnSpPr>
        <p:spPr>
          <a:xfrm flipH="1">
            <a:off x="7385136" y="3697879"/>
            <a:ext cx="1391149" cy="1465531"/>
          </a:xfrm>
          <a:prstGeom prst="straightConnector1">
            <a:avLst/>
          </a:prstGeom>
          <a:ln>
            <a:headEnd type="triangle"/>
            <a:tailEnd type="triangle"/>
          </a:ln>
        </p:spPr>
        <p:style>
          <a:lnRef idx="2">
            <a:schemeClr val="accent5"/>
          </a:lnRef>
          <a:fillRef idx="0">
            <a:schemeClr val="accent5"/>
          </a:fillRef>
          <a:effectRef idx="1">
            <a:schemeClr val="accent5"/>
          </a:effectRef>
          <a:fontRef idx="minor">
            <a:schemeClr val="tx1"/>
          </a:fontRef>
        </p:style>
      </p:cxnSp>
      <p:cxnSp>
        <p:nvCxnSpPr>
          <p:cNvPr id="14" name="Straight Arrow Connector 13">
            <a:extLst>
              <a:ext uri="{FF2B5EF4-FFF2-40B4-BE49-F238E27FC236}">
                <a16:creationId xmlns:a16="http://schemas.microsoft.com/office/drawing/2014/main" id="{72A66608-E30C-48BA-BB66-4754DDCA0A1D}"/>
              </a:ext>
            </a:extLst>
          </p:cNvPr>
          <p:cNvCxnSpPr>
            <a:cxnSpLocks/>
          </p:cNvCxnSpPr>
          <p:nvPr/>
        </p:nvCxnSpPr>
        <p:spPr>
          <a:xfrm flipH="1">
            <a:off x="6773779" y="4463495"/>
            <a:ext cx="2658980" cy="0"/>
          </a:xfrm>
          <a:prstGeom prst="straightConnector1">
            <a:avLst/>
          </a:prstGeom>
          <a:ln>
            <a:headEnd type="triangle"/>
            <a:tailEnd type="triangle"/>
          </a:ln>
        </p:spPr>
        <p:style>
          <a:lnRef idx="2">
            <a:schemeClr val="accent5"/>
          </a:lnRef>
          <a:fillRef idx="0">
            <a:schemeClr val="accent5"/>
          </a:fillRef>
          <a:effectRef idx="1">
            <a:schemeClr val="accent5"/>
          </a:effectRef>
          <a:fontRef idx="minor">
            <a:schemeClr val="tx1"/>
          </a:fontRef>
        </p:style>
      </p:cxnSp>
      <p:cxnSp>
        <p:nvCxnSpPr>
          <p:cNvPr id="18" name="Straight Arrow Connector 17">
            <a:extLst>
              <a:ext uri="{FF2B5EF4-FFF2-40B4-BE49-F238E27FC236}">
                <a16:creationId xmlns:a16="http://schemas.microsoft.com/office/drawing/2014/main" id="{96E1C977-C5C7-4408-8F18-3EF6F38ECB9B}"/>
              </a:ext>
            </a:extLst>
          </p:cNvPr>
          <p:cNvCxnSpPr>
            <a:cxnSpLocks/>
          </p:cNvCxnSpPr>
          <p:nvPr/>
        </p:nvCxnSpPr>
        <p:spPr>
          <a:xfrm>
            <a:off x="7300661" y="3729789"/>
            <a:ext cx="1484897" cy="1465531"/>
          </a:xfrm>
          <a:prstGeom prst="straightConnector1">
            <a:avLst/>
          </a:prstGeom>
          <a:ln>
            <a:headEnd type="triangle"/>
            <a:tailEnd type="triangle"/>
          </a:ln>
        </p:spPr>
        <p:style>
          <a:lnRef idx="2">
            <a:schemeClr val="accent5"/>
          </a:lnRef>
          <a:fillRef idx="0">
            <a:schemeClr val="accent5"/>
          </a:fillRef>
          <a:effectRef idx="1">
            <a:schemeClr val="accent5"/>
          </a:effectRef>
          <a:fontRef idx="minor">
            <a:schemeClr val="tx1"/>
          </a:fontRef>
        </p:style>
      </p:cxnSp>
      <p:sp>
        <p:nvSpPr>
          <p:cNvPr id="23" name="TextBox 22">
            <a:extLst>
              <a:ext uri="{FF2B5EF4-FFF2-40B4-BE49-F238E27FC236}">
                <a16:creationId xmlns:a16="http://schemas.microsoft.com/office/drawing/2014/main" id="{83285FC6-7907-43E1-977D-A2A3923C42CA}"/>
              </a:ext>
            </a:extLst>
          </p:cNvPr>
          <p:cNvSpPr txBox="1"/>
          <p:nvPr/>
        </p:nvSpPr>
        <p:spPr>
          <a:xfrm>
            <a:off x="7413216" y="2438360"/>
            <a:ext cx="1259786" cy="276999"/>
          </a:xfrm>
          <a:prstGeom prst="rect">
            <a:avLst/>
          </a:prstGeom>
          <a:noFill/>
        </p:spPr>
        <p:txBody>
          <a:bodyPr wrap="square" rtlCol="0">
            <a:spAutoFit/>
          </a:bodyPr>
          <a:lstStyle/>
          <a:p>
            <a:r>
              <a:rPr lang="en-GB" sz="1200" dirty="0">
                <a:solidFill>
                  <a:schemeClr val="bg1"/>
                </a:solidFill>
              </a:rPr>
              <a:t>Differentiation</a:t>
            </a:r>
          </a:p>
        </p:txBody>
      </p:sp>
      <p:sp>
        <p:nvSpPr>
          <p:cNvPr id="24" name="TextBox 23">
            <a:extLst>
              <a:ext uri="{FF2B5EF4-FFF2-40B4-BE49-F238E27FC236}">
                <a16:creationId xmlns:a16="http://schemas.microsoft.com/office/drawing/2014/main" id="{E01B87B8-4986-4965-89DE-B27589CFFD31}"/>
              </a:ext>
            </a:extLst>
          </p:cNvPr>
          <p:cNvSpPr txBox="1"/>
          <p:nvPr/>
        </p:nvSpPr>
        <p:spPr>
          <a:xfrm>
            <a:off x="8897212" y="3112128"/>
            <a:ext cx="1259786" cy="461665"/>
          </a:xfrm>
          <a:prstGeom prst="rect">
            <a:avLst/>
          </a:prstGeom>
          <a:noFill/>
        </p:spPr>
        <p:txBody>
          <a:bodyPr wrap="square" rtlCol="0">
            <a:spAutoFit/>
          </a:bodyPr>
          <a:lstStyle/>
          <a:p>
            <a:r>
              <a:rPr lang="en-GB" sz="1200" dirty="0">
                <a:solidFill>
                  <a:schemeClr val="bg1"/>
                </a:solidFill>
              </a:rPr>
              <a:t>Focused Differentiation</a:t>
            </a:r>
          </a:p>
        </p:txBody>
      </p:sp>
      <p:sp>
        <p:nvSpPr>
          <p:cNvPr id="25" name="TextBox 24">
            <a:extLst>
              <a:ext uri="{FF2B5EF4-FFF2-40B4-BE49-F238E27FC236}">
                <a16:creationId xmlns:a16="http://schemas.microsoft.com/office/drawing/2014/main" id="{11742ED2-AE0C-4DBD-86A4-024F584415AF}"/>
              </a:ext>
            </a:extLst>
          </p:cNvPr>
          <p:cNvSpPr txBox="1"/>
          <p:nvPr/>
        </p:nvSpPr>
        <p:spPr>
          <a:xfrm>
            <a:off x="9382142" y="4324054"/>
            <a:ext cx="1259786" cy="461665"/>
          </a:xfrm>
          <a:prstGeom prst="rect">
            <a:avLst/>
          </a:prstGeom>
          <a:noFill/>
        </p:spPr>
        <p:txBody>
          <a:bodyPr wrap="square" rtlCol="0">
            <a:spAutoFit/>
          </a:bodyPr>
          <a:lstStyle/>
          <a:p>
            <a:r>
              <a:rPr lang="en-GB" sz="1200" dirty="0">
                <a:solidFill>
                  <a:schemeClr val="bg1"/>
                </a:solidFill>
              </a:rPr>
              <a:t>Risky High Margins</a:t>
            </a:r>
          </a:p>
        </p:txBody>
      </p:sp>
      <p:sp>
        <p:nvSpPr>
          <p:cNvPr id="26" name="TextBox 25">
            <a:extLst>
              <a:ext uri="{FF2B5EF4-FFF2-40B4-BE49-F238E27FC236}">
                <a16:creationId xmlns:a16="http://schemas.microsoft.com/office/drawing/2014/main" id="{5F2BC1E3-08A4-4CFD-8A1F-8B148926C8C3}"/>
              </a:ext>
            </a:extLst>
          </p:cNvPr>
          <p:cNvSpPr txBox="1"/>
          <p:nvPr/>
        </p:nvSpPr>
        <p:spPr>
          <a:xfrm>
            <a:off x="8863762" y="5326195"/>
            <a:ext cx="1259786" cy="461665"/>
          </a:xfrm>
          <a:prstGeom prst="rect">
            <a:avLst/>
          </a:prstGeom>
          <a:noFill/>
        </p:spPr>
        <p:txBody>
          <a:bodyPr wrap="square" rtlCol="0">
            <a:spAutoFit/>
          </a:bodyPr>
          <a:lstStyle/>
          <a:p>
            <a:r>
              <a:rPr lang="en-GB" sz="1200" dirty="0">
                <a:solidFill>
                  <a:schemeClr val="bg1"/>
                </a:solidFill>
              </a:rPr>
              <a:t>Monopoly Pricing</a:t>
            </a:r>
          </a:p>
        </p:txBody>
      </p:sp>
      <p:sp>
        <p:nvSpPr>
          <p:cNvPr id="27" name="TextBox 26">
            <a:extLst>
              <a:ext uri="{FF2B5EF4-FFF2-40B4-BE49-F238E27FC236}">
                <a16:creationId xmlns:a16="http://schemas.microsoft.com/office/drawing/2014/main" id="{25958CC0-CEDE-41A6-B890-C4429C836C96}"/>
              </a:ext>
            </a:extLst>
          </p:cNvPr>
          <p:cNvSpPr txBox="1"/>
          <p:nvPr/>
        </p:nvSpPr>
        <p:spPr>
          <a:xfrm>
            <a:off x="7450817" y="6169332"/>
            <a:ext cx="1259786" cy="461665"/>
          </a:xfrm>
          <a:prstGeom prst="rect">
            <a:avLst/>
          </a:prstGeom>
          <a:noFill/>
        </p:spPr>
        <p:txBody>
          <a:bodyPr wrap="square" rtlCol="0">
            <a:spAutoFit/>
          </a:bodyPr>
          <a:lstStyle/>
          <a:p>
            <a:r>
              <a:rPr lang="en-GB" sz="1200" dirty="0">
                <a:solidFill>
                  <a:schemeClr val="bg1"/>
                </a:solidFill>
              </a:rPr>
              <a:t>Loss of Market Share</a:t>
            </a:r>
          </a:p>
        </p:txBody>
      </p:sp>
      <p:sp>
        <p:nvSpPr>
          <p:cNvPr id="28" name="TextBox 27">
            <a:extLst>
              <a:ext uri="{FF2B5EF4-FFF2-40B4-BE49-F238E27FC236}">
                <a16:creationId xmlns:a16="http://schemas.microsoft.com/office/drawing/2014/main" id="{AE0BD1CC-48EC-4A6D-8C7E-17DBE8CBE029}"/>
              </a:ext>
            </a:extLst>
          </p:cNvPr>
          <p:cNvSpPr txBox="1"/>
          <p:nvPr/>
        </p:nvSpPr>
        <p:spPr>
          <a:xfrm>
            <a:off x="6208079" y="5349670"/>
            <a:ext cx="1259786" cy="646331"/>
          </a:xfrm>
          <a:prstGeom prst="rect">
            <a:avLst/>
          </a:prstGeom>
          <a:noFill/>
        </p:spPr>
        <p:txBody>
          <a:bodyPr wrap="square" rtlCol="0">
            <a:spAutoFit/>
          </a:bodyPr>
          <a:lstStyle/>
          <a:p>
            <a:r>
              <a:rPr lang="en-GB" sz="1200" dirty="0">
                <a:solidFill>
                  <a:schemeClr val="bg1"/>
                </a:solidFill>
              </a:rPr>
              <a:t>Low Price &amp; Low Added Value</a:t>
            </a:r>
          </a:p>
        </p:txBody>
      </p:sp>
      <p:sp>
        <p:nvSpPr>
          <p:cNvPr id="29" name="TextBox 28">
            <a:extLst>
              <a:ext uri="{FF2B5EF4-FFF2-40B4-BE49-F238E27FC236}">
                <a16:creationId xmlns:a16="http://schemas.microsoft.com/office/drawing/2014/main" id="{7CF5516E-FEC3-4D7F-A5C8-0B097C3D3AD6}"/>
              </a:ext>
            </a:extLst>
          </p:cNvPr>
          <p:cNvSpPr txBox="1"/>
          <p:nvPr/>
        </p:nvSpPr>
        <p:spPr>
          <a:xfrm>
            <a:off x="5508981" y="4324053"/>
            <a:ext cx="1259786" cy="276999"/>
          </a:xfrm>
          <a:prstGeom prst="rect">
            <a:avLst/>
          </a:prstGeom>
          <a:noFill/>
        </p:spPr>
        <p:txBody>
          <a:bodyPr wrap="square" rtlCol="0">
            <a:spAutoFit/>
          </a:bodyPr>
          <a:lstStyle/>
          <a:p>
            <a:r>
              <a:rPr lang="en-GB" sz="1200" dirty="0">
                <a:solidFill>
                  <a:schemeClr val="bg1"/>
                </a:solidFill>
              </a:rPr>
              <a:t>Low Price</a:t>
            </a:r>
          </a:p>
        </p:txBody>
      </p:sp>
      <p:sp>
        <p:nvSpPr>
          <p:cNvPr id="30" name="TextBox 29">
            <a:extLst>
              <a:ext uri="{FF2B5EF4-FFF2-40B4-BE49-F238E27FC236}">
                <a16:creationId xmlns:a16="http://schemas.microsoft.com/office/drawing/2014/main" id="{C1D2CF57-5707-4914-BB35-F4D68940A909}"/>
              </a:ext>
            </a:extLst>
          </p:cNvPr>
          <p:cNvSpPr txBox="1"/>
          <p:nvPr/>
        </p:nvSpPr>
        <p:spPr>
          <a:xfrm>
            <a:off x="6040875" y="3132279"/>
            <a:ext cx="1259786" cy="276999"/>
          </a:xfrm>
          <a:prstGeom prst="rect">
            <a:avLst/>
          </a:prstGeom>
          <a:noFill/>
        </p:spPr>
        <p:txBody>
          <a:bodyPr wrap="square" rtlCol="0">
            <a:spAutoFit/>
          </a:bodyPr>
          <a:lstStyle/>
          <a:p>
            <a:r>
              <a:rPr lang="en-GB" sz="1200" dirty="0">
                <a:solidFill>
                  <a:schemeClr val="bg1"/>
                </a:solidFill>
              </a:rPr>
              <a:t>Hybrid</a:t>
            </a:r>
          </a:p>
        </p:txBody>
      </p:sp>
      <p:pic>
        <p:nvPicPr>
          <p:cNvPr id="31" name="Picture 30">
            <a:extLst>
              <a:ext uri="{FF2B5EF4-FFF2-40B4-BE49-F238E27FC236}">
                <a16:creationId xmlns:a16="http://schemas.microsoft.com/office/drawing/2014/main" id="{C979BFB6-B4B4-4CF1-9665-FBBDDC69B7E9}"/>
              </a:ext>
            </a:extLst>
          </p:cNvPr>
          <p:cNvPicPr>
            <a:picLocks noChangeAspect="1"/>
          </p:cNvPicPr>
          <p:nvPr/>
        </p:nvPicPr>
        <p:blipFill>
          <a:blip r:embed="rId3"/>
          <a:stretch>
            <a:fillRect/>
          </a:stretch>
        </p:blipFill>
        <p:spPr>
          <a:xfrm>
            <a:off x="5947874" y="3668075"/>
            <a:ext cx="699079" cy="461415"/>
          </a:xfrm>
          <a:prstGeom prst="rect">
            <a:avLst/>
          </a:prstGeom>
        </p:spPr>
      </p:pic>
      <p:sp>
        <p:nvSpPr>
          <p:cNvPr id="3" name="Slide Number Placeholder 2"/>
          <p:cNvSpPr>
            <a:spLocks noGrp="1"/>
          </p:cNvSpPr>
          <p:nvPr>
            <p:ph type="sldNum" sz="quarter" idx="12"/>
          </p:nvPr>
        </p:nvSpPr>
        <p:spPr/>
        <p:txBody>
          <a:bodyPr/>
          <a:lstStyle/>
          <a:p>
            <a:fld id="{74B1F5EC-C04C-494C-8C33-B46DE33F7C99}" type="slidenum">
              <a:rPr lang="en-GB" smtClean="0"/>
              <a:t>7</a:t>
            </a:fld>
            <a:endParaRPr lang="en-GB"/>
          </a:p>
        </p:txBody>
      </p:sp>
    </p:spTree>
    <p:extLst>
      <p:ext uri="{BB962C8B-B14F-4D97-AF65-F5344CB8AC3E}">
        <p14:creationId xmlns:p14="http://schemas.microsoft.com/office/powerpoint/2010/main" val="22563260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0A1B3-3222-4D4D-A4C9-E664516735F9}"/>
              </a:ext>
            </a:extLst>
          </p:cNvPr>
          <p:cNvSpPr>
            <a:spLocks noGrp="1"/>
          </p:cNvSpPr>
          <p:nvPr>
            <p:ph type="title"/>
          </p:nvPr>
        </p:nvSpPr>
        <p:spPr>
          <a:xfrm>
            <a:off x="2468880" y="324262"/>
            <a:ext cx="6727371" cy="536043"/>
          </a:xfrm>
        </p:spPr>
        <p:txBody>
          <a:bodyPr>
            <a:normAutofit fontScale="90000"/>
          </a:bodyPr>
          <a:lstStyle/>
          <a:p>
            <a:r>
              <a:rPr lang="en-GB" b="1" dirty="0" smtClean="0"/>
              <a:t/>
            </a:r>
            <a:br>
              <a:rPr lang="en-GB" b="1" dirty="0" smtClean="0"/>
            </a:br>
            <a:r>
              <a:rPr lang="en-GB" b="1" dirty="0" smtClean="0"/>
              <a:t>Another View of Bowman’s </a:t>
            </a:r>
            <a:r>
              <a:rPr lang="en-GB" b="1" dirty="0"/>
              <a:t>Strategic Clock</a:t>
            </a:r>
          </a:p>
        </p:txBody>
      </p:sp>
      <p:sp>
        <p:nvSpPr>
          <p:cNvPr id="4" name="Text Placeholder 3">
            <a:extLst>
              <a:ext uri="{FF2B5EF4-FFF2-40B4-BE49-F238E27FC236}">
                <a16:creationId xmlns:a16="http://schemas.microsoft.com/office/drawing/2014/main" id="{4706721C-15F2-4B3B-B35C-F5FCD1742BBF}"/>
              </a:ext>
            </a:extLst>
          </p:cNvPr>
          <p:cNvSpPr>
            <a:spLocks noGrp="1"/>
          </p:cNvSpPr>
          <p:nvPr>
            <p:ph type="body" sz="half" idx="2"/>
          </p:nvPr>
        </p:nvSpPr>
        <p:spPr>
          <a:xfrm>
            <a:off x="406688" y="994339"/>
            <a:ext cx="3706889" cy="3651552"/>
          </a:xfrm>
        </p:spPr>
        <p:txBody>
          <a:bodyPr>
            <a:normAutofit fontScale="92500" lnSpcReduction="10000"/>
          </a:bodyPr>
          <a:lstStyle/>
          <a:p>
            <a:endParaRPr lang="en-US" dirty="0">
              <a:effectLst/>
            </a:endParaRPr>
          </a:p>
          <a:p>
            <a:r>
              <a:rPr lang="en-US" sz="3200" b="1" dirty="0">
                <a:effectLst/>
              </a:rPr>
              <a:t>Identifies:</a:t>
            </a:r>
          </a:p>
          <a:p>
            <a:pPr marL="285750" indent="-285750" algn="l">
              <a:buFont typeface="Arial" panose="020B0604020202020204" pitchFamily="34" charset="0"/>
              <a:buChar char="•"/>
            </a:pPr>
            <a:r>
              <a:rPr lang="en-US" sz="2800" b="1" dirty="0">
                <a:effectLst/>
              </a:rPr>
              <a:t>Where they are</a:t>
            </a:r>
          </a:p>
          <a:p>
            <a:pPr marL="285750" indent="-285750" algn="l">
              <a:buFont typeface="Arial" panose="020B0604020202020204" pitchFamily="34" charset="0"/>
              <a:buChar char="•"/>
            </a:pPr>
            <a:r>
              <a:rPr lang="en-US" sz="2800" b="1" dirty="0">
                <a:effectLst/>
              </a:rPr>
              <a:t>Where they're going</a:t>
            </a:r>
          </a:p>
          <a:p>
            <a:pPr marL="285750" indent="-285750" algn="l">
              <a:buFont typeface="Arial" panose="020B0604020202020204" pitchFamily="34" charset="0"/>
              <a:buChar char="•"/>
            </a:pPr>
            <a:r>
              <a:rPr lang="en-US" sz="2800" b="1" dirty="0">
                <a:effectLst/>
              </a:rPr>
              <a:t>Where they need to be </a:t>
            </a:r>
          </a:p>
          <a:p>
            <a:endParaRPr lang="en-US" dirty="0">
              <a:effectLst/>
            </a:endParaRPr>
          </a:p>
          <a:p>
            <a:endParaRPr lang="en-US" dirty="0">
              <a:effectLst/>
            </a:endParaRPr>
          </a:p>
          <a:p>
            <a:endParaRPr lang="en-US" dirty="0">
              <a:effectLst/>
            </a:endParaRPr>
          </a:p>
          <a:p>
            <a:endParaRPr lang="en-US" dirty="0">
              <a:effectLst/>
            </a:endParaRPr>
          </a:p>
          <a:p>
            <a:r>
              <a:rPr lang="en-US" dirty="0">
                <a:effectLst/>
              </a:rPr>
              <a:t> </a:t>
            </a:r>
          </a:p>
          <a:p>
            <a:endParaRPr lang="en-GB" dirty="0"/>
          </a:p>
        </p:txBody>
      </p:sp>
      <p:pic>
        <p:nvPicPr>
          <p:cNvPr id="6" name="Content Placeholder 5">
            <a:extLst>
              <a:ext uri="{FF2B5EF4-FFF2-40B4-BE49-F238E27FC236}">
                <a16:creationId xmlns:a16="http://schemas.microsoft.com/office/drawing/2014/main" id="{AFCF4BB2-DEAA-4FFF-9EA8-D53684117F4B}"/>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856163" y="994339"/>
            <a:ext cx="6411912" cy="4412122"/>
          </a:xfrm>
          <a:prstGeom prst="rect">
            <a:avLst/>
          </a:prstGeom>
        </p:spPr>
      </p:pic>
      <p:sp>
        <p:nvSpPr>
          <p:cNvPr id="5" name="TextBox 4">
            <a:extLst>
              <a:ext uri="{FF2B5EF4-FFF2-40B4-BE49-F238E27FC236}">
                <a16:creationId xmlns:a16="http://schemas.microsoft.com/office/drawing/2014/main" id="{7DE4B209-F450-442A-80AE-206734519013}"/>
              </a:ext>
            </a:extLst>
          </p:cNvPr>
          <p:cNvSpPr txBox="1"/>
          <p:nvPr/>
        </p:nvSpPr>
        <p:spPr>
          <a:xfrm>
            <a:off x="5366327" y="5540495"/>
            <a:ext cx="5609549" cy="646331"/>
          </a:xfrm>
          <a:prstGeom prst="rect">
            <a:avLst/>
          </a:prstGeom>
          <a:noFill/>
        </p:spPr>
        <p:txBody>
          <a:bodyPr wrap="none" rtlCol="0">
            <a:spAutoFit/>
          </a:bodyPr>
          <a:lstStyle/>
          <a:p>
            <a:r>
              <a:rPr lang="en-US" b="1" dirty="0"/>
              <a:t>Between “Differentiation” &amp; “Risky High Margins” </a:t>
            </a:r>
          </a:p>
          <a:p>
            <a:endParaRPr lang="en-GB" dirty="0"/>
          </a:p>
        </p:txBody>
      </p:sp>
      <p:sp>
        <p:nvSpPr>
          <p:cNvPr id="7" name="TextBox 6">
            <a:extLst>
              <a:ext uri="{FF2B5EF4-FFF2-40B4-BE49-F238E27FC236}">
                <a16:creationId xmlns:a16="http://schemas.microsoft.com/office/drawing/2014/main" id="{02A2717C-B3A4-4085-92C2-52EC0B679878}"/>
              </a:ext>
            </a:extLst>
          </p:cNvPr>
          <p:cNvSpPr txBox="1"/>
          <p:nvPr/>
        </p:nvSpPr>
        <p:spPr>
          <a:xfrm>
            <a:off x="157018" y="5083295"/>
            <a:ext cx="4501873" cy="646331"/>
          </a:xfrm>
          <a:prstGeom prst="rect">
            <a:avLst/>
          </a:prstGeom>
          <a:noFill/>
        </p:spPr>
        <p:txBody>
          <a:bodyPr wrap="none" rtlCol="0">
            <a:spAutoFit/>
          </a:bodyPr>
          <a:lstStyle/>
          <a:p>
            <a:r>
              <a:rPr lang="en-GB" sz="3600" b="1" dirty="0"/>
              <a:t>Subjective Perception</a:t>
            </a:r>
          </a:p>
        </p:txBody>
      </p:sp>
      <p:sp>
        <p:nvSpPr>
          <p:cNvPr id="3" name="Slide Number Placeholder 2"/>
          <p:cNvSpPr>
            <a:spLocks noGrp="1"/>
          </p:cNvSpPr>
          <p:nvPr>
            <p:ph type="sldNum" sz="quarter" idx="12"/>
          </p:nvPr>
        </p:nvSpPr>
        <p:spPr/>
        <p:txBody>
          <a:bodyPr/>
          <a:lstStyle/>
          <a:p>
            <a:fld id="{74B1F5EC-C04C-494C-8C33-B46DE33F7C99}" type="slidenum">
              <a:rPr lang="en-GB" smtClean="0"/>
              <a:t>8</a:t>
            </a:fld>
            <a:endParaRPr lang="en-GB"/>
          </a:p>
        </p:txBody>
      </p:sp>
    </p:spTree>
    <p:extLst>
      <p:ext uri="{BB962C8B-B14F-4D97-AF65-F5344CB8AC3E}">
        <p14:creationId xmlns:p14="http://schemas.microsoft.com/office/powerpoint/2010/main" val="1489931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F1F98-E5C4-4CB0-A970-01599E282AD3}"/>
              </a:ext>
            </a:extLst>
          </p:cNvPr>
          <p:cNvSpPr>
            <a:spLocks noGrp="1"/>
          </p:cNvSpPr>
          <p:nvPr>
            <p:ph type="title"/>
          </p:nvPr>
        </p:nvSpPr>
        <p:spPr>
          <a:xfrm>
            <a:off x="839788" y="299810"/>
            <a:ext cx="10515600" cy="797469"/>
          </a:xfrm>
        </p:spPr>
        <p:txBody>
          <a:bodyPr/>
          <a:lstStyle/>
          <a:p>
            <a:r>
              <a:rPr lang="en-GB" dirty="0" smtClean="0"/>
              <a:t>Example of SWOT </a:t>
            </a:r>
            <a:r>
              <a:rPr lang="en-GB" dirty="0"/>
              <a:t>&amp; Porter’s 5 Forces</a:t>
            </a:r>
          </a:p>
        </p:txBody>
      </p:sp>
      <p:sp>
        <p:nvSpPr>
          <p:cNvPr id="5" name="Text Placeholder 4">
            <a:extLst>
              <a:ext uri="{FF2B5EF4-FFF2-40B4-BE49-F238E27FC236}">
                <a16:creationId xmlns:a16="http://schemas.microsoft.com/office/drawing/2014/main" id="{281E5758-EDBE-4BE3-B6B9-67D7B62188A7}"/>
              </a:ext>
            </a:extLst>
          </p:cNvPr>
          <p:cNvSpPr>
            <a:spLocks noGrp="1"/>
          </p:cNvSpPr>
          <p:nvPr>
            <p:ph type="body" idx="1"/>
          </p:nvPr>
        </p:nvSpPr>
        <p:spPr>
          <a:xfrm>
            <a:off x="839788" y="1041083"/>
            <a:ext cx="5157787" cy="823912"/>
          </a:xfrm>
        </p:spPr>
        <p:txBody>
          <a:bodyPr/>
          <a:lstStyle/>
          <a:p>
            <a:r>
              <a:rPr lang="en-GB" dirty="0"/>
              <a:t>SWOT</a:t>
            </a:r>
          </a:p>
        </p:txBody>
      </p:sp>
      <p:sp>
        <p:nvSpPr>
          <p:cNvPr id="7" name="Text Placeholder 6">
            <a:extLst>
              <a:ext uri="{FF2B5EF4-FFF2-40B4-BE49-F238E27FC236}">
                <a16:creationId xmlns:a16="http://schemas.microsoft.com/office/drawing/2014/main" id="{F6F6D203-E5CC-4348-BDF3-A478CB8A5820}"/>
              </a:ext>
            </a:extLst>
          </p:cNvPr>
          <p:cNvSpPr>
            <a:spLocks noGrp="1"/>
          </p:cNvSpPr>
          <p:nvPr>
            <p:ph type="body" sz="quarter" idx="3"/>
          </p:nvPr>
        </p:nvSpPr>
        <p:spPr>
          <a:xfrm>
            <a:off x="6172200" y="1041083"/>
            <a:ext cx="5183188" cy="823912"/>
          </a:xfrm>
        </p:spPr>
        <p:txBody>
          <a:bodyPr/>
          <a:lstStyle/>
          <a:p>
            <a:r>
              <a:rPr lang="en-GB" dirty="0"/>
              <a:t>Porter’s 5 Forces</a:t>
            </a:r>
          </a:p>
        </p:txBody>
      </p:sp>
      <p:pic>
        <p:nvPicPr>
          <p:cNvPr id="9" name="Content Placeholder 8">
            <a:extLst>
              <a:ext uri="{FF2B5EF4-FFF2-40B4-BE49-F238E27FC236}">
                <a16:creationId xmlns:a16="http://schemas.microsoft.com/office/drawing/2014/main" id="{973D456D-D60E-47C9-82C4-E114B9CF3F89}"/>
              </a:ext>
            </a:extLst>
          </p:cNvPr>
          <p:cNvPicPr>
            <a:picLocks noGrp="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61703" y="1864995"/>
            <a:ext cx="5319985" cy="4535805"/>
          </a:xfrm>
          <a:prstGeom prst="rect">
            <a:avLst/>
          </a:prstGeom>
        </p:spPr>
      </p:pic>
      <p:pic>
        <p:nvPicPr>
          <p:cNvPr id="10" name="Content Placeholder 9">
            <a:extLst>
              <a:ext uri="{FF2B5EF4-FFF2-40B4-BE49-F238E27FC236}">
                <a16:creationId xmlns:a16="http://schemas.microsoft.com/office/drawing/2014/main" id="{BAD11D0F-DC10-4492-84A8-47C37C7B2CA2}"/>
              </a:ext>
            </a:extLst>
          </p:cNvPr>
          <p:cNvPicPr>
            <a:picLocks noGrp="1"/>
          </p:cNvPicPr>
          <p:nvPr>
            <p:ph sz="quarter" idx="4"/>
          </p:nvPr>
        </p:nvPicPr>
        <p:blipFill>
          <a:blip r:embed="rId3">
            <a:extLst>
              <a:ext uri="{28A0092B-C50C-407E-A947-70E740481C1C}">
                <a14:useLocalDpi xmlns:a14="http://schemas.microsoft.com/office/drawing/2010/main" val="0"/>
              </a:ext>
            </a:extLst>
          </a:blip>
          <a:stretch>
            <a:fillRect/>
          </a:stretch>
        </p:blipFill>
        <p:spPr>
          <a:xfrm>
            <a:off x="6294966" y="1972491"/>
            <a:ext cx="5435479" cy="4428309"/>
          </a:xfrm>
          <a:prstGeom prst="rect">
            <a:avLst/>
          </a:prstGeom>
        </p:spPr>
      </p:pic>
      <p:sp>
        <p:nvSpPr>
          <p:cNvPr id="3" name="Slide Number Placeholder 2"/>
          <p:cNvSpPr>
            <a:spLocks noGrp="1"/>
          </p:cNvSpPr>
          <p:nvPr>
            <p:ph type="sldNum" sz="quarter" idx="12"/>
          </p:nvPr>
        </p:nvSpPr>
        <p:spPr/>
        <p:txBody>
          <a:bodyPr/>
          <a:lstStyle/>
          <a:p>
            <a:fld id="{74B1F5EC-C04C-494C-8C33-B46DE33F7C99}" type="slidenum">
              <a:rPr lang="en-GB" smtClean="0"/>
              <a:t>9</a:t>
            </a:fld>
            <a:endParaRPr lang="en-GB"/>
          </a:p>
        </p:txBody>
      </p:sp>
    </p:spTree>
    <p:extLst>
      <p:ext uri="{BB962C8B-B14F-4D97-AF65-F5344CB8AC3E}">
        <p14:creationId xmlns:p14="http://schemas.microsoft.com/office/powerpoint/2010/main" val="3595835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8DEC4-2076-4324-A513-C7E148536BE9}"/>
              </a:ext>
            </a:extLst>
          </p:cNvPr>
          <p:cNvSpPr>
            <a:spLocks noGrp="1"/>
          </p:cNvSpPr>
          <p:nvPr>
            <p:ph type="title"/>
          </p:nvPr>
        </p:nvSpPr>
        <p:spPr/>
        <p:txBody>
          <a:bodyPr/>
          <a:lstStyle/>
          <a:p>
            <a:r>
              <a:rPr lang="en-GB" b="1" dirty="0"/>
              <a:t>Porter’s Five Forces</a:t>
            </a:r>
          </a:p>
        </p:txBody>
      </p:sp>
      <p:sp>
        <p:nvSpPr>
          <p:cNvPr id="4" name="TextBox 3">
            <a:extLst>
              <a:ext uri="{FF2B5EF4-FFF2-40B4-BE49-F238E27FC236}">
                <a16:creationId xmlns:a16="http://schemas.microsoft.com/office/drawing/2014/main" id="{95F723E6-DB18-442F-A3C1-1585D30279D8}"/>
              </a:ext>
            </a:extLst>
          </p:cNvPr>
          <p:cNvSpPr txBox="1"/>
          <p:nvPr/>
        </p:nvSpPr>
        <p:spPr>
          <a:xfrm>
            <a:off x="7170821" y="2461270"/>
            <a:ext cx="4363453" cy="2862322"/>
          </a:xfrm>
          <a:prstGeom prst="rect">
            <a:avLst/>
          </a:prstGeom>
          <a:noFill/>
        </p:spPr>
        <p:txBody>
          <a:bodyPr wrap="square" rtlCol="0">
            <a:spAutoFit/>
          </a:bodyPr>
          <a:lstStyle/>
          <a:p>
            <a:r>
              <a:rPr lang="en-GB" dirty="0"/>
              <a:t>Porter’s Five Forces is a tool that was created by Michael Porter which is used to pinpoint and analyse 5 competitive forces that form and assists organisations with determining their strengths and weaknesses (Chappelow, 2019). </a:t>
            </a:r>
            <a:endParaRPr lang="en-GB" dirty="0" smtClean="0"/>
          </a:p>
          <a:p>
            <a:endParaRPr lang="en-GB" dirty="0"/>
          </a:p>
          <a:p>
            <a:r>
              <a:rPr lang="en-GB" dirty="0" smtClean="0"/>
              <a:t>This </a:t>
            </a:r>
            <a:r>
              <a:rPr lang="en-GB" dirty="0"/>
              <a:t>model is often used to analyse an organisations structure to establish a corporate strategy (Porter, 2008). </a:t>
            </a:r>
          </a:p>
        </p:txBody>
      </p:sp>
      <p:sp>
        <p:nvSpPr>
          <p:cNvPr id="3" name="Oval 2">
            <a:extLst>
              <a:ext uri="{FF2B5EF4-FFF2-40B4-BE49-F238E27FC236}">
                <a16:creationId xmlns:a16="http://schemas.microsoft.com/office/drawing/2014/main" id="{1E4C3D8E-7410-41D5-B046-83CF6263BECA}"/>
              </a:ext>
            </a:extLst>
          </p:cNvPr>
          <p:cNvSpPr/>
          <p:nvPr/>
        </p:nvSpPr>
        <p:spPr>
          <a:xfrm>
            <a:off x="2406487" y="3145979"/>
            <a:ext cx="2213811" cy="1461455"/>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Rivalry Among Competitors </a:t>
            </a:r>
          </a:p>
        </p:txBody>
      </p:sp>
      <p:sp>
        <p:nvSpPr>
          <p:cNvPr id="6" name="Rectangle 5">
            <a:extLst>
              <a:ext uri="{FF2B5EF4-FFF2-40B4-BE49-F238E27FC236}">
                <a16:creationId xmlns:a16="http://schemas.microsoft.com/office/drawing/2014/main" id="{EBC850D2-9C99-4F91-B9C9-825CF9B7383B}"/>
              </a:ext>
            </a:extLst>
          </p:cNvPr>
          <p:cNvSpPr/>
          <p:nvPr/>
        </p:nvSpPr>
        <p:spPr>
          <a:xfrm>
            <a:off x="214736" y="3440967"/>
            <a:ext cx="1979193" cy="8714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Bargaining Power of Suppliers</a:t>
            </a:r>
          </a:p>
        </p:txBody>
      </p:sp>
      <p:sp>
        <p:nvSpPr>
          <p:cNvPr id="7" name="Rectangle 6">
            <a:extLst>
              <a:ext uri="{FF2B5EF4-FFF2-40B4-BE49-F238E27FC236}">
                <a16:creationId xmlns:a16="http://schemas.microsoft.com/office/drawing/2014/main" id="{E7ED8A1E-A048-468A-BF32-466084338DCF}"/>
              </a:ext>
            </a:extLst>
          </p:cNvPr>
          <p:cNvSpPr/>
          <p:nvPr/>
        </p:nvSpPr>
        <p:spPr>
          <a:xfrm>
            <a:off x="4822830" y="3440967"/>
            <a:ext cx="1979193" cy="8714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Bargaining Power of Buyers</a:t>
            </a:r>
          </a:p>
        </p:txBody>
      </p:sp>
      <p:sp>
        <p:nvSpPr>
          <p:cNvPr id="8" name="Rectangle 7">
            <a:extLst>
              <a:ext uri="{FF2B5EF4-FFF2-40B4-BE49-F238E27FC236}">
                <a16:creationId xmlns:a16="http://schemas.microsoft.com/office/drawing/2014/main" id="{892EED9F-042C-4676-B46B-378752275378}"/>
              </a:ext>
            </a:extLst>
          </p:cNvPr>
          <p:cNvSpPr/>
          <p:nvPr/>
        </p:nvSpPr>
        <p:spPr>
          <a:xfrm>
            <a:off x="2523795" y="4827202"/>
            <a:ext cx="1979193" cy="8714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Threats of Substitution</a:t>
            </a:r>
          </a:p>
        </p:txBody>
      </p:sp>
      <p:sp>
        <p:nvSpPr>
          <p:cNvPr id="9" name="Rectangle 8">
            <a:extLst>
              <a:ext uri="{FF2B5EF4-FFF2-40B4-BE49-F238E27FC236}">
                <a16:creationId xmlns:a16="http://schemas.microsoft.com/office/drawing/2014/main" id="{770D8DD9-5632-4807-81A9-EAC2D0DBFB5B}"/>
              </a:ext>
            </a:extLst>
          </p:cNvPr>
          <p:cNvSpPr/>
          <p:nvPr/>
        </p:nvSpPr>
        <p:spPr>
          <a:xfrm>
            <a:off x="2527802" y="2061133"/>
            <a:ext cx="1979193" cy="8714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Threats of New Entrants</a:t>
            </a:r>
          </a:p>
        </p:txBody>
      </p:sp>
      <p:sp>
        <p:nvSpPr>
          <p:cNvPr id="5" name="Slide Number Placeholder 4"/>
          <p:cNvSpPr>
            <a:spLocks noGrp="1"/>
          </p:cNvSpPr>
          <p:nvPr>
            <p:ph type="sldNum" sz="quarter" idx="12"/>
          </p:nvPr>
        </p:nvSpPr>
        <p:spPr/>
        <p:txBody>
          <a:bodyPr/>
          <a:lstStyle/>
          <a:p>
            <a:fld id="{74B1F5EC-C04C-494C-8C33-B46DE33F7C99}" type="slidenum">
              <a:rPr lang="en-GB" smtClean="0"/>
              <a:t>10</a:t>
            </a:fld>
            <a:endParaRPr lang="en-GB"/>
          </a:p>
        </p:txBody>
      </p:sp>
    </p:spTree>
    <p:extLst>
      <p:ext uri="{BB962C8B-B14F-4D97-AF65-F5344CB8AC3E}">
        <p14:creationId xmlns:p14="http://schemas.microsoft.com/office/powerpoint/2010/main" val="3048958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ECC0F8-DD59-5D43-BD3D-548E3DCB3F76}"/>
              </a:ext>
            </a:extLst>
          </p:cNvPr>
          <p:cNvPicPr>
            <a:picLocks noGrp="1" noChangeAspect="1"/>
          </p:cNvPicPr>
          <p:nvPr>
            <p:ph idx="1"/>
          </p:nvPr>
        </p:nvPicPr>
        <p:blipFill>
          <a:blip r:embed="rId2"/>
          <a:stretch>
            <a:fillRect/>
          </a:stretch>
        </p:blipFill>
        <p:spPr>
          <a:xfrm>
            <a:off x="130647" y="86498"/>
            <a:ext cx="12061353" cy="6771502"/>
          </a:xfrm>
        </p:spPr>
      </p:pic>
      <p:sp>
        <p:nvSpPr>
          <p:cNvPr id="2" name="Slide Number Placeholder 1"/>
          <p:cNvSpPr>
            <a:spLocks noGrp="1"/>
          </p:cNvSpPr>
          <p:nvPr>
            <p:ph type="sldNum" sz="quarter" idx="12"/>
          </p:nvPr>
        </p:nvSpPr>
        <p:spPr/>
        <p:txBody>
          <a:bodyPr/>
          <a:lstStyle/>
          <a:p>
            <a:fld id="{74B1F5EC-C04C-494C-8C33-B46DE33F7C99}" type="slidenum">
              <a:rPr lang="en-GB" smtClean="0"/>
              <a:t>11</a:t>
            </a:fld>
            <a:endParaRPr lang="en-GB"/>
          </a:p>
        </p:txBody>
      </p:sp>
    </p:spTree>
    <p:extLst>
      <p:ext uri="{BB962C8B-B14F-4D97-AF65-F5344CB8AC3E}">
        <p14:creationId xmlns:p14="http://schemas.microsoft.com/office/powerpoint/2010/main" val="3643143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F21E5-9DA4-2241-84E4-DD480DCB075F}"/>
              </a:ext>
            </a:extLst>
          </p:cNvPr>
          <p:cNvSpPr>
            <a:spLocks noGrp="1"/>
          </p:cNvSpPr>
          <p:nvPr>
            <p:ph type="title"/>
          </p:nvPr>
        </p:nvSpPr>
        <p:spPr/>
        <p:txBody>
          <a:bodyPr/>
          <a:lstStyle/>
          <a:p>
            <a:r>
              <a:rPr lang="en-US" b="1" dirty="0"/>
              <a:t>Ansoff’s Matrix</a:t>
            </a:r>
          </a:p>
        </p:txBody>
      </p:sp>
      <p:sp>
        <p:nvSpPr>
          <p:cNvPr id="3" name="Content Placeholder 2">
            <a:extLst>
              <a:ext uri="{FF2B5EF4-FFF2-40B4-BE49-F238E27FC236}">
                <a16:creationId xmlns:a16="http://schemas.microsoft.com/office/drawing/2014/main" id="{5F4E34FF-0F85-AF43-9B57-C11042EEDFF8}"/>
              </a:ext>
            </a:extLst>
          </p:cNvPr>
          <p:cNvSpPr>
            <a:spLocks noGrp="1"/>
          </p:cNvSpPr>
          <p:nvPr>
            <p:ph idx="1"/>
          </p:nvPr>
        </p:nvSpPr>
        <p:spPr>
          <a:xfrm>
            <a:off x="6338456" y="1482718"/>
            <a:ext cx="5489862" cy="4765681"/>
          </a:xfrm>
        </p:spPr>
        <p:txBody>
          <a:bodyPr vert="horz" lIns="91440" tIns="45720" rIns="91440" bIns="45720" rtlCol="0" anchor="t">
            <a:normAutofit fontScale="85000" lnSpcReduction="10000"/>
          </a:bodyPr>
          <a:lstStyle/>
          <a:p>
            <a:r>
              <a:rPr lang="en-US" dirty="0"/>
              <a:t>Igor Ansoff developed a matrix to help determine the direction of strategy.</a:t>
            </a:r>
          </a:p>
          <a:p>
            <a:r>
              <a:rPr lang="en-US" dirty="0"/>
              <a:t>He suggested that there were two ways to develop a growth strategy:</a:t>
            </a:r>
          </a:p>
          <a:p>
            <a:r>
              <a:rPr lang="en-US" dirty="0"/>
              <a:t>Vary what is sold (Product Growth) or</a:t>
            </a:r>
          </a:p>
          <a:p>
            <a:r>
              <a:rPr lang="en-US" dirty="0"/>
              <a:t>Vary who it is sold to (Market Growth)</a:t>
            </a:r>
          </a:p>
          <a:p>
            <a:pPr marL="0" indent="0">
              <a:buNone/>
            </a:pPr>
            <a:r>
              <a:rPr lang="en-US" dirty="0"/>
              <a:t>(Oxford College of Marketing, 2016).</a:t>
            </a:r>
          </a:p>
          <a:p>
            <a:pPr marL="0" indent="0">
              <a:buNone/>
            </a:pPr>
            <a:r>
              <a:rPr lang="en-US" dirty="0"/>
              <a:t>These elements can be mixed to develop strategies with varying degrees of risk.</a:t>
            </a:r>
          </a:p>
          <a:p>
            <a:pPr marL="0" indent="0">
              <a:buNone/>
            </a:pPr>
            <a:endParaRPr lang="en-US"/>
          </a:p>
          <a:p>
            <a:pPr marL="0" indent="0">
              <a:buNone/>
            </a:pPr>
            <a:r>
              <a:rPr lang="en-US" sz="1800" dirty="0"/>
              <a:t>Image:  corporatefinanceinstitution.com, 2019)</a:t>
            </a:r>
          </a:p>
        </p:txBody>
      </p:sp>
      <p:pic>
        <p:nvPicPr>
          <p:cNvPr id="6" name="Picture 5">
            <a:extLst>
              <a:ext uri="{FF2B5EF4-FFF2-40B4-BE49-F238E27FC236}">
                <a16:creationId xmlns:a16="http://schemas.microsoft.com/office/drawing/2014/main" id="{47687488-D9DD-7642-9FE4-8A09B84631A7}"/>
              </a:ext>
            </a:extLst>
          </p:cNvPr>
          <p:cNvPicPr>
            <a:picLocks noChangeAspect="1"/>
          </p:cNvPicPr>
          <p:nvPr/>
        </p:nvPicPr>
        <p:blipFill>
          <a:blip r:embed="rId3"/>
          <a:stretch>
            <a:fillRect/>
          </a:stretch>
        </p:blipFill>
        <p:spPr>
          <a:xfrm>
            <a:off x="747728" y="1377328"/>
            <a:ext cx="4738876" cy="3930695"/>
          </a:xfrm>
          <a:prstGeom prst="rect">
            <a:avLst/>
          </a:prstGeom>
        </p:spPr>
      </p:pic>
      <p:sp>
        <p:nvSpPr>
          <p:cNvPr id="4" name="Slide Number Placeholder 3"/>
          <p:cNvSpPr>
            <a:spLocks noGrp="1"/>
          </p:cNvSpPr>
          <p:nvPr>
            <p:ph type="sldNum" sz="quarter" idx="12"/>
          </p:nvPr>
        </p:nvSpPr>
        <p:spPr/>
        <p:txBody>
          <a:bodyPr/>
          <a:lstStyle/>
          <a:p>
            <a:fld id="{74B1F5EC-C04C-494C-8C33-B46DE33F7C99}" type="slidenum">
              <a:rPr lang="en-GB" smtClean="0"/>
              <a:t>12</a:t>
            </a:fld>
            <a:endParaRPr lang="en-GB"/>
          </a:p>
        </p:txBody>
      </p:sp>
    </p:spTree>
    <p:extLst>
      <p:ext uri="{BB962C8B-B14F-4D97-AF65-F5344CB8AC3E}">
        <p14:creationId xmlns:p14="http://schemas.microsoft.com/office/powerpoint/2010/main" val="1204895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9ECA3-204D-469A-8F31-D0F7DC778C81}"/>
              </a:ext>
            </a:extLst>
          </p:cNvPr>
          <p:cNvSpPr>
            <a:spLocks noGrp="1"/>
          </p:cNvSpPr>
          <p:nvPr>
            <p:ph type="title"/>
          </p:nvPr>
        </p:nvSpPr>
        <p:spPr>
          <a:xfrm>
            <a:off x="6090445" y="609600"/>
            <a:ext cx="3183556" cy="1320800"/>
          </a:xfrm>
        </p:spPr>
        <p:txBody>
          <a:bodyPr anchor="ctr">
            <a:normAutofit/>
          </a:bodyPr>
          <a:lstStyle/>
          <a:p>
            <a:r>
              <a:rPr lang="en-GB" b="1" dirty="0"/>
              <a:t>Cultural web</a:t>
            </a:r>
          </a:p>
        </p:txBody>
      </p:sp>
      <p:pic>
        <p:nvPicPr>
          <p:cNvPr id="6" name="Picture 5" descr="A picture containing stool, building, soccer, game&#10;&#10;Description automatically generated">
            <a:extLst>
              <a:ext uri="{FF2B5EF4-FFF2-40B4-BE49-F238E27FC236}">
                <a16:creationId xmlns:a16="http://schemas.microsoft.com/office/drawing/2014/main" id="{792FA206-2ABE-419C-B329-85554308750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799814" y="820102"/>
            <a:ext cx="5062993" cy="5206161"/>
          </a:xfrm>
          <a:prstGeom prst="rect">
            <a:avLst/>
          </a:prstGeom>
        </p:spPr>
      </p:pic>
      <p:graphicFrame>
        <p:nvGraphicFramePr>
          <p:cNvPr id="5" name="Content Placeholder 2">
            <a:extLst>
              <a:ext uri="{FF2B5EF4-FFF2-40B4-BE49-F238E27FC236}">
                <a16:creationId xmlns:a16="http://schemas.microsoft.com/office/drawing/2014/main" id="{6001E964-7D73-46D0-8147-6A06C3C6C3F3}"/>
              </a:ext>
            </a:extLst>
          </p:cNvPr>
          <p:cNvGraphicFramePr>
            <a:graphicFrameLocks noGrp="1"/>
          </p:cNvGraphicFramePr>
          <p:nvPr>
            <p:ph idx="1"/>
            <p:extLst/>
          </p:nvPr>
        </p:nvGraphicFramePr>
        <p:xfrm>
          <a:off x="6094410" y="2160589"/>
          <a:ext cx="3176589" cy="388077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p:cNvSpPr>
            <a:spLocks noGrp="1"/>
          </p:cNvSpPr>
          <p:nvPr>
            <p:ph type="sldNum" sz="quarter" idx="12"/>
          </p:nvPr>
        </p:nvSpPr>
        <p:spPr/>
        <p:txBody>
          <a:bodyPr/>
          <a:lstStyle/>
          <a:p>
            <a:fld id="{74B1F5EC-C04C-494C-8C33-B46DE33F7C99}" type="slidenum">
              <a:rPr lang="en-GB" smtClean="0"/>
              <a:t>13</a:t>
            </a:fld>
            <a:endParaRPr lang="en-GB"/>
          </a:p>
        </p:txBody>
      </p:sp>
    </p:spTree>
    <p:extLst>
      <p:ext uri="{BB962C8B-B14F-4D97-AF65-F5344CB8AC3E}">
        <p14:creationId xmlns:p14="http://schemas.microsoft.com/office/powerpoint/2010/main" val="13840775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734</Words>
  <Application>Microsoft Office PowerPoint</Application>
  <PresentationFormat>Widescreen</PresentationFormat>
  <Paragraphs>133</Paragraphs>
  <Slides>13</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 2</vt:lpstr>
      <vt:lpstr>Office Theme</vt:lpstr>
      <vt:lpstr>A selection of useful slides on Strategy</vt:lpstr>
      <vt:lpstr>What is Strategy?</vt:lpstr>
      <vt:lpstr>What is Strategy? - Mintzberg (1985)</vt:lpstr>
      <vt:lpstr>What is Strategy? - Johnson &amp; Scholes</vt:lpstr>
      <vt:lpstr>What is Competitive Strategy? -Michael Porter</vt:lpstr>
      <vt:lpstr>Stakeholder Analysis: Mendelow’s (1981) Power/Interest Matrix</vt:lpstr>
      <vt:lpstr>Bowman’s Strategic Clock</vt:lpstr>
      <vt:lpstr> Another View of Bowman’s Strategic Clock</vt:lpstr>
      <vt:lpstr>Example of SWOT &amp; Porter’s 5 Forces</vt:lpstr>
      <vt:lpstr>Porter’s Five Forces</vt:lpstr>
      <vt:lpstr>PowerPoint Presentation</vt:lpstr>
      <vt:lpstr>Ansoff’s Matrix</vt:lpstr>
      <vt:lpstr>Cultural web</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selection of useful slides including:</dc:title>
  <dc:creator>UWTSD</dc:creator>
  <cp:lastModifiedBy>UWTSD</cp:lastModifiedBy>
  <cp:revision>8</cp:revision>
  <dcterms:created xsi:type="dcterms:W3CDTF">2020-10-07T16:28:16Z</dcterms:created>
  <dcterms:modified xsi:type="dcterms:W3CDTF">2020-10-07T16:47:36Z</dcterms:modified>
</cp:coreProperties>
</file>