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01" r:id="rId1"/>
  </p:sldMasterIdLst>
  <p:notesMasterIdLst>
    <p:notesMasterId r:id="rId16"/>
  </p:notesMasterIdLst>
  <p:sldIdLst>
    <p:sldId id="256" r:id="rId2"/>
    <p:sldId id="269" r:id="rId3"/>
    <p:sldId id="279" r:id="rId4"/>
    <p:sldId id="290" r:id="rId5"/>
    <p:sldId id="280" r:id="rId6"/>
    <p:sldId id="291" r:id="rId7"/>
    <p:sldId id="281" r:id="rId8"/>
    <p:sldId id="282" r:id="rId9"/>
    <p:sldId id="283" r:id="rId10"/>
    <p:sldId id="292" r:id="rId11"/>
    <p:sldId id="293" r:id="rId12"/>
    <p:sldId id="289"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347" autoAdjust="0"/>
    <p:restoredTop sz="80749" autoAdjust="0"/>
  </p:normalViewPr>
  <p:slideViewPr>
    <p:cSldViewPr>
      <p:cViewPr varScale="1">
        <p:scale>
          <a:sx n="92" d="100"/>
          <a:sy n="92" d="100"/>
        </p:scale>
        <p:origin x="1752"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B2CA34-449F-49A5-8D7C-0059E386D862}" type="datetimeFigureOut">
              <a:rPr lang="en-IN" smtClean="0"/>
              <a:pPr/>
              <a:t>05-05-2021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57FEFD-BFEF-499C-90B7-6C692779D3B3}" type="slidenum">
              <a:rPr lang="en-IN" smtClean="0"/>
              <a:pPr/>
              <a:t>‹#›</a:t>
            </a:fld>
            <a:endParaRPr lang="en-IN"/>
          </a:p>
        </p:txBody>
      </p:sp>
    </p:spTree>
    <p:extLst>
      <p:ext uri="{BB962C8B-B14F-4D97-AF65-F5344CB8AC3E}">
        <p14:creationId xmlns:p14="http://schemas.microsoft.com/office/powerpoint/2010/main" val="2239280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dirty="0">
                <a:latin typeface="Arial" pitchFamily="34" charset="0"/>
                <a:cs typeface="Arial" pitchFamily="34" charset="0"/>
              </a:rPr>
              <a:t>When it comes to recruiting, an HR officer should be aware of the strengths and potential of the applicants so that they can be aligned with the organization's goals and welfare.</a:t>
            </a:r>
            <a:r>
              <a:rPr lang="en-US" sz="1200" b="0" i="0" u="none" strike="noStrike" kern="1200" dirty="0">
                <a:solidFill>
                  <a:schemeClr val="tx1"/>
                </a:solidFill>
                <a:latin typeface="Arial" pitchFamily="34" charset="0"/>
                <a:ea typeface="+mn-ea"/>
                <a:cs typeface="Arial" pitchFamily="34" charset="0"/>
              </a:rPr>
              <a:t> One of an HR officer's main responsibilities is to provide knowledge and learning opportunities to the company's employees. An HR officer's socio-technical approach may help an organization combine technology and human resources, </a:t>
            </a:r>
            <a:r>
              <a:rPr lang="en-US" sz="1200" b="0" i="0" u="none" strike="noStrike" kern="1200" dirty="0" err="1">
                <a:solidFill>
                  <a:schemeClr val="tx1"/>
                </a:solidFill>
                <a:latin typeface="Arial" pitchFamily="34" charset="0"/>
                <a:ea typeface="+mn-ea"/>
                <a:cs typeface="Arial" pitchFamily="34" charset="0"/>
              </a:rPr>
              <a:t>maximising</a:t>
            </a:r>
            <a:r>
              <a:rPr lang="en-US" sz="1200" b="0" i="0" u="none" strike="noStrike" kern="1200" dirty="0">
                <a:solidFill>
                  <a:schemeClr val="tx1"/>
                </a:solidFill>
                <a:latin typeface="Arial" pitchFamily="34" charset="0"/>
                <a:ea typeface="+mn-ea"/>
                <a:cs typeface="Arial" pitchFamily="34" charset="0"/>
              </a:rPr>
              <a:t> the potential of both technical and manual efforts.</a:t>
            </a:r>
            <a:endParaRPr lang="en-US" b="0" dirty="0">
              <a:latin typeface="Arial" pitchFamily="34" charset="0"/>
              <a:cs typeface="Arial" pitchFamily="34" charset="0"/>
            </a:endParaRPr>
          </a:p>
          <a:p>
            <a:br>
              <a:rPr lang="en-US" dirty="0"/>
            </a:br>
            <a:endParaRPr lang="en-US" dirty="0"/>
          </a:p>
        </p:txBody>
      </p:sp>
      <p:sp>
        <p:nvSpPr>
          <p:cNvPr id="4" name="Slide Number Placeholder 3"/>
          <p:cNvSpPr>
            <a:spLocks noGrp="1"/>
          </p:cNvSpPr>
          <p:nvPr>
            <p:ph type="sldNum" sz="quarter" idx="10"/>
          </p:nvPr>
        </p:nvSpPr>
        <p:spPr/>
        <p:txBody>
          <a:bodyPr/>
          <a:lstStyle/>
          <a:p>
            <a:fld id="{9757FEFD-BFEF-499C-90B7-6C692779D3B3}" type="slidenum">
              <a:rPr lang="en-IN" smtClean="0"/>
              <a:pPr/>
              <a:t>3</a:t>
            </a:fld>
            <a:endParaRPr lang="en-IN"/>
          </a:p>
        </p:txBody>
      </p:sp>
    </p:spTree>
    <p:extLst>
      <p:ext uri="{BB962C8B-B14F-4D97-AF65-F5344CB8AC3E}">
        <p14:creationId xmlns:p14="http://schemas.microsoft.com/office/powerpoint/2010/main" val="414996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Arial" pitchFamily="34" charset="0"/>
                <a:ea typeface="+mn-ea"/>
                <a:cs typeface="Arial" pitchFamily="34" charset="0"/>
              </a:rPr>
              <a:t>. An HR officer's socio-technical approach may help an organization combine technology and human resources, </a:t>
            </a:r>
            <a:r>
              <a:rPr lang="en-US" sz="1200" b="0" i="0" u="none" strike="noStrike" kern="1200" dirty="0" err="1">
                <a:solidFill>
                  <a:schemeClr val="tx1"/>
                </a:solidFill>
                <a:latin typeface="Arial" pitchFamily="34" charset="0"/>
                <a:ea typeface="+mn-ea"/>
                <a:cs typeface="Arial" pitchFamily="34" charset="0"/>
              </a:rPr>
              <a:t>maximising</a:t>
            </a:r>
            <a:r>
              <a:rPr lang="en-US" sz="1200" b="0" i="0" u="none" strike="noStrike" kern="1200" dirty="0">
                <a:solidFill>
                  <a:schemeClr val="tx1"/>
                </a:solidFill>
                <a:latin typeface="Arial" pitchFamily="34" charset="0"/>
                <a:ea typeface="+mn-ea"/>
                <a:cs typeface="Arial" pitchFamily="34" charset="0"/>
              </a:rPr>
              <a:t> the potential of both technical and manual efforts.</a:t>
            </a:r>
            <a:endParaRPr lang="en-US" dirty="0"/>
          </a:p>
        </p:txBody>
      </p:sp>
      <p:sp>
        <p:nvSpPr>
          <p:cNvPr id="4" name="Slide Number Placeholder 3"/>
          <p:cNvSpPr>
            <a:spLocks noGrp="1"/>
          </p:cNvSpPr>
          <p:nvPr>
            <p:ph type="sldNum" sz="quarter" idx="10"/>
          </p:nvPr>
        </p:nvSpPr>
        <p:spPr/>
        <p:txBody>
          <a:bodyPr/>
          <a:lstStyle/>
          <a:p>
            <a:fld id="{9757FEFD-BFEF-499C-90B7-6C692779D3B3}" type="slidenum">
              <a:rPr lang="en-IN" smtClean="0"/>
              <a:pPr/>
              <a:t>4</a:t>
            </a:fld>
            <a:endParaRPr lang="en-IN"/>
          </a:p>
        </p:txBody>
      </p:sp>
    </p:spTree>
    <p:extLst>
      <p:ext uri="{BB962C8B-B14F-4D97-AF65-F5344CB8AC3E}">
        <p14:creationId xmlns:p14="http://schemas.microsoft.com/office/powerpoint/2010/main" val="2304612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According to transformational leadership theory, a human resources officer should focus on the criteria and practicalities of developing an appropriate transformational leadership capability.</a:t>
            </a:r>
            <a:r>
              <a:rPr lang="en-US" sz="1200" baseline="0" dirty="0">
                <a:latin typeface="Arial" pitchFamily="34" charset="0"/>
                <a:cs typeface="Arial" pitchFamily="34" charset="0"/>
              </a:rPr>
              <a:t> </a:t>
            </a:r>
            <a:r>
              <a:rPr lang="en-US" sz="1200" b="0" i="0" u="none" strike="noStrike" kern="1200" dirty="0">
                <a:solidFill>
                  <a:schemeClr val="tx1"/>
                </a:solidFill>
                <a:latin typeface="+mn-lt"/>
                <a:ea typeface="+mn-ea"/>
                <a:cs typeface="+mn-cs"/>
              </a:rPr>
              <a:t>Having strong organizational skills can aid human resources in organizing and managing activities, which can help the company improve its serviceability. </a:t>
            </a:r>
            <a:endParaRPr lang="en-US" b="0" dirty="0"/>
          </a:p>
          <a:p>
            <a:pPr rtl="0"/>
            <a:endParaRPr lang="en-US" b="0" dirty="0"/>
          </a:p>
          <a:p>
            <a:br>
              <a:rPr lang="en-US" dirty="0"/>
            </a:br>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9757FEFD-BFEF-499C-90B7-6C692779D3B3}" type="slidenum">
              <a:rPr lang="en-IN" smtClean="0"/>
              <a:pPr/>
              <a:t>5</a:t>
            </a:fld>
            <a:endParaRPr lang="en-IN"/>
          </a:p>
        </p:txBody>
      </p:sp>
    </p:spTree>
    <p:extLst>
      <p:ext uri="{BB962C8B-B14F-4D97-AF65-F5344CB8AC3E}">
        <p14:creationId xmlns:p14="http://schemas.microsoft.com/office/powerpoint/2010/main" val="4073717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To meet the demands of a changing market world, an HR officer's main priority should be on empowering workers to respond to the changes and improve the organization's productivity. HR officers should have strong communication skills in order to effectively manage a company's actions and operations while also establishing organizational relationships and dignity.</a:t>
            </a:r>
            <a:endParaRPr lang="en-US" dirty="0"/>
          </a:p>
        </p:txBody>
      </p:sp>
      <p:sp>
        <p:nvSpPr>
          <p:cNvPr id="4" name="Slide Number Placeholder 3"/>
          <p:cNvSpPr>
            <a:spLocks noGrp="1"/>
          </p:cNvSpPr>
          <p:nvPr>
            <p:ph type="sldNum" sz="quarter" idx="10"/>
          </p:nvPr>
        </p:nvSpPr>
        <p:spPr/>
        <p:txBody>
          <a:bodyPr/>
          <a:lstStyle/>
          <a:p>
            <a:fld id="{9757FEFD-BFEF-499C-90B7-6C692779D3B3}" type="slidenum">
              <a:rPr lang="en-IN" smtClean="0"/>
              <a:pPr/>
              <a:t>6</a:t>
            </a:fld>
            <a:endParaRPr lang="en-IN"/>
          </a:p>
        </p:txBody>
      </p:sp>
    </p:spTree>
    <p:extLst>
      <p:ext uri="{BB962C8B-B14F-4D97-AF65-F5344CB8AC3E}">
        <p14:creationId xmlns:p14="http://schemas.microsoft.com/office/powerpoint/2010/main" val="2295319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Arial" pitchFamily="34" charset="0"/>
                <a:ea typeface="+mn-ea"/>
                <a:cs typeface="Arial" pitchFamily="34" charset="0"/>
              </a:rPr>
              <a:t>The Human Resource Officer is primarily responsible for an organization's success and culture. A human resource officer should use the behavioral leadership theory to handle these aspects. To succeed in the job position, the leader should concentrate on cultivating diverse behavioral components rather than natural qualities.</a:t>
            </a:r>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9757FEFD-BFEF-499C-90B7-6C692779D3B3}" type="slidenum">
              <a:rPr lang="en-IN" smtClean="0"/>
              <a:pPr/>
              <a:t>7</a:t>
            </a:fld>
            <a:endParaRPr lang="en-IN"/>
          </a:p>
        </p:txBody>
      </p:sp>
    </p:spTree>
    <p:extLst>
      <p:ext uri="{BB962C8B-B14F-4D97-AF65-F5344CB8AC3E}">
        <p14:creationId xmlns:p14="http://schemas.microsoft.com/office/powerpoint/2010/main" val="1674689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Arial" pitchFamily="34" charset="0"/>
                <a:ea typeface="+mn-ea"/>
                <a:cs typeface="Arial" pitchFamily="34" charset="0"/>
              </a:rPr>
              <a:t>Another technical ability to improve is the use of HR specialist software, as this software is critical in handling </a:t>
            </a:r>
            <a:r>
              <a:rPr lang="en-US" sz="1200" b="0" i="0" u="none" strike="noStrike" kern="1200" dirty="0" err="1">
                <a:solidFill>
                  <a:schemeClr val="tx1"/>
                </a:solidFill>
                <a:latin typeface="Arial" pitchFamily="34" charset="0"/>
                <a:ea typeface="+mn-ea"/>
                <a:cs typeface="Arial" pitchFamily="34" charset="0"/>
              </a:rPr>
              <a:t>organisational</a:t>
            </a:r>
            <a:r>
              <a:rPr lang="en-US" sz="1200" b="0" i="0" u="none" strike="noStrike" kern="1200" dirty="0">
                <a:solidFill>
                  <a:schemeClr val="tx1"/>
                </a:solidFill>
                <a:latin typeface="Arial" pitchFamily="34" charset="0"/>
                <a:ea typeface="+mn-ea"/>
                <a:cs typeface="Arial" pitchFamily="34" charset="0"/>
              </a:rPr>
              <a:t> activities. HR software gives employees the ability to perform and monitor their own activities. The HR specialist has access to the majority of </a:t>
            </a:r>
            <a:r>
              <a:rPr lang="en-US" sz="1200" b="0" i="0" u="none" strike="noStrike" kern="1200" dirty="0" err="1">
                <a:solidFill>
                  <a:schemeClr val="tx1"/>
                </a:solidFill>
                <a:latin typeface="Arial" pitchFamily="34" charset="0"/>
                <a:ea typeface="+mn-ea"/>
                <a:cs typeface="Arial" pitchFamily="34" charset="0"/>
              </a:rPr>
              <a:t>organisational</a:t>
            </a:r>
            <a:r>
              <a:rPr lang="en-US" sz="1200" b="0" i="0" u="none" strike="noStrike" kern="1200" dirty="0">
                <a:solidFill>
                  <a:schemeClr val="tx1"/>
                </a:solidFill>
                <a:latin typeface="Arial" pitchFamily="34" charset="0"/>
                <a:ea typeface="+mn-ea"/>
                <a:cs typeface="Arial" pitchFamily="34" charset="0"/>
              </a:rPr>
              <a:t> details, including attendance, time to complete specific assignments, inquiries, and requests. </a:t>
            </a:r>
            <a:r>
              <a:rPr lang="en-US" sz="1200" dirty="0">
                <a:latin typeface="Arial" pitchFamily="34" charset="0"/>
                <a:cs typeface="Arial" pitchFamily="34" charset="0"/>
              </a:rPr>
              <a:t>Database usage serves as the channel connecting the personal processes and policies of individuals in the organization.</a:t>
            </a:r>
            <a:endParaRPr lang="en-US" sz="1200" b="0" dirty="0">
              <a:latin typeface="Arial" pitchFamily="34" charset="0"/>
              <a:cs typeface="Arial" pitchFamily="34" charset="0"/>
            </a:endParaRPr>
          </a:p>
          <a:p>
            <a:br>
              <a:rPr lang="en-US" dirty="0"/>
            </a:br>
            <a:endParaRPr lang="en-US" dirty="0"/>
          </a:p>
        </p:txBody>
      </p:sp>
      <p:sp>
        <p:nvSpPr>
          <p:cNvPr id="4" name="Slide Number Placeholder 3"/>
          <p:cNvSpPr>
            <a:spLocks noGrp="1"/>
          </p:cNvSpPr>
          <p:nvPr>
            <p:ph type="sldNum" sz="quarter" idx="10"/>
          </p:nvPr>
        </p:nvSpPr>
        <p:spPr/>
        <p:txBody>
          <a:bodyPr/>
          <a:lstStyle/>
          <a:p>
            <a:fld id="{9757FEFD-BFEF-499C-90B7-6C692779D3B3}" type="slidenum">
              <a:rPr lang="en-IN" smtClean="0"/>
              <a:pPr/>
              <a:t>8</a:t>
            </a:fld>
            <a:endParaRPr lang="en-IN"/>
          </a:p>
        </p:txBody>
      </p:sp>
    </p:spTree>
    <p:extLst>
      <p:ext uri="{BB962C8B-B14F-4D97-AF65-F5344CB8AC3E}">
        <p14:creationId xmlns:p14="http://schemas.microsoft.com/office/powerpoint/2010/main" val="2990714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order to communicate information about the company, such as internal success, growth, and companies 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an HR officer's job position requires the use of a database. Individuals in the organization's personal processes and policies are linked through the use of databases.</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9757FEFD-BFEF-499C-90B7-6C692779D3B3}" type="slidenum">
              <a:rPr lang="en-IN" smtClean="0"/>
              <a:pPr/>
              <a:t>9</a:t>
            </a:fld>
            <a:endParaRPr lang="en-IN"/>
          </a:p>
        </p:txBody>
      </p:sp>
    </p:spTree>
    <p:extLst>
      <p:ext uri="{BB962C8B-B14F-4D97-AF65-F5344CB8AC3E}">
        <p14:creationId xmlns:p14="http://schemas.microsoft.com/office/powerpoint/2010/main" val="1113799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 proper human resource officer benefits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in several aspects. In </a:t>
            </a:r>
            <a:r>
              <a:rPr lang="en-US" sz="1200" b="0" i="0" u="none" strike="noStrike" kern="1200" dirty="0" err="1">
                <a:solidFill>
                  <a:schemeClr val="tx1"/>
                </a:solidFill>
                <a:latin typeface="+mn-lt"/>
                <a:ea typeface="+mn-ea"/>
                <a:cs typeface="+mn-cs"/>
              </a:rPr>
              <a:t>organisational</a:t>
            </a:r>
            <a:r>
              <a:rPr lang="en-US" sz="1200" b="0" i="0" u="none" strike="noStrike" kern="1200" dirty="0">
                <a:solidFill>
                  <a:schemeClr val="tx1"/>
                </a:solidFill>
                <a:latin typeface="+mn-lt"/>
                <a:ea typeface="+mn-ea"/>
                <a:cs typeface="+mn-cs"/>
              </a:rPr>
              <a:t> planning and adaptability of changes HR officers play a huge role by aligning the associates into a single </a:t>
            </a:r>
            <a:r>
              <a:rPr lang="en-US" sz="1200" b="0" i="0" u="none" strike="noStrike" kern="1200" dirty="0" err="1">
                <a:solidFill>
                  <a:schemeClr val="tx1"/>
                </a:solidFill>
                <a:latin typeface="+mn-lt"/>
                <a:ea typeface="+mn-ea"/>
                <a:cs typeface="+mn-cs"/>
              </a:rPr>
              <a:t>organisational</a:t>
            </a:r>
            <a:r>
              <a:rPr lang="en-US" sz="1200" b="0" i="0" u="none" strike="noStrike" kern="1200" dirty="0">
                <a:solidFill>
                  <a:schemeClr val="tx1"/>
                </a:solidFill>
                <a:latin typeface="+mn-lt"/>
                <a:ea typeface="+mn-ea"/>
                <a:cs typeface="+mn-cs"/>
              </a:rPr>
              <a:t> goal. Developing a good relation in the workplace is very important and becomes possible through the active support of the Human resource manager by establishing a good communication system in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HR officers have a huge role in the employee training and development </a:t>
            </a:r>
            <a:r>
              <a:rPr lang="en-US" sz="1200" b="0" i="0" u="none" strike="noStrike" kern="1200" dirty="0" err="1">
                <a:solidFill>
                  <a:schemeClr val="tx1"/>
                </a:solidFill>
                <a:latin typeface="+mn-lt"/>
                <a:ea typeface="+mn-ea"/>
                <a:cs typeface="+mn-cs"/>
              </a:rPr>
              <a:t>programme</a:t>
            </a:r>
            <a:r>
              <a:rPr lang="en-US" sz="1200" b="0" i="0" u="none" strike="noStrike" kern="1200" dirty="0">
                <a:solidFill>
                  <a:schemeClr val="tx1"/>
                </a:solidFill>
                <a:latin typeface="+mn-lt"/>
                <a:ea typeface="+mn-ea"/>
                <a:cs typeface="+mn-cs"/>
              </a:rPr>
              <a:t>. By identifying the developmental needs of the individuals in an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human resource manager plans development </a:t>
            </a:r>
            <a:r>
              <a:rPr lang="en-US" sz="1200" b="0" i="0" u="none" strike="noStrike" kern="1200" dirty="0" err="1">
                <a:solidFill>
                  <a:schemeClr val="tx1"/>
                </a:solidFill>
                <a:latin typeface="+mn-lt"/>
                <a:ea typeface="+mn-ea"/>
                <a:cs typeface="+mn-cs"/>
              </a:rPr>
              <a:t>programmes</a:t>
            </a:r>
            <a:r>
              <a:rPr lang="en-US" sz="1200" b="0" i="0" u="none" strike="noStrike" kern="1200" dirty="0">
                <a:solidFill>
                  <a:schemeClr val="tx1"/>
                </a:solidFill>
                <a:latin typeface="+mn-lt"/>
                <a:ea typeface="+mn-ea"/>
                <a:cs typeface="+mn-cs"/>
              </a:rPr>
              <a:t> which benefits the learning opportunity of the employees as well as the productivity of the </a:t>
            </a:r>
            <a:r>
              <a:rPr lang="en-US" sz="1200" b="0" i="0" u="none" strike="noStrike" kern="1200" dirty="0" err="1">
                <a:solidFill>
                  <a:schemeClr val="tx1"/>
                </a:solidFill>
                <a:latin typeface="+mn-lt"/>
                <a:ea typeface="+mn-ea"/>
                <a:cs typeface="+mn-cs"/>
              </a:rPr>
              <a:t>organisation</a:t>
            </a:r>
            <a:r>
              <a:rPr lang="en-US" sz="1200" b="0" i="0" u="none" strike="noStrike" kern="1200" dirty="0">
                <a:solidFill>
                  <a:schemeClr val="tx1"/>
                </a:solidFill>
                <a:latin typeface="+mn-lt"/>
                <a:ea typeface="+mn-ea"/>
                <a:cs typeface="+mn-cs"/>
              </a:rPr>
              <a:t>. In maintaining </a:t>
            </a:r>
            <a:r>
              <a:rPr lang="en-US" sz="1200" b="0" i="0" u="none" strike="noStrike" kern="1200" dirty="0" err="1">
                <a:solidFill>
                  <a:schemeClr val="tx1"/>
                </a:solidFill>
                <a:latin typeface="+mn-lt"/>
                <a:ea typeface="+mn-ea"/>
                <a:cs typeface="+mn-cs"/>
              </a:rPr>
              <a:t>organisational</a:t>
            </a:r>
            <a:r>
              <a:rPr lang="en-US" sz="1200" b="0" i="0" u="none" strike="noStrike" kern="1200" dirty="0">
                <a:solidFill>
                  <a:schemeClr val="tx1"/>
                </a:solidFill>
                <a:latin typeface="+mn-lt"/>
                <a:ea typeface="+mn-ea"/>
                <a:cs typeface="+mn-cs"/>
              </a:rPr>
              <a:t> culture the role of the human resource officer should be acknowledged.</a:t>
            </a:r>
            <a:endParaRPr lang="en-US" dirty="0"/>
          </a:p>
        </p:txBody>
      </p:sp>
      <p:sp>
        <p:nvSpPr>
          <p:cNvPr id="4" name="Slide Number Placeholder 3"/>
          <p:cNvSpPr>
            <a:spLocks noGrp="1"/>
          </p:cNvSpPr>
          <p:nvPr>
            <p:ph type="sldNum" sz="quarter" idx="10"/>
          </p:nvPr>
        </p:nvSpPr>
        <p:spPr/>
        <p:txBody>
          <a:bodyPr/>
          <a:lstStyle/>
          <a:p>
            <a:fld id="{9757FEFD-BFEF-499C-90B7-6C692779D3B3}"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noProof="0" dirty="0">
                <a:solidFill>
                  <a:schemeClr val="tx1"/>
                </a:solidFill>
                <a:latin typeface="+mn-lt"/>
                <a:ea typeface="+mn-ea"/>
                <a:cs typeface="+mn-cs"/>
              </a:rPr>
              <a:t>The human resource officer manages and maintains the manual and technical efforts of a company to achieve a standard organisational culture. Also, the health and security of the employees are looked after by the HR officer. One of the vital benefits of the human resource officer is to manage the conflicts in an organisation. Employee recruitment is one of the key tasks to be performed by human resource officers (</a:t>
            </a:r>
            <a:r>
              <a:rPr lang="en-GB" sz="1200" b="0" i="0" u="none" strike="noStrike" kern="1200" noProof="0" dirty="0" err="1">
                <a:solidFill>
                  <a:schemeClr val="tx1"/>
                </a:solidFill>
                <a:latin typeface="+mn-lt"/>
                <a:ea typeface="+mn-ea"/>
                <a:cs typeface="+mn-cs"/>
              </a:rPr>
              <a:t>Gilch</a:t>
            </a:r>
            <a:r>
              <a:rPr lang="en-GB" sz="1200" b="0" i="0" u="none" strike="noStrike" kern="1200" noProof="0" dirty="0">
                <a:solidFill>
                  <a:schemeClr val="tx1"/>
                </a:solidFill>
                <a:latin typeface="+mn-lt"/>
                <a:ea typeface="+mn-ea"/>
                <a:cs typeface="+mn-cs"/>
              </a:rPr>
              <a:t> and </a:t>
            </a:r>
            <a:r>
              <a:rPr lang="en-GB" sz="1200" b="0" i="0" u="none" strike="noStrike" kern="1200" noProof="0" dirty="0" err="1">
                <a:solidFill>
                  <a:schemeClr val="tx1"/>
                </a:solidFill>
                <a:latin typeface="+mn-lt"/>
                <a:ea typeface="+mn-ea"/>
                <a:cs typeface="+mn-cs"/>
              </a:rPr>
              <a:t>Sieweke</a:t>
            </a:r>
            <a:r>
              <a:rPr lang="en-GB" sz="1200" b="0" i="0" u="none" strike="noStrike" kern="1200" noProof="0" dirty="0">
                <a:solidFill>
                  <a:schemeClr val="tx1"/>
                </a:solidFill>
                <a:latin typeface="+mn-lt"/>
                <a:ea typeface="+mn-ea"/>
                <a:cs typeface="+mn-cs"/>
              </a:rPr>
              <a:t>, 2020). Also, by the retention of the inefficient employees, HR officers benefit the organisational productivity.</a:t>
            </a:r>
            <a:endParaRPr lang="en-GB" noProof="0" dirty="0"/>
          </a:p>
        </p:txBody>
      </p:sp>
      <p:sp>
        <p:nvSpPr>
          <p:cNvPr id="4" name="Slide Number Placeholder 3"/>
          <p:cNvSpPr>
            <a:spLocks noGrp="1"/>
          </p:cNvSpPr>
          <p:nvPr>
            <p:ph type="sldNum" sz="quarter" idx="10"/>
          </p:nvPr>
        </p:nvSpPr>
        <p:spPr/>
        <p:txBody>
          <a:bodyPr/>
          <a:lstStyle/>
          <a:p>
            <a:fld id="{9757FEFD-BFEF-499C-90B7-6C692779D3B3}" type="slidenum">
              <a:rPr lang="en-IN" smtClean="0"/>
              <a:pPr/>
              <a:t>11</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2765499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5" name="Footer Placeholder 4"/>
          <p:cNvSpPr>
            <a:spLocks noGrp="1"/>
          </p:cNvSpPr>
          <p:nvPr>
            <p:ph type="ftr" sz="quarter" idx="11"/>
          </p:nvPr>
        </p:nvSpPr>
        <p:spPr/>
        <p:txBody>
          <a:bodyPr/>
          <a:lstStyle/>
          <a:p>
            <a:endParaRPr lang="en-IN"/>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2391612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1820869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2633735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8" name="Footer Placeholder 7"/>
          <p:cNvSpPr>
            <a:spLocks noGrp="1"/>
          </p:cNvSpPr>
          <p:nvPr>
            <p:ph type="ftr" sz="quarter" idx="11"/>
          </p:nvPr>
        </p:nvSpPr>
        <p:spPr/>
        <p:txBody>
          <a:bodyPr/>
          <a:lstStyle/>
          <a:p>
            <a:endParaRPr lang="en-IN"/>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4033383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4" name="Footer Placeholder 3"/>
          <p:cNvSpPr>
            <a:spLocks noGrp="1"/>
          </p:cNvSpPr>
          <p:nvPr>
            <p:ph type="ftr" sz="quarter" idx="11"/>
          </p:nvPr>
        </p:nvSpPr>
        <p:spPr/>
        <p:txBody>
          <a:bodyPr/>
          <a:lstStyle/>
          <a:p>
            <a:endParaRPr lang="en-IN"/>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2790310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1295463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2828539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491719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5" name="Footer Placeholder 4"/>
          <p:cNvSpPr>
            <a:spLocks noGrp="1"/>
          </p:cNvSpPr>
          <p:nvPr>
            <p:ph type="ftr" sz="quarter" idx="11"/>
          </p:nvPr>
        </p:nvSpPr>
        <p:spPr/>
        <p:txBody>
          <a:bodyPr/>
          <a:lstStyle/>
          <a:p>
            <a:endParaRPr lang="en-IN"/>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1167390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5" name="Footer Placeholder 4"/>
          <p:cNvSpPr>
            <a:spLocks noGrp="1"/>
          </p:cNvSpPr>
          <p:nvPr>
            <p:ph type="ftr" sz="quarter" idx="11"/>
          </p:nvPr>
        </p:nvSpPr>
        <p:spPr/>
        <p:txBody>
          <a:bodyPr/>
          <a:lstStyle/>
          <a:p>
            <a:endParaRPr lang="en-IN"/>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7791338C-7822-415C-B732-CA63F08BB5CB}" type="slidenum">
              <a:rPr lang="en-IN" smtClean="0"/>
              <a:pPr/>
              <a:t>‹#›</a:t>
            </a:fld>
            <a:endParaRPr lang="en-IN"/>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23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1752507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6" name="Footer Placeholder 5"/>
          <p:cNvSpPr>
            <a:spLocks noGrp="1"/>
          </p:cNvSpPr>
          <p:nvPr>
            <p:ph type="ftr" sz="quarter" idx="11"/>
          </p:nvPr>
        </p:nvSpPr>
        <p:spPr/>
        <p:txBody>
          <a:bodyPr/>
          <a:lstStyle/>
          <a:p>
            <a:endParaRPr lang="en-IN"/>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7791338C-7822-415C-B732-CA63F08BB5CB}" type="slidenum">
              <a:rPr lang="en-IN" smtClean="0"/>
              <a:pPr/>
              <a:t>‹#›</a:t>
            </a:fld>
            <a:endParaRPr lang="en-IN"/>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76044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3925545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5" name="Footer Placeholder 4"/>
          <p:cNvSpPr>
            <a:spLocks noGrp="1"/>
          </p:cNvSpPr>
          <p:nvPr>
            <p:ph type="ftr" sz="quarter" idx="11"/>
          </p:nvPr>
        </p:nvSpPr>
        <p:spPr/>
        <p:txBody>
          <a:bodyPr/>
          <a:lstStyle/>
          <a:p>
            <a:endParaRPr lang="en-IN"/>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15809803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0C453E-5D1F-41AC-A1CD-0CE4CEF121EE}" type="datetimeFigureOut">
              <a:rPr lang="en-IN" smtClean="0"/>
              <a:pPr/>
              <a:t>05-05-2021</a:t>
            </a:fld>
            <a:endParaRPr lang="en-IN"/>
          </a:p>
        </p:txBody>
      </p:sp>
      <p:sp>
        <p:nvSpPr>
          <p:cNvPr id="5" name="Footer Placeholder 4"/>
          <p:cNvSpPr>
            <a:spLocks noGrp="1"/>
          </p:cNvSpPr>
          <p:nvPr>
            <p:ph type="ftr" sz="quarter" idx="11"/>
          </p:nvPr>
        </p:nvSpPr>
        <p:spPr/>
        <p:txBody>
          <a:bodyPr/>
          <a:lstStyle/>
          <a:p>
            <a:endParaRPr lang="en-IN"/>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791338C-7822-415C-B732-CA63F08BB5CB}" type="slidenum">
              <a:rPr lang="en-IN" smtClean="0"/>
              <a:pPr/>
              <a:t>‹#›</a:t>
            </a:fld>
            <a:endParaRPr lang="en-IN"/>
          </a:p>
        </p:txBody>
      </p:sp>
    </p:spTree>
    <p:extLst>
      <p:ext uri="{BB962C8B-B14F-4D97-AF65-F5344CB8AC3E}">
        <p14:creationId xmlns:p14="http://schemas.microsoft.com/office/powerpoint/2010/main" val="2693876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130C453E-5D1F-41AC-A1CD-0CE4CEF121EE}" type="datetimeFigureOut">
              <a:rPr lang="en-IN" smtClean="0"/>
              <a:pPr/>
              <a:t>05-05-2021</a:t>
            </a:fld>
            <a:endParaRPr lang="en-IN"/>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7791338C-7822-415C-B732-CA63F08BB5CB}" type="slidenum">
              <a:rPr lang="en-IN" smtClean="0"/>
              <a:pPr/>
              <a:t>‹#›</a:t>
            </a:fld>
            <a:endParaRPr lang="en-IN"/>
          </a:p>
        </p:txBody>
      </p:sp>
    </p:spTree>
    <p:extLst>
      <p:ext uri="{BB962C8B-B14F-4D97-AF65-F5344CB8AC3E}">
        <p14:creationId xmlns:p14="http://schemas.microsoft.com/office/powerpoint/2010/main" val="1376021356"/>
      </p:ext>
    </p:extLst>
  </p:cSld>
  <p:clrMap bg1="lt1" tx1="dk1" bg2="lt2" tx2="dk2" accent1="accent1" accent2="accent2" accent3="accent3" accent4="accent4" accent5="accent5" accent6="accent6" hlink="hlink" folHlink="folHlink"/>
  <p:sldLayoutIdLst>
    <p:sldLayoutId id="2147484602" r:id="rId1"/>
    <p:sldLayoutId id="2147484603" r:id="rId2"/>
    <p:sldLayoutId id="2147484604" r:id="rId3"/>
    <p:sldLayoutId id="2147484605" r:id="rId4"/>
    <p:sldLayoutId id="2147484606" r:id="rId5"/>
    <p:sldLayoutId id="2147484607" r:id="rId6"/>
    <p:sldLayoutId id="2147484608" r:id="rId7"/>
    <p:sldLayoutId id="2147484609" r:id="rId8"/>
    <p:sldLayoutId id="2147484610" r:id="rId9"/>
    <p:sldLayoutId id="2147484611" r:id="rId10"/>
    <p:sldLayoutId id="2147484612" r:id="rId11"/>
    <p:sldLayoutId id="2147484613" r:id="rId12"/>
    <p:sldLayoutId id="2147484614" r:id="rId13"/>
    <p:sldLayoutId id="2147484615" r:id="rId14"/>
    <p:sldLayoutId id="2147484616" r:id="rId15"/>
    <p:sldLayoutId id="214748461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6802" y="2996952"/>
            <a:ext cx="8640960" cy="693844"/>
          </a:xfrm>
        </p:spPr>
        <p:txBody>
          <a:bodyPr>
            <a:normAutofit fontScale="90000"/>
          </a:bodyPr>
          <a:lstStyle/>
          <a:p>
            <a:pPr algn="ctr"/>
            <a:br>
              <a:rPr lang="en-IN" sz="5400" dirty="0">
                <a:latin typeface="Times New Roman" panose="02020603050405020304" pitchFamily="18" charset="0"/>
                <a:cs typeface="Times New Roman" panose="02020603050405020304" pitchFamily="18" charset="0"/>
              </a:rPr>
            </a:br>
            <a:endParaRPr lang="en-IN" sz="5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Rectangle 3"/>
          <p:cNvSpPr/>
          <p:nvPr/>
        </p:nvSpPr>
        <p:spPr>
          <a:xfrm>
            <a:off x="683568" y="1288657"/>
            <a:ext cx="7434635" cy="584775"/>
          </a:xfrm>
          <a:prstGeom prst="rect">
            <a:avLst/>
          </a:prstGeom>
        </p:spPr>
        <p:txBody>
          <a:bodyPr wrap="square">
            <a:spAutoFit/>
          </a:bodyPr>
          <a:lstStyle/>
          <a:p>
            <a:pPr algn="ctr"/>
            <a:endParaRPr lang="en-IN" sz="3200"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323528" y="1581044"/>
            <a:ext cx="8748463" cy="4893647"/>
          </a:xfrm>
          <a:prstGeom prst="rect">
            <a:avLst/>
          </a:prstGeom>
        </p:spPr>
        <p:txBody>
          <a:bodyPr wrap="square">
            <a:spAutoFit/>
          </a:bodyPr>
          <a:lstStyle/>
          <a:p>
            <a:pPr algn="ctr"/>
            <a:r>
              <a:rPr lang="en-US" sz="2400" b="1" dirty="0">
                <a:latin typeface="Arial" panose="020B0604020202020204" pitchFamily="34" charset="0"/>
                <a:cs typeface="Arial" panose="020B0604020202020204" pitchFamily="34" charset="0"/>
              </a:rPr>
              <a:t>TRAINING AND DEVELOPMENT NEEDS FOR AN HR OFFICER</a:t>
            </a:r>
          </a:p>
          <a:p>
            <a:pPr algn="ctr"/>
            <a:endParaRPr lang="en-US" sz="2400" b="1" dirty="0">
              <a:latin typeface="Arial" panose="020B0604020202020204" pitchFamily="34" charset="0"/>
              <a:cs typeface="Arial" panose="020B0604020202020204" pitchFamily="34" charset="0"/>
            </a:endParaRPr>
          </a:p>
          <a:p>
            <a:pPr algn="ctr"/>
            <a:r>
              <a:rPr lang="en-US" b="1" dirty="0" err="1">
                <a:latin typeface="Arial" panose="020B0604020202020204" pitchFamily="34" charset="0"/>
                <a:cs typeface="Arial" panose="020B0604020202020204" pitchFamily="34" charset="0"/>
              </a:rPr>
              <a:t>Pragramme</a:t>
            </a:r>
            <a:r>
              <a:rPr lang="en-US" b="1" dirty="0">
                <a:latin typeface="Arial" panose="020B0604020202020204" pitchFamily="34" charset="0"/>
                <a:cs typeface="Arial" panose="020B0604020202020204" pitchFamily="34" charset="0"/>
              </a:rPr>
              <a:t>: BA leadership and management skills for the work place</a:t>
            </a:r>
          </a:p>
          <a:p>
            <a:pPr algn="ctr"/>
            <a:r>
              <a:rPr lang="en-US" b="1" dirty="0">
                <a:latin typeface="Arial" panose="020B0604020202020204" pitchFamily="34" charset="0"/>
                <a:cs typeface="Arial" panose="020B0604020202020204" pitchFamily="34" charset="0"/>
              </a:rPr>
              <a:t>Module : Developing relationships and workplace achievements</a:t>
            </a:r>
          </a:p>
          <a:p>
            <a:pPr algn="ctr"/>
            <a:endParaRPr lang="en-US"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Module code: BMSW5102</a:t>
            </a:r>
          </a:p>
          <a:p>
            <a:pPr algn="ctr"/>
            <a:endParaRPr lang="en-US"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Lecturer Koushik </a:t>
            </a:r>
            <a:r>
              <a:rPr lang="en-US" b="1" dirty="0" err="1">
                <a:latin typeface="Arial" panose="020B0604020202020204" pitchFamily="34" charset="0"/>
                <a:cs typeface="Arial" panose="020B0604020202020204" pitchFamily="34" charset="0"/>
              </a:rPr>
              <a:t>Modak</a:t>
            </a:r>
            <a:endParaRPr lang="en-US" b="1" dirty="0">
              <a:latin typeface="Arial" panose="020B0604020202020204" pitchFamily="34" charset="0"/>
              <a:cs typeface="Arial" panose="020B0604020202020204" pitchFamily="34" charset="0"/>
            </a:endParaRPr>
          </a:p>
          <a:p>
            <a:pPr algn="ctr"/>
            <a:endParaRPr lang="en-US"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Student: Dragos-Cristian </a:t>
            </a:r>
            <a:r>
              <a:rPr lang="en-US" b="1" dirty="0" err="1">
                <a:latin typeface="Arial" panose="020B0604020202020204" pitchFamily="34" charset="0"/>
                <a:cs typeface="Arial" panose="020B0604020202020204" pitchFamily="34" charset="0"/>
              </a:rPr>
              <a:t>Sorica</a:t>
            </a:r>
            <a:endParaRPr lang="en-US" b="1" dirty="0">
              <a:latin typeface="Arial" panose="020B0604020202020204" pitchFamily="34" charset="0"/>
              <a:cs typeface="Arial" panose="020B0604020202020204" pitchFamily="34" charset="0"/>
            </a:endParaRPr>
          </a:p>
          <a:p>
            <a:pPr algn="ctr"/>
            <a:endParaRPr lang="en-US"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Student ID; 1906082</a:t>
            </a:r>
          </a:p>
          <a:p>
            <a:pPr algn="ctr"/>
            <a:endParaRPr lang="en-IN" sz="6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450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0"/>
            <a:ext cx="6589199" cy="857232"/>
          </a:xfrm>
        </p:spPr>
        <p:txBody>
          <a:bodyPr>
            <a:normAutofit fontScale="90000"/>
          </a:bodyPr>
          <a:lstStyle/>
          <a:p>
            <a:pPr algn="ctr"/>
            <a:r>
              <a:rPr lang="en-CA" b="1" dirty="0">
                <a:latin typeface="Arial" pitchFamily="34" charset="0"/>
                <a:cs typeface="Arial" pitchFamily="34" charset="0"/>
              </a:rPr>
              <a:t>Introduction </a:t>
            </a:r>
            <a:br>
              <a:rPr lang="en-IN" b="1"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0" y="642918"/>
            <a:ext cx="9144000" cy="6215082"/>
          </a:xfrm>
        </p:spPr>
        <p:txBody>
          <a:bodyPr>
            <a:noAutofit/>
          </a:bodyPr>
          <a:lstStyle/>
          <a:p>
            <a:r>
              <a:rPr lang="en-US" sz="2400" dirty="0">
                <a:latin typeface="Arial" pitchFamily="34" charset="0"/>
                <a:cs typeface="Arial" pitchFamily="34" charset="0"/>
              </a:rPr>
              <a:t>Human Resources are vital for every organization .</a:t>
            </a:r>
          </a:p>
          <a:p>
            <a:r>
              <a:rPr lang="en-US" sz="2400" dirty="0">
                <a:latin typeface="Arial" pitchFamily="34" charset="0"/>
                <a:cs typeface="Arial" pitchFamily="34" charset="0"/>
              </a:rPr>
              <a:t>A human resource officer's primary responsibility is to manage the employee lifecycle, which includes hiring, recruiting, training, on boarding, and firing.</a:t>
            </a:r>
          </a:p>
          <a:p>
            <a:r>
              <a:rPr lang="en-US" sz="2400" dirty="0">
                <a:latin typeface="Arial" pitchFamily="34" charset="0"/>
                <a:cs typeface="Arial" pitchFamily="34" charset="0"/>
              </a:rPr>
              <a:t>HR officers are critical to an organization's reputation and long-term viability.</a:t>
            </a:r>
          </a:p>
          <a:p>
            <a:r>
              <a:rPr lang="en-US" sz="2400" dirty="0">
                <a:latin typeface="Arial" pitchFamily="34" charset="0"/>
                <a:cs typeface="Arial" pitchFamily="34" charset="0"/>
              </a:rPr>
              <a:t>A human resource officer should possess a few basic leadership and management skills in order to </a:t>
            </a:r>
            <a:r>
              <a:rPr lang="en-US" sz="2400" dirty="0" err="1">
                <a:latin typeface="Arial" pitchFamily="34" charset="0"/>
                <a:cs typeface="Arial" pitchFamily="34" charset="0"/>
              </a:rPr>
              <a:t>standardise</a:t>
            </a:r>
            <a:r>
              <a:rPr lang="en-US" sz="2400" dirty="0">
                <a:latin typeface="Arial" pitchFamily="34" charset="0"/>
                <a:cs typeface="Arial" pitchFamily="34" charset="0"/>
              </a:rPr>
              <a:t> the organizational structure and culture.</a:t>
            </a:r>
          </a:p>
          <a:p>
            <a:r>
              <a:rPr lang="en-US" sz="2400" dirty="0">
                <a:latin typeface="Arial" pitchFamily="34" charset="0"/>
                <a:cs typeface="Arial" pitchFamily="34" charset="0"/>
              </a:rPr>
              <a:t>The HR officer's effectiveness is determined by the effectiveness of these attributes.</a:t>
            </a:r>
          </a:p>
          <a:p>
            <a:r>
              <a:rPr lang="en-US" sz="2400" dirty="0">
                <a:latin typeface="Arial" pitchFamily="34" charset="0"/>
                <a:cs typeface="Arial" pitchFamily="34" charset="0"/>
              </a:rPr>
              <a:t>The requisite characteristics of a human resource officer will be defined and analyzed in this PowerPoint presentation.</a:t>
            </a:r>
          </a:p>
          <a:p>
            <a:pPr marL="0" indent="0">
              <a:buNone/>
            </a:pPr>
            <a:br>
              <a:rPr lang="en-US" sz="2400" dirty="0"/>
            </a:br>
            <a:endParaRPr lang="en-IN" sz="2400" dirty="0"/>
          </a:p>
        </p:txBody>
      </p:sp>
    </p:spTree>
    <p:extLst>
      <p:ext uri="{BB962C8B-B14F-4D97-AF65-F5344CB8AC3E}">
        <p14:creationId xmlns:p14="http://schemas.microsoft.com/office/powerpoint/2010/main" val="2167186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9" y="0"/>
            <a:ext cx="8177242" cy="1214422"/>
          </a:xfrm>
        </p:spPr>
        <p:txBody>
          <a:bodyPr>
            <a:normAutofit fontScale="90000"/>
          </a:bodyPr>
          <a:lstStyle/>
          <a:p>
            <a:pPr algn="ctr"/>
            <a:r>
              <a:rPr lang="en-US" b="1" dirty="0">
                <a:latin typeface="Arial" pitchFamily="34" charset="0"/>
                <a:cs typeface="Arial" pitchFamily="34" charset="0"/>
              </a:rPr>
              <a:t>Professional requirements of HR</a:t>
            </a:r>
            <a:br>
              <a:rPr lang="en-US" dirty="0">
                <a:latin typeface="Arial" pitchFamily="34" charset="0"/>
                <a:cs typeface="Arial" pitchFamily="34" charset="0"/>
              </a:rPr>
            </a:br>
            <a:r>
              <a:rPr lang="en-US" b="1" dirty="0">
                <a:latin typeface="Arial" pitchFamily="34" charset="0"/>
                <a:cs typeface="Arial" pitchFamily="34" charset="0"/>
              </a:rPr>
              <a:t>Knowledge</a:t>
            </a:r>
            <a:br>
              <a:rPr lang="en-US" b="1" dirty="0"/>
            </a:br>
            <a:endParaRPr lang="en-IN" dirty="0"/>
          </a:p>
        </p:txBody>
      </p:sp>
      <p:sp>
        <p:nvSpPr>
          <p:cNvPr id="3" name="Content Placeholder 2"/>
          <p:cNvSpPr>
            <a:spLocks noGrp="1"/>
          </p:cNvSpPr>
          <p:nvPr>
            <p:ph idx="1"/>
          </p:nvPr>
        </p:nvSpPr>
        <p:spPr>
          <a:xfrm>
            <a:off x="357158" y="1214422"/>
            <a:ext cx="8786842" cy="4429156"/>
          </a:xfrm>
        </p:spPr>
        <p:txBody>
          <a:bodyPr>
            <a:noAutofit/>
          </a:bodyPr>
          <a:lstStyle/>
          <a:p>
            <a:r>
              <a:rPr lang="en-US" sz="2000" dirty="0">
                <a:latin typeface="Arial" pitchFamily="34" charset="0"/>
                <a:cs typeface="Arial" pitchFamily="34" charset="0"/>
              </a:rPr>
              <a:t>A HR officer must meet a few professional standards in order to handle an organization's human resources in a sustainable manner that will enable the company to broaden its services(</a:t>
            </a:r>
            <a:r>
              <a:rPr lang="en-US" sz="2000" dirty="0" err="1">
                <a:latin typeface="Arial" pitchFamily="34" charset="0"/>
                <a:cs typeface="Arial" pitchFamily="34" charset="0"/>
              </a:rPr>
              <a:t>Krausert</a:t>
            </a:r>
            <a:r>
              <a:rPr lang="en-US" sz="2000" dirty="0">
                <a:latin typeface="Arial" pitchFamily="34" charset="0"/>
                <a:cs typeface="Arial" pitchFamily="34" charset="0"/>
              </a:rPr>
              <a:t> , 2017).</a:t>
            </a:r>
          </a:p>
          <a:p>
            <a:r>
              <a:rPr lang="en-US" sz="2000" dirty="0">
                <a:latin typeface="Arial" pitchFamily="34" charset="0"/>
                <a:cs typeface="Arial" pitchFamily="34" charset="0"/>
              </a:rPr>
              <a:t>One of the most important qualifications for a human resource officer is experience of leadership and management. </a:t>
            </a:r>
          </a:p>
          <a:p>
            <a:r>
              <a:rPr lang="en-US" sz="2000" dirty="0">
                <a:latin typeface="Arial" pitchFamily="34" charset="0"/>
                <a:cs typeface="Arial" pitchFamily="34" charset="0"/>
              </a:rPr>
              <a:t>Knowledge refers to a realistic and theoretical understanding of the human resource management process.</a:t>
            </a:r>
          </a:p>
          <a:p>
            <a:r>
              <a:rPr lang="en-US" sz="2000" dirty="0">
                <a:latin typeface="Arial" pitchFamily="34" charset="0"/>
                <a:cs typeface="Arial" pitchFamily="34" charset="0"/>
              </a:rPr>
              <a:t>A human resource officer should be well-versed in the management of an organization's human resources.</a:t>
            </a:r>
          </a:p>
          <a:p>
            <a:pPr marL="0" indent="0">
              <a:buNone/>
            </a:pPr>
            <a:endParaRPr lang="en-US" sz="2400" dirty="0">
              <a:latin typeface="Arial" pitchFamily="34" charset="0"/>
              <a:cs typeface="Arial" pitchFamily="34" charset="0"/>
            </a:endParaRPr>
          </a:p>
          <a:p>
            <a:pPr marL="0" indent="0">
              <a:buNone/>
            </a:pPr>
            <a:br>
              <a:rPr lang="en-US" sz="2400" dirty="0"/>
            </a:br>
            <a:endParaRPr lang="en-IN" sz="2400" dirty="0"/>
          </a:p>
        </p:txBody>
      </p:sp>
      <p:pic>
        <p:nvPicPr>
          <p:cNvPr id="4" name="Picture 3" descr="hr-workflow.png"/>
          <p:cNvPicPr>
            <a:picLocks noChangeAspect="1"/>
          </p:cNvPicPr>
          <p:nvPr/>
        </p:nvPicPr>
        <p:blipFill>
          <a:blip r:embed="rId3"/>
          <a:stretch>
            <a:fillRect/>
          </a:stretch>
        </p:blipFill>
        <p:spPr>
          <a:xfrm>
            <a:off x="1214414" y="4643446"/>
            <a:ext cx="6191250" cy="1590675"/>
          </a:xfrm>
          <a:prstGeom prst="rect">
            <a:avLst/>
          </a:prstGeom>
        </p:spPr>
      </p:pic>
    </p:spTree>
    <p:extLst>
      <p:ext uri="{BB962C8B-B14F-4D97-AF65-F5344CB8AC3E}">
        <p14:creationId xmlns:p14="http://schemas.microsoft.com/office/powerpoint/2010/main" val="1879931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7" y="214290"/>
            <a:ext cx="8105804" cy="1690710"/>
          </a:xfrm>
        </p:spPr>
        <p:txBody>
          <a:bodyPr>
            <a:normAutofit/>
          </a:bodyPr>
          <a:lstStyle/>
          <a:p>
            <a:pPr algn="ctr"/>
            <a:r>
              <a:rPr lang="en-IN" sz="3200" b="1" dirty="0">
                <a:latin typeface="Arial" pitchFamily="34" charset="0"/>
                <a:cs typeface="Arial" pitchFamily="34" charset="0"/>
              </a:rPr>
              <a:t>Continued. </a:t>
            </a:r>
            <a:endParaRPr lang="en-US" sz="3200" b="1" dirty="0">
              <a:latin typeface="Arial" pitchFamily="34" charset="0"/>
              <a:cs typeface="Arial" pitchFamily="34" charset="0"/>
            </a:endParaRPr>
          </a:p>
        </p:txBody>
      </p:sp>
      <p:sp>
        <p:nvSpPr>
          <p:cNvPr id="3" name="Content Placeholder 2"/>
          <p:cNvSpPr>
            <a:spLocks noGrp="1"/>
          </p:cNvSpPr>
          <p:nvPr>
            <p:ph idx="1"/>
          </p:nvPr>
        </p:nvSpPr>
        <p:spPr>
          <a:xfrm>
            <a:off x="502347" y="1437890"/>
            <a:ext cx="8034366" cy="5429288"/>
          </a:xfrm>
        </p:spPr>
        <p:txBody>
          <a:bodyPr>
            <a:normAutofit/>
          </a:bodyPr>
          <a:lstStyle/>
          <a:p>
            <a:r>
              <a:rPr lang="en-US" sz="2400" dirty="0">
                <a:latin typeface="Arial" pitchFamily="34" charset="0"/>
                <a:cs typeface="Arial" pitchFamily="34" charset="0"/>
              </a:rPr>
              <a:t>Recruitment, employee value and success, engagement, and retention are the most important HR indicators.</a:t>
            </a:r>
          </a:p>
          <a:p>
            <a:r>
              <a:rPr lang="en-US" sz="2400" dirty="0">
                <a:latin typeface="Arial" pitchFamily="34" charset="0"/>
                <a:cs typeface="Arial" pitchFamily="34" charset="0"/>
              </a:rPr>
              <a:t>In assessing the characteristics of the candidates, a situational approach should be used.</a:t>
            </a:r>
          </a:p>
          <a:p>
            <a:r>
              <a:rPr lang="en-US" sz="2400" dirty="0">
                <a:latin typeface="Arial" pitchFamily="34" charset="0"/>
                <a:cs typeface="Arial" pitchFamily="34" charset="0"/>
              </a:rPr>
              <a:t>One of an HR officer's main responsibilities is to provide knowledge and learning opportunities to the company's employees.</a:t>
            </a:r>
          </a:p>
          <a:p>
            <a:r>
              <a:rPr lang="en-US" sz="2400" dirty="0">
                <a:latin typeface="Arial" pitchFamily="34" charset="0"/>
                <a:cs typeface="Arial" pitchFamily="34" charset="0"/>
              </a:rPr>
              <a:t>An HR officer's socio-technical approach may help an organization combine technology and human resources, maximizing the potential of both technical and manual efforts.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7291" y="0"/>
            <a:ext cx="6643733" cy="1214422"/>
          </a:xfrm>
        </p:spPr>
        <p:txBody>
          <a:bodyPr>
            <a:normAutofit/>
          </a:bodyPr>
          <a:lstStyle/>
          <a:p>
            <a:pPr algn="ctr"/>
            <a:r>
              <a:rPr lang="en-US" sz="3200" b="1" dirty="0">
                <a:latin typeface="Arial" pitchFamily="34" charset="0"/>
                <a:cs typeface="Arial" pitchFamily="34" charset="0"/>
              </a:rPr>
              <a:t>Professional requirements of HR Skills </a:t>
            </a:r>
            <a:endParaRPr lang="en-IN" sz="3200" dirty="0">
              <a:latin typeface="Arial" pitchFamily="34" charset="0"/>
              <a:cs typeface="Arial" pitchFamily="34" charset="0"/>
            </a:endParaRPr>
          </a:p>
        </p:txBody>
      </p:sp>
      <p:sp>
        <p:nvSpPr>
          <p:cNvPr id="3" name="Content Placeholder 2"/>
          <p:cNvSpPr>
            <a:spLocks noGrp="1"/>
          </p:cNvSpPr>
          <p:nvPr>
            <p:ph idx="1"/>
          </p:nvPr>
        </p:nvSpPr>
        <p:spPr>
          <a:xfrm>
            <a:off x="357159" y="928670"/>
            <a:ext cx="8177242" cy="6143668"/>
          </a:xfrm>
        </p:spPr>
        <p:txBody>
          <a:bodyPr>
            <a:normAutofit/>
          </a:bodyPr>
          <a:lstStyle/>
          <a:p>
            <a:endParaRPr lang="en-US" sz="2000" dirty="0">
              <a:latin typeface="Arial" pitchFamily="34" charset="0"/>
              <a:cs typeface="Arial" pitchFamily="34" charset="0"/>
            </a:endParaRPr>
          </a:p>
          <a:p>
            <a:r>
              <a:rPr lang="en-US" sz="2000" dirty="0">
                <a:latin typeface="Arial" pitchFamily="34" charset="0"/>
                <a:cs typeface="Arial" pitchFamily="34" charset="0"/>
              </a:rPr>
              <a:t>A human resource officer must have a wide range of technical qualifications in order to perform and oversee the organization's operations (</a:t>
            </a:r>
            <a:r>
              <a:rPr lang="en-US" sz="2000" dirty="0" err="1">
                <a:latin typeface="Arial" pitchFamily="34" charset="0"/>
                <a:cs typeface="Arial" pitchFamily="34" charset="0"/>
              </a:rPr>
              <a:t>Amarakoon</a:t>
            </a:r>
            <a:r>
              <a:rPr lang="en-US" sz="2000" dirty="0">
                <a:latin typeface="Arial" pitchFamily="34" charset="0"/>
                <a:cs typeface="Arial" pitchFamily="34" charset="0"/>
              </a:rPr>
              <a:t> </a:t>
            </a:r>
            <a:r>
              <a:rPr lang="en-US" sz="2000" i="1" dirty="0">
                <a:latin typeface="Arial" pitchFamily="34" charset="0"/>
                <a:cs typeface="Arial" pitchFamily="34" charset="0"/>
              </a:rPr>
              <a:t>et al</a:t>
            </a:r>
            <a:r>
              <a:rPr lang="en-US" sz="2000" dirty="0">
                <a:latin typeface="Arial" pitchFamily="34" charset="0"/>
                <a:cs typeface="Arial" pitchFamily="34" charset="0"/>
              </a:rPr>
              <a:t>. 2019).</a:t>
            </a:r>
          </a:p>
          <a:p>
            <a:r>
              <a:rPr lang="en-US" sz="2000" dirty="0">
                <a:latin typeface="Arial" pitchFamily="34" charset="0"/>
                <a:cs typeface="Arial" pitchFamily="34" charset="0"/>
              </a:rPr>
              <a:t>In order to motivate the organization's associates against a specific organizational target, a human resource officer should have Google leadership skills.</a:t>
            </a:r>
          </a:p>
          <a:p>
            <a:r>
              <a:rPr lang="en-US" sz="2000" dirty="0">
                <a:latin typeface="Arial" pitchFamily="34" charset="0"/>
                <a:cs typeface="Arial" pitchFamily="34" charset="0"/>
              </a:rPr>
              <a:t> Transformational leadership has a huge impact on job satisfaction and organizational engagement.</a:t>
            </a:r>
          </a:p>
          <a:p>
            <a:pPr marL="0" indent="0">
              <a:buNone/>
            </a:pPr>
            <a:br>
              <a:rPr lang="en-US" dirty="0"/>
            </a:br>
            <a:endParaRPr lang="en-IN" dirty="0"/>
          </a:p>
        </p:txBody>
      </p:sp>
      <p:pic>
        <p:nvPicPr>
          <p:cNvPr id="4" name="Picture 3" descr="download.png"/>
          <p:cNvPicPr>
            <a:picLocks noChangeAspect="1"/>
          </p:cNvPicPr>
          <p:nvPr/>
        </p:nvPicPr>
        <p:blipFill>
          <a:blip r:embed="rId3"/>
          <a:stretch>
            <a:fillRect/>
          </a:stretch>
        </p:blipFill>
        <p:spPr>
          <a:xfrm>
            <a:off x="1623979" y="4509120"/>
            <a:ext cx="5643602" cy="1785926"/>
          </a:xfrm>
          <a:prstGeom prst="rect">
            <a:avLst/>
          </a:prstGeom>
        </p:spPr>
      </p:pic>
    </p:spTree>
    <p:extLst>
      <p:ext uri="{BB962C8B-B14F-4D97-AF65-F5344CB8AC3E}">
        <p14:creationId xmlns:p14="http://schemas.microsoft.com/office/powerpoint/2010/main" val="2820835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04664"/>
            <a:ext cx="7130753" cy="1284312"/>
          </a:xfrm>
        </p:spPr>
        <p:txBody>
          <a:bodyPr>
            <a:normAutofit/>
          </a:bodyPr>
          <a:lstStyle/>
          <a:p>
            <a:pPr algn="ctr"/>
            <a:r>
              <a:rPr lang="en-IN" sz="3200" b="1" dirty="0">
                <a:latin typeface="Arial" pitchFamily="34" charset="0"/>
                <a:cs typeface="Arial" pitchFamily="34" charset="0"/>
              </a:rPr>
              <a:t>Continued </a:t>
            </a:r>
            <a:endParaRPr lang="en-US" sz="3200" b="1" dirty="0"/>
          </a:p>
        </p:txBody>
      </p:sp>
      <p:sp>
        <p:nvSpPr>
          <p:cNvPr id="3" name="Content Placeholder 2"/>
          <p:cNvSpPr>
            <a:spLocks noGrp="1"/>
          </p:cNvSpPr>
          <p:nvPr>
            <p:ph idx="1"/>
          </p:nvPr>
        </p:nvSpPr>
        <p:spPr>
          <a:xfrm>
            <a:off x="827584" y="2132856"/>
            <a:ext cx="8177242" cy="4911114"/>
          </a:xfrm>
        </p:spPr>
        <p:txBody>
          <a:bodyPr/>
          <a:lstStyle/>
          <a:p>
            <a:r>
              <a:rPr lang="en-US" sz="2400" dirty="0">
                <a:latin typeface="Arial" pitchFamily="34" charset="0"/>
                <a:cs typeface="Arial" pitchFamily="34" charset="0"/>
              </a:rPr>
              <a:t>One of the most important aspects of standardizing the organizational structure and culture is communication.</a:t>
            </a:r>
          </a:p>
          <a:p>
            <a:r>
              <a:rPr lang="en-US" sz="2400" dirty="0">
                <a:latin typeface="Arial" pitchFamily="34" charset="0"/>
                <a:cs typeface="Arial" pitchFamily="34" charset="0"/>
              </a:rPr>
              <a:t>According to transformational leadership theory, a human resources officer should focus on the criteria and practicalities of developing an appropriate transformational leadership capability.</a:t>
            </a:r>
          </a:p>
          <a:p>
            <a:r>
              <a:rPr lang="en-US" sz="2400" dirty="0">
                <a:latin typeface="Arial" pitchFamily="34" charset="0"/>
                <a:cs typeface="Arial" pitchFamily="34" charset="0"/>
              </a:rPr>
              <a:t>This will not only assist the human resource officer in recognizing problems, but it will also assist in seeking solutions.</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1" y="0"/>
            <a:ext cx="8248680" cy="1285860"/>
          </a:xfrm>
        </p:spPr>
        <p:txBody>
          <a:bodyPr/>
          <a:lstStyle/>
          <a:p>
            <a:pPr algn="ctr"/>
            <a:r>
              <a:rPr lang="en-US" b="1" dirty="0">
                <a:latin typeface="Arial" pitchFamily="34" charset="0"/>
                <a:cs typeface="Arial" pitchFamily="34" charset="0"/>
              </a:rPr>
              <a:t>Professional requirements of HR </a:t>
            </a:r>
            <a:r>
              <a:rPr lang="en-US" b="1" dirty="0"/>
              <a:t>Behavior</a:t>
            </a:r>
            <a:endParaRPr lang="en-IN" dirty="0"/>
          </a:p>
        </p:txBody>
      </p:sp>
      <p:sp>
        <p:nvSpPr>
          <p:cNvPr id="3" name="Content Placeholder 2"/>
          <p:cNvSpPr>
            <a:spLocks noGrp="1"/>
          </p:cNvSpPr>
          <p:nvPr>
            <p:ph idx="1"/>
          </p:nvPr>
        </p:nvSpPr>
        <p:spPr>
          <a:xfrm>
            <a:off x="214250" y="1700808"/>
            <a:ext cx="6072230" cy="5643578"/>
          </a:xfrm>
        </p:spPr>
        <p:txBody>
          <a:bodyPr>
            <a:normAutofit lnSpcReduction="10000"/>
          </a:bodyPr>
          <a:lstStyle/>
          <a:p>
            <a:r>
              <a:rPr lang="en-US" sz="2400" dirty="0">
                <a:latin typeface="Arial" pitchFamily="34" charset="0"/>
                <a:cs typeface="Arial" pitchFamily="34" charset="0"/>
              </a:rPr>
              <a:t>HR officers should practice and cultivate a few factors of personal and professional behavior in order to handle an organization's human capital.</a:t>
            </a:r>
          </a:p>
          <a:p>
            <a:r>
              <a:rPr lang="en-US" sz="2400" dirty="0">
                <a:latin typeface="Arial" pitchFamily="34" charset="0"/>
                <a:cs typeface="Arial" pitchFamily="34" charset="0"/>
              </a:rPr>
              <a:t>A leader's people-oriented behavior encourages workers to communicate with one another</a:t>
            </a:r>
          </a:p>
          <a:p>
            <a:r>
              <a:rPr lang="en-US" sz="2400" dirty="0">
                <a:latin typeface="Arial" pitchFamily="34" charset="0"/>
                <a:cs typeface="Arial" pitchFamily="34" charset="0"/>
              </a:rPr>
              <a:t> In the organizational system, this behavioral dimension promotes cooperation.</a:t>
            </a:r>
          </a:p>
          <a:p>
            <a:r>
              <a:rPr lang="en-US" sz="2400" dirty="0">
                <a:latin typeface="Arial" pitchFamily="34" charset="0"/>
                <a:cs typeface="Arial" pitchFamily="34" charset="0"/>
              </a:rPr>
              <a:t>Sound leadership is one of the most powerful behavioral leadership types (</a:t>
            </a:r>
            <a:r>
              <a:rPr lang="en-US" sz="2400" dirty="0" err="1">
                <a:latin typeface="Arial" pitchFamily="34" charset="0"/>
                <a:cs typeface="Arial" pitchFamily="34" charset="0"/>
              </a:rPr>
              <a:t>Mcdonnell</a:t>
            </a:r>
            <a:r>
              <a:rPr lang="en-US" sz="2400" dirty="0">
                <a:latin typeface="Arial" pitchFamily="34" charset="0"/>
                <a:cs typeface="Arial" pitchFamily="34" charset="0"/>
              </a:rPr>
              <a:t>  and </a:t>
            </a:r>
            <a:r>
              <a:rPr lang="en-US" sz="2400" dirty="0" err="1">
                <a:latin typeface="Arial" pitchFamily="34" charset="0"/>
                <a:cs typeface="Arial" pitchFamily="34" charset="0"/>
              </a:rPr>
              <a:t>Sikander</a:t>
            </a:r>
            <a:r>
              <a:rPr lang="en-US" sz="2400" dirty="0">
                <a:latin typeface="Arial" pitchFamily="34" charset="0"/>
                <a:cs typeface="Arial" pitchFamily="34" charset="0"/>
              </a:rPr>
              <a:t>, 2017) .</a:t>
            </a:r>
          </a:p>
          <a:p>
            <a:pPr marL="0" indent="0">
              <a:buNone/>
            </a:pPr>
            <a:br>
              <a:rPr lang="en-US" dirty="0"/>
            </a:br>
            <a:endParaRPr lang="en-IN" dirty="0"/>
          </a:p>
        </p:txBody>
      </p:sp>
      <p:pic>
        <p:nvPicPr>
          <p:cNvPr id="4" name="Picture 3" descr="images.png"/>
          <p:cNvPicPr>
            <a:picLocks noChangeAspect="1"/>
          </p:cNvPicPr>
          <p:nvPr/>
        </p:nvPicPr>
        <p:blipFill>
          <a:blip r:embed="rId3"/>
          <a:stretch>
            <a:fillRect/>
          </a:stretch>
        </p:blipFill>
        <p:spPr>
          <a:xfrm>
            <a:off x="6286480" y="1428736"/>
            <a:ext cx="2857520" cy="4286280"/>
          </a:xfrm>
          <a:prstGeom prst="rect">
            <a:avLst/>
          </a:prstGeom>
        </p:spPr>
      </p:pic>
    </p:spTree>
    <p:extLst>
      <p:ext uri="{BB962C8B-B14F-4D97-AF65-F5344CB8AC3E}">
        <p14:creationId xmlns:p14="http://schemas.microsoft.com/office/powerpoint/2010/main" val="2694582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3" y="0"/>
            <a:ext cx="8320118" cy="1214422"/>
          </a:xfrm>
        </p:spPr>
        <p:txBody>
          <a:bodyPr>
            <a:normAutofit fontScale="90000"/>
          </a:bodyPr>
          <a:lstStyle/>
          <a:p>
            <a:pPr algn="ctr"/>
            <a:r>
              <a:rPr lang="en-US" b="1" dirty="0">
                <a:latin typeface="Arial" pitchFamily="34" charset="0"/>
                <a:cs typeface="Arial" pitchFamily="34" charset="0"/>
              </a:rPr>
              <a:t>Personal skill audit</a:t>
            </a:r>
            <a:br>
              <a:rPr lang="en-US" b="1" dirty="0">
                <a:latin typeface="Arial" pitchFamily="34" charset="0"/>
                <a:cs typeface="Arial" pitchFamily="34" charset="0"/>
              </a:rPr>
            </a:br>
            <a:r>
              <a:rPr lang="en-US" b="1" i="1" dirty="0">
                <a:latin typeface="Arial" pitchFamily="34" charset="0"/>
                <a:cs typeface="Arial" pitchFamily="34" charset="0"/>
              </a:rPr>
              <a:t>Analysis </a:t>
            </a:r>
            <a:br>
              <a:rPr lang="en-US" dirty="0"/>
            </a:br>
            <a:br>
              <a:rPr lang="en-US" dirty="0"/>
            </a:br>
            <a:endParaRPr lang="en-IN" dirty="0"/>
          </a:p>
        </p:txBody>
      </p:sp>
      <p:sp>
        <p:nvSpPr>
          <p:cNvPr id="3" name="Content Placeholder 2"/>
          <p:cNvSpPr>
            <a:spLocks noGrp="1"/>
          </p:cNvSpPr>
          <p:nvPr>
            <p:ph idx="1"/>
          </p:nvPr>
        </p:nvSpPr>
        <p:spPr>
          <a:xfrm>
            <a:off x="458343" y="1412776"/>
            <a:ext cx="8105804" cy="5643578"/>
          </a:xfrm>
        </p:spPr>
        <p:txBody>
          <a:bodyPr>
            <a:normAutofit/>
          </a:bodyPr>
          <a:lstStyle/>
          <a:p>
            <a:r>
              <a:rPr lang="en-US" sz="2600" dirty="0">
                <a:latin typeface="Arial" pitchFamily="34" charset="0"/>
                <a:cs typeface="Arial" pitchFamily="34" charset="0"/>
              </a:rPr>
              <a:t>Personal technological skills, such as MS Word, Excel, PowerPoint, the internet, and email, are excellent.</a:t>
            </a:r>
          </a:p>
          <a:p>
            <a:r>
              <a:rPr lang="en-US" sz="2600" dirty="0">
                <a:latin typeface="Arial" pitchFamily="34" charset="0"/>
                <a:cs typeface="Arial" pitchFamily="34" charset="0"/>
              </a:rPr>
              <a:t>writing employment contracts, hearing the right report, and interviewing process are sufficient.</a:t>
            </a:r>
          </a:p>
          <a:p>
            <a:r>
              <a:rPr lang="en-US" sz="2600" dirty="0">
                <a:latin typeface="Arial" pitchFamily="34" charset="0"/>
                <a:cs typeface="Arial" pitchFamily="34" charset="0"/>
              </a:rPr>
              <a:t>In terms of the understated personal audit review, HR officers need training.</a:t>
            </a:r>
          </a:p>
          <a:p>
            <a:r>
              <a:rPr lang="en-US" sz="2600" dirty="0">
                <a:latin typeface="Arial" pitchFamily="34" charset="0"/>
                <a:cs typeface="Arial" pitchFamily="34" charset="0"/>
              </a:rPr>
              <a:t>Development is primarily related to database and HR specialist applications.</a:t>
            </a:r>
            <a:br>
              <a:rPr lang="en-US" dirty="0"/>
            </a:br>
            <a:endParaRPr lang="en-IN" dirty="0"/>
          </a:p>
        </p:txBody>
      </p:sp>
    </p:spTree>
    <p:extLst>
      <p:ext uri="{BB962C8B-B14F-4D97-AF65-F5344CB8AC3E}">
        <p14:creationId xmlns:p14="http://schemas.microsoft.com/office/powerpoint/2010/main" val="3881173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1" y="0"/>
            <a:ext cx="8248680" cy="1905000"/>
          </a:xfrm>
        </p:spPr>
        <p:txBody>
          <a:bodyPr>
            <a:normAutofit/>
          </a:bodyPr>
          <a:lstStyle/>
          <a:p>
            <a:pPr algn="ctr"/>
            <a:r>
              <a:rPr lang="en-US" sz="3200" b="1" i="1" dirty="0">
                <a:latin typeface="Arial" pitchFamily="34" charset="0"/>
                <a:cs typeface="Arial" pitchFamily="34" charset="0"/>
              </a:rPr>
              <a:t>Identification of Training and development needs</a:t>
            </a:r>
            <a:endParaRPr lang="en-IN" sz="3200" dirty="0">
              <a:latin typeface="Arial" pitchFamily="34" charset="0"/>
              <a:cs typeface="Arial" pitchFamily="34" charset="0"/>
            </a:endParaRPr>
          </a:p>
        </p:txBody>
      </p:sp>
      <p:sp>
        <p:nvSpPr>
          <p:cNvPr id="3" name="Content Placeholder 2"/>
          <p:cNvSpPr>
            <a:spLocks noGrp="1"/>
          </p:cNvSpPr>
          <p:nvPr>
            <p:ph idx="1"/>
          </p:nvPr>
        </p:nvSpPr>
        <p:spPr>
          <a:xfrm>
            <a:off x="539552" y="2088848"/>
            <a:ext cx="8280920" cy="4769152"/>
          </a:xfrm>
        </p:spPr>
        <p:txBody>
          <a:bodyPr>
            <a:normAutofit/>
          </a:bodyPr>
          <a:lstStyle/>
          <a:p>
            <a:r>
              <a:rPr lang="en-US" sz="2400" dirty="0">
                <a:latin typeface="Arial" pitchFamily="34" charset="0"/>
                <a:cs typeface="Arial" pitchFamily="34" charset="0"/>
              </a:rPr>
              <a:t>Communication skills such as delivering training sessions and the ability to resolve grievances were found.</a:t>
            </a:r>
          </a:p>
          <a:p>
            <a:r>
              <a:rPr lang="en-US" sz="2400" dirty="0">
                <a:latin typeface="Arial" pitchFamily="34" charset="0"/>
                <a:cs typeface="Arial" pitchFamily="34" charset="0"/>
              </a:rPr>
              <a:t>Training and creation are two examples of human resource roles.</a:t>
            </a:r>
          </a:p>
          <a:p>
            <a:r>
              <a:rPr lang="en-US" sz="2400" dirty="0">
                <a:latin typeface="Arial" pitchFamily="34" charset="0"/>
                <a:cs typeface="Arial" pitchFamily="34" charset="0"/>
              </a:rPr>
              <a:t>In order to improve this technical skill, HR software's machine learning module is recommended.</a:t>
            </a:r>
          </a:p>
          <a:p>
            <a:r>
              <a:rPr lang="en-US" sz="2400" dirty="0">
                <a:latin typeface="Arial" pitchFamily="34" charset="0"/>
                <a:cs typeface="Arial" pitchFamily="34" charset="0"/>
              </a:rPr>
              <a:t> Professional training sessions on database use may help to improve the standard of these skills.</a:t>
            </a:r>
            <a:br>
              <a:rPr lang="en-US" dirty="0"/>
            </a:br>
            <a:endParaRPr lang="en-IN" dirty="0"/>
          </a:p>
        </p:txBody>
      </p:sp>
    </p:spTree>
    <p:extLst>
      <p:ext uri="{BB962C8B-B14F-4D97-AF65-F5344CB8AC3E}">
        <p14:creationId xmlns:p14="http://schemas.microsoft.com/office/powerpoint/2010/main" val="850643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Potential benefits to the organization</a:t>
            </a:r>
            <a:br>
              <a:rPr lang="en-US" dirty="0"/>
            </a:br>
            <a:br>
              <a:rPr lang="en-US" dirty="0"/>
            </a:br>
            <a:endParaRPr lang="en-US" dirty="0"/>
          </a:p>
        </p:txBody>
      </p:sp>
      <p:sp>
        <p:nvSpPr>
          <p:cNvPr id="3" name="Content Placeholder 2"/>
          <p:cNvSpPr>
            <a:spLocks noGrp="1"/>
          </p:cNvSpPr>
          <p:nvPr>
            <p:ph idx="1"/>
          </p:nvPr>
        </p:nvSpPr>
        <p:spPr/>
        <p:txBody>
          <a:bodyPr/>
          <a:lstStyle/>
          <a:p>
            <a:pPr fontAlgn="base"/>
            <a:r>
              <a:rPr lang="en-US" dirty="0"/>
              <a:t>Planning for change</a:t>
            </a:r>
          </a:p>
          <a:p>
            <a:pPr fontAlgn="base"/>
            <a:r>
              <a:rPr lang="en-US" dirty="0"/>
              <a:t>Development of good relations</a:t>
            </a:r>
          </a:p>
          <a:p>
            <a:pPr fontAlgn="base"/>
            <a:r>
              <a:rPr lang="en-US" dirty="0"/>
              <a:t>Training and development</a:t>
            </a:r>
          </a:p>
          <a:p>
            <a:pPr fontAlgn="base"/>
            <a:r>
              <a:rPr lang="en-US" dirty="0"/>
              <a:t>Organizational culture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endParaRPr lang="en-US" dirty="0"/>
          </a:p>
        </p:txBody>
      </p:sp>
      <p:sp>
        <p:nvSpPr>
          <p:cNvPr id="3" name="Content Placeholder 2"/>
          <p:cNvSpPr>
            <a:spLocks noGrp="1"/>
          </p:cNvSpPr>
          <p:nvPr>
            <p:ph idx="1"/>
          </p:nvPr>
        </p:nvSpPr>
        <p:spPr/>
        <p:txBody>
          <a:bodyPr/>
          <a:lstStyle/>
          <a:p>
            <a:pPr fontAlgn="base"/>
            <a:r>
              <a:rPr lang="en-US" dirty="0"/>
              <a:t>Health and safety.</a:t>
            </a:r>
          </a:p>
          <a:p>
            <a:pPr fontAlgn="base"/>
            <a:r>
              <a:rPr lang="en-US" dirty="0"/>
              <a:t>Management of conflicts.</a:t>
            </a:r>
          </a:p>
          <a:p>
            <a:pPr fontAlgn="base"/>
            <a:r>
              <a:rPr lang="en-US" dirty="0"/>
              <a:t>Recruitment and retention.</a:t>
            </a:r>
          </a:p>
          <a:p>
            <a:pPr>
              <a:buNone/>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928670"/>
          </a:xfrm>
        </p:spPr>
        <p:txBody>
          <a:bodyPr>
            <a:normAutofit fontScale="90000"/>
          </a:bodyPr>
          <a:lstStyle/>
          <a:p>
            <a:pPr algn="ctr"/>
            <a:r>
              <a:rPr lang="en-IN" b="1" dirty="0">
                <a:latin typeface="Arial" pitchFamily="34" charset="0"/>
                <a:cs typeface="Arial" pitchFamily="34" charset="0"/>
              </a:rPr>
              <a:t>Conclusion</a:t>
            </a:r>
            <a:br>
              <a:rPr lang="en-IN" b="1" dirty="0">
                <a:latin typeface="Arial" pitchFamily="34" charset="0"/>
                <a:cs typeface="Arial" pitchFamily="34" charset="0"/>
              </a:rPr>
            </a:br>
            <a:endParaRPr lang="en-IN" b="1" dirty="0">
              <a:latin typeface="Arial" pitchFamily="34" charset="0"/>
              <a:cs typeface="Arial" pitchFamily="34" charset="0"/>
            </a:endParaRPr>
          </a:p>
        </p:txBody>
      </p:sp>
      <p:sp>
        <p:nvSpPr>
          <p:cNvPr id="3" name="Content Placeholder 2"/>
          <p:cNvSpPr>
            <a:spLocks noGrp="1"/>
          </p:cNvSpPr>
          <p:nvPr>
            <p:ph idx="1"/>
          </p:nvPr>
        </p:nvSpPr>
        <p:spPr>
          <a:xfrm>
            <a:off x="395536" y="1700808"/>
            <a:ext cx="8858279" cy="5500726"/>
          </a:xfrm>
        </p:spPr>
        <p:txBody>
          <a:bodyPr/>
          <a:lstStyle/>
          <a:p>
            <a:r>
              <a:rPr lang="en-US" sz="2400" dirty="0">
                <a:latin typeface="Arial" pitchFamily="34" charset="0"/>
                <a:cs typeface="Arial" pitchFamily="34" charset="0"/>
              </a:rPr>
              <a:t>The primary duty of a human resource officer is to oversee the entire employee lifecycle, which involves hiring, interviewing, training, on boarding, and firing.</a:t>
            </a:r>
          </a:p>
          <a:p>
            <a:r>
              <a:rPr lang="en-US" sz="2400" dirty="0">
                <a:latin typeface="Arial" pitchFamily="34" charset="0"/>
                <a:cs typeface="Arial" pitchFamily="34" charset="0"/>
              </a:rPr>
              <a:t>Experience in leadership and management is one of the most essential skills for a human resource officer.</a:t>
            </a:r>
          </a:p>
          <a:p>
            <a:r>
              <a:rPr lang="en-US" sz="2400" dirty="0">
                <a:latin typeface="Arial" pitchFamily="34" charset="0"/>
                <a:cs typeface="Arial" pitchFamily="34" charset="0"/>
              </a:rPr>
              <a:t>One of the most effective forms of behavioral leadership is sound leadership.</a:t>
            </a:r>
          </a:p>
          <a:p>
            <a:r>
              <a:rPr lang="en-US" sz="2400" dirty="0">
                <a:latin typeface="Arial" pitchFamily="34" charset="0"/>
                <a:cs typeface="Arial" pitchFamily="34" charset="0"/>
              </a:rPr>
              <a:t>Professional database training sessions can be beneficial in raising the level of these abilities.</a:t>
            </a:r>
          </a:p>
          <a:p>
            <a:endParaRPr lang="en-IN" dirty="0"/>
          </a:p>
        </p:txBody>
      </p:sp>
    </p:spTree>
    <p:extLst>
      <p:ext uri="{BB962C8B-B14F-4D97-AF65-F5344CB8AC3E}">
        <p14:creationId xmlns:p14="http://schemas.microsoft.com/office/powerpoint/2010/main" val="3765173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260648"/>
            <a:ext cx="6347713" cy="1008112"/>
          </a:xfrm>
        </p:spPr>
        <p:txBody>
          <a:bodyPr>
            <a:normAutofit/>
          </a:bodyPr>
          <a:lstStyle/>
          <a:p>
            <a:pPr algn="ctr"/>
            <a:r>
              <a:rPr lang="en-IN"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r>
              <a:rPr lang="en-IN" sz="4800"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467544" y="1357298"/>
            <a:ext cx="8424936" cy="4808006"/>
          </a:xfrm>
        </p:spPr>
        <p:txBody>
          <a:bodyPr>
            <a:noAutofit/>
          </a:bodyPr>
          <a:lstStyle/>
          <a:p>
            <a:r>
              <a:rPr lang="en-US" dirty="0" err="1">
                <a:solidFill>
                  <a:schemeClr val="tx1"/>
                </a:solidFill>
                <a:latin typeface="Arial" pitchFamily="34" charset="0"/>
                <a:cs typeface="Arial" pitchFamily="34" charset="0"/>
              </a:rPr>
              <a:t>Krausert</a:t>
            </a:r>
            <a:r>
              <a:rPr lang="en-US" dirty="0">
                <a:solidFill>
                  <a:schemeClr val="tx1"/>
                </a:solidFill>
                <a:latin typeface="Arial" pitchFamily="34" charset="0"/>
                <a:cs typeface="Arial" pitchFamily="34" charset="0"/>
              </a:rPr>
              <a:t>, A., 2017. HR differentiation between professional and managerial employees: Broadening and integrating theoretical perspectives. </a:t>
            </a:r>
            <a:r>
              <a:rPr lang="en-US" i="1" dirty="0">
                <a:solidFill>
                  <a:schemeClr val="tx1"/>
                </a:solidFill>
                <a:latin typeface="Arial" pitchFamily="34" charset="0"/>
                <a:cs typeface="Arial" pitchFamily="34" charset="0"/>
              </a:rPr>
              <a:t>Human Resource Management Review</a:t>
            </a:r>
            <a:r>
              <a:rPr lang="en-US" dirty="0">
                <a:solidFill>
                  <a:schemeClr val="tx1"/>
                </a:solidFill>
                <a:latin typeface="Arial" pitchFamily="34" charset="0"/>
                <a:cs typeface="Arial" pitchFamily="34" charset="0"/>
              </a:rPr>
              <a:t>, </a:t>
            </a:r>
            <a:r>
              <a:rPr lang="en-US" i="1" dirty="0">
                <a:solidFill>
                  <a:schemeClr val="tx1"/>
                </a:solidFill>
                <a:latin typeface="Arial" pitchFamily="34" charset="0"/>
                <a:cs typeface="Arial" pitchFamily="34" charset="0"/>
              </a:rPr>
              <a:t>27</a:t>
            </a:r>
            <a:r>
              <a:rPr lang="en-US" dirty="0">
                <a:solidFill>
                  <a:schemeClr val="tx1"/>
                </a:solidFill>
                <a:latin typeface="Arial" pitchFamily="34" charset="0"/>
                <a:cs typeface="Arial" pitchFamily="34" charset="0"/>
              </a:rPr>
              <a:t>(3), pp.442-457.</a:t>
            </a:r>
          </a:p>
          <a:p>
            <a:r>
              <a:rPr lang="en-US" dirty="0" err="1">
                <a:solidFill>
                  <a:schemeClr val="tx1"/>
                </a:solidFill>
                <a:latin typeface="Arial" pitchFamily="34" charset="0"/>
                <a:cs typeface="Arial" pitchFamily="34" charset="0"/>
              </a:rPr>
              <a:t>Amarakoon</a:t>
            </a:r>
            <a:r>
              <a:rPr lang="en-US" dirty="0">
                <a:solidFill>
                  <a:schemeClr val="tx1"/>
                </a:solidFill>
                <a:latin typeface="Arial" pitchFamily="34" charset="0"/>
                <a:cs typeface="Arial" pitchFamily="34" charset="0"/>
              </a:rPr>
              <a:t>, U., </a:t>
            </a:r>
            <a:r>
              <a:rPr lang="en-US" dirty="0" err="1">
                <a:solidFill>
                  <a:schemeClr val="tx1"/>
                </a:solidFill>
                <a:latin typeface="Arial" pitchFamily="34" charset="0"/>
                <a:cs typeface="Arial" pitchFamily="34" charset="0"/>
              </a:rPr>
              <a:t>Weerawardena</a:t>
            </a:r>
            <a:r>
              <a:rPr lang="en-US" dirty="0">
                <a:solidFill>
                  <a:schemeClr val="tx1"/>
                </a:solidFill>
                <a:latin typeface="Arial" pitchFamily="34" charset="0"/>
                <a:cs typeface="Arial" pitchFamily="34" charset="0"/>
              </a:rPr>
              <a:t>, J., </a:t>
            </a:r>
            <a:r>
              <a:rPr lang="en-US" dirty="0" err="1">
                <a:solidFill>
                  <a:schemeClr val="tx1"/>
                </a:solidFill>
                <a:latin typeface="Arial" pitchFamily="34" charset="0"/>
                <a:cs typeface="Arial" pitchFamily="34" charset="0"/>
              </a:rPr>
              <a:t>Verreynne</a:t>
            </a:r>
            <a:r>
              <a:rPr lang="en-US" dirty="0">
                <a:solidFill>
                  <a:schemeClr val="tx1"/>
                </a:solidFill>
                <a:latin typeface="Arial" pitchFamily="34" charset="0"/>
                <a:cs typeface="Arial" pitchFamily="34" charset="0"/>
              </a:rPr>
              <a:t>, M.L. and </a:t>
            </a:r>
            <a:r>
              <a:rPr lang="en-US" dirty="0" err="1">
                <a:solidFill>
                  <a:schemeClr val="tx1"/>
                </a:solidFill>
                <a:latin typeface="Arial" pitchFamily="34" charset="0"/>
                <a:cs typeface="Arial" pitchFamily="34" charset="0"/>
              </a:rPr>
              <a:t>Teicher</a:t>
            </a:r>
            <a:r>
              <a:rPr lang="en-US" dirty="0">
                <a:solidFill>
                  <a:schemeClr val="tx1"/>
                </a:solidFill>
                <a:latin typeface="Arial" pitchFamily="34" charset="0"/>
                <a:cs typeface="Arial" pitchFamily="34" charset="0"/>
              </a:rPr>
              <a:t>, J., 2019. Entrepreneurial </a:t>
            </a:r>
            <a:r>
              <a:rPr lang="en-US" dirty="0" err="1">
                <a:solidFill>
                  <a:schemeClr val="tx1"/>
                </a:solidFill>
                <a:latin typeface="Arial" pitchFamily="34" charset="0"/>
                <a:cs typeface="Arial" pitchFamily="34" charset="0"/>
              </a:rPr>
              <a:t>behaviour</a:t>
            </a:r>
            <a:r>
              <a:rPr lang="en-US" dirty="0">
                <a:solidFill>
                  <a:schemeClr val="tx1"/>
                </a:solidFill>
                <a:latin typeface="Arial" pitchFamily="34" charset="0"/>
                <a:cs typeface="Arial" pitchFamily="34" charset="0"/>
              </a:rPr>
              <a:t>: a new perspective on the role of the HR professional. </a:t>
            </a:r>
            <a:r>
              <a:rPr lang="en-US" i="1" dirty="0">
                <a:solidFill>
                  <a:schemeClr val="tx1"/>
                </a:solidFill>
                <a:latin typeface="Arial" pitchFamily="34" charset="0"/>
                <a:cs typeface="Arial" pitchFamily="34" charset="0"/>
              </a:rPr>
              <a:t>Personnel Review</a:t>
            </a:r>
            <a:r>
              <a:rPr lang="en-US" dirty="0">
                <a:solidFill>
                  <a:schemeClr val="tx1"/>
                </a:solidFill>
                <a:latin typeface="Arial" pitchFamily="34" charset="0"/>
                <a:cs typeface="Arial" pitchFamily="34" charset="0"/>
              </a:rPr>
              <a:t>.</a:t>
            </a:r>
          </a:p>
          <a:p>
            <a:r>
              <a:rPr lang="en-US" dirty="0" err="1">
                <a:solidFill>
                  <a:schemeClr val="tx1"/>
                </a:solidFill>
                <a:latin typeface="Arial" pitchFamily="34" charset="0"/>
                <a:cs typeface="Arial" pitchFamily="34" charset="0"/>
              </a:rPr>
              <a:t>Mcdonnell</a:t>
            </a:r>
            <a:r>
              <a:rPr lang="en-US" dirty="0">
                <a:solidFill>
                  <a:schemeClr val="tx1"/>
                </a:solidFill>
                <a:latin typeface="Arial" pitchFamily="34" charset="0"/>
                <a:cs typeface="Arial" pitchFamily="34" charset="0"/>
              </a:rPr>
              <a:t>, L. and </a:t>
            </a:r>
            <a:r>
              <a:rPr lang="en-US" dirty="0" err="1">
                <a:solidFill>
                  <a:schemeClr val="tx1"/>
                </a:solidFill>
                <a:latin typeface="Arial" pitchFamily="34" charset="0"/>
                <a:cs typeface="Arial" pitchFamily="34" charset="0"/>
              </a:rPr>
              <a:t>Sikander</a:t>
            </a:r>
            <a:r>
              <a:rPr lang="en-US" dirty="0">
                <a:solidFill>
                  <a:schemeClr val="tx1"/>
                </a:solidFill>
                <a:latin typeface="Arial" pitchFamily="34" charset="0"/>
                <a:cs typeface="Arial" pitchFamily="34" charset="0"/>
              </a:rPr>
              <a:t>, A., 2017. Skills and competencies for the contemporary human resource practitioner: a synthesis of the academic, industry and employers' perspectives. </a:t>
            </a:r>
            <a:r>
              <a:rPr lang="en-US" i="1" dirty="0">
                <a:solidFill>
                  <a:schemeClr val="tx1"/>
                </a:solidFill>
                <a:latin typeface="Arial" pitchFamily="34" charset="0"/>
                <a:cs typeface="Arial" pitchFamily="34" charset="0"/>
              </a:rPr>
              <a:t>The Journal of Developing Areas</a:t>
            </a:r>
            <a:r>
              <a:rPr lang="en-US" dirty="0">
                <a:solidFill>
                  <a:schemeClr val="tx1"/>
                </a:solidFill>
                <a:latin typeface="Arial" pitchFamily="34" charset="0"/>
                <a:cs typeface="Arial" pitchFamily="34" charset="0"/>
              </a:rPr>
              <a:t>, </a:t>
            </a:r>
            <a:r>
              <a:rPr lang="en-US" i="1" dirty="0">
                <a:solidFill>
                  <a:schemeClr val="tx1"/>
                </a:solidFill>
                <a:latin typeface="Arial" pitchFamily="34" charset="0"/>
                <a:cs typeface="Arial" pitchFamily="34" charset="0"/>
              </a:rPr>
              <a:t>51</a:t>
            </a:r>
            <a:r>
              <a:rPr lang="en-US" dirty="0">
                <a:solidFill>
                  <a:schemeClr val="tx1"/>
                </a:solidFill>
                <a:latin typeface="Arial" pitchFamily="34" charset="0"/>
                <a:cs typeface="Arial" pitchFamily="34" charset="0"/>
              </a:rPr>
              <a:t>(1), pp.83-101.</a:t>
            </a:r>
          </a:p>
          <a:p>
            <a:r>
              <a:rPr lang="en-US" dirty="0" err="1">
                <a:solidFill>
                  <a:schemeClr val="tx1"/>
                </a:solidFill>
              </a:rPr>
              <a:t>Gilch</a:t>
            </a:r>
            <a:r>
              <a:rPr lang="en-US" dirty="0">
                <a:solidFill>
                  <a:schemeClr val="tx1"/>
                </a:solidFill>
              </a:rPr>
              <a:t>, P.M. and </a:t>
            </a:r>
            <a:r>
              <a:rPr lang="en-US" dirty="0" err="1">
                <a:solidFill>
                  <a:schemeClr val="tx1"/>
                </a:solidFill>
              </a:rPr>
              <a:t>Sieweke</a:t>
            </a:r>
            <a:r>
              <a:rPr lang="en-US" dirty="0">
                <a:solidFill>
                  <a:schemeClr val="tx1"/>
                </a:solidFill>
              </a:rPr>
              <a:t>, J., 2020. Recruiting digital talent: The strategic role of recruitment in </a:t>
            </a:r>
            <a:r>
              <a:rPr lang="en-US" dirty="0" err="1">
                <a:solidFill>
                  <a:schemeClr val="tx1"/>
                </a:solidFill>
              </a:rPr>
              <a:t>organisations’</a:t>
            </a:r>
            <a:r>
              <a:rPr lang="en-US" dirty="0">
                <a:solidFill>
                  <a:schemeClr val="tx1"/>
                </a:solidFill>
              </a:rPr>
              <a:t> digital transformation. </a:t>
            </a:r>
            <a:r>
              <a:rPr lang="en-US" i="1" dirty="0">
                <a:solidFill>
                  <a:schemeClr val="tx1"/>
                </a:solidFill>
              </a:rPr>
              <a:t>German Journal of Human Resource Management</a:t>
            </a:r>
            <a:r>
              <a:rPr lang="en-US" dirty="0">
                <a:solidFill>
                  <a:schemeClr val="tx1"/>
                </a:solidFill>
              </a:rPr>
              <a:t>, p.2397002220952734.</a:t>
            </a:r>
          </a:p>
          <a:p>
            <a:endParaRPr lang="en-IN"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2149163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4 Thank You Page Examples to Boost Customer Loyal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445846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1031</TotalTime>
  <Words>1552</Words>
  <Application>Microsoft Office PowerPoint</Application>
  <PresentationFormat>On-screen Show (4:3)</PresentationFormat>
  <Paragraphs>101</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 </vt:lpstr>
      <vt:lpstr>Introduction  </vt:lpstr>
      <vt:lpstr>Professional requirements of HR Knowledge </vt:lpstr>
      <vt:lpstr>Continued. </vt:lpstr>
      <vt:lpstr>Professional requirements of HR Skills </vt:lpstr>
      <vt:lpstr>Continued </vt:lpstr>
      <vt:lpstr>Professional requirements of HR Behavior</vt:lpstr>
      <vt:lpstr>Personal skill audit Analysis   </vt:lpstr>
      <vt:lpstr>Identification of Training and development needs</vt:lpstr>
      <vt:lpstr>Potential benefits to the organization  </vt:lpstr>
      <vt:lpstr>Contd</vt:lpstr>
      <vt:lpstr>Conclusion </vt:lpstr>
      <vt:lpstr>References </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BUSINESS ISSUES</dc:title>
  <dc:creator>Arijit Chakraborty</dc:creator>
  <cp:lastModifiedBy>Dragos Cristian Sorica</cp:lastModifiedBy>
  <cp:revision>613</cp:revision>
  <dcterms:created xsi:type="dcterms:W3CDTF">2020-04-04T07:50:11Z</dcterms:created>
  <dcterms:modified xsi:type="dcterms:W3CDTF">2021-05-04T21:22:22Z</dcterms:modified>
</cp:coreProperties>
</file>