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2" d="100"/>
          <a:sy n="92" d="100"/>
        </p:scale>
        <p:origin x="74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11008460-8B2F-4AAA-A4E2-10730069204C}" type="datetimeFigureOut">
              <a:rPr lang="en-US" smtClean="0"/>
              <a:t>2/28/2022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4094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2/28/2022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5840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1008460-8B2F-4AAA-A4E2-10730069204C}" type="datetimeFigureOut">
              <a:rPr lang="en-US" smtClean="0"/>
              <a:t>2/28/2022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092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2/28/2022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9463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2/28/2022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58052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2/28/2022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8333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2/28/2022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4243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2/28/2022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2629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2/28/2022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432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pPr/>
              <a:t>2/28/2022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38607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1008460-8B2F-4AAA-A4E2-10730069204C}" type="datetimeFigureOut">
              <a:rPr lang="en-US" smtClean="0"/>
              <a:pPr/>
              <a:t>2/28/2022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0946259B-8396-46CD-AD42-FDEDA89DA27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52115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1008460-8B2F-4AAA-A4E2-10730069204C}" type="datetimeFigureOut">
              <a:rPr lang="en-US" smtClean="0"/>
              <a:pPr/>
              <a:t>2/28/2022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0946259B-8396-46CD-AD42-FDEDA89DA27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02725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1008460-8B2F-4AAA-A4E2-10730069204C}" type="datetimeFigureOut">
              <a:rPr lang="en-US" smtClean="0"/>
              <a:pPr/>
              <a:t>2/28/2022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0946259B-8396-46CD-AD42-FDEDA89DA27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00153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pPr/>
              <a:t>2/28/2022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57637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pPr/>
              <a:t>2/28/2022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27910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2/28/2022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3144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1008460-8B2F-4AAA-A4E2-10730069204C}" type="datetimeFigureOut">
              <a:rPr lang="en-US" smtClean="0"/>
              <a:t>2/28/2022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03965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008460-8B2F-4AAA-A4E2-10730069204C}" type="datetimeFigureOut">
              <a:rPr lang="en-US" smtClean="0"/>
              <a:pPr/>
              <a:t>2/28/2022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46259B-8396-46CD-AD42-FDEDA89DA27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592331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Video 3">
            <a:extLst>
              <a:ext uri="{FF2B5EF4-FFF2-40B4-BE49-F238E27FC236}">
                <a16:creationId xmlns:a16="http://schemas.microsoft.com/office/drawing/2014/main" id="{2F25E9F2-D719-47EA-BC70-773F09B0BD3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r="-1" b="283"/>
          <a:stretch/>
        </p:blipFill>
        <p:spPr>
          <a:xfrm>
            <a:off x="-2242147" y="-749146"/>
            <a:ext cx="14230118" cy="760714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5CB20F5-2A3D-4CD4-B8DC-D09114B547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87901" y="1316181"/>
            <a:ext cx="7983941" cy="2992582"/>
          </a:xfrm>
        </p:spPr>
        <p:txBody>
          <a:bodyPr anchor="b">
            <a:normAutofit fontScale="90000"/>
          </a:bodyPr>
          <a:lstStyle/>
          <a:p>
            <a:pPr algn="ctr"/>
            <a:br>
              <a:rPr lang="en-GB" dirty="0">
                <a:solidFill>
                  <a:srgbClr val="FF0000"/>
                </a:solidFill>
              </a:rPr>
            </a:br>
            <a:r>
              <a:rPr lang="en-GB" dirty="0">
                <a:solidFill>
                  <a:srgbClr val="FF0000"/>
                </a:solidFill>
              </a:rPr>
              <a:t>Managing People (LCBB5004_BIRM)</a:t>
            </a:r>
            <a:br>
              <a:rPr lang="en-GB" dirty="0">
                <a:solidFill>
                  <a:srgbClr val="FF0000"/>
                </a:solidFill>
              </a:rPr>
            </a:br>
            <a:r>
              <a:rPr lang="en-GB" dirty="0">
                <a:solidFill>
                  <a:srgbClr val="FF0000"/>
                </a:solidFill>
              </a:rPr>
              <a:t>-Component 1-</a:t>
            </a:r>
            <a:br>
              <a:rPr lang="en-GB" dirty="0">
                <a:solidFill>
                  <a:srgbClr val="FF0000"/>
                </a:solidFill>
              </a:rPr>
            </a:br>
            <a:br>
              <a:rPr lang="en-GB" dirty="0">
                <a:solidFill>
                  <a:srgbClr val="FF0000"/>
                </a:solidFill>
              </a:rPr>
            </a:b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5DD6B4C-8CF9-4A29-93B4-7A0D41AF0F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16499" y="4308763"/>
            <a:ext cx="7533565" cy="616527"/>
          </a:xfrm>
        </p:spPr>
        <p:txBody>
          <a:bodyPr anchor="t">
            <a:normAutofit/>
          </a:bodyPr>
          <a:lstStyle/>
          <a:p>
            <a:pPr algn="ctr"/>
            <a:r>
              <a:rPr lang="en-GB" dirty="0" err="1">
                <a:solidFill>
                  <a:srgbClr val="FF0000"/>
                </a:solidFill>
              </a:rPr>
              <a:t>Student:Alexandru</a:t>
            </a:r>
            <a:r>
              <a:rPr lang="en-GB" dirty="0">
                <a:solidFill>
                  <a:srgbClr val="FF0000"/>
                </a:solidFill>
              </a:rPr>
              <a:t> Csaba Eros(2008584)</a:t>
            </a:r>
          </a:p>
        </p:txBody>
      </p:sp>
    </p:spTree>
    <p:extLst>
      <p:ext uri="{BB962C8B-B14F-4D97-AF65-F5344CB8AC3E}">
        <p14:creationId xmlns:p14="http://schemas.microsoft.com/office/powerpoint/2010/main" val="1479420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6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3000"/>
                <a:shade val="98000"/>
                <a:satMod val="150000"/>
                <a:lumMod val="102000"/>
              </a:schemeClr>
            </a:gs>
            <a:gs pos="50000">
              <a:schemeClr val="bg1">
                <a:tint val="98000"/>
                <a:shade val="90000"/>
                <a:satMod val="130000"/>
                <a:lumMod val="103000"/>
              </a:schemeClr>
            </a:gs>
            <a:gs pos="100000">
              <a:schemeClr val="bg1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C05896-F9BF-4423-8586-59B166E49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90507" y="764372"/>
            <a:ext cx="7434070" cy="1432289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Contents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A244F7-1953-4253-A81C-CE31FD8A18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90507" y="2628900"/>
            <a:ext cx="7454077" cy="3589785"/>
          </a:xfrm>
        </p:spPr>
        <p:txBody>
          <a:bodyPr>
            <a:normAutofit/>
          </a:bodyPr>
          <a:lstStyle/>
          <a:p>
            <a:r>
              <a:rPr lang="en-US" sz="2000" dirty="0"/>
              <a:t>Slide 3: Introduction</a:t>
            </a:r>
          </a:p>
          <a:p>
            <a:r>
              <a:rPr lang="en-US" sz="2000" dirty="0"/>
              <a:t>Slide 4: The role of an HR professional</a:t>
            </a:r>
          </a:p>
          <a:p>
            <a:r>
              <a:rPr lang="en-US" sz="2000" dirty="0"/>
              <a:t>Slide 6: Values governing the duties of the human resources </a:t>
            </a:r>
          </a:p>
          <a:p>
            <a:r>
              <a:rPr lang="en-US" sz="2000" dirty="0"/>
              <a:t>Slide 9: The types of relationships that can develop between the employer and employee</a:t>
            </a:r>
          </a:p>
          <a:p>
            <a:r>
              <a:rPr lang="en-US" sz="2000" dirty="0"/>
              <a:t>Slide 10: Factors that can influence a positive relationship between the employees and the employers </a:t>
            </a:r>
          </a:p>
          <a:p>
            <a:r>
              <a:rPr lang="en-US" sz="2000" dirty="0"/>
              <a:t>Slide 11: Conclusion</a:t>
            </a:r>
          </a:p>
          <a:p>
            <a:endParaRPr lang="en-US" sz="2000" dirty="0"/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5093605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38A195E-584A-485A-BECD-66468900B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D16029D-54E0-4A01-9B34-7F9ED7879F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90507" y="764373"/>
            <a:ext cx="7434070" cy="1474330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Introduction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40177A7-740C-43C7-8F2D-BD7067F12C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406393" cy="6858000"/>
          </a:xfrm>
          <a:prstGeom prst="rect">
            <a:avLst/>
          </a:prstGeom>
          <a:solidFill>
            <a:schemeClr val="bg1">
              <a:lumMod val="95000"/>
              <a:lumOff val="5000"/>
            </a:schemeClr>
          </a:solidFill>
          <a:ln>
            <a:noFill/>
          </a:ln>
          <a:effectLst>
            <a:outerShdw blurRad="635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F525AAA-82CE-4027-A26C-B0EFFD856F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531" r="43746" b="531"/>
          <a:stretch/>
        </p:blipFill>
        <p:spPr>
          <a:xfrm rot="5400000" flipH="1" flipV="1">
            <a:off x="-1265719" y="2187575"/>
            <a:ext cx="6857999" cy="248285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5B5A77-A8AE-4254-A7A0-D2D1E018A5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90507" y="2628900"/>
            <a:ext cx="7454077" cy="3589785"/>
          </a:xfrm>
        </p:spPr>
        <p:txBody>
          <a:bodyPr>
            <a:normAutofit/>
          </a:bodyPr>
          <a:lstStyle/>
          <a:p>
            <a:pPr lvl="0"/>
            <a:r>
              <a:rPr lang="en-GB" sz="2000" dirty="0"/>
              <a:t>The human resources regulate the employees of the organisation</a:t>
            </a:r>
            <a:endParaRPr lang="en-IN" sz="2000" dirty="0"/>
          </a:p>
          <a:p>
            <a:pPr lvl="0"/>
            <a:r>
              <a:rPr lang="en-GB" sz="2000" dirty="0"/>
              <a:t>Presentation of the role of human resource professionals</a:t>
            </a:r>
            <a:endParaRPr lang="en-IN" sz="2000" dirty="0"/>
          </a:p>
          <a:p>
            <a:pPr lvl="0"/>
            <a:r>
              <a:rPr lang="en-GB" sz="2000" dirty="0"/>
              <a:t>Evaluation of the values governing the human resources</a:t>
            </a:r>
            <a:endParaRPr lang="en-IN" sz="2000" dirty="0"/>
          </a:p>
          <a:p>
            <a:pPr lvl="0"/>
            <a:r>
              <a:rPr lang="en-GB" sz="2000" dirty="0"/>
              <a:t>Evaluation of the different relationships between the employees and employers</a:t>
            </a:r>
            <a:endParaRPr lang="en-IN" sz="2000" b="1" dirty="0"/>
          </a:p>
          <a:p>
            <a:pPr algn="just">
              <a:lnSpc>
                <a:spcPct val="150000"/>
              </a:lnSpc>
            </a:pPr>
            <a:endParaRPr lang="en-IN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163686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21C378-A96A-408E-959D-775F48F6B6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role of an HR professional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263E20-CA69-4409-968A-7EB215748D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4783" y="2194560"/>
            <a:ext cx="10820400" cy="4024125"/>
          </a:xfrm>
        </p:spPr>
        <p:txBody>
          <a:bodyPr/>
          <a:lstStyle/>
          <a:p>
            <a:pPr lvl="0"/>
            <a:r>
              <a:rPr lang="en-GB" sz="2000" dirty="0"/>
              <a:t>Effective management of the talents</a:t>
            </a:r>
            <a:endParaRPr lang="en-IN" sz="2000" dirty="0"/>
          </a:p>
          <a:p>
            <a:pPr lvl="0"/>
            <a:r>
              <a:rPr lang="en-GB" sz="2000" dirty="0"/>
              <a:t>Ensuring health and safety to the associated workforce</a:t>
            </a:r>
            <a:endParaRPr lang="en-IN" sz="2000" dirty="0"/>
          </a:p>
          <a:p>
            <a:pPr lvl="0"/>
            <a:r>
              <a:rPr lang="en-GB" sz="2000" dirty="0"/>
              <a:t>Taking care of the factors of compliance for ensuring productivity</a:t>
            </a:r>
            <a:endParaRPr lang="en-IN" sz="2000" dirty="0"/>
          </a:p>
          <a:p>
            <a:pPr lvl="0"/>
            <a:r>
              <a:rPr lang="en-GB" sz="2000" dirty="0"/>
              <a:t>Training and development of the employees.</a:t>
            </a:r>
            <a:endParaRPr lang="en-IN" sz="2000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92AE9A6-D370-4D05-BEED-7D1467DDE8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2374" y="3429000"/>
            <a:ext cx="4989754" cy="33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7129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0BAB9A-8D41-445B-AFCC-D0D194CEE0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4783" y="2194560"/>
            <a:ext cx="10820400" cy="4024125"/>
          </a:xfrm>
        </p:spPr>
        <p:txBody>
          <a:bodyPr/>
          <a:lstStyle/>
          <a:p>
            <a:pPr lvl="0"/>
            <a:r>
              <a:rPr lang="en-GB" sz="2000" dirty="0"/>
              <a:t>Performance Management</a:t>
            </a:r>
            <a:endParaRPr lang="en-IN" sz="2000" dirty="0"/>
          </a:p>
          <a:p>
            <a:pPr lvl="0"/>
            <a:r>
              <a:rPr lang="en-GB" sz="2000" dirty="0"/>
              <a:t>Administration of the payroll during and after services</a:t>
            </a:r>
            <a:endParaRPr lang="en-IN" sz="2000" dirty="0"/>
          </a:p>
          <a:p>
            <a:pPr lvl="0"/>
            <a:r>
              <a:rPr lang="en-GB" sz="2000" dirty="0"/>
              <a:t>Effective management of the relationships of the employees</a:t>
            </a:r>
            <a:endParaRPr lang="en-IN" sz="2000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F21EEE-178E-4AF3-9D70-E681C20767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860" y="3545783"/>
            <a:ext cx="4932091" cy="243251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4CE3600-C4AB-4E69-B5A0-290B14C0E3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3823" y="3429001"/>
            <a:ext cx="6282266" cy="3115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904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41667D-ADC9-449F-BC18-9AAD00A5A2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Values governing the duties of the human resources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2DCE1E-8D39-4F10-8E84-9978922F31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z="2000" dirty="0"/>
              <a:t>Creation of a diverse working place</a:t>
            </a:r>
            <a:endParaRPr lang="en-IN" sz="2000" dirty="0"/>
          </a:p>
          <a:p>
            <a:pPr lvl="0"/>
            <a:r>
              <a:rPr lang="en-GB" sz="2000" dirty="0"/>
              <a:t>Improvisation of the structure of work</a:t>
            </a:r>
            <a:endParaRPr lang="en-IN" sz="2000" dirty="0"/>
          </a:p>
          <a:p>
            <a:pPr lvl="0"/>
            <a:r>
              <a:rPr lang="en-GB" sz="2000" dirty="0"/>
              <a:t>The healthy working environment for the benefit of the employees and the companies</a:t>
            </a:r>
            <a:endParaRPr lang="en-IN" sz="2000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D34FF27-A5D4-4E10-BD60-383F38829B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7373" y="3297382"/>
            <a:ext cx="4571081" cy="3710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6968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41188D-45C1-4D98-B261-F7021200B7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2194560"/>
            <a:ext cx="5816600" cy="4024125"/>
          </a:xfrm>
        </p:spPr>
        <p:txBody>
          <a:bodyPr>
            <a:normAutofit/>
          </a:bodyPr>
          <a:lstStyle/>
          <a:p>
            <a:pPr lvl="0"/>
            <a:r>
              <a:rPr lang="en-GB"/>
              <a:t>Role of showing empathy to the employees and being governed by the 2</a:t>
            </a:r>
            <a:r>
              <a:rPr lang="en-GB" baseline="30000"/>
              <a:t>nd</a:t>
            </a:r>
            <a:r>
              <a:rPr lang="en-GB"/>
              <a:t> band of the new CIPD model</a:t>
            </a:r>
            <a:endParaRPr lang="en-IN"/>
          </a:p>
          <a:p>
            <a:pPr lvl="0"/>
            <a:r>
              <a:rPr lang="en-GB"/>
              <a:t>Care and well being of the employees </a:t>
            </a:r>
            <a:endParaRPr lang="en-IN"/>
          </a:p>
          <a:p>
            <a:pPr lvl="0"/>
            <a:r>
              <a:rPr lang="en-GB"/>
              <a:t>Incorporating of cultural Changes </a:t>
            </a:r>
            <a:endParaRPr lang="en-IN"/>
          </a:p>
          <a:p>
            <a:pPr lvl="0"/>
            <a:r>
              <a:rPr lang="en-GB"/>
              <a:t>Management of organisational Behaviours and being governed by the 1</a:t>
            </a:r>
            <a:r>
              <a:rPr lang="en-GB" baseline="30000"/>
              <a:t>st</a:t>
            </a:r>
            <a:r>
              <a:rPr lang="en-GB"/>
              <a:t> band of the new CIPD model</a:t>
            </a:r>
            <a:endParaRPr lang="en-IN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7876E27-8F43-4EE9-8E27-4C35929C800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909" b="-3"/>
          <a:stretch/>
        </p:blipFill>
        <p:spPr>
          <a:xfrm>
            <a:off x="8315754" y="525775"/>
            <a:ext cx="3734898" cy="28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6420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2A4BE6-2C59-41F6-8B55-65560E6B06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820" y="2194560"/>
            <a:ext cx="10820400" cy="4024125"/>
          </a:xfrm>
        </p:spPr>
        <p:txBody>
          <a:bodyPr/>
          <a:lstStyle/>
          <a:p>
            <a:pPr lvl="0"/>
            <a:r>
              <a:rPr lang="en-GB" sz="2400" dirty="0"/>
              <a:t>Management of the employees</a:t>
            </a:r>
            <a:endParaRPr lang="en-IN" sz="2400" dirty="0"/>
          </a:p>
          <a:p>
            <a:pPr lvl="0"/>
            <a:r>
              <a:rPr lang="en-GB" sz="2400" dirty="0"/>
              <a:t>Fostering creativity and innovation</a:t>
            </a:r>
            <a:endParaRPr lang="en-IN" sz="2400" dirty="0"/>
          </a:p>
          <a:p>
            <a:pPr lvl="0"/>
            <a:r>
              <a:rPr lang="en-GB" sz="2400" dirty="0"/>
              <a:t>Categorising in the 3</a:t>
            </a:r>
            <a:r>
              <a:rPr lang="en-GB" sz="2400" baseline="30000" dirty="0"/>
              <a:t>rd</a:t>
            </a:r>
            <a:r>
              <a:rPr lang="en-GB" sz="2400" dirty="0"/>
              <a:t> band of the new CIPD model</a:t>
            </a:r>
            <a:endParaRPr lang="en-IN" sz="2400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A0A614-E572-47CB-982F-36AB727DA6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294" y="3868736"/>
            <a:ext cx="8321314" cy="2989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8956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6A23DD-1F37-4059-BE78-232F8CE71B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9760" y="764373"/>
            <a:ext cx="6832600" cy="1293028"/>
          </a:xfrm>
        </p:spPr>
        <p:txBody>
          <a:bodyPr>
            <a:normAutofit/>
          </a:bodyPr>
          <a:lstStyle/>
          <a:p>
            <a:r>
              <a:rPr lang="en-GB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The types of relationships that can develop between the employer and employee</a:t>
            </a:r>
            <a:endParaRPr lang="en-GB" sz="28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28D99E-3A5E-4C7A-B306-EA225E596F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9760" y="2194560"/>
            <a:ext cx="6832600" cy="4024125"/>
          </a:xfrm>
        </p:spPr>
        <p:txBody>
          <a:bodyPr>
            <a:normAutofit/>
          </a:bodyPr>
          <a:lstStyle/>
          <a:p>
            <a:pPr lvl="0"/>
            <a:r>
              <a:rPr lang="en-GB"/>
              <a:t>Targeted Relationship</a:t>
            </a:r>
            <a:endParaRPr lang="en-IN"/>
          </a:p>
          <a:p>
            <a:pPr lvl="0"/>
            <a:r>
              <a:rPr lang="en-GB"/>
              <a:t>Transactional Relationship</a:t>
            </a:r>
            <a:endParaRPr lang="en-IN"/>
          </a:p>
          <a:p>
            <a:pPr lvl="0"/>
            <a:r>
              <a:rPr lang="en-GB"/>
              <a:t>Trusted Relationship</a:t>
            </a:r>
          </a:p>
          <a:p>
            <a:pPr lvl="0"/>
            <a:endParaRPr lang="en-GB"/>
          </a:p>
          <a:p>
            <a:pPr lvl="0"/>
            <a:endParaRPr lang="en-IN"/>
          </a:p>
          <a:p>
            <a:endParaRPr lang="en-IN"/>
          </a:p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B2D440E-6EC6-4B9E-9282-1882B2C5D20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29" r="-3" b="-3"/>
          <a:stretch/>
        </p:blipFill>
        <p:spPr>
          <a:xfrm>
            <a:off x="7861238" y="933693"/>
            <a:ext cx="3644962" cy="23774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12908C-D464-480A-B3D2-CB73197D1AB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832" r="7848" b="4"/>
          <a:stretch/>
        </p:blipFill>
        <p:spPr>
          <a:xfrm>
            <a:off x="7861238" y="3588301"/>
            <a:ext cx="3644962" cy="2377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7778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2EC350-453C-4C53-B9DE-12ADA93C5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962890"/>
            <a:ext cx="8610600" cy="1759527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Factors that can influence a positive relationship between the employees and the employers 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2BF923-E9ED-4A8A-9703-D2FBC4922D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1946" y="2833255"/>
            <a:ext cx="10820400" cy="3385430"/>
          </a:xfrm>
        </p:spPr>
        <p:txBody>
          <a:bodyPr/>
          <a:lstStyle/>
          <a:p>
            <a:pPr lvl="0"/>
            <a:r>
              <a:rPr lang="en-GB" dirty="0"/>
              <a:t>Wages and on-time salary</a:t>
            </a:r>
            <a:endParaRPr lang="en-IN" dirty="0"/>
          </a:p>
          <a:p>
            <a:pPr lvl="0"/>
            <a:r>
              <a:rPr lang="en-GB" dirty="0"/>
              <a:t>Effective communication and engagement</a:t>
            </a:r>
            <a:endParaRPr lang="en-IN" dirty="0"/>
          </a:p>
          <a:p>
            <a:pPr lvl="0"/>
            <a:r>
              <a:rPr lang="en-GB" dirty="0"/>
              <a:t>Assurance of health and safety</a:t>
            </a:r>
            <a:endParaRPr lang="en-IN" dirty="0"/>
          </a:p>
          <a:p>
            <a:endParaRPr lang="en-IN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26235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AEE6C-A096-43EE-BF4C-BA5782DB82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0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9DE2F3-C1E9-43CA-BF9C-7C7DC0FF78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Human resources are responsible for managing the workforce.</a:t>
            </a:r>
            <a:endParaRPr lang="en-IN" dirty="0"/>
          </a:p>
          <a:p>
            <a:pPr lvl="0"/>
            <a:r>
              <a:rPr lang="en-GB" dirty="0"/>
              <a:t>Three different types of relationships play an important role in the organisational structure.</a:t>
            </a:r>
            <a:endParaRPr lang="en-IN" dirty="0"/>
          </a:p>
          <a:p>
            <a:pPr lvl="0"/>
            <a:r>
              <a:rPr lang="en-GB" dirty="0"/>
              <a:t>Effective communication can assist in motivating the employees for better relationships. </a:t>
            </a:r>
            <a:endParaRPr lang="en-IN" dirty="0"/>
          </a:p>
          <a:p>
            <a:endParaRPr lang="en-GB" dirty="0"/>
          </a:p>
        </p:txBody>
      </p:sp>
      <p:pic>
        <p:nvPicPr>
          <p:cNvPr id="5" name="Picture 4" descr="A blackboard with white writing&#10;&#10;Description automatically generated with low confidence">
            <a:extLst>
              <a:ext uri="{FF2B5EF4-FFF2-40B4-BE49-F238E27FC236}">
                <a16:creationId xmlns:a16="http://schemas.microsoft.com/office/drawing/2014/main" id="{97D31468-F585-48CA-862A-7007F27A1A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667" y="3985667"/>
            <a:ext cx="10332941" cy="2370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8563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FD1762-9C3F-49F6-9E93-25D766D61F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  <a:br>
              <a:rPr lang="en-IN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D4B9AE-33FC-4A98-A767-0DD1FFA48A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dirty="0" err="1"/>
              <a:t>Beyens</a:t>
            </a:r>
            <a:r>
              <a:rPr lang="en-IN" dirty="0"/>
              <a:t>, I., Piotrowski, J.T. and Valkenburg, P.M. 2018. Which Came First? Assessing Transactional Relationships Between Children’s Violent Media Use and ADHD-Related </a:t>
            </a:r>
            <a:r>
              <a:rPr lang="en-IN" dirty="0" err="1"/>
              <a:t>Behaviors</a:t>
            </a:r>
            <a:r>
              <a:rPr lang="en-IN" dirty="0"/>
              <a:t>. </a:t>
            </a:r>
            <a:r>
              <a:rPr lang="en-IN" i="1" dirty="0"/>
              <a:t>Communication Research</a:t>
            </a:r>
            <a:r>
              <a:rPr lang="en-IN" dirty="0"/>
              <a:t>, p.009365021878230.</a:t>
            </a:r>
          </a:p>
          <a:p>
            <a:r>
              <a:rPr lang="en-IN" dirty="0"/>
              <a:t>CIPD 2018. </a:t>
            </a:r>
            <a:r>
              <a:rPr lang="en-IN" i="1" dirty="0"/>
              <a:t>New Profession Map | CIPD Profession Map</a:t>
            </a:r>
            <a:r>
              <a:rPr lang="en-IN" dirty="0"/>
              <a:t>. [online] CIPD People Profession. Available at: https://peopleprofession.cipd.org/profession-map#gref [Accessed 23 Feb. 2022].</a:t>
            </a:r>
          </a:p>
          <a:p>
            <a:r>
              <a:rPr lang="en-IN" dirty="0" err="1"/>
              <a:t>Easa</a:t>
            </a:r>
            <a:r>
              <a:rPr lang="en-IN" dirty="0"/>
              <a:t>, N.F. and Orra, H.E. 2020. HRM practices and innovation: an empirical systematic review. </a:t>
            </a:r>
            <a:r>
              <a:rPr lang="en-IN" i="1" dirty="0"/>
              <a:t>International Journal of Disruptive Innovation in Government</a:t>
            </a:r>
            <a:r>
              <a:rPr lang="en-IN" dirty="0"/>
              <a:t>, ahead-of-print(ahead-of-print).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08261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B7AADF5-D554-4E1C-B7C5-B6EE0F6E92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11906" y="2193925"/>
            <a:ext cx="7154334" cy="4024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725364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Vapor Trail</Template>
  <TotalTime>91</TotalTime>
  <Words>469</Words>
  <Application>Microsoft Office PowerPoint</Application>
  <PresentationFormat>Widescreen</PresentationFormat>
  <Paragraphs>51</Paragraphs>
  <Slides>13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Century Gothic</vt:lpstr>
      <vt:lpstr>Times New Roman</vt:lpstr>
      <vt:lpstr>Vapor Trail</vt:lpstr>
      <vt:lpstr> Managing People (LCBB5004_BIRM) -Component 1-  </vt:lpstr>
      <vt:lpstr>Contents</vt:lpstr>
      <vt:lpstr>Introduction</vt:lpstr>
      <vt:lpstr>The role of an HR professional</vt:lpstr>
      <vt:lpstr>PowerPoint Presentation</vt:lpstr>
      <vt:lpstr>Values governing the duties of the human resources</vt:lpstr>
      <vt:lpstr>PowerPoint Presentation</vt:lpstr>
      <vt:lpstr>PowerPoint Presentation</vt:lpstr>
      <vt:lpstr>The types of relationships that can develop between the employer and employee</vt:lpstr>
      <vt:lpstr>Factors that can influence a positive relationship between the employees and the employers </vt:lpstr>
      <vt:lpstr>Conclusion</vt:lpstr>
      <vt:lpstr>References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Managing People (LCBB5004_BIRM) -Component 1-  </dc:title>
  <dc:creator>Alexandru Csaba Eros (2008584)</dc:creator>
  <cp:lastModifiedBy>Alexandru Csaba Eros (2008584)</cp:lastModifiedBy>
  <cp:revision>1</cp:revision>
  <dcterms:created xsi:type="dcterms:W3CDTF">2022-02-28T09:42:52Z</dcterms:created>
  <dcterms:modified xsi:type="dcterms:W3CDTF">2022-02-28T11:14:06Z</dcterms:modified>
</cp:coreProperties>
</file>