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6"/>
  </p:notesMasterIdLst>
  <p:sldIdLst>
    <p:sldId id="256" r:id="rId2"/>
    <p:sldId id="257" r:id="rId3"/>
    <p:sldId id="279" r:id="rId4"/>
    <p:sldId id="325" r:id="rId5"/>
    <p:sldId id="340" r:id="rId6"/>
    <p:sldId id="341" r:id="rId7"/>
    <p:sldId id="342" r:id="rId8"/>
    <p:sldId id="260" r:id="rId9"/>
    <p:sldId id="351" r:id="rId10"/>
    <p:sldId id="349" r:id="rId11"/>
    <p:sldId id="347" r:id="rId12"/>
    <p:sldId id="346" r:id="rId13"/>
    <p:sldId id="352" r:id="rId14"/>
    <p:sldId id="354" r:id="rId15"/>
    <p:sldId id="367" r:id="rId16"/>
    <p:sldId id="355" r:id="rId17"/>
    <p:sldId id="368" r:id="rId18"/>
    <p:sldId id="335" r:id="rId19"/>
    <p:sldId id="357" r:id="rId20"/>
    <p:sldId id="358" r:id="rId21"/>
    <p:sldId id="333" r:id="rId22"/>
    <p:sldId id="369" r:id="rId23"/>
    <p:sldId id="360" r:id="rId24"/>
    <p:sldId id="362" r:id="rId25"/>
    <p:sldId id="370" r:id="rId26"/>
    <p:sldId id="361" r:id="rId27"/>
    <p:sldId id="364" r:id="rId28"/>
    <p:sldId id="365" r:id="rId29"/>
    <p:sldId id="283" r:id="rId30"/>
    <p:sldId id="320" r:id="rId31"/>
    <p:sldId id="322" r:id="rId32"/>
    <p:sldId id="366" r:id="rId33"/>
    <p:sldId id="371" r:id="rId34"/>
    <p:sldId id="372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0DCFD7C-22B8-B676-BC5B-055DBCC87738}" name="Harley Moseley (Swansea Bay UHB - Psychology)" initials="HM(BUP" userId="S::Harley.Moseley@wales.nhs.uk::0e5f8e8d-3a20-4839-8d56-bb515d999f9c" providerId="AD"/>
  <p188:author id="{5B0061A9-0E8A-8913-B86E-A0DA8A82D9BC}" name="Harley Moseley" initials="HM" userId="e36d783564a3bc12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DA37D80-6434-44D0-A028-1B22A696006F}" styleName="Light Style 3 –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21" autoAdjust="0"/>
    <p:restoredTop sz="90078" autoAdjust="0"/>
  </p:normalViewPr>
  <p:slideViewPr>
    <p:cSldViewPr snapToGrid="0">
      <p:cViewPr varScale="1">
        <p:scale>
          <a:sx n="94" d="100"/>
          <a:sy n="94" d="100"/>
        </p:scale>
        <p:origin x="208" y="296"/>
      </p:cViewPr>
      <p:guideLst/>
    </p:cSldViewPr>
  </p:slideViewPr>
  <p:notesTextViewPr>
    <p:cViewPr>
      <p:scale>
        <a:sx n="25" d="100"/>
        <a:sy n="2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64B9F2-1B13-485C-9F71-BD99E4306A6F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763429-4CB0-4FF7-A0EC-32E6EBD2F0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70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2558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273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EAB41A-531A-8F45-299C-F3F5B39123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46B15D-CD90-8290-ECD8-345E6EBAA8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3BA3D7-5C98-607A-8A20-D58C4B727C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71F386-CF53-9FF2-DD48-A1F268FF451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864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D31287-2041-82A6-0361-D89EEDFA3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024B1E-60B4-8BAC-2D99-D08D6A6027A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26EE47A-1B6B-9DC3-A455-9433F10EE93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endParaRPr lang="en-GB" sz="1800" b="1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485FF2-06F1-FAE0-694B-AC4147C5AF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3421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2A71F7-9D15-DADF-FA04-67F1517E94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B6BD94C-FB99-5668-7587-2DEC7F9EB5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8E097EA-8561-DF13-0186-4132FC91F2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70DAC-7B2D-CCEA-EB8B-E5BA33787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2296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4986A8-B9F3-5A85-2354-8E72528F7F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E63B74-C6E6-38CD-1234-06550C3CDC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7FF9C3B-C064-90BD-629C-2575CBC6C2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126BEC-352E-7550-C4B8-D66E5A2214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395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75E10-B57D-B3E2-7EF8-E06DEDC34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3BD5285-7DFA-1677-256D-0FFEFE8143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148677-4BEB-1482-B38F-292EDE075D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9CF90-9181-C786-575C-CB1A1CE41D1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9572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260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A05B39-43C5-934B-CBAF-975A57648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88A973-3131-D720-BFCF-685CBE0C72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BD75AA1-684B-9434-62A4-4E816752CAD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11E5AE-CE4A-22E8-C13C-4B6C2BB0879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1395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18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558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E4EC87-24C3-943C-D35C-C042224AF8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C1D418-34EE-98AA-5C8E-02EE2884D3B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97FD09-CC75-B5F1-CFEF-554AB7D4A69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1F7F4F-F5C2-2F9B-4221-859728800A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9655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9871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6099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43F75B-AE1F-CC30-D653-7553A6CF1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02CCD9A-B879-3CD9-E6A7-484C0952A2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0D1ED99-8CA0-CADF-0EC8-D686287EE2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4A665C-9287-7573-D1AB-42ABA97090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314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2A547F-21F1-8382-DBA0-ABB4ECB4CA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E7A8D3-62EC-F03E-9E41-2B5276EB25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9C7830D-C463-72D9-9D96-7A68BD384C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4C8311-CA02-78EA-080F-F8C0EA90A64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7717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27360E-2167-4111-8E1F-7FC3C324FF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7AB206-9A93-9184-5F0B-4BF84F79191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45D699-037F-9BBD-8CB9-11CEE783EA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E8FAD4-76A6-79C0-0421-527E8FAA29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33396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C66B7-AC72-CE0F-591F-CB29722D4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4B768B-2D9E-8156-96A1-B6750686780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D8C111-37AC-5184-C150-566E67DAC2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9BCC2E-B2FA-C0F0-E0A0-C55A596965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3918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77CB22-1F4C-D0CE-8324-A5A9C8561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78E935-E8D6-BE5E-8BB8-5B1428D0B8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2B1D8E8-1F54-E0D1-E499-AA24F6A0E2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4BF47EF-CA08-E749-63E0-81465DC80E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763429-4CB0-4FF7-A0EC-32E6EBD2F02A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566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4516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4172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4515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2047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199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722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701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45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9493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472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644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C1292-5F42-1627-2EC6-3D31D6BFA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1C1E06-00E3-4CB4-E480-BA2E46CF91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ADB4C7-8A1F-85A8-FA7B-BAA0E1BF40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7346A8-A574-61C1-B6B7-4F3ACC2BFB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440660-767B-7587-E50E-647ED6502F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A527EA-B15C-F206-4D03-96F2D8CD7B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5DECDDC-D083-9A71-4B19-FA04FA34E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EC72887-939C-F8EF-EDD0-0746AABAC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939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4FC59B61-07E5-402B-BD06-1A77035D4105}" type="datetimeFigureOut">
              <a:rPr lang="en-GB" smtClean="0"/>
              <a:t>19/05/2025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7267ED05-C2F3-4AAA-AE67-F6EF21E47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6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5.jpg"/><Relationship Id="rId4" Type="http://schemas.openxmlformats.org/officeDocument/2006/relationships/image" Target="../media/image14.sv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14.sv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9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jp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6.sv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7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jpeg"/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0.jpe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.svg"/><Relationship Id="rId13" Type="http://schemas.openxmlformats.org/officeDocument/2006/relationships/image" Target="../media/image43.jpg"/><Relationship Id="rId3" Type="http://schemas.openxmlformats.org/officeDocument/2006/relationships/image" Target="../media/image61.png"/><Relationship Id="rId7" Type="http://schemas.openxmlformats.org/officeDocument/2006/relationships/image" Target="../media/image65.png"/><Relationship Id="rId12" Type="http://schemas.openxmlformats.org/officeDocument/2006/relationships/image" Target="../media/image70.svg"/><Relationship Id="rId17" Type="http://schemas.openxmlformats.org/officeDocument/2006/relationships/image" Target="../media/image74.svg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svg"/><Relationship Id="rId11" Type="http://schemas.openxmlformats.org/officeDocument/2006/relationships/image" Target="../media/image69.png"/><Relationship Id="rId5" Type="http://schemas.openxmlformats.org/officeDocument/2006/relationships/image" Target="../media/image63.png"/><Relationship Id="rId15" Type="http://schemas.openxmlformats.org/officeDocument/2006/relationships/image" Target="../media/image72.svg"/><Relationship Id="rId10" Type="http://schemas.openxmlformats.org/officeDocument/2006/relationships/image" Target="../media/image68.svg"/><Relationship Id="rId4" Type="http://schemas.openxmlformats.org/officeDocument/2006/relationships/image" Target="../media/image62.svg"/><Relationship Id="rId9" Type="http://schemas.openxmlformats.org/officeDocument/2006/relationships/image" Target="../media/image67.png"/><Relationship Id="rId14" Type="http://schemas.openxmlformats.org/officeDocument/2006/relationships/image" Target="../media/image71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a.ac.uk/publication/ethical-guidelines-for-educational-research-fifth-edition-2024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ure.rug.nl/ws/portalfiles/portal/22252004/Differentiation_within_and_across_classrooms_in_druk.pdf" TargetMode="External"/><Relationship Id="rId4" Type="http://schemas.openxmlformats.org/officeDocument/2006/relationships/hyperlink" Target="https://www.uwo.ca/fhs/lwm/teaching/dld2_2023_24/DaSilva_DLD22023.pdf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eb.archive.org/web/20180514171537id_/http:/www.ciep.fr/sites/default/files/atoms/files/crosscut-cross-curricular-teaching-how-does-it-work-synthesis.pdf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wb.gov.wales/curriculum-for-wales" TargetMode="External"/><Relationship Id="rId4" Type="http://schemas.openxmlformats.org/officeDocument/2006/relationships/hyperlink" Target="https://hwb.gov.wales/curriculum-for-wales/cross-curricular-skills-frameworks" TargetMode="Externa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3EEDE4-E64C-C5D1-BC3C-A026E0DB13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9442" y="4162993"/>
            <a:ext cx="9133114" cy="1511031"/>
          </a:xfrm>
        </p:spPr>
        <p:txBody>
          <a:bodyPr>
            <a:noAutofit/>
          </a:bodyPr>
          <a:lstStyle/>
          <a:p>
            <a:r>
              <a:rPr lang="en-GB" sz="2800" dirty="0"/>
              <a:t>Managing the learning environment, differentiation and exploiting subject disciplines in areas of learning.</a:t>
            </a:r>
            <a:endParaRPr lang="en-GB" sz="28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A99EAD-4896-A694-A128-FD1AEE1806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5193" y="5949859"/>
            <a:ext cx="6801612" cy="536125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FFFFFF"/>
                </a:solidFill>
              </a:rPr>
              <a:t>Carys Conibeer</a:t>
            </a:r>
          </a:p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ECAD4017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B1EDAD3-45B5-EC20-102C-5EFD646018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" name="Picture 5" descr="Blackboard and yellow chairs in a classroom">
            <a:extLst>
              <a:ext uri="{FF2B5EF4-FFF2-40B4-BE49-F238E27FC236}">
                <a16:creationId xmlns:a16="http://schemas.microsoft.com/office/drawing/2014/main" id="{690E2AD6-768E-7ED8-5FCE-13588DC89B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3643" y="330990"/>
            <a:ext cx="6224711" cy="3501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5329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E560C344-B70C-4892-A50B-18A14E39E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353CA6F-E2A3-48F3-AD20-D80C44380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7" y="0"/>
            <a:ext cx="6676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436022-F648-131E-9FD5-CE5B9B31F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2814" y="632030"/>
            <a:ext cx="5437703" cy="1152127"/>
          </a:xfrm>
          <a:prstGeom prst="ellipse">
            <a:avLst/>
          </a:prstGeom>
          <a:noFill/>
          <a:ln>
            <a:solidFill>
              <a:srgbClr val="FFFFFF"/>
            </a:solidFill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kern="1200" cap="all" spc="20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F1D03E14-BF0A-DF82-15CD-A91254F62EE6}"/>
              </a:ext>
            </a:extLst>
          </p:cNvPr>
          <p:cNvSpPr txBox="1">
            <a:spLocks/>
          </p:cNvSpPr>
          <p:nvPr/>
        </p:nvSpPr>
        <p:spPr>
          <a:xfrm>
            <a:off x="1630320" y="2179918"/>
            <a:ext cx="5564511" cy="4282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endParaRPr lang="en-US" sz="1800" dirty="0"/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Introduction</a:t>
            </a:r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Context</a:t>
            </a:r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Literature review</a:t>
            </a:r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Reflective discussion of three core strands</a:t>
            </a:r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Reflection </a:t>
            </a:r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Question time</a:t>
            </a:r>
          </a:p>
          <a:p>
            <a:pPr marL="628650" indent="-342900">
              <a:buClr>
                <a:schemeClr val="accent2">
                  <a:lumMod val="40000"/>
                  <a:lumOff val="60000"/>
                </a:schemeClr>
              </a:buClr>
              <a:buFont typeface="+mj-lt"/>
              <a:buAutoNum type="arabicPeriod"/>
            </a:pPr>
            <a:r>
              <a:rPr lang="en-US" sz="1800" dirty="0"/>
              <a:t>Reference list</a:t>
            </a:r>
          </a:p>
          <a:p>
            <a:pPr marL="0">
              <a:buClr>
                <a:schemeClr val="accent2"/>
              </a:buClr>
            </a:pPr>
            <a:endParaRPr lang="en-US" sz="1300" dirty="0"/>
          </a:p>
        </p:txBody>
      </p:sp>
      <p:pic>
        <p:nvPicPr>
          <p:cNvPr id="9" name="Graphic 8" descr="Classroom with solid fill">
            <a:extLst>
              <a:ext uri="{FF2B5EF4-FFF2-40B4-BE49-F238E27FC236}">
                <a16:creationId xmlns:a16="http://schemas.microsoft.com/office/drawing/2014/main" id="{51E38E10-946D-962B-9D41-E99E8C57951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66900" y="882401"/>
            <a:ext cx="2546599" cy="254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310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000E315-7CAF-C47C-AB3C-83C9F362B7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AEFFFF2-9EB4-4B6C-B9F8-2BA3EF89A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307017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65299F-028F-4AFC-B46A-8DB33E20F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0172" y="0"/>
            <a:ext cx="912182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AC87F6E-526A-49B5-995D-42DB65659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7423" y="1443035"/>
            <a:ext cx="3971932" cy="3971930"/>
          </a:xfrm>
          <a:prstGeom prst="ellipse">
            <a:avLst/>
          </a:prstGeom>
          <a:solidFill>
            <a:srgbClr val="FFFFFF"/>
          </a:solidFill>
          <a:ln w="3175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4CDCA-BE2E-EF92-B3A3-D73B1836F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0873" y="1586484"/>
            <a:ext cx="3685032" cy="3685032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txBody>
          <a:bodyPr>
            <a:normAutofit/>
          </a:bodyPr>
          <a:lstStyle/>
          <a:p>
            <a:r>
              <a:rPr lang="en-GB" sz="1900" dirty="0">
                <a:solidFill>
                  <a:srgbClr val="FFFFFF"/>
                </a:solidFill>
              </a:rPr>
              <a:t>Introduction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i="1" dirty="0">
                <a:solidFill>
                  <a:srgbClr val="FFFFFF"/>
                </a:solidFill>
              </a:rPr>
              <a:t>what I will discuss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2596C-4072-D827-85D2-9CE08D6F7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1695" y="1402080"/>
            <a:ext cx="5320696" cy="405384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/>
              <a:t>This presentation will highlight:</a:t>
            </a:r>
            <a:endParaRPr lang="en-GB" dirty="0"/>
          </a:p>
          <a:p>
            <a:r>
              <a:rPr lang="en-GB" dirty="0"/>
              <a:t>Explanations on each central strand.</a:t>
            </a:r>
          </a:p>
          <a:p>
            <a:r>
              <a:rPr lang="en-GB" dirty="0"/>
              <a:t>Evidence of how I explored each strand within my practice in PTE. </a:t>
            </a:r>
          </a:p>
          <a:p>
            <a:r>
              <a:rPr lang="en-GB" dirty="0"/>
              <a:t>A discussion of areas for development for future practice. 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64050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E81FFDE-C0CF-71D1-2AD8-25ED6BBA3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263B-CCD6-EB11-EA19-7CD2445CF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672" y="114653"/>
            <a:ext cx="4486656" cy="1174991"/>
          </a:xfrm>
        </p:spPr>
        <p:txBody>
          <a:bodyPr>
            <a:normAutofit/>
          </a:bodyPr>
          <a:lstStyle/>
          <a:p>
            <a:r>
              <a:rPr lang="en-GB" sz="2400" dirty="0"/>
              <a:t>Context</a:t>
            </a:r>
            <a:endParaRPr lang="en-GB" sz="2400" i="1" dirty="0"/>
          </a:p>
        </p:txBody>
      </p:sp>
      <p:pic>
        <p:nvPicPr>
          <p:cNvPr id="5" name="Picture 4" descr="Child's school supplies">
            <a:extLst>
              <a:ext uri="{FF2B5EF4-FFF2-40B4-BE49-F238E27FC236}">
                <a16:creationId xmlns:a16="http://schemas.microsoft.com/office/drawing/2014/main" id="{E04D7439-E64B-8FCD-E45D-8F5E1B8B75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841" r="19916" b="-1"/>
          <a:stretch>
            <a:fillRect/>
          </a:stretch>
        </p:blipFill>
        <p:spPr>
          <a:xfrm>
            <a:off x="20" y="10"/>
            <a:ext cx="608662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49ED951-D99B-52F1-1374-D3F7DC57C1E3}"/>
              </a:ext>
            </a:extLst>
          </p:cNvPr>
          <p:cNvSpPr txBox="1"/>
          <p:nvPr/>
        </p:nvSpPr>
        <p:spPr>
          <a:xfrm>
            <a:off x="6498345" y="3004432"/>
            <a:ext cx="52913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What: </a:t>
            </a:r>
          </a:p>
          <a:p>
            <a:pPr marL="0" indent="0">
              <a:buNone/>
            </a:pPr>
            <a:r>
              <a:rPr lang="en-GB" b="1" dirty="0"/>
              <a:t>    </a:t>
            </a:r>
            <a:r>
              <a:rPr lang="en-GB" dirty="0"/>
              <a:t>Managing the learning environment</a:t>
            </a:r>
          </a:p>
          <a:p>
            <a:pPr marL="0" indent="0">
              <a:buNone/>
            </a:pPr>
            <a:r>
              <a:rPr lang="en-GB" dirty="0"/>
              <a:t>    Differentiation </a:t>
            </a:r>
          </a:p>
          <a:p>
            <a:pPr marL="0" indent="0">
              <a:buNone/>
            </a:pPr>
            <a:r>
              <a:rPr lang="en-GB" dirty="0"/>
              <a:t>    Exploiting subject disciplines in areas of learning.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470571-FD53-39CF-17A5-B13A9D776068}"/>
              </a:ext>
            </a:extLst>
          </p:cNvPr>
          <p:cNvSpPr txBox="1"/>
          <p:nvPr/>
        </p:nvSpPr>
        <p:spPr>
          <a:xfrm>
            <a:off x="6498346" y="4624283"/>
            <a:ext cx="488898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Why</a:t>
            </a:r>
            <a:r>
              <a:rPr lang="en-GB" dirty="0"/>
              <a:t> should I be a reflective practitioner?</a:t>
            </a:r>
          </a:p>
          <a:p>
            <a:pPr marL="0" indent="0">
              <a:buNone/>
            </a:pPr>
            <a:r>
              <a:rPr lang="en-GB" dirty="0"/>
              <a:t>   -Improve the effectiveness of teaching</a:t>
            </a:r>
          </a:p>
          <a:p>
            <a:pPr marL="0" indent="0">
              <a:buNone/>
            </a:pPr>
            <a:r>
              <a:rPr lang="en-GB" dirty="0"/>
              <a:t>   -Build positive relationships</a:t>
            </a:r>
          </a:p>
          <a:p>
            <a:pPr marL="0" indent="0">
              <a:buNone/>
            </a:pPr>
            <a:r>
              <a:rPr lang="en-GB" dirty="0"/>
              <a:t>   -Enhance students learning outcomes</a:t>
            </a:r>
          </a:p>
          <a:p>
            <a:pPr marL="0" indent="0">
              <a:buNone/>
            </a:pPr>
            <a:r>
              <a:rPr lang="en-GB" dirty="0"/>
              <a:t>    (Smith, </a:t>
            </a:r>
            <a:r>
              <a:rPr lang="en-GB" dirty="0" err="1"/>
              <a:t>Geng</a:t>
            </a:r>
            <a:r>
              <a:rPr lang="en-GB" dirty="0"/>
              <a:t> and Black, 2016)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6E39F9-2EBD-D9A6-B68D-09D6A144D424}"/>
              </a:ext>
            </a:extLst>
          </p:cNvPr>
          <p:cNvSpPr txBox="1"/>
          <p:nvPr/>
        </p:nvSpPr>
        <p:spPr>
          <a:xfrm>
            <a:off x="6498345" y="1661580"/>
            <a:ext cx="553052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Who: </a:t>
            </a:r>
          </a:p>
          <a:p>
            <a:r>
              <a:rPr lang="en-GB" dirty="0"/>
              <a:t>     Class of 24, 9 boys, 15 girls. 2 of which had ALN.</a:t>
            </a:r>
          </a:p>
          <a:p>
            <a:r>
              <a:rPr lang="en-GB" dirty="0"/>
              <a:t>     In accordance with BERA (2024).</a:t>
            </a:r>
          </a:p>
        </p:txBody>
      </p:sp>
    </p:spTree>
    <p:extLst>
      <p:ext uri="{BB962C8B-B14F-4D97-AF65-F5344CB8AC3E}">
        <p14:creationId xmlns:p14="http://schemas.microsoft.com/office/powerpoint/2010/main" val="1196386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E5C494-457C-BA3B-E0BE-2609649AB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C2E83-BC4C-F93A-85BD-9C2034A348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757864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pic>
        <p:nvPicPr>
          <p:cNvPr id="11" name="Graphic 10" descr="Doctor female outline">
            <a:extLst>
              <a:ext uri="{FF2B5EF4-FFF2-40B4-BE49-F238E27FC236}">
                <a16:creationId xmlns:a16="http://schemas.microsoft.com/office/drawing/2014/main" id="{0FD0A689-9405-490C-3B54-FBA0C30145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922829" y="526143"/>
            <a:ext cx="914400" cy="914400"/>
          </a:xfrm>
          <a:prstGeom prst="rect">
            <a:avLst/>
          </a:prstGeom>
        </p:spPr>
      </p:pic>
      <p:pic>
        <p:nvPicPr>
          <p:cNvPr id="7" name="Graphic 6" descr="Books outline">
            <a:extLst>
              <a:ext uri="{FF2B5EF4-FFF2-40B4-BE49-F238E27FC236}">
                <a16:creationId xmlns:a16="http://schemas.microsoft.com/office/drawing/2014/main" id="{CCB273CF-F206-2CB8-996C-F6B7F77831A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208314" y="2277436"/>
            <a:ext cx="914400" cy="9144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54A3CD-BB7F-C6C2-F973-969226D9F4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277436"/>
            <a:ext cx="7729728" cy="4051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2200" b="1" dirty="0"/>
              <a:t>Managing the learning environment:</a:t>
            </a:r>
          </a:p>
          <a:p>
            <a:pPr>
              <a:lnSpc>
                <a:spcPct val="110000"/>
              </a:lnSpc>
            </a:pPr>
            <a:r>
              <a:rPr lang="en-GB" dirty="0"/>
              <a:t>A thoroughly planned learning environment supports healthy relationships and increased levels of engagement (</a:t>
            </a:r>
            <a:r>
              <a:rPr lang="en-GB" dirty="0" err="1"/>
              <a:t>Egeberg</a:t>
            </a:r>
            <a:r>
              <a:rPr lang="en-GB" dirty="0"/>
              <a:t>, </a:t>
            </a:r>
            <a:r>
              <a:rPr lang="en-GB" dirty="0" err="1"/>
              <a:t>McConney</a:t>
            </a:r>
            <a:r>
              <a:rPr lang="en-GB" dirty="0"/>
              <a:t> and Price 2020). </a:t>
            </a:r>
          </a:p>
          <a:p>
            <a:pPr>
              <a:lnSpc>
                <a:spcPct val="110000"/>
              </a:lnSpc>
            </a:pPr>
            <a:r>
              <a:rPr lang="en-GB" dirty="0"/>
              <a:t>Grounded in Bronfenbrenner’s (1979),  Ecological Systems Theory,  the classroom climate is a crucial element within the learner’s microsystem.</a:t>
            </a:r>
          </a:p>
          <a:p>
            <a:pPr>
              <a:lnSpc>
                <a:spcPct val="110000"/>
              </a:lnSpc>
            </a:pPr>
            <a:r>
              <a:rPr lang="en-GB" dirty="0"/>
              <a:t>However,  the Adaptive Learning Theory (</a:t>
            </a:r>
            <a:r>
              <a:rPr lang="en-GB" dirty="0" err="1"/>
              <a:t>Rachmad</a:t>
            </a:r>
            <a:r>
              <a:rPr lang="en-GB" dirty="0"/>
              <a:t>, Y, E, 2022, p. 1) reminds us that this is not a one-size-fits-all process.  An effective learning environment requires approaches responsive to the “needs, pace and preferences of each individual”.  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0570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6E0F63-712D-032E-B9CF-A7404EDC78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CB25B-2335-0820-E51A-DC3A9442F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757864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pic>
        <p:nvPicPr>
          <p:cNvPr id="11" name="Graphic 10" descr="Doctor female outline">
            <a:extLst>
              <a:ext uri="{FF2B5EF4-FFF2-40B4-BE49-F238E27FC236}">
                <a16:creationId xmlns:a16="http://schemas.microsoft.com/office/drawing/2014/main" id="{D94D0B7C-E3F1-6464-DA85-37F536E2D8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922829" y="526143"/>
            <a:ext cx="914400" cy="914400"/>
          </a:xfrm>
          <a:prstGeom prst="rect">
            <a:avLst/>
          </a:prstGeom>
        </p:spPr>
      </p:pic>
      <p:pic>
        <p:nvPicPr>
          <p:cNvPr id="12" name="Graphic 11" descr="Left Brain outline">
            <a:extLst>
              <a:ext uri="{FF2B5EF4-FFF2-40B4-BE49-F238E27FC236}">
                <a16:creationId xmlns:a16="http://schemas.microsoft.com/office/drawing/2014/main" id="{198532C5-4985-F110-E882-99DBFEE9578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94666" y="3394560"/>
            <a:ext cx="914400" cy="9144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A772E-1DB7-582B-3154-39E6D2771E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283203"/>
            <a:ext cx="7729728" cy="4051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Differentiation</a:t>
            </a:r>
          </a:p>
          <a:p>
            <a:pPr>
              <a:lnSpc>
                <a:spcPct val="110000"/>
              </a:lnSpc>
            </a:pPr>
            <a:r>
              <a:rPr lang="en-GB" dirty="0" err="1"/>
              <a:t>Wormeli</a:t>
            </a:r>
            <a:r>
              <a:rPr lang="en-GB" dirty="0"/>
              <a:t> (2024) and Tomlinson (2022) suggest differentiation is teaching in a way that is understanding and meaningful, tailored to every learner.  To allow progress!</a:t>
            </a:r>
          </a:p>
          <a:p>
            <a:pPr>
              <a:lnSpc>
                <a:spcPct val="110000"/>
              </a:lnSpc>
            </a:pPr>
            <a:r>
              <a:rPr lang="en-GB" dirty="0"/>
              <a:t>To maximise learning outcomes at a level tailored to their cognitive capacity. (</a:t>
            </a:r>
            <a:r>
              <a:rPr lang="en-GB" dirty="0" err="1"/>
              <a:t>Eysink</a:t>
            </a:r>
            <a:r>
              <a:rPr lang="en-GB" dirty="0"/>
              <a:t>, </a:t>
            </a:r>
            <a:r>
              <a:rPr lang="en-GB" dirty="0" err="1"/>
              <a:t>Hulsbeek</a:t>
            </a:r>
            <a:r>
              <a:rPr lang="en-GB" dirty="0"/>
              <a:t> and </a:t>
            </a:r>
            <a:r>
              <a:rPr lang="en-GB" dirty="0" err="1"/>
              <a:t>Gijlers</a:t>
            </a:r>
            <a:r>
              <a:rPr lang="en-GB" dirty="0"/>
              <a:t>, 2017). </a:t>
            </a:r>
          </a:p>
          <a:p>
            <a:pPr>
              <a:lnSpc>
                <a:spcPct val="110000"/>
              </a:lnSpc>
            </a:pPr>
            <a:r>
              <a:rPr lang="en-GB" dirty="0"/>
              <a:t>To be mindful of: Basing their differentiation strategies on “subtle changes” and all for learners to have a “common goal” ( Westwood, 2001). 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7333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2CA3DF1-1E48-BF07-9CD0-34464E49CA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D7022-04CB-3AE9-705E-3AC294E7E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757864"/>
            <a:ext cx="7729728" cy="1188720"/>
          </a:xfrm>
        </p:spPr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pic>
        <p:nvPicPr>
          <p:cNvPr id="11" name="Graphic 10" descr="Doctor female outline">
            <a:extLst>
              <a:ext uri="{FF2B5EF4-FFF2-40B4-BE49-F238E27FC236}">
                <a16:creationId xmlns:a16="http://schemas.microsoft.com/office/drawing/2014/main" id="{79DB6BE0-FA56-1928-0077-31F4CA2AF76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922829" y="526143"/>
            <a:ext cx="914400" cy="914400"/>
          </a:xfrm>
          <a:prstGeom prst="rect">
            <a:avLst/>
          </a:prstGeom>
        </p:spPr>
      </p:pic>
      <p:pic>
        <p:nvPicPr>
          <p:cNvPr id="9" name="Graphic 8" descr="Basic Shapes outline">
            <a:extLst>
              <a:ext uri="{FF2B5EF4-FFF2-40B4-BE49-F238E27FC236}">
                <a16:creationId xmlns:a16="http://schemas.microsoft.com/office/drawing/2014/main" id="{E1DA9DD1-6F14-182C-256E-0791E5B2CD8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87497" y="4206601"/>
            <a:ext cx="914400" cy="91440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FB8AE4-A756-EAB2-2A45-D81809962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4051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Exploiting subject disciplines in areas of learning: </a:t>
            </a:r>
          </a:p>
          <a:p>
            <a:pPr>
              <a:lnSpc>
                <a:spcPct val="110000"/>
              </a:lnSpc>
            </a:pPr>
            <a:r>
              <a:rPr lang="en-GB" dirty="0"/>
              <a:t>To exploit subject disciplines in areas of learning is to offer opportunities for learning across subject areas. More importantly, for pupils to have the chance to have a more thorough and meaningful education (Kerry, 2015). </a:t>
            </a:r>
          </a:p>
          <a:p>
            <a:pPr>
              <a:lnSpc>
                <a:spcPct val="110000"/>
              </a:lnSpc>
            </a:pPr>
            <a:r>
              <a:rPr lang="en-GB" dirty="0"/>
              <a:t>6 </a:t>
            </a:r>
            <a:r>
              <a:rPr lang="en-GB" dirty="0" err="1"/>
              <a:t>AoLEs</a:t>
            </a:r>
            <a:r>
              <a:rPr lang="en-GB" dirty="0"/>
              <a:t> (Welsh Government, 2022).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Potential challenges: time, unfamiliarity, motivation (Timmerman, 2017). 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209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87AD-7FF9-2A5B-A8B6-C28A20D40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286000"/>
            <a:ext cx="8991600" cy="1828800"/>
          </a:xfrm>
          <a:noFill/>
          <a:ln>
            <a:solidFill>
              <a:schemeClr val="tx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Reflective discussion:</a:t>
            </a:r>
            <a:br>
              <a:rPr lang="en-US" sz="32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Managing the learning environment</a:t>
            </a:r>
            <a:endParaRPr lang="en-US" sz="3200" b="1" i="1" kern="1200" cap="all" spc="2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090EE8EA-3A10-BE7C-7DF9-9E000824FF46}"/>
              </a:ext>
            </a:extLst>
          </p:cNvPr>
          <p:cNvSpPr txBox="1">
            <a:spLocks/>
          </p:cNvSpPr>
          <p:nvPr/>
        </p:nvSpPr>
        <p:spPr>
          <a:xfrm>
            <a:off x="7008812" y="3691618"/>
            <a:ext cx="5183188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>
              <a:highlight>
                <a:srgbClr val="FFFF00"/>
              </a:highlight>
            </a:endParaRPr>
          </a:p>
        </p:txBody>
      </p:sp>
      <p:pic>
        <p:nvPicPr>
          <p:cNvPr id="5" name="Graphic 4" descr="Lightbulb and gear with solid fill">
            <a:extLst>
              <a:ext uri="{FF2B5EF4-FFF2-40B4-BE49-F238E27FC236}">
                <a16:creationId xmlns:a16="http://schemas.microsoft.com/office/drawing/2014/main" id="{3CA25DE6-1958-2A58-28E4-FC1649EC1F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02775" y="2743200"/>
            <a:ext cx="914400" cy="914400"/>
          </a:xfrm>
          <a:prstGeom prst="rect">
            <a:avLst/>
          </a:prstGeom>
        </p:spPr>
      </p:pic>
      <p:pic>
        <p:nvPicPr>
          <p:cNvPr id="6" name="Graphic 5" descr="Lightbulb and gear with solid fill">
            <a:extLst>
              <a:ext uri="{FF2B5EF4-FFF2-40B4-BE49-F238E27FC236}">
                <a16:creationId xmlns:a16="http://schemas.microsoft.com/office/drawing/2014/main" id="{7B7EE63C-BD4A-A5A9-A00A-E420FA9F40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774825" y="2777218"/>
            <a:ext cx="914400" cy="914400"/>
          </a:xfrm>
          <a:prstGeom prst="rect">
            <a:avLst/>
          </a:prstGeom>
        </p:spPr>
      </p:pic>
      <p:pic>
        <p:nvPicPr>
          <p:cNvPr id="7" name="Picture 6" descr="A close up of a document&#10;&#10;Description automatically generated">
            <a:extLst>
              <a:ext uri="{FF2B5EF4-FFF2-40B4-BE49-F238E27FC236}">
                <a16:creationId xmlns:a16="http://schemas.microsoft.com/office/drawing/2014/main" id="{E863BE15-7C2C-7646-0E5C-71937DD515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36" t="44683" r="4283"/>
          <a:stretch/>
        </p:blipFill>
        <p:spPr>
          <a:xfrm>
            <a:off x="2568054" y="4260692"/>
            <a:ext cx="7055892" cy="989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2780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E37F31-4108-529D-F12F-F9DE81D548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dirty="0"/>
              <a:t>Organising the physical space</a:t>
            </a:r>
          </a:p>
        </p:txBody>
      </p:sp>
    </p:spTree>
    <p:extLst>
      <p:ext uri="{BB962C8B-B14F-4D97-AF65-F5344CB8AC3E}">
        <p14:creationId xmlns:p14="http://schemas.microsoft.com/office/powerpoint/2010/main" val="39424545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7C031-C489-0C45-6458-C2BD0E812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2385" y="951117"/>
            <a:ext cx="4652012" cy="1475734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/>
              <a:t>Enhanced areas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92DE1C5-E197-4CB7-963B-A7FF4FC8F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1240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table with paper and objects on it&#10;&#10;Description automatically generated">
            <a:extLst>
              <a:ext uri="{FF2B5EF4-FFF2-40B4-BE49-F238E27FC236}">
                <a16:creationId xmlns:a16="http://schemas.microsoft.com/office/drawing/2014/main" id="{129A7723-9262-ABDC-2650-7197BED88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03" r="8937" b="4"/>
          <a:stretch/>
        </p:blipFill>
        <p:spPr>
          <a:xfrm>
            <a:off x="20" y="10"/>
            <a:ext cx="2957536" cy="3383270"/>
          </a:xfrm>
          <a:prstGeom prst="rect">
            <a:avLst/>
          </a:prstGeom>
        </p:spPr>
      </p:pic>
      <p:pic>
        <p:nvPicPr>
          <p:cNvPr id="6" name="Picture 5" descr="A table with drawings and paints&#10;&#10;Description automatically generated">
            <a:extLst>
              <a:ext uri="{FF2B5EF4-FFF2-40B4-BE49-F238E27FC236}">
                <a16:creationId xmlns:a16="http://schemas.microsoft.com/office/drawing/2014/main" id="{1925E5C0-BEF7-B2EB-1F43-9857E022E7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976" b="-1"/>
          <a:stretch>
            <a:fillRect/>
          </a:stretch>
        </p:blipFill>
        <p:spPr>
          <a:xfrm rot="5400000">
            <a:off x="2793341" y="247613"/>
            <a:ext cx="3383280" cy="2882743"/>
          </a:xfrm>
          <a:prstGeom prst="rect">
            <a:avLst/>
          </a:prstGeom>
        </p:spPr>
      </p:pic>
      <p:pic>
        <p:nvPicPr>
          <p:cNvPr id="8" name="Picture 7" descr="A spider web with insects and butterflies on a black table&#10;&#10;Description automatically generated">
            <a:extLst>
              <a:ext uri="{FF2B5EF4-FFF2-40B4-BE49-F238E27FC236}">
                <a16:creationId xmlns:a16="http://schemas.microsoft.com/office/drawing/2014/main" id="{2D803057-C819-AA11-318C-022C8A1CC6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866" b="5"/>
          <a:stretch>
            <a:fillRect/>
          </a:stretch>
        </p:blipFill>
        <p:spPr>
          <a:xfrm rot="5400000">
            <a:off x="-219613" y="3680831"/>
            <a:ext cx="3396782" cy="2957556"/>
          </a:xfrm>
          <a:prstGeom prst="rect">
            <a:avLst/>
          </a:prstGeom>
        </p:spPr>
      </p:pic>
      <p:pic>
        <p:nvPicPr>
          <p:cNvPr id="10" name="Picture 9" descr="A tray with paint brushes and rocks&#10;&#10;Description automatically generated">
            <a:extLst>
              <a:ext uri="{FF2B5EF4-FFF2-40B4-BE49-F238E27FC236}">
                <a16:creationId xmlns:a16="http://schemas.microsoft.com/office/drawing/2014/main" id="{7FD81FB6-499B-473D-92E9-3DAEB922779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05" t="-397" r="15205" b="397"/>
          <a:stretch/>
        </p:blipFill>
        <p:spPr>
          <a:xfrm>
            <a:off x="3043610" y="3461219"/>
            <a:ext cx="2882743" cy="3396782"/>
          </a:xfrm>
          <a:prstGeom prst="rect">
            <a:avLst/>
          </a:prstGeom>
        </p:spPr>
      </p:pic>
      <p:pic>
        <p:nvPicPr>
          <p:cNvPr id="17" name="Picture 16" descr="A table with pictures of insects&#10;&#10;Description automatically generated">
            <a:extLst>
              <a:ext uri="{FF2B5EF4-FFF2-40B4-BE49-F238E27FC236}">
                <a16:creationId xmlns:a16="http://schemas.microsoft.com/office/drawing/2014/main" id="{4B00A7BD-5E5A-C416-9C02-22271D26DE4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0" r="5833"/>
          <a:stretch/>
        </p:blipFill>
        <p:spPr>
          <a:xfrm rot="5400000">
            <a:off x="5756293" y="3717331"/>
            <a:ext cx="3396783" cy="2884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651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E2E25-E309-C970-7136-30C22F529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6080" y="2958105"/>
            <a:ext cx="4797453" cy="2213969"/>
          </a:xfrm>
        </p:spPr>
        <p:txBody>
          <a:bodyPr wrap="square">
            <a:normAutofit/>
          </a:bodyPr>
          <a:lstStyle/>
          <a:p>
            <a:r>
              <a:rPr lang="en-GB" dirty="0"/>
              <a:t>Displays</a:t>
            </a:r>
          </a:p>
        </p:txBody>
      </p:sp>
      <p:pic>
        <p:nvPicPr>
          <p:cNvPr id="4" name="Picture 3" descr="A group of art pieces on a wall&#10;&#10;Description automatically generated">
            <a:extLst>
              <a:ext uri="{FF2B5EF4-FFF2-40B4-BE49-F238E27FC236}">
                <a16:creationId xmlns:a16="http://schemas.microsoft.com/office/drawing/2014/main" id="{5821F7C8-2A1B-12F7-BB52-61BC9FF17F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625"/>
          <a:stretch>
            <a:fillRect/>
          </a:stretch>
        </p:blipFill>
        <p:spPr>
          <a:xfrm rot="5400000">
            <a:off x="-380999" y="381000"/>
            <a:ext cx="6858000" cy="6095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9464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13A18-CF58-E9C1-7569-0E59F43C4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090" y="2404872"/>
            <a:ext cx="3044952" cy="162763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dirty="0"/>
              <a:t>Morning jobs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514EDEB-F539-45E1-9B86-BCEAF07B24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7045" y="640080"/>
            <a:ext cx="6897625" cy="526313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9303196-998D-4671-9E3F-FFD6368FC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3161" y="802767"/>
            <a:ext cx="6565392" cy="493776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oard game on a table&#10;&#10;Description automatically generated">
            <a:extLst>
              <a:ext uri="{FF2B5EF4-FFF2-40B4-BE49-F238E27FC236}">
                <a16:creationId xmlns:a16="http://schemas.microsoft.com/office/drawing/2014/main" id="{4FAE5F1A-3C09-BF41-38D3-0EEE43E0E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011"/>
          <a:stretch>
            <a:fillRect/>
          </a:stretch>
        </p:blipFill>
        <p:spPr>
          <a:xfrm>
            <a:off x="957754" y="967359"/>
            <a:ext cx="3072382" cy="2656863"/>
          </a:xfrm>
          <a:prstGeom prst="rect">
            <a:avLst/>
          </a:prstGeom>
        </p:spPr>
      </p:pic>
      <p:pic>
        <p:nvPicPr>
          <p:cNvPr id="6" name="Picture 5" descr="A group of numbers and a basket of plastic&#10;&#10;Description automatically generated with medium confidence">
            <a:extLst>
              <a:ext uri="{FF2B5EF4-FFF2-40B4-BE49-F238E27FC236}">
                <a16:creationId xmlns:a16="http://schemas.microsoft.com/office/drawing/2014/main" id="{64532DE8-434C-9CC1-9F93-0F8E1ADEC9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687" r="-3" b="13719"/>
          <a:stretch>
            <a:fillRect/>
          </a:stretch>
        </p:blipFill>
        <p:spPr>
          <a:xfrm>
            <a:off x="4121578" y="967359"/>
            <a:ext cx="3072384" cy="1621920"/>
          </a:xfrm>
          <a:prstGeom prst="rect">
            <a:avLst/>
          </a:prstGeom>
        </p:spPr>
      </p:pic>
      <p:pic>
        <p:nvPicPr>
          <p:cNvPr id="8" name="Picture 7" descr="A desk with writing cards and pens on it&#10;&#10;Description automatically generated">
            <a:extLst>
              <a:ext uri="{FF2B5EF4-FFF2-40B4-BE49-F238E27FC236}">
                <a16:creationId xmlns:a16="http://schemas.microsoft.com/office/drawing/2014/main" id="{6F924046-ABE6-390A-3F28-F1F237FAC0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4551"/>
          <a:stretch/>
        </p:blipFill>
        <p:spPr>
          <a:xfrm>
            <a:off x="957754" y="3713759"/>
            <a:ext cx="3072382" cy="1862178"/>
          </a:xfrm>
          <a:prstGeom prst="rect">
            <a:avLst/>
          </a:prstGeom>
        </p:spPr>
      </p:pic>
      <p:pic>
        <p:nvPicPr>
          <p:cNvPr id="10" name="Picture 9" descr="A table with books on it&#10;&#10;Description automatically generated">
            <a:extLst>
              <a:ext uri="{FF2B5EF4-FFF2-40B4-BE49-F238E27FC236}">
                <a16:creationId xmlns:a16="http://schemas.microsoft.com/office/drawing/2014/main" id="{45194DEE-D37C-147E-EA54-AFA0BCC3DD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94" t="-1322" r="12322" b="16642"/>
          <a:stretch/>
        </p:blipFill>
        <p:spPr>
          <a:xfrm rot="5400000">
            <a:off x="4212062" y="2594039"/>
            <a:ext cx="2891409" cy="3072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4542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F93DA5-2E52-F8F3-9480-722D44D391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65D4AF8-F165-6C6B-B79D-699D627960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C37E843-1A43-09D9-FD68-2A6B6788A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873008-85E1-C88E-B2F5-FFB0CEE4D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dirty="0"/>
              <a:t>Establishing clear expectations and routines</a:t>
            </a:r>
          </a:p>
        </p:txBody>
      </p:sp>
      <p:pic>
        <p:nvPicPr>
          <p:cNvPr id="4" name="Picture 3" descr="A close-up of a piece of paper&#10;&#10;Description automatically generated">
            <a:extLst>
              <a:ext uri="{FF2B5EF4-FFF2-40B4-BE49-F238E27FC236}">
                <a16:creationId xmlns:a16="http://schemas.microsoft.com/office/drawing/2014/main" id="{28708F93-7861-423D-387D-CCEF5313FC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2" t="41154" r="5441" b="33034"/>
          <a:stretch/>
        </p:blipFill>
        <p:spPr>
          <a:xfrm>
            <a:off x="1708484" y="3985524"/>
            <a:ext cx="6737684" cy="461921"/>
          </a:xfrm>
          <a:prstGeom prst="rect">
            <a:avLst/>
          </a:prstGeom>
        </p:spPr>
      </p:pic>
      <p:pic>
        <p:nvPicPr>
          <p:cNvPr id="5" name="Picture 4" descr="A close-up of a piece of paper&#10;&#10;Description automatically generated">
            <a:extLst>
              <a:ext uri="{FF2B5EF4-FFF2-40B4-BE49-F238E27FC236}">
                <a16:creationId xmlns:a16="http://schemas.microsoft.com/office/drawing/2014/main" id="{E7D1FE20-BE41-1A42-D91D-F25EBB853C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61" t="74187" r="4102"/>
          <a:stretch/>
        </p:blipFill>
        <p:spPr>
          <a:xfrm>
            <a:off x="1491916" y="4447445"/>
            <a:ext cx="2598822" cy="461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0673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5D9C460-1BF1-58B8-5CAE-0BA4B7D48B15}"/>
              </a:ext>
            </a:extLst>
          </p:cNvPr>
          <p:cNvSpPr txBox="1"/>
          <p:nvPr/>
        </p:nvSpPr>
        <p:spPr>
          <a:xfrm>
            <a:off x="0" y="1437331"/>
            <a:ext cx="4904094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Carpet time: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“</a:t>
            </a: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You’ve really stepped up and taken on more teaching responsibility with enthusiasm.” </a:t>
            </a:r>
            <a:r>
              <a:rPr lang="en-GB" sz="1800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– Comment from mentor</a:t>
            </a:r>
          </a:p>
          <a:p>
            <a:endParaRPr lang="en-GB" dirty="0"/>
          </a:p>
          <a:p>
            <a:endParaRPr lang="en-GB" dirty="0"/>
          </a:p>
          <a:p>
            <a:endParaRPr lang="en-GB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en-US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6" name="Picture 5" descr="A piece of paper with red writing&#10;&#10;Description automatically generated">
            <a:extLst>
              <a:ext uri="{FF2B5EF4-FFF2-40B4-BE49-F238E27FC236}">
                <a16:creationId xmlns:a16="http://schemas.microsoft.com/office/drawing/2014/main" id="{B0355083-17BA-17EB-3E31-DED5F44428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96" y="3395123"/>
            <a:ext cx="4378613" cy="1645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0948247-589C-2CC4-2EDF-E4C00080C049}"/>
              </a:ext>
            </a:extLst>
          </p:cNvPr>
          <p:cNvSpPr txBox="1"/>
          <p:nvPr/>
        </p:nvSpPr>
        <p:spPr>
          <a:xfrm>
            <a:off x="6237027" y="286603"/>
            <a:ext cx="560923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Leading supply teachers:  (to keep consistent routines)</a:t>
            </a:r>
          </a:p>
          <a:p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“You have developed your leadership skills and we were particularly pleased when you supported supply staff when they were in school” – Comment from mentor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8" name="Picture 7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2956932E-1C10-7202-EDD9-E6071D995B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7027" y="1753059"/>
            <a:ext cx="4230806" cy="1970513"/>
          </a:xfrm>
          <a:prstGeom prst="rect">
            <a:avLst/>
          </a:prstGeom>
        </p:spPr>
      </p:pic>
      <p:pic>
        <p:nvPicPr>
          <p:cNvPr id="9" name="Picture 8" descr="A close up of a sign&#10;&#10;Description automatically generated">
            <a:extLst>
              <a:ext uri="{FF2B5EF4-FFF2-40B4-BE49-F238E27FC236}">
                <a16:creationId xmlns:a16="http://schemas.microsoft.com/office/drawing/2014/main" id="{07D1979B-67BB-E20A-5423-F5FDB2CECA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073" y="5114571"/>
            <a:ext cx="4380931" cy="683947"/>
          </a:xfrm>
          <a:prstGeom prst="rect">
            <a:avLst/>
          </a:prstGeom>
        </p:spPr>
      </p:pic>
      <p:pic>
        <p:nvPicPr>
          <p:cNvPr id="10" name="Picture 9" descr="A piece of paper with red writing&#10;&#10;Description automatically generated">
            <a:extLst>
              <a:ext uri="{FF2B5EF4-FFF2-40B4-BE49-F238E27FC236}">
                <a16:creationId xmlns:a16="http://schemas.microsoft.com/office/drawing/2014/main" id="{10F88AD9-BB8F-309B-7A16-98F2AB20092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540"/>
          <a:stretch/>
        </p:blipFill>
        <p:spPr>
          <a:xfrm>
            <a:off x="6237027" y="3793111"/>
            <a:ext cx="4230806" cy="69493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4E6EEC6-8ADA-F388-2220-312026C2D370}"/>
              </a:ext>
            </a:extLst>
          </p:cNvPr>
          <p:cNvSpPr txBox="1"/>
          <p:nvPr/>
        </p:nvSpPr>
        <p:spPr>
          <a:xfrm>
            <a:off x="109182" y="135718"/>
            <a:ext cx="490409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Morning jobs:</a:t>
            </a:r>
          </a:p>
          <a:p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Pupils are aware of expectations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Know carpet time comes next</a:t>
            </a: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In a consistent routine</a:t>
            </a:r>
          </a:p>
          <a:p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8F07411A-1A2D-0C4B-937D-1AEC684A649D}"/>
              </a:ext>
            </a:extLst>
          </p:cNvPr>
          <p:cNvSpPr/>
          <p:nvPr/>
        </p:nvSpPr>
        <p:spPr>
          <a:xfrm>
            <a:off x="1403289" y="1677201"/>
            <a:ext cx="386366" cy="528034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4AB414F0-B90F-5DBD-14EC-23AC8AAC8E06}"/>
              </a:ext>
            </a:extLst>
          </p:cNvPr>
          <p:cNvSpPr/>
          <p:nvPr/>
        </p:nvSpPr>
        <p:spPr>
          <a:xfrm rot="11853210">
            <a:off x="4710911" y="4913063"/>
            <a:ext cx="386366" cy="528034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AA2A55AC-78B2-2A76-6B38-9379B98CD9F1}"/>
              </a:ext>
            </a:extLst>
          </p:cNvPr>
          <p:cNvSpPr/>
          <p:nvPr/>
        </p:nvSpPr>
        <p:spPr>
          <a:xfrm>
            <a:off x="8159247" y="4682957"/>
            <a:ext cx="386366" cy="528034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AFCCE81-294F-21F0-D29B-275F65C13225}"/>
              </a:ext>
            </a:extLst>
          </p:cNvPr>
          <p:cNvSpPr txBox="1"/>
          <p:nvPr/>
        </p:nvSpPr>
        <p:spPr>
          <a:xfrm>
            <a:off x="6421775" y="5798518"/>
            <a:ext cx="42476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Executive Functions – Routines!</a:t>
            </a:r>
          </a:p>
          <a:p>
            <a:r>
              <a:rPr lang="en-GB" dirty="0"/>
              <a:t>(DaSilva, 2023). </a:t>
            </a:r>
          </a:p>
        </p:txBody>
      </p:sp>
      <p:sp>
        <p:nvSpPr>
          <p:cNvPr id="4" name="Down Arrow 3">
            <a:extLst>
              <a:ext uri="{FF2B5EF4-FFF2-40B4-BE49-F238E27FC236}">
                <a16:creationId xmlns:a16="http://schemas.microsoft.com/office/drawing/2014/main" id="{433D5785-DE97-8629-137B-EE48A58BA224}"/>
              </a:ext>
            </a:extLst>
          </p:cNvPr>
          <p:cNvSpPr/>
          <p:nvPr/>
        </p:nvSpPr>
        <p:spPr>
          <a:xfrm rot="12622095">
            <a:off x="5431968" y="1440096"/>
            <a:ext cx="386366" cy="528034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18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1" grpId="0"/>
      <p:bldP spid="13" grpId="0" animBg="1"/>
      <p:bldP spid="14" grpId="0" animBg="1"/>
      <p:bldP spid="15" grpId="0" animBg="1"/>
      <p:bldP spid="2" grpId="0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9B589D-A64C-0849-0834-D04F3B7F72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66107-EB03-BAE6-E4D0-62A080F8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286000"/>
            <a:ext cx="8991600" cy="1828800"/>
          </a:xfrm>
          <a:noFill/>
          <a:ln>
            <a:solidFill>
              <a:schemeClr val="tx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Reflective discussion:</a:t>
            </a:r>
            <a:br>
              <a:rPr lang="en-US" sz="32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Differentiation</a:t>
            </a:r>
            <a:endParaRPr lang="en-US" sz="3200" b="1" i="1" kern="1200" cap="all" spc="2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9F98C9AE-AF40-69B1-85CB-8DAE3841001F}"/>
              </a:ext>
            </a:extLst>
          </p:cNvPr>
          <p:cNvSpPr txBox="1">
            <a:spLocks/>
          </p:cNvSpPr>
          <p:nvPr/>
        </p:nvSpPr>
        <p:spPr>
          <a:xfrm>
            <a:off x="7008812" y="3691618"/>
            <a:ext cx="5183188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>
              <a:highlight>
                <a:srgbClr val="FFFF00"/>
              </a:highlight>
            </a:endParaRPr>
          </a:p>
        </p:txBody>
      </p:sp>
      <p:pic>
        <p:nvPicPr>
          <p:cNvPr id="5" name="Graphic 4" descr="Lightbulb and gear with solid fill">
            <a:extLst>
              <a:ext uri="{FF2B5EF4-FFF2-40B4-BE49-F238E27FC236}">
                <a16:creationId xmlns:a16="http://schemas.microsoft.com/office/drawing/2014/main" id="{F9792140-8378-BB41-5860-735293AFB78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769975" y="433136"/>
            <a:ext cx="914400" cy="914400"/>
          </a:xfrm>
          <a:prstGeom prst="rect">
            <a:avLst/>
          </a:prstGeom>
        </p:spPr>
      </p:pic>
      <p:pic>
        <p:nvPicPr>
          <p:cNvPr id="4" name="Graphic 3" descr="Transfer outline">
            <a:extLst>
              <a:ext uri="{FF2B5EF4-FFF2-40B4-BE49-F238E27FC236}">
                <a16:creationId xmlns:a16="http://schemas.microsoft.com/office/drawing/2014/main" id="{3C7A9B71-6814-F9AB-0756-5917640314C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28484" y="2743200"/>
            <a:ext cx="914400" cy="914400"/>
          </a:xfrm>
          <a:prstGeom prst="rect">
            <a:avLst/>
          </a:prstGeom>
        </p:spPr>
      </p:pic>
      <p:pic>
        <p:nvPicPr>
          <p:cNvPr id="7" name="Graphic 6" descr="Transfer outline">
            <a:extLst>
              <a:ext uri="{FF2B5EF4-FFF2-40B4-BE49-F238E27FC236}">
                <a16:creationId xmlns:a16="http://schemas.microsoft.com/office/drawing/2014/main" id="{C8008589-ADAC-65DF-0406-39E166B7A3A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947111" y="2743200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DB402AC-9519-0FFE-B4A2-B8AEEA23119D}"/>
              </a:ext>
            </a:extLst>
          </p:cNvPr>
          <p:cNvSpPr txBox="1"/>
          <p:nvPr/>
        </p:nvSpPr>
        <p:spPr>
          <a:xfrm>
            <a:off x="2245895" y="4539916"/>
            <a:ext cx="799698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/>
              <a:t>“She has also made steady progress in understanding differentiation and how to support pupils of varying abilities within the same class.” – mentor comment.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6890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22A2E1-5796-733A-0087-79AF03AC58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0364FC4-A3B4-7D98-D9DE-609530B6E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ACCB41-C67D-9500-9EBE-D36D2FDD7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27723-F72D-5EF0-5EA7-CDBF1201A7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dirty="0"/>
              <a:t>Adjusting the content</a:t>
            </a:r>
          </a:p>
        </p:txBody>
      </p:sp>
    </p:spTree>
    <p:extLst>
      <p:ext uri="{BB962C8B-B14F-4D97-AF65-F5344CB8AC3E}">
        <p14:creationId xmlns:p14="http://schemas.microsoft.com/office/powerpoint/2010/main" val="5751108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52983-05A7-701C-8262-B7912A1C8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20898"/>
            <a:ext cx="7729728" cy="1188720"/>
          </a:xfrm>
        </p:spPr>
        <p:txBody>
          <a:bodyPr/>
          <a:lstStyle/>
          <a:p>
            <a:r>
              <a:rPr lang="en-GB" dirty="0"/>
              <a:t>Assessment for learning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0F0CD64-2162-AF7B-B9E9-7F452BFB070D}"/>
              </a:ext>
            </a:extLst>
          </p:cNvPr>
          <p:cNvSpPr txBox="1"/>
          <p:nvPr/>
        </p:nvSpPr>
        <p:spPr>
          <a:xfrm>
            <a:off x="2163064" y="1582200"/>
            <a:ext cx="77978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Understand and set goals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Assess and acknowledge individual learner’s 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Identify what pupils at different levels need to learn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Use effective strategies to implement the teaching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</a:t>
            </a:r>
            <a:r>
              <a:rPr lang="en-GB" dirty="0" err="1"/>
              <a:t>Deunk</a:t>
            </a:r>
            <a:r>
              <a:rPr lang="en-GB" dirty="0"/>
              <a:t> </a:t>
            </a:r>
            <a:r>
              <a:rPr lang="en-GB" i="1" dirty="0"/>
              <a:t>et al</a:t>
            </a:r>
            <a:r>
              <a:rPr lang="en-GB" dirty="0"/>
              <a:t>, 2015).</a:t>
            </a:r>
          </a:p>
        </p:txBody>
      </p:sp>
      <p:pic>
        <p:nvPicPr>
          <p:cNvPr id="5" name="Picture 4" descr="A white board with red writing&#10;&#10;Description automatically generated">
            <a:extLst>
              <a:ext uri="{FF2B5EF4-FFF2-40B4-BE49-F238E27FC236}">
                <a16:creationId xmlns:a16="http://schemas.microsoft.com/office/drawing/2014/main" id="{539D64AD-64DB-6098-E8B4-186131823F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6888" y="4050636"/>
            <a:ext cx="3931920" cy="122516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39679C7-2211-0AE2-B47E-767F8788A56D}"/>
              </a:ext>
            </a:extLst>
          </p:cNvPr>
          <p:cNvSpPr txBox="1"/>
          <p:nvPr/>
        </p:nvSpPr>
        <p:spPr>
          <a:xfrm>
            <a:off x="8260080" y="4075471"/>
            <a:ext cx="3931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“</a:t>
            </a:r>
            <a:r>
              <a:rPr lang="en-GB" b="0" i="1" u="none" strike="noStrike" dirty="0">
                <a:solidFill>
                  <a:srgbClr val="000000"/>
                </a:solidFill>
                <a:effectLst/>
              </a:rPr>
              <a:t>You’ve also used assessment thoughtfully to inform your planning, especially at the start of your money topic. ” – mentor comment</a:t>
            </a:r>
            <a:endParaRPr lang="en-GB" i="1" dirty="0"/>
          </a:p>
        </p:txBody>
      </p:sp>
      <p:pic>
        <p:nvPicPr>
          <p:cNvPr id="8" name="Picture 7" descr="A piece of paper with writing on it&#10;&#10;Description automatically generated">
            <a:extLst>
              <a:ext uri="{FF2B5EF4-FFF2-40B4-BE49-F238E27FC236}">
                <a16:creationId xmlns:a16="http://schemas.microsoft.com/office/drawing/2014/main" id="{1B238D4F-7A6D-C7F6-6506-8CBFE6FD2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708" y="3145237"/>
            <a:ext cx="2648712" cy="3712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9330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31FCF-5838-D958-73F8-48106445FF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433F6-2DFD-EF84-6F7A-4DD02AC41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97427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Numeracy work</a:t>
            </a:r>
          </a:p>
        </p:txBody>
      </p:sp>
      <p:pic>
        <p:nvPicPr>
          <p:cNvPr id="5" name="Picture 4" descr="A graph paper with ladybugs drawn on it&#10;&#10;Description automatically generated">
            <a:extLst>
              <a:ext uri="{FF2B5EF4-FFF2-40B4-BE49-F238E27FC236}">
                <a16:creationId xmlns:a16="http://schemas.microsoft.com/office/drawing/2014/main" id="{7808D3C7-3CF6-A172-B364-8BAD1BFC65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57" t="12233" r="7662" b="9757"/>
          <a:stretch/>
        </p:blipFill>
        <p:spPr>
          <a:xfrm rot="5400000">
            <a:off x="-793242" y="2420804"/>
            <a:ext cx="5230438" cy="3643954"/>
          </a:xfrm>
          <a:prstGeom prst="rect">
            <a:avLst/>
          </a:prstGeom>
        </p:spPr>
      </p:pic>
      <p:pic>
        <p:nvPicPr>
          <p:cNvPr id="7" name="Picture 6" descr="A paper with ladybugs on it&#10;&#10;Description automatically generated">
            <a:extLst>
              <a:ext uri="{FF2B5EF4-FFF2-40B4-BE49-F238E27FC236}">
                <a16:creationId xmlns:a16="http://schemas.microsoft.com/office/drawing/2014/main" id="{8E8D6F10-DA41-D006-E2FB-AF9885FB37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56" t="6661" r="5870" b="9490"/>
          <a:stretch/>
        </p:blipFill>
        <p:spPr>
          <a:xfrm rot="5400000">
            <a:off x="3485694" y="2315125"/>
            <a:ext cx="5220611" cy="3845485"/>
          </a:xfrm>
          <a:prstGeom prst="rect">
            <a:avLst/>
          </a:prstGeom>
        </p:spPr>
      </p:pic>
      <p:pic>
        <p:nvPicPr>
          <p:cNvPr id="9" name="Picture 8" descr="A graph paper with ladybugs and numbers&#10;&#10;Description automatically generated">
            <a:extLst>
              <a:ext uri="{FF2B5EF4-FFF2-40B4-BE49-F238E27FC236}">
                <a16:creationId xmlns:a16="http://schemas.microsoft.com/office/drawing/2014/main" id="{FD8C1C29-41DC-93F7-FB9E-A0038D4EBB3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50" t="11711" r="4337" b="8422"/>
          <a:stretch/>
        </p:blipFill>
        <p:spPr>
          <a:xfrm rot="5400000">
            <a:off x="7768971" y="2434973"/>
            <a:ext cx="5202101" cy="3643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3036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BDA54-666B-C8BB-FDD8-65E637952A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D0B15-0779-7850-ABDD-8E3386F74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97427"/>
            <a:ext cx="7729728" cy="118872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GB" dirty="0"/>
              <a:t>Literacy work</a:t>
            </a:r>
          </a:p>
        </p:txBody>
      </p:sp>
      <p:pic>
        <p:nvPicPr>
          <p:cNvPr id="4" name="Picture 3" descr="A notebook with a butterfly on it&#10;&#10;Description automatically generated">
            <a:extLst>
              <a:ext uri="{FF2B5EF4-FFF2-40B4-BE49-F238E27FC236}">
                <a16:creationId xmlns:a16="http://schemas.microsoft.com/office/drawing/2014/main" id="{D7EC787F-FDEE-3975-328B-E0444D8F6F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18" t="7767" r="9350" b="10883"/>
          <a:stretch/>
        </p:blipFill>
        <p:spPr>
          <a:xfrm rot="5400000">
            <a:off x="-231659" y="2449146"/>
            <a:ext cx="4951491" cy="3519732"/>
          </a:xfrm>
          <a:prstGeom prst="rect">
            <a:avLst/>
          </a:prstGeom>
        </p:spPr>
      </p:pic>
      <p:pic>
        <p:nvPicPr>
          <p:cNvPr id="8" name="Picture 7" descr="A notebook with pictures of insects&#10;&#10;Description automatically generated">
            <a:extLst>
              <a:ext uri="{FF2B5EF4-FFF2-40B4-BE49-F238E27FC236}">
                <a16:creationId xmlns:a16="http://schemas.microsoft.com/office/drawing/2014/main" id="{8D5AE45F-C696-649D-B03F-27E4AEDE3C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96" t="12790" r="5634" b="8962"/>
          <a:stretch/>
        </p:blipFill>
        <p:spPr>
          <a:xfrm rot="5400000">
            <a:off x="3856816" y="2462097"/>
            <a:ext cx="4951491" cy="349382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00B1A27-0C36-155C-FBB1-A48D670601A4}"/>
              </a:ext>
            </a:extLst>
          </p:cNvPr>
          <p:cNvSpPr txBox="1"/>
          <p:nvPr/>
        </p:nvSpPr>
        <p:spPr>
          <a:xfrm>
            <a:off x="8609738" y="1733265"/>
            <a:ext cx="309804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Lesson observation</a:t>
            </a:r>
          </a:p>
          <a:p>
            <a:r>
              <a:rPr lang="en-GB" i="1" dirty="0"/>
              <a:t>“Focus on adjectives rather than letter writing/ sentences.” – comment from Carl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Lower/ middle ability – Describing one picture.</a:t>
            </a:r>
          </a:p>
          <a:p>
            <a:endParaRPr lang="en-GB" dirty="0"/>
          </a:p>
          <a:p>
            <a:r>
              <a:rPr lang="en-GB" dirty="0"/>
              <a:t>Higher ability – Describing two pictures.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558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3E71BA-E8F0-DA69-6B5C-C36B17F798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C7E3912-960D-AEE6-928C-6B5CF6254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6C66F07-D654-7E98-DF4F-029F17648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FA2B12-7B2D-9AE8-AA4E-C655368A3F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/>
              <a:t>Resources to support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7589525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B12557-36EB-B17B-65AD-102DE27F2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4A4C-1508-B3C9-FEA1-7F18C7BF5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122" y="964692"/>
            <a:ext cx="4793758" cy="1188720"/>
          </a:xfrm>
        </p:spPr>
        <p:txBody>
          <a:bodyPr vert="horz" lIns="182880" tIns="182880" rIns="182880" bIns="182880" rtlCol="0" anchor="ctr">
            <a:normAutofit fontScale="90000"/>
          </a:bodyPr>
          <a:lstStyle/>
          <a:p>
            <a:r>
              <a:rPr lang="en-US" dirty="0"/>
              <a:t>Using resources to support a range of learning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B34324-8F10-4614-BFE4-2E3C7F3E1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3E952EC-AFF6-4197-9272-C0D7C0F5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13" y="321731"/>
            <a:ext cx="3208079" cy="367484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plastic tray with coins and a white and silver object on it&#10;&#10;Description automatically generated">
            <a:extLst>
              <a:ext uri="{FF2B5EF4-FFF2-40B4-BE49-F238E27FC236}">
                <a16:creationId xmlns:a16="http://schemas.microsoft.com/office/drawing/2014/main" id="{8DD57708-443B-94AD-DC88-CF4044E8D8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188" b="1"/>
          <a:stretch/>
        </p:blipFill>
        <p:spPr>
          <a:xfrm rot="5400000">
            <a:off x="146392" y="478652"/>
            <a:ext cx="3674850" cy="3361009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09AAB66-CD8D-477A-A21A-2105E6D82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4322" y="321732"/>
            <a:ext cx="2111317" cy="272181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6A326B9-FD78-4195-A659-95DAFC1DD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13" y="4157447"/>
            <a:ext cx="3208079" cy="237882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 descr="A group of pictures on a brick wall&#10;&#10;Description automatically generated">
            <a:extLst>
              <a:ext uri="{FF2B5EF4-FFF2-40B4-BE49-F238E27FC236}">
                <a16:creationId xmlns:a16="http://schemas.microsoft.com/office/drawing/2014/main" id="{10F33885-E8F2-E3A5-4193-A265EC2AF6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6"/>
          <a:stretch/>
        </p:blipFill>
        <p:spPr>
          <a:xfrm>
            <a:off x="276594" y="4130069"/>
            <a:ext cx="3234798" cy="242623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3DAFF6B-5BEC-4153-93E9-6B735BC19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4322" y="3227130"/>
            <a:ext cx="2111317" cy="28726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kids sitting outside writing on paper&#10;&#10;Description automatically generated">
            <a:extLst>
              <a:ext uri="{FF2B5EF4-FFF2-40B4-BE49-F238E27FC236}">
                <a16:creationId xmlns:a16="http://schemas.microsoft.com/office/drawing/2014/main" id="{BCB626EB-555A-0D5E-F006-4263A57D366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72882" y="3596996"/>
            <a:ext cx="2872620" cy="21328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9D4EDE-40F9-FC23-5258-0639657C4616}"/>
              </a:ext>
            </a:extLst>
          </p:cNvPr>
          <p:cNvSpPr txBox="1"/>
          <p:nvPr/>
        </p:nvSpPr>
        <p:spPr>
          <a:xfrm>
            <a:off x="6438122" y="2475145"/>
            <a:ext cx="4793757" cy="40811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Numicon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Picture prompts 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Design ideas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57150">
              <a:spcBef>
                <a:spcPts val="1000"/>
              </a:spcBef>
              <a:buClr>
                <a:schemeClr val="accent2"/>
              </a:buCl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 </a:t>
            </a:r>
            <a:r>
              <a:rPr lang="en-US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</a:p>
          <a:p>
            <a:pPr marL="57150">
              <a:spcBef>
                <a:spcPts val="1000"/>
              </a:spcBef>
              <a:buClr>
                <a:schemeClr val="accent2"/>
              </a:buClr>
            </a:pPr>
            <a:endParaRPr lang="en-US" i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57150">
              <a:spcBef>
                <a:spcPts val="1000"/>
              </a:spcBef>
              <a:buClr>
                <a:schemeClr val="accent2"/>
              </a:buClr>
            </a:pPr>
            <a:r>
              <a:rPr lang="en-US" i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- comment from lesson observation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57150">
              <a:spcBef>
                <a:spcPts val="1000"/>
              </a:spcBef>
              <a:buClr>
                <a:schemeClr val="accent2"/>
              </a:buClr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10" name="Picture 9" descr="Close-up of a white board with blue writing&#10;&#10;Description automatically generated">
            <a:extLst>
              <a:ext uri="{FF2B5EF4-FFF2-40B4-BE49-F238E27FC236}">
                <a16:creationId xmlns:a16="http://schemas.microsoft.com/office/drawing/2014/main" id="{E981EB85-2D46-2103-779D-9B3042F2170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63" t="82942" r="36094" b="-391"/>
          <a:stretch/>
        </p:blipFill>
        <p:spPr>
          <a:xfrm>
            <a:off x="6546027" y="4663439"/>
            <a:ext cx="4363626" cy="312234"/>
          </a:xfrm>
          <a:prstGeom prst="rect">
            <a:avLst/>
          </a:prstGeom>
        </p:spPr>
      </p:pic>
      <p:pic>
        <p:nvPicPr>
          <p:cNvPr id="6" name="Picture 5" descr="A close-up of a sign&#10;&#10;Description automatically generated">
            <a:extLst>
              <a:ext uri="{FF2B5EF4-FFF2-40B4-BE49-F238E27FC236}">
                <a16:creationId xmlns:a16="http://schemas.microsoft.com/office/drawing/2014/main" id="{7A67FA4B-9534-9ED2-DCD6-1337C857881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094"/>
          <a:stretch/>
        </p:blipFill>
        <p:spPr>
          <a:xfrm>
            <a:off x="3664322" y="321729"/>
            <a:ext cx="2117364" cy="2721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0944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2FB74D-83E9-DC33-53EE-1A08F5CA13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85E58-6F08-4971-3AB7-087710666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286000"/>
            <a:ext cx="8991600" cy="1828800"/>
          </a:xfrm>
          <a:noFill/>
          <a:ln>
            <a:solidFill>
              <a:schemeClr val="tx1"/>
            </a:solidFill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Reflective discussion:</a:t>
            </a:r>
            <a:br>
              <a:rPr lang="en-US" sz="3200" kern="1200" cap="all" spc="2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200" b="1" dirty="0">
                <a:solidFill>
                  <a:schemeClr val="tx1"/>
                </a:solidFill>
              </a:rPr>
              <a:t>Exploiting subject disciplines in areas of learning</a:t>
            </a:r>
            <a:endParaRPr lang="en-US" sz="3200" b="1" i="1" kern="1200" cap="all" spc="2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Content Placeholder 5">
            <a:extLst>
              <a:ext uri="{FF2B5EF4-FFF2-40B4-BE49-F238E27FC236}">
                <a16:creationId xmlns:a16="http://schemas.microsoft.com/office/drawing/2014/main" id="{16839B81-5A96-8B46-93F3-76926379A6EC}"/>
              </a:ext>
            </a:extLst>
          </p:cNvPr>
          <p:cNvSpPr txBox="1">
            <a:spLocks/>
          </p:cNvSpPr>
          <p:nvPr/>
        </p:nvSpPr>
        <p:spPr>
          <a:xfrm>
            <a:off x="7008812" y="3691618"/>
            <a:ext cx="5183188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000" dirty="0">
              <a:highlight>
                <a:srgbClr val="FFFF00"/>
              </a:highlight>
            </a:endParaRPr>
          </a:p>
        </p:txBody>
      </p:sp>
      <p:pic>
        <p:nvPicPr>
          <p:cNvPr id="6" name="Graphic 5" descr="Scribble outline">
            <a:extLst>
              <a:ext uri="{FF2B5EF4-FFF2-40B4-BE49-F238E27FC236}">
                <a16:creationId xmlns:a16="http://schemas.microsoft.com/office/drawing/2014/main" id="{35685B7F-5987-E5D6-5390-6995E3C7B7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34700" y="2797168"/>
            <a:ext cx="914400" cy="914400"/>
          </a:xfrm>
          <a:prstGeom prst="rect">
            <a:avLst/>
          </a:prstGeom>
        </p:spPr>
      </p:pic>
      <p:pic>
        <p:nvPicPr>
          <p:cNvPr id="9" name="Graphic 8" descr="Scribble outline">
            <a:extLst>
              <a:ext uri="{FF2B5EF4-FFF2-40B4-BE49-F238E27FC236}">
                <a16:creationId xmlns:a16="http://schemas.microsoft.com/office/drawing/2014/main" id="{3E248B84-C640-7F74-05C5-FE39815EE1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2900" y="2797168"/>
            <a:ext cx="914400" cy="9144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FFF3DE6-6C87-FAEF-D8CF-C3369B3EAB66}"/>
              </a:ext>
            </a:extLst>
          </p:cNvPr>
          <p:cNvSpPr txBox="1"/>
          <p:nvPr/>
        </p:nvSpPr>
        <p:spPr>
          <a:xfrm>
            <a:off x="2222695" y="4642338"/>
            <a:ext cx="80185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1" dirty="0"/>
              <a:t>“Carys has shown a growing ability to apply subject knowledge across the areas of learning within her Reception class.”– mentor comment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472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FE8D34-BB4A-4829-2A28-D6A20A62AE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09DA007-1CB9-03AA-D115-D7D2636F6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F9E96A-1C4D-6BC1-AEC2-829EAE77F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A5B389-20D4-502C-C92D-76C07FC6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/>
              <a:t>Making cross curricular links</a:t>
            </a:r>
            <a:br>
              <a:rPr lang="en-GB" sz="3200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7800358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8450C7A-C102-1E92-9D84-A0863BF202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122" y="964692"/>
            <a:ext cx="4793758" cy="1188720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z="2600"/>
              <a:t>MINIBEAST/ MONEY WORK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AA1D43A-9C3D-41BA-BD9F-EF7EC7B2F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77181B-208D-49EE-AEEF-79DAF8BA73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313" y="321731"/>
            <a:ext cx="3208079" cy="367484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3BFAA97-C464-45F7-995A-E13D0B4FC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4322" y="321732"/>
            <a:ext cx="2111317" cy="272181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Content Placeholder 7" descr="A white paper with brown writing&#10;&#10;Description automatically generated">
            <a:extLst>
              <a:ext uri="{FF2B5EF4-FFF2-40B4-BE49-F238E27FC236}">
                <a16:creationId xmlns:a16="http://schemas.microsoft.com/office/drawing/2014/main" id="{CC2C9119-B82A-0596-EF4E-C62090CDA1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38" t="7407" r="5257"/>
          <a:stretch/>
        </p:blipFill>
        <p:spPr>
          <a:xfrm>
            <a:off x="698831" y="418822"/>
            <a:ext cx="2417042" cy="346918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EC059808-0DA1-4E66-92F6-60C8B25B4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83" y="4157447"/>
            <a:ext cx="3206709" cy="2378820"/>
          </a:xfrm>
          <a:prstGeom prst="rect">
            <a:avLst/>
          </a:prstGeom>
          <a:solidFill>
            <a:schemeClr val="accent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5386504-CADE-4AFE-AF4F-0616BA69A7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4322" y="3227130"/>
            <a:ext cx="2111317" cy="28726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butterfly with blue wings&#10;&#10;Description automatically generated">
            <a:extLst>
              <a:ext uri="{FF2B5EF4-FFF2-40B4-BE49-F238E27FC236}">
                <a16:creationId xmlns:a16="http://schemas.microsoft.com/office/drawing/2014/main" id="{413B3E55-D0CD-D9DE-B6C5-DC675780388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17" b="19202"/>
          <a:stretch/>
        </p:blipFill>
        <p:spPr>
          <a:xfrm>
            <a:off x="601806" y="4252291"/>
            <a:ext cx="2514067" cy="2137160"/>
          </a:xfrm>
          <a:prstGeom prst="rect">
            <a:avLst/>
          </a:prstGeom>
        </p:spPr>
      </p:pic>
      <p:pic>
        <p:nvPicPr>
          <p:cNvPr id="14" name="Picture 13" descr="A ladybug on a white surface&#10;&#10;Description automatically generated">
            <a:extLst>
              <a:ext uri="{FF2B5EF4-FFF2-40B4-BE49-F238E27FC236}">
                <a16:creationId xmlns:a16="http://schemas.microsoft.com/office/drawing/2014/main" id="{1023A3CA-52A3-B246-8FCA-5656F6EE34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42" b="30100"/>
          <a:stretch/>
        </p:blipFill>
        <p:spPr>
          <a:xfrm rot="16200000">
            <a:off x="3465953" y="707220"/>
            <a:ext cx="2508055" cy="193126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1DA447CC-275E-DB4B-9505-9B34487007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5" t="8956" r="4152" b="11056"/>
          <a:stretch/>
        </p:blipFill>
        <p:spPr>
          <a:xfrm>
            <a:off x="3723890" y="3447113"/>
            <a:ext cx="1961721" cy="241354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E320F52-30B0-F168-CFFB-6E82870BD79B}"/>
              </a:ext>
            </a:extLst>
          </p:cNvPr>
          <p:cNvSpPr txBox="1"/>
          <p:nvPr/>
        </p:nvSpPr>
        <p:spPr>
          <a:xfrm>
            <a:off x="6438121" y="2369713"/>
            <a:ext cx="4793759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Topic: Minibeasts</a:t>
            </a:r>
          </a:p>
          <a:p>
            <a:pPr algn="l"/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Main AOLE: Mathematics and Numeracy</a:t>
            </a:r>
          </a:p>
          <a:p>
            <a:pPr algn="l"/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Also Covered: 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Languages, Literacy and Communication</a:t>
            </a: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Expressive Arts</a:t>
            </a:r>
          </a:p>
        </p:txBody>
      </p:sp>
    </p:spTree>
    <p:extLst>
      <p:ext uri="{BB962C8B-B14F-4D97-AF65-F5344CB8AC3E}">
        <p14:creationId xmlns:p14="http://schemas.microsoft.com/office/powerpoint/2010/main" val="4445331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8F5FF-E8F8-BC88-9D2A-FA9802EA7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8928" y="964692"/>
            <a:ext cx="6092952" cy="1188720"/>
          </a:xfrm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STEM investigation</a:t>
            </a:r>
          </a:p>
        </p:txBody>
      </p:sp>
      <p:pic>
        <p:nvPicPr>
          <p:cNvPr id="7" name="Picture 6" descr="A group of kids sitting on a blanket outside&#10;&#10;Description automatically generated">
            <a:extLst>
              <a:ext uri="{FF2B5EF4-FFF2-40B4-BE49-F238E27FC236}">
                <a16:creationId xmlns:a16="http://schemas.microsoft.com/office/drawing/2014/main" id="{C808BB9A-9A54-8CC1-A6D8-7C7ED07083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31" t="1233" b="-1"/>
          <a:stretch/>
        </p:blipFill>
        <p:spPr>
          <a:xfrm rot="5400000">
            <a:off x="615426" y="1240634"/>
            <a:ext cx="2394029" cy="1842143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9" name="Picture 8" descr="A red tray with objects on it&#10;&#10;Description automatically generated">
            <a:extLst>
              <a:ext uri="{FF2B5EF4-FFF2-40B4-BE49-F238E27FC236}">
                <a16:creationId xmlns:a16="http://schemas.microsoft.com/office/drawing/2014/main" id="{9EB191C8-66DE-9FAE-7B3A-BB2D1707B5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6" t="313" r="6" b="14946"/>
          <a:stretch/>
        </p:blipFill>
        <p:spPr>
          <a:xfrm rot="5400000">
            <a:off x="2618433" y="1226032"/>
            <a:ext cx="2394027" cy="1842142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11" name="Picture 10" descr="A child playing with a toy&#10;&#10;Description automatically generated">
            <a:extLst>
              <a:ext uri="{FF2B5EF4-FFF2-40B4-BE49-F238E27FC236}">
                <a16:creationId xmlns:a16="http://schemas.microsoft.com/office/drawing/2014/main" id="{7A854564-CFF4-4F2F-4685-F72902F3CED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99" r="10229" b="7"/>
          <a:stretch/>
        </p:blipFill>
        <p:spPr>
          <a:xfrm rot="5400000">
            <a:off x="568038" y="3828311"/>
            <a:ext cx="2488803" cy="1842143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pic>
        <p:nvPicPr>
          <p:cNvPr id="13" name="Picture 12" descr="A hand holding a plastic container with colorful sticks&#10;&#10;Description automatically generated">
            <a:extLst>
              <a:ext uri="{FF2B5EF4-FFF2-40B4-BE49-F238E27FC236}">
                <a16:creationId xmlns:a16="http://schemas.microsoft.com/office/drawing/2014/main" id="{214CE73A-1C3E-752D-BD1E-6D711D96E2D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" r="7" b="7"/>
          <a:stretch>
            <a:fillRect/>
          </a:stretch>
        </p:blipFill>
        <p:spPr>
          <a:xfrm rot="5400000">
            <a:off x="2579617" y="3819744"/>
            <a:ext cx="2471661" cy="1842139"/>
          </a:xfrm>
          <a:prstGeom prst="rect">
            <a:avLst/>
          </a:prstGeom>
          <a:ln w="31750" cap="sq">
            <a:solidFill>
              <a:srgbClr val="FFFFFF"/>
            </a:solidFill>
            <a:miter lim="800000"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EE421A4-BF02-B1B5-4BE0-0612E774B04A}"/>
              </a:ext>
            </a:extLst>
          </p:cNvPr>
          <p:cNvSpPr txBox="1"/>
          <p:nvPr/>
        </p:nvSpPr>
        <p:spPr>
          <a:xfrm>
            <a:off x="5089646" y="2475145"/>
            <a:ext cx="6142233" cy="340925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Topic: Minibeasts</a:t>
            </a:r>
          </a:p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Main </a:t>
            </a:r>
            <a:r>
              <a:rPr lang="en-US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AoLE</a:t>
            </a: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: Science and Technology</a:t>
            </a:r>
          </a:p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Also covered: 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Expressive Arts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Literacy: Listening</a:t>
            </a: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800" i="1" dirty="0"/>
              <a:t>Mentor comment -  “These have been used effectively both indoors and outdoors, showing her developing skill in creating stimulating environments and offering purposeful, hands-on learning experiences that advance understanding.” </a:t>
            </a:r>
            <a:endParaRPr lang="en-GB" sz="1800" dirty="0"/>
          </a:p>
          <a:p>
            <a:pPr marL="28575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3663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604F83-9053-6700-6051-8DB5BDCCD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82B3363-D1BB-6FEC-6D1C-1CB7D06A79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8237C5-32D2-9E3D-2BD3-6479E9B66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B2A9D-657D-6A0C-0410-DE61BF4A58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29" y="1289303"/>
            <a:ext cx="9638443" cy="3339303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3200" dirty="0"/>
              <a:t>Developing lessons which achieve the four purposes</a:t>
            </a:r>
            <a:br>
              <a:rPr lang="en-GB" sz="3200" dirty="0"/>
            </a:br>
            <a:br>
              <a:rPr lang="en-GB" sz="2000" i="1" dirty="0"/>
            </a:br>
            <a:endParaRPr lang="en-GB" sz="4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DBF14AF-9A42-EA25-3919-FF279AE30D61}"/>
              </a:ext>
            </a:extLst>
          </p:cNvPr>
          <p:cNvSpPr txBox="1"/>
          <p:nvPr/>
        </p:nvSpPr>
        <p:spPr>
          <a:xfrm>
            <a:off x="2148625" y="5431536"/>
            <a:ext cx="78947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“Carys is becoming increasingly aware of how to promote the Four Purposes through her teaching.” – mentor comment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5716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FCA198-E1CE-CB3E-9708-BECC29699A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2013" y="616962"/>
            <a:ext cx="8273732" cy="1188720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Enterprising, creative contributors</a:t>
            </a:r>
            <a:br>
              <a:rPr lang="en-GB" dirty="0"/>
            </a:br>
            <a:br>
              <a:rPr lang="en-GB" dirty="0"/>
            </a:b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Creating recycling posters to put around the school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6" name="Content Placeholder 5" descr="A child writing on a whiteboard&#10;&#10;Description automatically generated">
            <a:extLst>
              <a:ext uri="{FF2B5EF4-FFF2-40B4-BE49-F238E27FC236}">
                <a16:creationId xmlns:a16="http://schemas.microsoft.com/office/drawing/2014/main" id="{3AA0A540-B90D-0BAE-CCA2-98DA6011B24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41193"/>
            <a:ext cx="3897218" cy="2922913"/>
          </a:xfrm>
        </p:spPr>
      </p:pic>
      <p:pic>
        <p:nvPicPr>
          <p:cNvPr id="8" name="Content Placeholder 7" descr="A close-up of a child's hands drawing&#10;&#10;Description automatically generated">
            <a:extLst>
              <a:ext uri="{FF2B5EF4-FFF2-40B4-BE49-F238E27FC236}">
                <a16:creationId xmlns:a16="http://schemas.microsoft.com/office/drawing/2014/main" id="{77A7A405-AA02-B132-6D05-A1198B389BD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781934" y="1480391"/>
            <a:ext cx="2922913" cy="3897218"/>
          </a:xfrm>
        </p:spPr>
      </p:pic>
      <p:pic>
        <p:nvPicPr>
          <p:cNvPr id="10" name="Picture 9" descr="A couple of children's drawings on a table&#10;&#10;Description automatically generated">
            <a:extLst>
              <a:ext uri="{FF2B5EF4-FFF2-40B4-BE49-F238E27FC236}">
                <a16:creationId xmlns:a16="http://schemas.microsoft.com/office/drawing/2014/main" id="{876C5178-8198-97B8-288E-0E83603027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4273" y="3536023"/>
            <a:ext cx="4043454" cy="3032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7445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EC8D31-20E6-C3C7-8673-05404C5BE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93AF7-CB4B-2AB7-D500-D359F8C453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134" y="523240"/>
            <a:ext cx="8273732" cy="1188720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Ethical, informed citizens</a:t>
            </a:r>
            <a:br>
              <a:rPr lang="en-GB" dirty="0"/>
            </a:br>
            <a:br>
              <a:rPr lang="en-GB" dirty="0"/>
            </a:br>
            <a:r>
              <a:rPr lang="en-GB" sz="16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Coin recognition and using money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11" name="Content Placeholder 10" descr="A tray of coins and paper with insects on it&#10;&#10;Description automatically generated with medium confidence">
            <a:extLst>
              <a:ext uri="{FF2B5EF4-FFF2-40B4-BE49-F238E27FC236}">
                <a16:creationId xmlns:a16="http://schemas.microsoft.com/office/drawing/2014/main" id="{2777A73D-FC33-C418-53E4-5FE7B4BBD7C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44090" y="2641055"/>
            <a:ext cx="3542108" cy="2656581"/>
          </a:xfrm>
        </p:spPr>
      </p:pic>
      <p:pic>
        <p:nvPicPr>
          <p:cNvPr id="13" name="Content Placeholder 12" descr="A white board with a white board and a few coins&#10;&#10;Description automatically generated">
            <a:extLst>
              <a:ext uri="{FF2B5EF4-FFF2-40B4-BE49-F238E27FC236}">
                <a16:creationId xmlns:a16="http://schemas.microsoft.com/office/drawing/2014/main" id="{28F04E4E-C053-2D17-04B1-148C39B32D6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59894" y="2641053"/>
            <a:ext cx="3542110" cy="2656582"/>
          </a:xfrm>
        </p:spPr>
      </p:pic>
      <p:pic>
        <p:nvPicPr>
          <p:cNvPr id="15" name="Picture 14" descr="A group of butterflies and ladybugs on a table&#10;&#10;Description automatically generated">
            <a:extLst>
              <a:ext uri="{FF2B5EF4-FFF2-40B4-BE49-F238E27FC236}">
                <a16:creationId xmlns:a16="http://schemas.microsoft.com/office/drawing/2014/main" id="{E934A525-FAAE-FBC6-F9CE-FAFF815F76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175699" y="2641053"/>
            <a:ext cx="3542110" cy="265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91088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5"/>
          <p:cNvSpPr/>
          <p:nvPr/>
        </p:nvSpPr>
        <p:spPr>
          <a:xfrm rot="12179643">
            <a:off x="5946742" y="1721461"/>
            <a:ext cx="372689" cy="962343"/>
          </a:xfrm>
          <a:custGeom>
            <a:avLst/>
            <a:gdLst/>
            <a:ahLst/>
            <a:cxnLst/>
            <a:rect l="l" t="t" r="r" b="b"/>
            <a:pathLst>
              <a:path w="559034" h="1443515">
                <a:moveTo>
                  <a:pt x="0" y="0"/>
                </a:moveTo>
                <a:lnTo>
                  <a:pt x="559034" y="0"/>
                </a:lnTo>
                <a:lnTo>
                  <a:pt x="559034" y="1443515"/>
                </a:lnTo>
                <a:lnTo>
                  <a:pt x="0" y="14435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 dirty="0"/>
          </a:p>
        </p:txBody>
      </p:sp>
      <p:sp>
        <p:nvSpPr>
          <p:cNvPr id="7" name="Freeform 7"/>
          <p:cNvSpPr/>
          <p:nvPr/>
        </p:nvSpPr>
        <p:spPr>
          <a:xfrm rot="21209449">
            <a:off x="6096304" y="3761633"/>
            <a:ext cx="387208" cy="999833"/>
          </a:xfrm>
          <a:custGeom>
            <a:avLst/>
            <a:gdLst/>
            <a:ahLst/>
            <a:cxnLst/>
            <a:rect l="l" t="t" r="r" b="b"/>
            <a:pathLst>
              <a:path w="580812" h="1499750">
                <a:moveTo>
                  <a:pt x="0" y="0"/>
                </a:moveTo>
                <a:lnTo>
                  <a:pt x="580812" y="0"/>
                </a:lnTo>
                <a:lnTo>
                  <a:pt x="580812" y="1499750"/>
                </a:lnTo>
                <a:lnTo>
                  <a:pt x="0" y="14997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 dirty="0"/>
          </a:p>
        </p:txBody>
      </p:sp>
      <p:sp>
        <p:nvSpPr>
          <p:cNvPr id="8" name="Freeform 8"/>
          <p:cNvSpPr/>
          <p:nvPr/>
        </p:nvSpPr>
        <p:spPr>
          <a:xfrm rot="14350748">
            <a:off x="8135449" y="2349061"/>
            <a:ext cx="583039" cy="1101964"/>
          </a:xfrm>
          <a:custGeom>
            <a:avLst/>
            <a:gdLst/>
            <a:ahLst/>
            <a:cxnLst/>
            <a:rect l="l" t="t" r="r" b="b"/>
            <a:pathLst>
              <a:path w="874559" h="1652946">
                <a:moveTo>
                  <a:pt x="0" y="0"/>
                </a:moveTo>
                <a:lnTo>
                  <a:pt x="874559" y="0"/>
                </a:lnTo>
                <a:lnTo>
                  <a:pt x="874559" y="1652946"/>
                </a:lnTo>
                <a:lnTo>
                  <a:pt x="0" y="165294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/>
          </a:p>
        </p:txBody>
      </p:sp>
      <p:sp>
        <p:nvSpPr>
          <p:cNvPr id="11" name="TextBox 11"/>
          <p:cNvSpPr txBox="1"/>
          <p:nvPr/>
        </p:nvSpPr>
        <p:spPr>
          <a:xfrm>
            <a:off x="3589186" y="2765408"/>
            <a:ext cx="5013627" cy="53065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4538"/>
              </a:lnSpc>
            </a:pPr>
            <a:r>
              <a:rPr lang="en-US" sz="3200" b="1" dirty="0">
                <a:latin typeface="+mj-lt"/>
              </a:rPr>
              <a:t>Reflection  </a:t>
            </a:r>
          </a:p>
        </p:txBody>
      </p:sp>
      <p:sp>
        <p:nvSpPr>
          <p:cNvPr id="12" name="Freeform 12"/>
          <p:cNvSpPr/>
          <p:nvPr/>
        </p:nvSpPr>
        <p:spPr>
          <a:xfrm rot="7677457">
            <a:off x="3872980" y="1675335"/>
            <a:ext cx="372689" cy="962343"/>
          </a:xfrm>
          <a:custGeom>
            <a:avLst/>
            <a:gdLst/>
            <a:ahLst/>
            <a:cxnLst/>
            <a:rect l="l" t="t" r="r" b="b"/>
            <a:pathLst>
              <a:path w="559034" h="1443515">
                <a:moveTo>
                  <a:pt x="0" y="0"/>
                </a:moveTo>
                <a:lnTo>
                  <a:pt x="559034" y="0"/>
                </a:lnTo>
                <a:lnTo>
                  <a:pt x="559034" y="1443514"/>
                </a:lnTo>
                <a:lnTo>
                  <a:pt x="0" y="144351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 dirty="0"/>
          </a:p>
        </p:txBody>
      </p:sp>
      <p:sp>
        <p:nvSpPr>
          <p:cNvPr id="14" name="TextBox 14"/>
          <p:cNvSpPr txBox="1"/>
          <p:nvPr/>
        </p:nvSpPr>
        <p:spPr>
          <a:xfrm>
            <a:off x="634992" y="4385262"/>
            <a:ext cx="3916311" cy="19981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3173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Benefits of engaging in this assessment:</a:t>
            </a:r>
          </a:p>
          <a:p>
            <a:pPr marL="285750" indent="-285750">
              <a:lnSpc>
                <a:spcPts val="3173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Connects theory to practical application</a:t>
            </a:r>
          </a:p>
          <a:p>
            <a:pPr marL="285750" indent="-285750">
              <a:lnSpc>
                <a:spcPts val="3173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Encourage reflective practice</a:t>
            </a:r>
          </a:p>
          <a:p>
            <a:pPr marL="285750" indent="-285750" algn="ctr">
              <a:lnSpc>
                <a:spcPts val="3173"/>
              </a:lnSpc>
              <a:buFontTx/>
              <a:buChar char="-"/>
            </a:pPr>
            <a:endParaRPr lang="en-US" sz="1600" b="1" dirty="0">
              <a:solidFill>
                <a:srgbClr val="22423D"/>
              </a:solidFill>
              <a:latin typeface="+mj-lt"/>
            </a:endParaRPr>
          </a:p>
          <a:p>
            <a:pPr algn="ctr">
              <a:lnSpc>
                <a:spcPts val="3173"/>
              </a:lnSpc>
            </a:pPr>
            <a:endParaRPr lang="en-US" sz="1600" dirty="0">
              <a:solidFill>
                <a:srgbClr val="22423D"/>
              </a:solidFill>
              <a:latin typeface="+mj-lt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0329" y="814829"/>
            <a:ext cx="3691806" cy="223221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Managing the learning environment: </a:t>
            </a:r>
          </a:p>
          <a:p>
            <a:pPr algn="ctr">
              <a:lnSpc>
                <a:spcPct val="150000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Next step: </a:t>
            </a:r>
          </a:p>
          <a:p>
            <a:pPr algn="ctr">
              <a:lnSpc>
                <a:spcPct val="150000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Strategies to foster a positive emotional classroom climate.</a:t>
            </a:r>
          </a:p>
          <a:p>
            <a:pPr algn="ctr">
              <a:lnSpc>
                <a:spcPct val="150000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(Garcia-</a:t>
            </a:r>
            <a:r>
              <a:rPr lang="en-US" sz="1600" dirty="0" err="1">
                <a:solidFill>
                  <a:schemeClr val="accent2">
                    <a:lumMod val="50000"/>
                  </a:schemeClr>
                </a:solidFill>
                <a:latin typeface="+mj-lt"/>
              </a:rPr>
              <a:t>Peinado</a:t>
            </a: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, 2024)</a:t>
            </a:r>
          </a:p>
          <a:p>
            <a:pPr algn="ctr">
              <a:lnSpc>
                <a:spcPts val="3492"/>
              </a:lnSpc>
            </a:pPr>
            <a:endParaRPr lang="en-US" sz="1600" dirty="0">
              <a:solidFill>
                <a:srgbClr val="22423D"/>
              </a:solidFill>
              <a:latin typeface="+mj-lt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953002" y="4783052"/>
            <a:ext cx="3171868" cy="240232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As seen in previous slides, I am very proud of my pedagogical choices made throughout my PTE1!</a:t>
            </a:r>
          </a:p>
          <a:p>
            <a:pPr algn="ctr">
              <a:lnSpc>
                <a:spcPct val="150000"/>
              </a:lnSpc>
            </a:pPr>
            <a:r>
              <a:rPr lang="en-US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Strong point: Differentiation</a:t>
            </a:r>
          </a:p>
          <a:p>
            <a:pPr algn="ctr">
              <a:lnSpc>
                <a:spcPts val="3830"/>
              </a:lnSpc>
            </a:pPr>
            <a:endParaRPr lang="en-US" sz="2133" dirty="0">
              <a:solidFill>
                <a:srgbClr val="22423D"/>
              </a:solidFill>
              <a:latin typeface="Glacial Indifference Bold"/>
            </a:endParaRPr>
          </a:p>
          <a:p>
            <a:pPr algn="ctr">
              <a:lnSpc>
                <a:spcPts val="3830"/>
              </a:lnSpc>
            </a:pPr>
            <a:endParaRPr lang="en-US" sz="2133" dirty="0">
              <a:solidFill>
                <a:srgbClr val="22423D"/>
              </a:solidFill>
              <a:latin typeface="Glacial Indifference"/>
            </a:endParaRPr>
          </a:p>
        </p:txBody>
      </p:sp>
      <p:pic>
        <p:nvPicPr>
          <p:cNvPr id="33" name="Graphic 32" descr="Children outline">
            <a:extLst>
              <a:ext uri="{FF2B5EF4-FFF2-40B4-BE49-F238E27FC236}">
                <a16:creationId xmlns:a16="http://schemas.microsoft.com/office/drawing/2014/main" id="{E6BBDA12-7EA8-1815-4129-FE9DC57A93A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054600" y="1473982"/>
            <a:ext cx="852144" cy="85214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A328AA0-E764-441F-A71C-A2D2FE47C2B9}"/>
              </a:ext>
            </a:extLst>
          </p:cNvPr>
          <p:cNvSpPr txBox="1"/>
          <p:nvPr/>
        </p:nvSpPr>
        <p:spPr>
          <a:xfrm>
            <a:off x="5054600" y="86432"/>
            <a:ext cx="2836193" cy="15262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</a:rPr>
              <a:t>Diff</a:t>
            </a: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erentiation: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Next step: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Explore more ways to scaffold learning further.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DF39C9-AC00-932B-3DD6-3697C5F30968}"/>
              </a:ext>
            </a:extLst>
          </p:cNvPr>
          <p:cNvSpPr txBox="1"/>
          <p:nvPr/>
        </p:nvSpPr>
        <p:spPr>
          <a:xfrm>
            <a:off x="9341366" y="1923431"/>
            <a:ext cx="2744450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Exploiting subject disciplines in areas of learning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Next step: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Strategies to develop learners’ digital competence.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Every teacher’s responsibility!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(Welsh Government, 2019)</a:t>
            </a:r>
          </a:p>
          <a:p>
            <a:pPr algn="ctr">
              <a:lnSpc>
                <a:spcPct val="150000"/>
              </a:lnSpc>
            </a:pPr>
            <a:endParaRPr lang="en-GB" sz="1600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Mindful of:  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“Safe and responsible use” and “problem solving”. 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(</a:t>
            </a:r>
            <a:r>
              <a:rPr lang="en-GB" sz="1600" dirty="0" err="1">
                <a:solidFill>
                  <a:schemeClr val="accent2">
                    <a:lumMod val="50000"/>
                  </a:schemeClr>
                </a:solidFill>
                <a:latin typeface="+mj-lt"/>
              </a:rPr>
              <a:t>Godaert</a:t>
            </a: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 </a:t>
            </a:r>
            <a:r>
              <a:rPr lang="en-GB" sz="1600" i="1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et al</a:t>
            </a:r>
            <a:r>
              <a:rPr lang="en-GB" sz="1600" dirty="0">
                <a:solidFill>
                  <a:schemeClr val="accent2">
                    <a:lumMod val="50000"/>
                  </a:schemeClr>
                </a:solidFill>
                <a:latin typeface="+mj-lt"/>
              </a:rPr>
              <a:t>. 2022, p. 9953)</a:t>
            </a:r>
          </a:p>
          <a:p>
            <a:pPr algn="ctr"/>
            <a:endParaRPr lang="en-GB" sz="1600" dirty="0">
              <a:solidFill>
                <a:schemeClr val="accent2">
                  <a:lumMod val="50000"/>
                </a:schemeClr>
              </a:solidFill>
              <a:latin typeface="+mj-lt"/>
            </a:endParaRPr>
          </a:p>
        </p:txBody>
      </p:sp>
      <p:pic>
        <p:nvPicPr>
          <p:cNvPr id="13" name="Graphic 12" descr="Sunflower outline">
            <a:extLst>
              <a:ext uri="{FF2B5EF4-FFF2-40B4-BE49-F238E27FC236}">
                <a16:creationId xmlns:a16="http://schemas.microsoft.com/office/drawing/2014/main" id="{4F022107-5126-43C8-B955-0BF8291CA98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53962" y="2072936"/>
            <a:ext cx="747144" cy="747144"/>
          </a:xfrm>
          <a:prstGeom prst="rect">
            <a:avLst/>
          </a:prstGeom>
        </p:spPr>
      </p:pic>
      <p:pic>
        <p:nvPicPr>
          <p:cNvPr id="24" name="Graphic 23" descr="Internet Of Things outline">
            <a:extLst>
              <a:ext uri="{FF2B5EF4-FFF2-40B4-BE49-F238E27FC236}">
                <a16:creationId xmlns:a16="http://schemas.microsoft.com/office/drawing/2014/main" id="{8834580F-F158-B0C9-E5F3-C8BC3145FAD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0291503" y="1052448"/>
            <a:ext cx="843068" cy="843068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333E7E0B-54A1-0661-D957-B34A129E0F9E}"/>
              </a:ext>
            </a:extLst>
          </p:cNvPr>
          <p:cNvSpPr/>
          <p:nvPr/>
        </p:nvSpPr>
        <p:spPr>
          <a:xfrm rot="2838210">
            <a:off x="3851458" y="3440845"/>
            <a:ext cx="372689" cy="962343"/>
          </a:xfrm>
          <a:custGeom>
            <a:avLst/>
            <a:gdLst/>
            <a:ahLst/>
            <a:cxnLst/>
            <a:rect l="l" t="t" r="r" b="b"/>
            <a:pathLst>
              <a:path w="559034" h="1443515">
                <a:moveTo>
                  <a:pt x="0" y="0"/>
                </a:moveTo>
                <a:lnTo>
                  <a:pt x="559034" y="0"/>
                </a:lnTo>
                <a:lnTo>
                  <a:pt x="559034" y="1443515"/>
                </a:lnTo>
                <a:lnTo>
                  <a:pt x="0" y="14435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sz="1200" dirty="0"/>
          </a:p>
        </p:txBody>
      </p:sp>
      <p:pic>
        <p:nvPicPr>
          <p:cNvPr id="28" name="Picture 27" descr="Close-up of a white board with blue writing&#10;&#10;Description automatically generated">
            <a:extLst>
              <a:ext uri="{FF2B5EF4-FFF2-40B4-BE49-F238E27FC236}">
                <a16:creationId xmlns:a16="http://schemas.microsoft.com/office/drawing/2014/main" id="{765EDD83-B733-74E5-C970-02B5FA06354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779" t="42616" r="7749" b="26559"/>
          <a:stretch/>
        </p:blipFill>
        <p:spPr>
          <a:xfrm>
            <a:off x="7516558" y="354617"/>
            <a:ext cx="2437765" cy="397972"/>
          </a:xfrm>
          <a:prstGeom prst="rect">
            <a:avLst/>
          </a:prstGeom>
        </p:spPr>
      </p:pic>
      <p:pic>
        <p:nvPicPr>
          <p:cNvPr id="6" name="Graphic 5" descr="Smiling face outline with solid fill">
            <a:extLst>
              <a:ext uri="{FF2B5EF4-FFF2-40B4-BE49-F238E27FC236}">
                <a16:creationId xmlns:a16="http://schemas.microsoft.com/office/drawing/2014/main" id="{8F35CF97-DD1D-B34A-1076-63D30D955DB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722025" y="4148483"/>
            <a:ext cx="631708" cy="631708"/>
          </a:xfrm>
          <a:prstGeom prst="rect">
            <a:avLst/>
          </a:prstGeom>
        </p:spPr>
      </p:pic>
      <p:pic>
        <p:nvPicPr>
          <p:cNvPr id="10" name="Graphic 9" descr="Brain with solid fill">
            <a:extLst>
              <a:ext uri="{FF2B5EF4-FFF2-40B4-BE49-F238E27FC236}">
                <a16:creationId xmlns:a16="http://schemas.microsoft.com/office/drawing/2014/main" id="{C84B88DC-95CA-3AD6-94FB-910F4688D024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2554940" y="3949043"/>
            <a:ext cx="644395" cy="64439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1" grpId="0"/>
      <p:bldP spid="12" grpId="0" animBg="1"/>
      <p:bldP spid="14" grpId="0"/>
      <p:bldP spid="15" grpId="0"/>
      <p:bldP spid="16" grpId="0"/>
      <p:bldP spid="2" grpId="0"/>
      <p:bldP spid="4" grpId="0"/>
      <p:bldP spid="2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EE4722B-B736-FBFD-D5BF-E2B0DDFA2D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Blackboard and yellow chairs in a classroom">
            <a:extLst>
              <a:ext uri="{FF2B5EF4-FFF2-40B4-BE49-F238E27FC236}">
                <a16:creationId xmlns:a16="http://schemas.microsoft.com/office/drawing/2014/main" id="{72588F6C-ABDD-744F-F42C-1F6E914E831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8F8BD0-3D73-6C70-A598-606208B303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noFill/>
          <a:ln w="38100" cap="sq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r>
              <a:rPr lang="en-GB" sz="2900" b="1">
                <a:solidFill>
                  <a:schemeClr val="tx1"/>
                </a:solidFill>
              </a:rPr>
              <a:t>Thank you for listening</a:t>
            </a:r>
            <a:br>
              <a:rPr lang="en-GB" sz="2900" b="1">
                <a:solidFill>
                  <a:schemeClr val="tx1"/>
                </a:solidFill>
              </a:rPr>
            </a:br>
            <a:br>
              <a:rPr lang="en-GB" sz="2900" b="1">
                <a:solidFill>
                  <a:schemeClr val="tx1"/>
                </a:solidFill>
              </a:rPr>
            </a:br>
            <a:r>
              <a:rPr lang="en-GB" sz="2900">
                <a:solidFill>
                  <a:schemeClr val="tx1"/>
                </a:solidFill>
              </a:rPr>
              <a:t>Any questions?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03360B7-1AA4-392B-9255-BB77267111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393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F6732E8-FE7B-9FEF-BB16-2C64C85ABB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53F38-D011-6C8F-2DEB-2BCE124CC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026" y="299758"/>
            <a:ext cx="7213947" cy="80265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304CE94-CB3A-E9A3-EA27-AB1A9E0FBD0F}"/>
              </a:ext>
            </a:extLst>
          </p:cNvPr>
          <p:cNvSpPr txBox="1"/>
          <p:nvPr/>
        </p:nvSpPr>
        <p:spPr>
          <a:xfrm>
            <a:off x="0" y="1397000"/>
            <a:ext cx="12192000" cy="49039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Educational Research Association [BERA] (2024)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Ethical Guidelines for Educational Research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(5th ed.).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https://www.bera.ac.uk/publication/ethical-guidelines-for-educational-research-fifth-edition-2024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17 May 2025).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Bronfenbrenner, U. (1979) the Ecology of Human Development. United States of America: Library of Congress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Cataloging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DaSilva, M. (2023)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Power of Routines in the Classroom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https://www.uwo.ca/fhs/lwm/teaching/dld2_2023_24/DaSilva_DLD22023.pdf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May 2025).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Deunk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 et al. (2015) ‘Differentiation within and across classrooms’. 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systematic review studies into the cognitive effects of differentiation practices.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https://pure.rug.nl/ws/portalfiles/portal/22252004/Differentiation_within_and_across_classrooms_in_druk.pdf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19 May 2025). </a:t>
            </a:r>
          </a:p>
          <a:p>
            <a:endParaRPr lang="en-GB" sz="1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371953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1AD4FE-86F0-A9B5-0F05-275AD23C16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89678-5A9E-31B5-3DE6-5A9126F29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026" y="299758"/>
            <a:ext cx="7213947" cy="80265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9CC54D5-D7A1-3DC6-8394-919B3A2C193E}"/>
              </a:ext>
            </a:extLst>
          </p:cNvPr>
          <p:cNvSpPr txBox="1"/>
          <p:nvPr/>
        </p:nvSpPr>
        <p:spPr>
          <a:xfrm>
            <a:off x="1" y="1642323"/>
            <a:ext cx="12191999" cy="46177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Egeberg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McConney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A. and Price, A. (2020) ‘Teachers’ view on effective classroom management: a mixed-methods investigation in Western Australian high schools’,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Educational Research for Policy and Practice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 107-124. DOI: https://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doi.org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/10.1007/s10671-020-09270-w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Eysink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T. H. S.,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Hulsbeek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M., and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Gijlers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(2017) ‘Supporting primary school teachers in differentiating in the regular classroom’,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Teaching and Teacher Education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Vol. 66, pp. 107-116. DOI: 10.1016/j.tate.2017.04.002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Garcia-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Peinado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(2024) ‘The impact of classroom climate on emotional development in childhood’,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Environment and Social Psychology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9(1), pp. 1-17. DOI: 10.54517/esp.v9i1.1868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Godaert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E.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(2022) ‘Assessment of students’ digital competences in primary school: a systematic review’,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Education and Information Technologies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Vol. 27, pp. 9953- 10011. DOI: 10.1007/s10639-022-11020-9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Kerry, T. (2015)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Cross-Curricular Teaching in the Primary School.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Oxon and New York: Routledge. </a:t>
            </a:r>
          </a:p>
        </p:txBody>
      </p:sp>
    </p:spTree>
    <p:extLst>
      <p:ext uri="{BB962C8B-B14F-4D97-AF65-F5344CB8AC3E}">
        <p14:creationId xmlns:p14="http://schemas.microsoft.com/office/powerpoint/2010/main" val="16215515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1983E98-5EF3-D79E-9F2F-525A42444F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DFF51-0407-CEB9-6AC9-31AE0643E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026" y="299758"/>
            <a:ext cx="7213947" cy="80265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C20476-FEDC-F753-D112-0E0782460D40}"/>
              </a:ext>
            </a:extLst>
          </p:cNvPr>
          <p:cNvSpPr txBox="1"/>
          <p:nvPr/>
        </p:nvSpPr>
        <p:spPr>
          <a:xfrm>
            <a:off x="0" y="1409705"/>
            <a:ext cx="12192000" cy="5135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Rachmad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Y. E. (2022)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Adaptive Learning Theory.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Edición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Especial: La Pas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Costanera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Publicaciones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Internacionales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Smith, P., 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G., and Black, P. (2016) ‘Teachers as Reflective Practitioners’,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Challenge of Teaching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pp. 25-32.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Timmerman, V. (2017)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Cross-curricular teaching: How does it work?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https://web.archive.org/web/20180514171537id_/http://www.ciep.fr/sites/default/files/atoms/files/crosscut-cross-curricular-teaching-how-does-it-work-synthesis.pdf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16 May 2025).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Tomlinson, C. A. (2022)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Everybody’s Classroom: Differentiating for the Shared and Unique Needs of Diverse Students.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York: Teachers College Press.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(2019)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Cross-curricular skills frameworks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https://hwb.gov.wales/curriculum-for-wales/cross-curricular-skills-frameworks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16 May 2025).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(2022).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Curriculum for Wales.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https://hwb.gov.wales/curriculum-for-wales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17 May 2025). </a:t>
            </a:r>
          </a:p>
        </p:txBody>
      </p:sp>
    </p:spTree>
    <p:extLst>
      <p:ext uri="{BB962C8B-B14F-4D97-AF65-F5344CB8AC3E}">
        <p14:creationId xmlns:p14="http://schemas.microsoft.com/office/powerpoint/2010/main" val="50966599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67D1AF-72EB-0C52-93C5-8CF6AE7B1F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8D7BA6-3CB6-4365-74B6-6669D90265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9026" y="299758"/>
            <a:ext cx="7213947" cy="802657"/>
          </a:xfrm>
        </p:spPr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3DB02E-E505-B9B1-473A-CC3F6DEE2550}"/>
              </a:ext>
            </a:extLst>
          </p:cNvPr>
          <p:cNvSpPr txBox="1"/>
          <p:nvPr/>
        </p:nvSpPr>
        <p:spPr>
          <a:xfrm>
            <a:off x="0" y="1102415"/>
            <a:ext cx="12192000" cy="14014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Westwood, P. (2001) ‘Differentiation as a strategy for inclusive classroom practice’,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Australian Journal of Learning Disabilities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6(1), pp. 5-11.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Wormeli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(2024)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Differentiation From Planning to Practice.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York: Routledge.</a:t>
            </a:r>
          </a:p>
        </p:txBody>
      </p:sp>
    </p:spTree>
    <p:extLst>
      <p:ext uri="{BB962C8B-B14F-4D97-AF65-F5344CB8AC3E}">
        <p14:creationId xmlns:p14="http://schemas.microsoft.com/office/powerpoint/2010/main" val="121730882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1625</TotalTime>
  <Words>1640</Words>
  <Application>Microsoft Macintosh PowerPoint</Application>
  <PresentationFormat>Widescreen</PresentationFormat>
  <Paragraphs>187</Paragraphs>
  <Slides>34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Aptos</vt:lpstr>
      <vt:lpstr>Arial</vt:lpstr>
      <vt:lpstr>Gill Sans MT</vt:lpstr>
      <vt:lpstr>Glacial Indifference</vt:lpstr>
      <vt:lpstr>Glacial Indifference Bold</vt:lpstr>
      <vt:lpstr>Parcel</vt:lpstr>
      <vt:lpstr>Managing the learning environment, differentiation and exploiting subject disciplines in areas of learning.</vt:lpstr>
      <vt:lpstr>Contents</vt:lpstr>
      <vt:lpstr>Introduction what I will discuss </vt:lpstr>
      <vt:lpstr>Context</vt:lpstr>
      <vt:lpstr>Literature review</vt:lpstr>
      <vt:lpstr>Literature review</vt:lpstr>
      <vt:lpstr>Literature review</vt:lpstr>
      <vt:lpstr>Reflective discussion: Managing the learning environment</vt:lpstr>
      <vt:lpstr>Organising the physical space</vt:lpstr>
      <vt:lpstr>Enhanced areas</vt:lpstr>
      <vt:lpstr>Displays</vt:lpstr>
      <vt:lpstr>Morning jobs</vt:lpstr>
      <vt:lpstr>Establishing clear expectations and routines</vt:lpstr>
      <vt:lpstr>PowerPoint Presentation</vt:lpstr>
      <vt:lpstr>Reflective discussion: Differentiation</vt:lpstr>
      <vt:lpstr>Adjusting the content</vt:lpstr>
      <vt:lpstr>Assessment for learning</vt:lpstr>
      <vt:lpstr>Numeracy work</vt:lpstr>
      <vt:lpstr>Literacy work</vt:lpstr>
      <vt:lpstr>Resources to support</vt:lpstr>
      <vt:lpstr>Using resources to support a range of learning</vt:lpstr>
      <vt:lpstr>Reflective discussion: Exploiting subject disciplines in areas of learning</vt:lpstr>
      <vt:lpstr>Making cross curricular links </vt:lpstr>
      <vt:lpstr>MINIBEAST/ MONEY WORK</vt:lpstr>
      <vt:lpstr>STEM investigation</vt:lpstr>
      <vt:lpstr>Developing lessons which achieve the four purposes  </vt:lpstr>
      <vt:lpstr>Enterprising, creative contributors  Creating recycling posters to put around the school</vt:lpstr>
      <vt:lpstr>Ethical, informed citizens  Coin recognition and using money</vt:lpstr>
      <vt:lpstr>PowerPoint Presentation</vt:lpstr>
      <vt:lpstr>Thank you for listening  Any questions?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Clinical Cycle Presentation:  A Neuropsychology Case</dc:title>
  <dc:creator>Harley Moseley</dc:creator>
  <cp:lastModifiedBy>carys conibeer</cp:lastModifiedBy>
  <cp:revision>180</cp:revision>
  <cp:lastPrinted>2025-04-16T08:34:32Z</cp:lastPrinted>
  <dcterms:created xsi:type="dcterms:W3CDTF">2025-03-14T10:22:11Z</dcterms:created>
  <dcterms:modified xsi:type="dcterms:W3CDTF">2025-05-19T19:02:01Z</dcterms:modified>
</cp:coreProperties>
</file>