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8"/>
  </p:notesMasterIdLst>
  <p:sldIdLst>
    <p:sldId id="278" r:id="rId2"/>
    <p:sldId id="279" r:id="rId3"/>
    <p:sldId id="294" r:id="rId4"/>
    <p:sldId id="280" r:id="rId5"/>
    <p:sldId id="297" r:id="rId6"/>
    <p:sldId id="298" r:id="rId7"/>
    <p:sldId id="281" r:id="rId8"/>
    <p:sldId id="283" r:id="rId9"/>
    <p:sldId id="284" r:id="rId10"/>
    <p:sldId id="282" r:id="rId11"/>
    <p:sldId id="296" r:id="rId12"/>
    <p:sldId id="285" r:id="rId13"/>
    <p:sldId id="288" r:id="rId14"/>
    <p:sldId id="293" r:id="rId15"/>
    <p:sldId id="292" r:id="rId16"/>
    <p:sldId id="295" r:id="rId17"/>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A6767B-A28F-4288-814E-0EB68B3A9B41}" v="11" dt="2022-11-08T12:04:26.783"/>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651" autoAdjust="0"/>
    <p:restoredTop sz="94609" autoAdjust="0"/>
  </p:normalViewPr>
  <p:slideViewPr>
    <p:cSldViewPr snapToGrid="0" snapToObjects="1">
      <p:cViewPr varScale="1">
        <p:scale>
          <a:sx n="82" d="100"/>
          <a:sy n="82" d="100"/>
        </p:scale>
        <p:origin x="874" y="77"/>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ime Architecture" userId="77716ef240ca8282" providerId="LiveId" clId="{B8A6767B-A28F-4288-814E-0EB68B3A9B41}"/>
    <pc:docChg chg="custSel addSld delSld modSld">
      <pc:chgData name="Prime Architecture" userId="77716ef240ca8282" providerId="LiveId" clId="{B8A6767B-A28F-4288-814E-0EB68B3A9B41}" dt="2022-11-08T12:04:33.910" v="523" actId="1076"/>
      <pc:docMkLst>
        <pc:docMk/>
      </pc:docMkLst>
      <pc:sldChg chg="modSp mod">
        <pc:chgData name="Prime Architecture" userId="77716ef240ca8282" providerId="LiveId" clId="{B8A6767B-A28F-4288-814E-0EB68B3A9B41}" dt="2022-11-08T11:18:05.304" v="512" actId="1076"/>
        <pc:sldMkLst>
          <pc:docMk/>
          <pc:sldMk cId="2131568492" sldId="278"/>
        </pc:sldMkLst>
        <pc:picChg chg="mod">
          <ac:chgData name="Prime Architecture" userId="77716ef240ca8282" providerId="LiveId" clId="{B8A6767B-A28F-4288-814E-0EB68B3A9B41}" dt="2022-11-08T11:18:05.304" v="512" actId="1076"/>
          <ac:picMkLst>
            <pc:docMk/>
            <pc:sldMk cId="2131568492" sldId="278"/>
            <ac:picMk id="8" creationId="{362745AD-5B90-151E-1D45-EDAF629BF849}"/>
          </ac:picMkLst>
        </pc:picChg>
      </pc:sldChg>
      <pc:sldChg chg="delSp modSp mod delAnim">
        <pc:chgData name="Prime Architecture" userId="77716ef240ca8282" providerId="LiveId" clId="{B8A6767B-A28F-4288-814E-0EB68B3A9B41}" dt="2022-11-08T11:26:47.415" v="516" actId="1076"/>
        <pc:sldMkLst>
          <pc:docMk/>
          <pc:sldMk cId="3855531800" sldId="279"/>
        </pc:sldMkLst>
        <pc:picChg chg="del mod">
          <ac:chgData name="Prime Architecture" userId="77716ef240ca8282" providerId="LiveId" clId="{B8A6767B-A28F-4288-814E-0EB68B3A9B41}" dt="2022-11-08T11:22:36.091" v="514" actId="478"/>
          <ac:picMkLst>
            <pc:docMk/>
            <pc:sldMk cId="3855531800" sldId="279"/>
            <ac:picMk id="4" creationId="{15DDE7C1-74CD-6881-F32D-99CAB3BF412D}"/>
          </ac:picMkLst>
        </pc:picChg>
        <pc:picChg chg="mod">
          <ac:chgData name="Prime Architecture" userId="77716ef240ca8282" providerId="LiveId" clId="{B8A6767B-A28F-4288-814E-0EB68B3A9B41}" dt="2022-11-08T11:23:58.801" v="515" actId="1076"/>
          <ac:picMkLst>
            <pc:docMk/>
            <pc:sldMk cId="3855531800" sldId="279"/>
            <ac:picMk id="5" creationId="{0419D057-679E-0D7F-5D6D-FCC6FCE007CD}"/>
          </ac:picMkLst>
        </pc:picChg>
        <pc:picChg chg="mod">
          <ac:chgData name="Prime Architecture" userId="77716ef240ca8282" providerId="LiveId" clId="{B8A6767B-A28F-4288-814E-0EB68B3A9B41}" dt="2022-11-08T11:26:47.415" v="516" actId="1076"/>
          <ac:picMkLst>
            <pc:docMk/>
            <pc:sldMk cId="3855531800" sldId="279"/>
            <ac:picMk id="6" creationId="{5B2EA62E-568D-06D8-B24C-0C8649B466DE}"/>
          </ac:picMkLst>
        </pc:picChg>
      </pc:sldChg>
      <pc:sldChg chg="modSp mod">
        <pc:chgData name="Prime Architecture" userId="77716ef240ca8282" providerId="LiveId" clId="{B8A6767B-A28F-4288-814E-0EB68B3A9B41}" dt="2022-11-08T12:04:33.910" v="523" actId="1076"/>
        <pc:sldMkLst>
          <pc:docMk/>
          <pc:sldMk cId="979622006" sldId="280"/>
        </pc:sldMkLst>
        <pc:picChg chg="mod">
          <ac:chgData name="Prime Architecture" userId="77716ef240ca8282" providerId="LiveId" clId="{B8A6767B-A28F-4288-814E-0EB68B3A9B41}" dt="2022-11-08T11:54:28.965" v="522" actId="1076"/>
          <ac:picMkLst>
            <pc:docMk/>
            <pc:sldMk cId="979622006" sldId="280"/>
            <ac:picMk id="11" creationId="{14F8502D-A4B0-7AC2-6DBB-3BBCA04D39D7}"/>
          </ac:picMkLst>
        </pc:picChg>
        <pc:picChg chg="mod">
          <ac:chgData name="Prime Architecture" userId="77716ef240ca8282" providerId="LiveId" clId="{B8A6767B-A28F-4288-814E-0EB68B3A9B41}" dt="2022-11-08T12:04:33.910" v="523" actId="1076"/>
          <ac:picMkLst>
            <pc:docMk/>
            <pc:sldMk cId="979622006" sldId="280"/>
            <ac:picMk id="12" creationId="{842B8136-3918-6883-0CD0-20834FCA7AD1}"/>
          </ac:picMkLst>
        </pc:picChg>
      </pc:sldChg>
      <pc:sldChg chg="addSp delSp modSp mod">
        <pc:chgData name="Prime Architecture" userId="77716ef240ca8282" providerId="LiveId" clId="{B8A6767B-A28F-4288-814E-0EB68B3A9B41}" dt="2022-11-08T11:09:01.140" v="511" actId="1076"/>
        <pc:sldMkLst>
          <pc:docMk/>
          <pc:sldMk cId="1600494506" sldId="288"/>
        </pc:sldMkLst>
        <pc:spChg chg="add del mod">
          <ac:chgData name="Prime Architecture" userId="77716ef240ca8282" providerId="LiveId" clId="{B8A6767B-A28F-4288-814E-0EB68B3A9B41}" dt="2022-11-08T11:07:44.420" v="498" actId="478"/>
          <ac:spMkLst>
            <pc:docMk/>
            <pc:sldMk cId="1600494506" sldId="288"/>
            <ac:spMk id="3" creationId="{C2A7F59D-BB06-E722-7281-35B101943095}"/>
          </ac:spMkLst>
        </pc:spChg>
        <pc:spChg chg="add del mod">
          <ac:chgData name="Prime Architecture" userId="77716ef240ca8282" providerId="LiveId" clId="{B8A6767B-A28F-4288-814E-0EB68B3A9B41}" dt="2022-11-08T11:07:41.767" v="497" actId="478"/>
          <ac:spMkLst>
            <pc:docMk/>
            <pc:sldMk cId="1600494506" sldId="288"/>
            <ac:spMk id="5" creationId="{B453A054-2660-B2FF-0AD8-BF804A7B957E}"/>
          </ac:spMkLst>
        </pc:spChg>
        <pc:spChg chg="add del mod">
          <ac:chgData name="Prime Architecture" userId="77716ef240ca8282" providerId="LiveId" clId="{B8A6767B-A28F-4288-814E-0EB68B3A9B41}" dt="2022-11-08T11:08:02.277" v="502" actId="478"/>
          <ac:spMkLst>
            <pc:docMk/>
            <pc:sldMk cId="1600494506" sldId="288"/>
            <ac:spMk id="8" creationId="{1D1082F8-65B4-E987-223D-B98AE002DCCC}"/>
          </ac:spMkLst>
        </pc:spChg>
        <pc:spChg chg="add del mod">
          <ac:chgData name="Prime Architecture" userId="77716ef240ca8282" providerId="LiveId" clId="{B8A6767B-A28F-4288-814E-0EB68B3A9B41}" dt="2022-11-08T11:07:58.512" v="501" actId="478"/>
          <ac:spMkLst>
            <pc:docMk/>
            <pc:sldMk cId="1600494506" sldId="288"/>
            <ac:spMk id="10" creationId="{63BD9EAD-032F-1E0D-3176-B6BABF09BA95}"/>
          </ac:spMkLst>
        </pc:spChg>
        <pc:spChg chg="add del mod">
          <ac:chgData name="Prime Architecture" userId="77716ef240ca8282" providerId="LiveId" clId="{B8A6767B-A28F-4288-814E-0EB68B3A9B41}" dt="2022-11-08T11:08:04.755" v="503" actId="478"/>
          <ac:spMkLst>
            <pc:docMk/>
            <pc:sldMk cId="1600494506" sldId="288"/>
            <ac:spMk id="12" creationId="{ECE25C26-E403-7E35-EE61-2C0CAD19108B}"/>
          </ac:spMkLst>
        </pc:spChg>
        <pc:spChg chg="add del mod">
          <ac:chgData name="Prime Architecture" userId="77716ef240ca8282" providerId="LiveId" clId="{B8A6767B-A28F-4288-814E-0EB68B3A9B41}" dt="2022-11-08T11:07:52.543" v="500" actId="478"/>
          <ac:spMkLst>
            <pc:docMk/>
            <pc:sldMk cId="1600494506" sldId="288"/>
            <ac:spMk id="14" creationId="{5638F188-7729-CCF5-FA50-33EE3D04BAC5}"/>
          </ac:spMkLst>
        </pc:spChg>
        <pc:spChg chg="mod">
          <ac:chgData name="Prime Architecture" userId="77716ef240ca8282" providerId="LiveId" clId="{B8A6767B-A28F-4288-814E-0EB68B3A9B41}" dt="2022-11-08T11:03:15.357" v="276" actId="1076"/>
          <ac:spMkLst>
            <pc:docMk/>
            <pc:sldMk cId="1600494506" sldId="288"/>
            <ac:spMk id="19" creationId="{270C77AB-7E91-84A6-3E62-DAB80E1E4481}"/>
          </ac:spMkLst>
        </pc:spChg>
        <pc:spChg chg="mod">
          <ac:chgData name="Prime Architecture" userId="77716ef240ca8282" providerId="LiveId" clId="{B8A6767B-A28F-4288-814E-0EB68B3A9B41}" dt="2022-11-08T11:05:11.384" v="375" actId="14100"/>
          <ac:spMkLst>
            <pc:docMk/>
            <pc:sldMk cId="1600494506" sldId="288"/>
            <ac:spMk id="20" creationId="{15DD9AC8-4A5F-70DB-AA68-C461059D81A1}"/>
          </ac:spMkLst>
        </pc:spChg>
        <pc:spChg chg="mod">
          <ac:chgData name="Prime Architecture" userId="77716ef240ca8282" providerId="LiveId" clId="{B8A6767B-A28F-4288-814E-0EB68B3A9B41}" dt="2022-11-08T11:06:44.552" v="401" actId="20577"/>
          <ac:spMkLst>
            <pc:docMk/>
            <pc:sldMk cId="1600494506" sldId="288"/>
            <ac:spMk id="21" creationId="{A28A203B-0CF0-2AB0-5F54-07C8E3003918}"/>
          </ac:spMkLst>
        </pc:spChg>
        <pc:spChg chg="del">
          <ac:chgData name="Prime Architecture" userId="77716ef240ca8282" providerId="LiveId" clId="{B8A6767B-A28F-4288-814E-0EB68B3A9B41}" dt="2022-11-08T11:07:18.839" v="489" actId="478"/>
          <ac:spMkLst>
            <pc:docMk/>
            <pc:sldMk cId="1600494506" sldId="288"/>
            <ac:spMk id="22" creationId="{05BC0115-F702-2E0A-61A4-4A6CE33FD775}"/>
          </ac:spMkLst>
        </pc:spChg>
        <pc:spChg chg="del">
          <ac:chgData name="Prime Architecture" userId="77716ef240ca8282" providerId="LiveId" clId="{B8A6767B-A28F-4288-814E-0EB68B3A9B41}" dt="2022-11-08T11:07:36.685" v="495" actId="478"/>
          <ac:spMkLst>
            <pc:docMk/>
            <pc:sldMk cId="1600494506" sldId="288"/>
            <ac:spMk id="23" creationId="{9D48D07F-2D5B-F0D5-4005-197607C4F197}"/>
          </ac:spMkLst>
        </pc:spChg>
        <pc:spChg chg="mod">
          <ac:chgData name="Prime Architecture" userId="77716ef240ca8282" providerId="LiveId" clId="{B8A6767B-A28F-4288-814E-0EB68B3A9B41}" dt="2022-11-08T11:05:27.115" v="376" actId="1076"/>
          <ac:spMkLst>
            <pc:docMk/>
            <pc:sldMk cId="1600494506" sldId="288"/>
            <ac:spMk id="24" creationId="{A3BF8E55-B2B9-104D-F277-08902534735D}"/>
          </ac:spMkLst>
        </pc:spChg>
        <pc:spChg chg="mod">
          <ac:chgData name="Prime Architecture" userId="77716ef240ca8282" providerId="LiveId" clId="{B8A6767B-A28F-4288-814E-0EB68B3A9B41}" dt="2022-11-08T11:04:59.386" v="373" actId="20577"/>
          <ac:spMkLst>
            <pc:docMk/>
            <pc:sldMk cId="1600494506" sldId="288"/>
            <ac:spMk id="25" creationId="{BCE9DA14-62AB-A857-6387-1F5D330B3F36}"/>
          </ac:spMkLst>
        </pc:spChg>
        <pc:spChg chg="mod">
          <ac:chgData name="Prime Architecture" userId="77716ef240ca8282" providerId="LiveId" clId="{B8A6767B-A28F-4288-814E-0EB68B3A9B41}" dt="2022-11-08T11:07:05.048" v="487" actId="20577"/>
          <ac:spMkLst>
            <pc:docMk/>
            <pc:sldMk cId="1600494506" sldId="288"/>
            <ac:spMk id="26" creationId="{710CB940-D45B-59F1-06E5-9CC94100EF05}"/>
          </ac:spMkLst>
        </pc:spChg>
        <pc:spChg chg="del">
          <ac:chgData name="Prime Architecture" userId="77716ef240ca8282" providerId="LiveId" clId="{B8A6767B-A28F-4288-814E-0EB68B3A9B41}" dt="2022-11-08T11:07:48.163" v="499" actId="478"/>
          <ac:spMkLst>
            <pc:docMk/>
            <pc:sldMk cId="1600494506" sldId="288"/>
            <ac:spMk id="27" creationId="{A0DA38E3-68A2-4FF9-022B-BA0DF832B1DB}"/>
          </ac:spMkLst>
        </pc:spChg>
        <pc:spChg chg="del mod">
          <ac:chgData name="Prime Architecture" userId="77716ef240ca8282" providerId="LiveId" clId="{B8A6767B-A28F-4288-814E-0EB68B3A9B41}" dt="2022-11-08T11:07:34.069" v="494" actId="478"/>
          <ac:spMkLst>
            <pc:docMk/>
            <pc:sldMk cId="1600494506" sldId="288"/>
            <ac:spMk id="28" creationId="{B72BD1AE-7290-BA6E-18FB-8181C0D13E7C}"/>
          </ac:spMkLst>
        </pc:spChg>
        <pc:picChg chg="add mod">
          <ac:chgData name="Prime Architecture" userId="77716ef240ca8282" providerId="LiveId" clId="{B8A6767B-A28F-4288-814E-0EB68B3A9B41}" dt="2022-11-08T11:09:01.140" v="511" actId="1076"/>
          <ac:picMkLst>
            <pc:docMk/>
            <pc:sldMk cId="1600494506" sldId="288"/>
            <ac:picMk id="16" creationId="{5FD012BA-D2C9-3617-CFB6-47843E6823DE}"/>
          </ac:picMkLst>
        </pc:picChg>
        <pc:picChg chg="del">
          <ac:chgData name="Prime Architecture" userId="77716ef240ca8282" providerId="LiveId" clId="{B8A6767B-A28F-4288-814E-0EB68B3A9B41}" dt="2022-11-08T11:07:38.966" v="496" actId="478"/>
          <ac:picMkLst>
            <pc:docMk/>
            <pc:sldMk cId="1600494506" sldId="288"/>
            <ac:picMk id="268" creationId="{1A522F41-60C1-3803-6132-18E154C0E328}"/>
          </ac:picMkLst>
        </pc:picChg>
        <pc:picChg chg="del">
          <ac:chgData name="Prime Architecture" userId="77716ef240ca8282" providerId="LiveId" clId="{B8A6767B-A28F-4288-814E-0EB68B3A9B41}" dt="2022-11-08T11:07:13.577" v="488" actId="478"/>
          <ac:picMkLst>
            <pc:docMk/>
            <pc:sldMk cId="1600494506" sldId="288"/>
            <ac:picMk id="270" creationId="{DE7A4D25-3CA5-F92A-988A-F913C367D593}"/>
          </ac:picMkLst>
        </pc:picChg>
        <pc:picChg chg="mod">
          <ac:chgData name="Prime Architecture" userId="77716ef240ca8282" providerId="LiveId" clId="{B8A6767B-A28F-4288-814E-0EB68B3A9B41}" dt="2022-11-08T11:06:36.823" v="379" actId="1076"/>
          <ac:picMkLst>
            <pc:docMk/>
            <pc:sldMk cId="1600494506" sldId="288"/>
            <ac:picMk id="288" creationId="{A5707D4A-497A-679A-3ACA-721E8D0E2699}"/>
          </ac:picMkLst>
        </pc:picChg>
        <pc:picChg chg="mod">
          <ac:chgData name="Prime Architecture" userId="77716ef240ca8282" providerId="LiveId" clId="{B8A6767B-A28F-4288-814E-0EB68B3A9B41}" dt="2022-11-08T11:05:07.138" v="374" actId="1076"/>
          <ac:picMkLst>
            <pc:docMk/>
            <pc:sldMk cId="1600494506" sldId="288"/>
            <ac:picMk id="290" creationId="{E63515FB-9439-CCAE-C220-6F0E5ECB75E8}"/>
          </ac:picMkLst>
        </pc:picChg>
        <pc:picChg chg="mod">
          <ac:chgData name="Prime Architecture" userId="77716ef240ca8282" providerId="LiveId" clId="{B8A6767B-A28F-4288-814E-0EB68B3A9B41}" dt="2022-11-08T11:03:44.484" v="309" actId="1076"/>
          <ac:picMkLst>
            <pc:docMk/>
            <pc:sldMk cId="1600494506" sldId="288"/>
            <ac:picMk id="292" creationId="{8167DB44-EDED-0971-E35D-A5FA1E47C215}"/>
          </ac:picMkLst>
        </pc:picChg>
      </pc:sldChg>
      <pc:sldChg chg="del">
        <pc:chgData name="Prime Architecture" userId="77716ef240ca8282" providerId="LiveId" clId="{B8A6767B-A28F-4288-814E-0EB68B3A9B41}" dt="2022-11-08T11:02:19.178" v="228" actId="2696"/>
        <pc:sldMkLst>
          <pc:docMk/>
          <pc:sldMk cId="249904479" sldId="291"/>
        </pc:sldMkLst>
      </pc:sldChg>
      <pc:sldChg chg="modSp mod">
        <pc:chgData name="Prime Architecture" userId="77716ef240ca8282" providerId="LiveId" clId="{B8A6767B-A28F-4288-814E-0EB68B3A9B41}" dt="2022-11-08T11:39:46.696" v="521" actId="1076"/>
        <pc:sldMkLst>
          <pc:docMk/>
          <pc:sldMk cId="4186900182" sldId="294"/>
        </pc:sldMkLst>
        <pc:spChg chg="mod">
          <ac:chgData name="Prime Architecture" userId="77716ef240ca8282" providerId="LiveId" clId="{B8A6767B-A28F-4288-814E-0EB68B3A9B41}" dt="2022-11-08T11:39:09.992" v="520" actId="1076"/>
          <ac:spMkLst>
            <pc:docMk/>
            <pc:sldMk cId="4186900182" sldId="294"/>
            <ac:spMk id="3" creationId="{C84E6E9F-6E47-FB39-5BD0-BFD2C5DBFED9}"/>
          </ac:spMkLst>
        </pc:spChg>
        <pc:picChg chg="mod">
          <ac:chgData name="Prime Architecture" userId="77716ef240ca8282" providerId="LiveId" clId="{B8A6767B-A28F-4288-814E-0EB68B3A9B41}" dt="2022-11-08T11:28:40.241" v="517" actId="1076"/>
          <ac:picMkLst>
            <pc:docMk/>
            <pc:sldMk cId="4186900182" sldId="294"/>
            <ac:picMk id="4" creationId="{2A4A5E71-B076-02FA-EE61-697D338630C3}"/>
          </ac:picMkLst>
        </pc:picChg>
        <pc:picChg chg="mod">
          <ac:chgData name="Prime Architecture" userId="77716ef240ca8282" providerId="LiveId" clId="{B8A6767B-A28F-4288-814E-0EB68B3A9B41}" dt="2022-11-08T11:33:05.611" v="518" actId="1076"/>
          <ac:picMkLst>
            <pc:docMk/>
            <pc:sldMk cId="4186900182" sldId="294"/>
            <ac:picMk id="5" creationId="{7D392A60-0F96-0EB3-DCCF-1A309E478231}"/>
          </ac:picMkLst>
        </pc:picChg>
        <pc:picChg chg="mod">
          <ac:chgData name="Prime Architecture" userId="77716ef240ca8282" providerId="LiveId" clId="{B8A6767B-A28F-4288-814E-0EB68B3A9B41}" dt="2022-11-08T11:39:46.696" v="521" actId="1076"/>
          <ac:picMkLst>
            <pc:docMk/>
            <pc:sldMk cId="4186900182" sldId="294"/>
            <ac:picMk id="6" creationId="{398D6FD7-7B73-211E-94D7-F6F55DBFBE83}"/>
          </ac:picMkLst>
        </pc:picChg>
      </pc:sldChg>
      <pc:sldChg chg="modSp mod">
        <pc:chgData name="Prime Architecture" userId="77716ef240ca8282" providerId="LiveId" clId="{B8A6767B-A28F-4288-814E-0EB68B3A9B41}" dt="2022-11-08T10:59:53.860" v="227" actId="2711"/>
        <pc:sldMkLst>
          <pc:docMk/>
          <pc:sldMk cId="3409962783" sldId="295"/>
        </pc:sldMkLst>
        <pc:spChg chg="mod">
          <ac:chgData name="Prime Architecture" userId="77716ef240ca8282" providerId="LiveId" clId="{B8A6767B-A28F-4288-814E-0EB68B3A9B41}" dt="2022-11-08T10:59:53.860" v="227" actId="2711"/>
          <ac:spMkLst>
            <pc:docMk/>
            <pc:sldMk cId="3409962783" sldId="295"/>
            <ac:spMk id="3" creationId="{D78641D0-4E6D-0108-6101-266587BEADAD}"/>
          </ac:spMkLst>
        </pc:spChg>
      </pc:sldChg>
      <pc:sldChg chg="addSp delSp modSp new mod">
        <pc:chgData name="Prime Architecture" userId="77716ef240ca8282" providerId="LiveId" clId="{B8A6767B-A28F-4288-814E-0EB68B3A9B41}" dt="2022-11-08T10:55:24.728" v="187" actId="1076"/>
        <pc:sldMkLst>
          <pc:docMk/>
          <pc:sldMk cId="1901330279" sldId="297"/>
        </pc:sldMkLst>
        <pc:spChg chg="mod">
          <ac:chgData name="Prime Architecture" userId="77716ef240ca8282" providerId="LiveId" clId="{B8A6767B-A28F-4288-814E-0EB68B3A9B41}" dt="2022-11-08T10:51:09.508" v="46" actId="20577"/>
          <ac:spMkLst>
            <pc:docMk/>
            <pc:sldMk cId="1901330279" sldId="297"/>
            <ac:spMk id="2" creationId="{66DCF48E-3286-E69C-7A20-966C9DEFED06}"/>
          </ac:spMkLst>
        </pc:spChg>
        <pc:spChg chg="mod">
          <ac:chgData name="Prime Architecture" userId="77716ef240ca8282" providerId="LiveId" clId="{B8A6767B-A28F-4288-814E-0EB68B3A9B41}" dt="2022-11-08T10:54:47.280" v="180" actId="20577"/>
          <ac:spMkLst>
            <pc:docMk/>
            <pc:sldMk cId="1901330279" sldId="297"/>
            <ac:spMk id="3" creationId="{3F70A19E-A132-DCB1-16EA-CF5092C626FB}"/>
          </ac:spMkLst>
        </pc:spChg>
        <pc:spChg chg="del mod">
          <ac:chgData name="Prime Architecture" userId="77716ef240ca8282" providerId="LiveId" clId="{B8A6767B-A28F-4288-814E-0EB68B3A9B41}" dt="2022-11-08T10:49:54.049" v="4" actId="478"/>
          <ac:spMkLst>
            <pc:docMk/>
            <pc:sldMk cId="1901330279" sldId="297"/>
            <ac:spMk id="4" creationId="{5D662E97-F7EC-BB73-5247-6AAB3CEA39A1}"/>
          </ac:spMkLst>
        </pc:spChg>
        <pc:picChg chg="add mod">
          <ac:chgData name="Prime Architecture" userId="77716ef240ca8282" providerId="LiveId" clId="{B8A6767B-A28F-4288-814E-0EB68B3A9B41}" dt="2022-11-08T10:55:24.728" v="187" actId="1076"/>
          <ac:picMkLst>
            <pc:docMk/>
            <pc:sldMk cId="1901330279" sldId="297"/>
            <ac:picMk id="7" creationId="{236ED95E-1B69-C241-BA15-8615B4EA4E02}"/>
          </ac:picMkLst>
        </pc:picChg>
      </pc:sldChg>
      <pc:sldChg chg="modSp new mod">
        <pc:chgData name="Prime Architecture" userId="77716ef240ca8282" providerId="LiveId" clId="{B8A6767B-A28F-4288-814E-0EB68B3A9B41}" dt="2022-11-08T10:58:45.498" v="220" actId="14100"/>
        <pc:sldMkLst>
          <pc:docMk/>
          <pc:sldMk cId="1603035241" sldId="298"/>
        </pc:sldMkLst>
        <pc:spChg chg="mod">
          <ac:chgData name="Prime Architecture" userId="77716ef240ca8282" providerId="LiveId" clId="{B8A6767B-A28F-4288-814E-0EB68B3A9B41}" dt="2022-11-08T10:58:45.498" v="220" actId="14100"/>
          <ac:spMkLst>
            <pc:docMk/>
            <pc:sldMk cId="1603035241" sldId="298"/>
            <ac:spMk id="2" creationId="{3E5669FB-999E-D54D-A7AB-333423449D96}"/>
          </ac:spMkLst>
        </pc:spChg>
        <pc:spChg chg="mod">
          <ac:chgData name="Prime Architecture" userId="77716ef240ca8282" providerId="LiveId" clId="{B8A6767B-A28F-4288-814E-0EB68B3A9B41}" dt="2022-11-08T10:58:27.251" v="191"/>
          <ac:spMkLst>
            <pc:docMk/>
            <pc:sldMk cId="1603035241" sldId="298"/>
            <ac:spMk id="3" creationId="{BDB47604-01AE-3D12-F67A-47933774B3C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0.png"/><Relationship Id="rId5" Type="http://schemas.openxmlformats.org/officeDocument/2006/relationships/hyperlink" Target="https://citizentruth.org/apple-versus-third-party-repair-techs/" TargetMode="External"/><Relationship Id="rId4" Type="http://schemas.openxmlformats.org/officeDocument/2006/relationships/image" Target="../media/image9.jpg"/></Relationships>
</file>

<file path=ppt/slides/_rels/slide2.xml.rels><?xml version="1.0" encoding="UTF-8" standalone="yes"?>
<Relationships xmlns="http://schemas.openxmlformats.org/package/2006/relationships"><Relationship Id="rId3" Type="http://schemas.microsoft.com/office/2007/relationships/media" Target="../media/media3.m4a"/><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0.png"/><Relationship Id="rId5" Type="http://schemas.openxmlformats.org/officeDocument/2006/relationships/slideLayout" Target="../slideLayouts/slideLayout2.xml"/><Relationship Id="rId4" Type="http://schemas.openxmlformats.org/officeDocument/2006/relationships/audio" Target="../media/media3.m4a"/></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microsoft.com/office/2007/relationships/media" Target="../media/media5.m4a"/><Relationship Id="rId7"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audio" Target="../media/media6.m4a"/><Relationship Id="rId5" Type="http://schemas.microsoft.com/office/2007/relationships/media" Target="../media/media6.m4a"/><Relationship Id="rId4" Type="http://schemas.openxmlformats.org/officeDocument/2006/relationships/audio" Target="../media/media5.m4a"/></Relationships>
</file>

<file path=ppt/slides/_rels/slide4.xml.rels><?xml version="1.0" encoding="UTF-8" standalone="yes"?>
<Relationships xmlns="http://schemas.openxmlformats.org/package/2006/relationships"><Relationship Id="rId8" Type="http://schemas.openxmlformats.org/officeDocument/2006/relationships/image" Target="../media/image12.jpg"/><Relationship Id="rId3" Type="http://schemas.microsoft.com/office/2007/relationships/media" Target="../media/media8.m4a"/><Relationship Id="rId7" Type="http://schemas.openxmlformats.org/officeDocument/2006/relationships/hyperlink" Target="https://www.wallpaperflare.com/white-imac-with-apple-keyboard-and-magic-mouse-pc-apple-inc-wallpaper-atsai" TargetMode="External"/><Relationship Id="rId12" Type="http://schemas.openxmlformats.org/officeDocument/2006/relationships/image" Target="../media/image10.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1.jpg"/><Relationship Id="rId11" Type="http://schemas.openxmlformats.org/officeDocument/2006/relationships/hyperlink" Target="https://commons.wikimedia.org/wiki/Apple_Inc." TargetMode="External"/><Relationship Id="rId5" Type="http://schemas.openxmlformats.org/officeDocument/2006/relationships/slideLayout" Target="../slideLayouts/slideLayout3.xml"/><Relationship Id="rId10" Type="http://schemas.openxmlformats.org/officeDocument/2006/relationships/image" Target="../media/image13.jpg"/><Relationship Id="rId4" Type="http://schemas.openxmlformats.org/officeDocument/2006/relationships/audio" Target="../media/media8.m4a"/><Relationship Id="rId9" Type="http://schemas.openxmlformats.org/officeDocument/2006/relationships/hyperlink" Target="https://www.wallpaperflare.com/smartphone-diagram-blueprint-apple-inc-iphone-diagrams-blueprints-wallpaper-uke"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wallpaperflare.com/apple-product-logo-think-different-slogan-text-no-people-wallpaper-qnejg" TargetMode="External"/><Relationship Id="rId2" Type="http://schemas.openxmlformats.org/officeDocument/2006/relationships/image" Target="../media/image14.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0.png"/><Relationship Id="rId5" Type="http://schemas.openxmlformats.org/officeDocument/2006/relationships/hyperlink" Target="https://opentextbc.ca/strategicmanagement/chapter/evaluating-the-industry/" TargetMode="Externa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10.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slideLayout" Target="../slideLayouts/slideLayout6.xml"/><Relationship Id="rId7" Type="http://schemas.openxmlformats.org/officeDocument/2006/relationships/hyperlink" Target="https://pixabay.com/en/cost-dollar-finance-money-business-1174928/" TargetMode="External"/><Relationship Id="rId12" Type="http://schemas.openxmlformats.org/officeDocument/2006/relationships/image" Target="../media/image10.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0.jpg"/><Relationship Id="rId11" Type="http://schemas.openxmlformats.org/officeDocument/2006/relationships/hyperlink" Target="https://www.groundup.org.za/article/covid-19-worlds-unprecedented-experiment/" TargetMode="External"/><Relationship Id="rId5" Type="http://schemas.openxmlformats.org/officeDocument/2006/relationships/hyperlink" Target="https://www.wallpaperflare.com/assorted-iphone-products-technology-apple-inc-collage-no-people-wallpaper-ptpjt" TargetMode="External"/><Relationship Id="rId10" Type="http://schemas.openxmlformats.org/officeDocument/2006/relationships/image" Target="../media/image22.jpg"/><Relationship Id="rId4" Type="http://schemas.openxmlformats.org/officeDocument/2006/relationships/image" Target="../media/image19.jpg"/><Relationship Id="rId9" Type="http://schemas.openxmlformats.org/officeDocument/2006/relationships/hyperlink" Target="https://www.picserver.org/highway-signs2/e/eco-friendly.html"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24.png"/><Relationship Id="rId3" Type="http://schemas.microsoft.com/office/2007/relationships/media" Target="../media/media14.m4a"/><Relationship Id="rId7" Type="http://schemas.openxmlformats.org/officeDocument/2006/relationships/hyperlink" Target="http://www.flickr.com/photos/blakespot/2410736149/"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3.jpg"/><Relationship Id="rId5" Type="http://schemas.openxmlformats.org/officeDocument/2006/relationships/slideLayout" Target="../slideLayouts/slideLayout7.xml"/><Relationship Id="rId10" Type="http://schemas.openxmlformats.org/officeDocument/2006/relationships/image" Target="../media/image10.png"/><Relationship Id="rId4" Type="http://schemas.openxmlformats.org/officeDocument/2006/relationships/audio" Target="../media/media14.m4a"/><Relationship Id="rId9" Type="http://schemas.openxmlformats.org/officeDocument/2006/relationships/hyperlink" Target="http://commons.wikimedia.org/wiki/Apple_Inc."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26.png"/><Relationship Id="rId3" Type="http://schemas.microsoft.com/office/2007/relationships/media" Target="../media/media16.m4a"/><Relationship Id="rId7" Type="http://schemas.openxmlformats.org/officeDocument/2006/relationships/hyperlink" Target="https://www.privateinternetaccess.com/blog/2017/07/apple-removes-vpn-apps-chinese-app-store-government-orders/"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5.jpg"/><Relationship Id="rId5" Type="http://schemas.openxmlformats.org/officeDocument/2006/relationships/slideLayout" Target="../slideLayouts/slideLayout7.xml"/><Relationship Id="rId10" Type="http://schemas.openxmlformats.org/officeDocument/2006/relationships/image" Target="../media/image10.png"/><Relationship Id="rId4" Type="http://schemas.openxmlformats.org/officeDocument/2006/relationships/audio" Target="../media/media16.m4a"/><Relationship Id="rId9" Type="http://schemas.openxmlformats.org/officeDocument/2006/relationships/hyperlink" Target="https://ja.wikipedia.org/wiki/Apple_Card"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slideLayout" Target="../slideLayouts/slideLayout8.xml"/><Relationship Id="rId7" Type="http://schemas.openxmlformats.org/officeDocument/2006/relationships/hyperlink" Target="https://www.thebluediamondgallery.com/tablet/c/competitor-analysis.html"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8.jpg"/><Relationship Id="rId5" Type="http://schemas.openxmlformats.org/officeDocument/2006/relationships/hyperlink" Target="https://www.picserver.org/highway-signs2/c/customers.html" TargetMode="External"/><Relationship Id="rId10" Type="http://schemas.openxmlformats.org/officeDocument/2006/relationships/image" Target="../media/image10.png"/><Relationship Id="rId4" Type="http://schemas.openxmlformats.org/officeDocument/2006/relationships/image" Target="../media/image27.jpg"/><Relationship Id="rId9" Type="http://schemas.openxmlformats.org/officeDocument/2006/relationships/hyperlink" Target="https://omgnews.today/apple-gets-critical-iphone-technology-600-million-dialog-dea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wallpaperflare.com/smartphone-diagram-blueprint-apple-inc-iphone-diagrams-blueprints-wallpaper-uke" TargetMode="External"/><Relationship Id="rId3" Type="http://schemas.openxmlformats.org/officeDocument/2006/relationships/slideLayout" Target="../slideLayouts/slideLayout10.xml"/><Relationship Id="rId7" Type="http://schemas.openxmlformats.org/officeDocument/2006/relationships/image" Target="../media/image33.jp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hyperlink" Target="https://www.marketing91.com/what-is-bowmans-strategy-clock/" TargetMode="External"/><Relationship Id="rId7" Type="http://schemas.openxmlformats.org/officeDocument/2006/relationships/hyperlink" Target="https://www.greyb.com/apple-business-strategy/#:~:text=Apple%20business%20strategy%20consists%20of%20the%20following%20four,4%20Reducing%20the%20business%E2%80%99s%20reliance%20on%20iPhone%20sales" TargetMode="External"/><Relationship Id="rId2" Type="http://schemas.openxmlformats.org/officeDocument/2006/relationships/hyperlink" Target="https://www.youtube.com/watch?v=PRI6W1cktcQ" TargetMode="External"/><Relationship Id="rId1" Type="http://schemas.openxmlformats.org/officeDocument/2006/relationships/slideLayout" Target="../slideLayouts/slideLayout14.xml"/><Relationship Id="rId6" Type="http://schemas.openxmlformats.org/officeDocument/2006/relationships/hyperlink" Target="https://www.feedough.com/the-history-of-apple/" TargetMode="External"/><Relationship Id="rId5" Type="http://schemas.openxmlformats.org/officeDocument/2006/relationships/hyperlink" Target="https://www.cgma.org/resources/tools/essential-tools/porters-five-forces.html" TargetMode="External"/><Relationship Id="rId4" Type="http://schemas.openxmlformats.org/officeDocument/2006/relationships/hyperlink" Target="https://fourweekmba.com/apple-mission-statement-vision-statement/"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bing.com/videos/search?q=Johnson%2c+G+and+Scholes%2c+K+(2004)+Exploring+Corporate+Strategy%2c+London%3a+Prentice+Hall&amp;docid=608012991324697489&amp;mid=1B86BD7257B57F4415AC1B86BD7257B57F4415AC&amp;view=detail&amp;FORM=VIRE" TargetMode="External"/><Relationship Id="rId2" Type="http://schemas.openxmlformats.org/officeDocument/2006/relationships/hyperlink" Target="https://marketbusinessnews.com/apple-inc-company-information/14919/" TargetMode="External"/><Relationship Id="rId1" Type="http://schemas.openxmlformats.org/officeDocument/2006/relationships/slideLayout" Target="../slideLayouts/slideLayout14.xml"/><Relationship Id="rId6" Type="http://schemas.openxmlformats.org/officeDocument/2006/relationships/hyperlink" Target="https://www.edrawmax.com/article/apple-pestel-analysis.html" TargetMode="External"/><Relationship Id="rId5" Type="http://schemas.openxmlformats.org/officeDocument/2006/relationships/hyperlink" Target="https://www.mbaskool.com/pestle-analysis/companies/17944-apple.html#:~:text=Apple%20PESTLE%20Analysis%20examines%20the%20various%20external%20factors,scenarios%20which%20impact%20the%20business%20of%20the%20brand." TargetMode="External"/><Relationship Id="rId4" Type="http://schemas.openxmlformats.org/officeDocument/2006/relationships/hyperlink" Target="https://www.investopedia.com/terms/s/strategic-management.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p:txBody>
          <a:bodyPr/>
          <a:lstStyle/>
          <a:p>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473904" y="3916208"/>
            <a:ext cx="3493008" cy="878908"/>
          </a:xfrm>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Kirsty Thomas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University of Wales Trinity St David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(2014376)</a:t>
            </a:r>
          </a:p>
          <a:p>
            <a:endParaRPr lang="en-US" dirty="0"/>
          </a:p>
        </p:txBody>
      </p:sp>
      <p:graphicFrame>
        <p:nvGraphicFramePr>
          <p:cNvPr id="4" name="Table 3">
            <a:extLst>
              <a:ext uri="{FF2B5EF4-FFF2-40B4-BE49-F238E27FC236}">
                <a16:creationId xmlns:a16="http://schemas.microsoft.com/office/drawing/2014/main" id="{824D5FE9-5A44-87A6-8A0B-D27DE156F807}"/>
              </a:ext>
            </a:extLst>
          </p:cNvPr>
          <p:cNvGraphicFramePr>
            <a:graphicFrameLocks noGrp="1"/>
          </p:cNvGraphicFramePr>
          <p:nvPr>
            <p:extLst>
              <p:ext uri="{D42A27DB-BD31-4B8C-83A1-F6EECF244321}">
                <p14:modId xmlns:p14="http://schemas.microsoft.com/office/powerpoint/2010/main" val="1696415344"/>
              </p:ext>
            </p:extLst>
          </p:nvPr>
        </p:nvGraphicFramePr>
        <p:xfrm>
          <a:off x="3861019" y="246653"/>
          <a:ext cx="5036820" cy="762000"/>
        </p:xfrm>
        <a:graphic>
          <a:graphicData uri="http://schemas.openxmlformats.org/drawingml/2006/table">
            <a:tbl>
              <a:tblPr>
                <a:tableStyleId>{5C22544A-7EE6-4342-B048-85BDC9FD1C3A}</a:tableStyleId>
              </a:tblPr>
              <a:tblGrid>
                <a:gridCol w="5036820">
                  <a:extLst>
                    <a:ext uri="{9D8B030D-6E8A-4147-A177-3AD203B41FA5}">
                      <a16:colId xmlns:a16="http://schemas.microsoft.com/office/drawing/2014/main" val="3225766065"/>
                    </a:ext>
                  </a:extLst>
                </a:gridCol>
              </a:tblGrid>
              <a:tr h="499262">
                <a:tc>
                  <a:txBody>
                    <a:bodyPr/>
                    <a:lstStyle/>
                    <a:p>
                      <a:pPr algn="just">
                        <a:spcBef>
                          <a:spcPts val="600"/>
                        </a:spcBef>
                        <a:spcAft>
                          <a:spcPts val="600"/>
                        </a:spcAft>
                        <a:tabLst>
                          <a:tab pos="3190875" algn="l"/>
                        </a:tabLst>
                      </a:pPr>
                      <a:r>
                        <a:rPr lang="en-GB" sz="2000" b="1" dirty="0">
                          <a:effectLst/>
                          <a:latin typeface="+mn-lt"/>
                          <a:ea typeface="Times New Roman" panose="02020603050405020304" pitchFamily="18" charset="0"/>
                          <a:cs typeface="Aldhabi" panose="020B0604020202020204" pitchFamily="2" charset="-78"/>
                        </a:rPr>
                        <a:t>Strategies for Resilience and Prosperity</a:t>
                      </a:r>
                    </a:p>
                    <a:p>
                      <a:pPr algn="ctr">
                        <a:spcBef>
                          <a:spcPts val="600"/>
                        </a:spcBef>
                        <a:spcAft>
                          <a:spcPts val="600"/>
                        </a:spcAft>
                        <a:tabLst>
                          <a:tab pos="3190875" algn="l"/>
                        </a:tabLst>
                      </a:pPr>
                      <a:r>
                        <a:rPr lang="en-GB" sz="2000" b="1" dirty="0">
                          <a:effectLst/>
                          <a:latin typeface="+mn-lt"/>
                          <a:ea typeface="Times New Roman" panose="02020603050405020304" pitchFamily="18" charset="0"/>
                          <a:cs typeface="Aldhabi" panose="020B0604020202020204" pitchFamily="2" charset="-78"/>
                        </a:rPr>
                        <a:t>Apple Inc.</a:t>
                      </a:r>
                      <a:endParaRPr lang="en-GB" sz="2000" dirty="0">
                        <a:effectLst/>
                        <a:latin typeface="+mn-lt"/>
                        <a:ea typeface="Times New Roman" panose="02020603050405020304" pitchFamily="18" charset="0"/>
                        <a:cs typeface="Aldhabi" panose="020B0604020202020204" pitchFamily="2" charset="-78"/>
                      </a:endParaRPr>
                    </a:p>
                  </a:txBody>
                  <a:tcPr marL="68580" marR="68580" marT="0" marB="0"/>
                </a:tc>
                <a:extLst>
                  <a:ext uri="{0D108BD9-81ED-4DB2-BD59-A6C34878D82A}">
                    <a16:rowId xmlns:a16="http://schemas.microsoft.com/office/drawing/2014/main" val="2655165802"/>
                  </a:ext>
                </a:extLst>
              </a:tr>
            </a:tbl>
          </a:graphicData>
        </a:graphic>
      </p:graphicFrame>
      <p:pic>
        <p:nvPicPr>
          <p:cNvPr id="6" name="Picture 5" descr="A light from a ceiling&#10;&#10;Description automatically generated with low confidence">
            <a:extLst>
              <a:ext uri="{FF2B5EF4-FFF2-40B4-BE49-F238E27FC236}">
                <a16:creationId xmlns:a16="http://schemas.microsoft.com/office/drawing/2014/main" id="{728B1D27-999F-E16A-A172-D81EBF24ECD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509796" y="1519210"/>
            <a:ext cx="3421224" cy="2155371"/>
          </a:xfrm>
          <a:prstGeom prst="rect">
            <a:avLst/>
          </a:prstGeom>
        </p:spPr>
      </p:pic>
      <p:pic>
        <p:nvPicPr>
          <p:cNvPr id="8" name="Recorded Sound">
            <a:hlinkClick r:id="" action="ppaction://media"/>
            <a:extLst>
              <a:ext uri="{FF2B5EF4-FFF2-40B4-BE49-F238E27FC236}">
                <a16:creationId xmlns:a16="http://schemas.microsoft.com/office/drawing/2014/main" id="{362745AD-5B90-151E-1D45-EDAF629BF8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84580" y="227800"/>
            <a:ext cx="487363" cy="487363"/>
          </a:xfrm>
          <a:prstGeom prst="rect">
            <a:avLst/>
          </a:prstGeom>
        </p:spPr>
      </p:pic>
    </p:spTree>
    <p:extLst>
      <p:ext uri="{BB962C8B-B14F-4D97-AF65-F5344CB8AC3E}">
        <p14:creationId xmlns:p14="http://schemas.microsoft.com/office/powerpoint/2010/main" val="2131568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3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1350325" y="197104"/>
            <a:ext cx="9239919" cy="768096"/>
          </a:xfrm>
        </p:spPr>
        <p:txBody>
          <a:bodyPr/>
          <a:lstStyle/>
          <a:p>
            <a:r>
              <a:rPr lang="en-GB" dirty="0"/>
              <a:t>definitions of strategy and strategic management</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350325" y="2406738"/>
            <a:ext cx="6272784" cy="3122168"/>
          </a:xfrm>
        </p:spPr>
        <p:txBody>
          <a:bodyPr/>
          <a:lstStyle/>
          <a:p>
            <a:r>
              <a:rPr lang="en-GB" sz="1800" spc="5" dirty="0">
                <a:solidFill>
                  <a:srgbClr val="111111"/>
                </a:solidFill>
                <a:effectLst/>
                <a:latin typeface="Calibri" panose="020F0502020204030204" pitchFamily="34" charset="0"/>
                <a:ea typeface="Times New Roman" panose="02020603050405020304" pitchFamily="18" charset="0"/>
              </a:rPr>
              <a:t>A company will need to develop a strategy to set goals and objectives to develop the company into something big and different to any other organisation to become more successful against their competitors. When a strategy is applied this helps an organisation vision where the company is heading, what they need to change and prepare for uncontrollable changes. This allows them to identify strengths and weaknesses within the organisation (Kenton, 2022). </a:t>
            </a:r>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5" name="Recorded Sound">
            <a:hlinkClick r:id="" action="ppaction://media"/>
            <a:extLst>
              <a:ext uri="{FF2B5EF4-FFF2-40B4-BE49-F238E27FC236}">
                <a16:creationId xmlns:a16="http://schemas.microsoft.com/office/drawing/2014/main" id="{0419D057-679E-0D7F-5D6D-FCC6FCE007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91584" y="197104"/>
            <a:ext cx="487363" cy="487363"/>
          </a:xfrm>
          <a:prstGeom prst="rect">
            <a:avLst/>
          </a:prstGeom>
        </p:spPr>
      </p:pic>
      <p:pic>
        <p:nvPicPr>
          <p:cNvPr id="6" name="Recorded Sound">
            <a:hlinkClick r:id="" action="ppaction://media"/>
            <a:extLst>
              <a:ext uri="{FF2B5EF4-FFF2-40B4-BE49-F238E27FC236}">
                <a16:creationId xmlns:a16="http://schemas.microsoft.com/office/drawing/2014/main" id="{5B2EA62E-568D-06D8-B24C-0C8649B466DE}"/>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433592" y="965200"/>
            <a:ext cx="487363" cy="487363"/>
          </a:xfrm>
          <a:prstGeom prst="rect">
            <a:avLst/>
          </a:prstGeom>
        </p:spPr>
      </p:pic>
    </p:spTree>
    <p:extLst>
      <p:ext uri="{BB962C8B-B14F-4D97-AF65-F5344CB8AC3E}">
        <p14:creationId xmlns:p14="http://schemas.microsoft.com/office/powerpoint/2010/main" val="3855531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237"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825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audio>
              <p:cMediaNode vol="80000">
                <p:cTn id="12"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534EE-F442-A7A7-144C-A7728C418429}"/>
              </a:ext>
            </a:extLst>
          </p:cNvPr>
          <p:cNvSpPr>
            <a:spLocks noGrp="1"/>
          </p:cNvSpPr>
          <p:nvPr>
            <p:ph type="title"/>
          </p:nvPr>
        </p:nvSpPr>
        <p:spPr>
          <a:xfrm>
            <a:off x="1107731" y="334409"/>
            <a:ext cx="9911722" cy="768096"/>
          </a:xfrm>
        </p:spPr>
        <p:txBody>
          <a:bodyPr/>
          <a:lstStyle/>
          <a:p>
            <a:r>
              <a:rPr lang="en-GB" dirty="0"/>
              <a:t>definitions of strategy and strategic management</a:t>
            </a:r>
          </a:p>
        </p:txBody>
      </p:sp>
      <p:sp>
        <p:nvSpPr>
          <p:cNvPr id="3" name="Content Placeholder 2">
            <a:extLst>
              <a:ext uri="{FF2B5EF4-FFF2-40B4-BE49-F238E27FC236}">
                <a16:creationId xmlns:a16="http://schemas.microsoft.com/office/drawing/2014/main" id="{C84E6E9F-6E47-FB39-5BD0-BFD2C5DBFED9}"/>
              </a:ext>
            </a:extLst>
          </p:cNvPr>
          <p:cNvSpPr>
            <a:spLocks noGrp="1"/>
          </p:cNvSpPr>
          <p:nvPr>
            <p:ph idx="1"/>
          </p:nvPr>
        </p:nvSpPr>
        <p:spPr>
          <a:xfrm>
            <a:off x="1107731" y="2700787"/>
            <a:ext cx="5693664" cy="3122168"/>
          </a:xfrm>
        </p:spPr>
        <p:txBody>
          <a:bodyPr/>
          <a:lstStyle/>
          <a:p>
            <a:r>
              <a:rPr lang="en-GB" sz="1800" spc="5" dirty="0">
                <a:solidFill>
                  <a:srgbClr val="111111"/>
                </a:solidFill>
                <a:effectLst/>
                <a:latin typeface="Calibri" panose="020F0502020204030204" pitchFamily="34" charset="0"/>
                <a:ea typeface="Times New Roman" panose="02020603050405020304" pitchFamily="18" charset="0"/>
              </a:rPr>
              <a:t>‘Johnson Sholes and Whittington defined strategy as the direction of scope of an organisation over the long term which, which achieve advantage in changing environment through its configuration of resources and competencies with the aim of fulfilling stakeholders’ expectations’ (Johnson, 2004). </a:t>
            </a: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4" name="Recorded Sound">
            <a:hlinkClick r:id="" action="ppaction://media"/>
            <a:extLst>
              <a:ext uri="{FF2B5EF4-FFF2-40B4-BE49-F238E27FC236}">
                <a16:creationId xmlns:a16="http://schemas.microsoft.com/office/drawing/2014/main" id="{2A4A5E71-B076-02FA-EE61-697D338630C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16487" y="231094"/>
            <a:ext cx="487363" cy="487363"/>
          </a:xfrm>
          <a:prstGeom prst="rect">
            <a:avLst/>
          </a:prstGeom>
        </p:spPr>
      </p:pic>
      <p:pic>
        <p:nvPicPr>
          <p:cNvPr id="5" name="Recorded Sound">
            <a:hlinkClick r:id="" action="ppaction://media"/>
            <a:extLst>
              <a:ext uri="{FF2B5EF4-FFF2-40B4-BE49-F238E27FC236}">
                <a16:creationId xmlns:a16="http://schemas.microsoft.com/office/drawing/2014/main" id="{7D392A60-0F96-0EB3-DCCF-1A309E478231}"/>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316487" y="858823"/>
            <a:ext cx="487363" cy="487363"/>
          </a:xfrm>
          <a:prstGeom prst="rect">
            <a:avLst/>
          </a:prstGeom>
        </p:spPr>
      </p:pic>
      <p:pic>
        <p:nvPicPr>
          <p:cNvPr id="6" name="Recorded Sound">
            <a:hlinkClick r:id="" action="ppaction://media"/>
            <a:extLst>
              <a:ext uri="{FF2B5EF4-FFF2-40B4-BE49-F238E27FC236}">
                <a16:creationId xmlns:a16="http://schemas.microsoft.com/office/drawing/2014/main" id="{398D6FD7-7B73-211E-94D7-F6F55DBFBE83}"/>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316487" y="1579461"/>
            <a:ext cx="487363" cy="487363"/>
          </a:xfrm>
          <a:prstGeom prst="rect">
            <a:avLst/>
          </a:prstGeom>
        </p:spPr>
      </p:pic>
    </p:spTree>
    <p:extLst>
      <p:ext uri="{BB962C8B-B14F-4D97-AF65-F5344CB8AC3E}">
        <p14:creationId xmlns:p14="http://schemas.microsoft.com/office/powerpoint/2010/main" val="4186900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974"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2200"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842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4"/>
                </p:tgtEl>
              </p:cMediaNode>
            </p:audio>
            <p:audio>
              <p:cMediaNode vol="80000">
                <p:cTn id="16" fill="hold" display="0">
                  <p:stCondLst>
                    <p:cond delay="indefinite"/>
                  </p:stCondLst>
                  <p:endCondLst>
                    <p:cond evt="onStopAudio" delay="0">
                      <p:tgtEl>
                        <p:sldTgt/>
                      </p:tgtEl>
                    </p:cond>
                  </p:endCondLst>
                </p:cTn>
                <p:tgtEl>
                  <p:spTgt spid="5"/>
                </p:tgtEl>
              </p:cMediaNode>
            </p:audio>
            <p:audio>
              <p:cMediaNode vol="80000">
                <p:cTn id="1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259080" y="152047"/>
            <a:ext cx="6766560" cy="768096"/>
          </a:xfrm>
        </p:spPr>
        <p:txBody>
          <a:bodyPr/>
          <a:lstStyle/>
          <a:p>
            <a:r>
              <a:rPr lang="en-GB" dirty="0"/>
              <a:t>Overview of Organisation </a:t>
            </a:r>
            <a:endParaRPr lang="en-US" dirty="0"/>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398977" y="1701862"/>
            <a:ext cx="10321896" cy="2700528"/>
          </a:xfrm>
        </p:spPr>
        <p:txBody>
          <a:bodyPr/>
          <a:lstStyle/>
          <a:p>
            <a:pPr marL="285750" indent="-285750">
              <a:buFont typeface="Arial" panose="020B0604020202020204" pitchFamily="34" charset="0"/>
              <a:buChar char="•"/>
            </a:pP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‘Apple Inc.’ was founded by Steve Jobs, Ronald</a:t>
            </a:r>
            <a:r>
              <a:rPr lang="en-GB" sz="1800" dirty="0">
                <a:solidFill>
                  <a:schemeClr val="tx1"/>
                </a:solidFill>
                <a:effectLst/>
                <a:latin typeface="Calibri" panose="020F0502020204030204" pitchFamily="34" charset="0"/>
                <a:ea typeface="Calibri" panose="020F0502020204030204" pitchFamily="34" charset="0"/>
              </a:rPr>
              <a:t> Wayne, and Steve Wozniak in 1976. </a:t>
            </a:r>
            <a:r>
              <a:rPr lang="en-GB" sz="1800" dirty="0">
                <a:effectLst/>
                <a:latin typeface="Calibri" panose="020F0502020204030204" pitchFamily="34" charset="0"/>
                <a:ea typeface="Calibri" panose="020F0502020204030204" pitchFamily="34" charset="0"/>
              </a:rPr>
              <a:t>‘</a:t>
            </a:r>
            <a:r>
              <a:rPr lang="en-GB" sz="1800" dirty="0">
                <a:solidFill>
                  <a:srgbClr val="222222"/>
                </a:solidFill>
                <a:effectLst/>
                <a:latin typeface="Calibri" panose="020F0502020204030204" pitchFamily="34" charset="0"/>
                <a:ea typeface="Calibri" panose="020F0502020204030204" pitchFamily="34" charset="0"/>
              </a:rPr>
              <a:t>The company make consumer electronics, personal computers, and software’ and is known to be one of the most successful businesses of all time (Joe, 2014) .</a:t>
            </a:r>
          </a:p>
          <a:p>
            <a:pPr marL="285750" indent="-285750">
              <a:buFont typeface="Arial" panose="020B0604020202020204" pitchFamily="34" charset="0"/>
              <a:buChar char="•"/>
            </a:pPr>
            <a:endParaRPr lang="en-GB" sz="1800" dirty="0">
              <a:solidFill>
                <a:srgbClr val="222222"/>
              </a:solidFill>
              <a:effectLst/>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1800" dirty="0">
                <a:solidFill>
                  <a:srgbClr val="222222"/>
                </a:solidFill>
                <a:effectLst/>
                <a:latin typeface="Calibri" panose="020F0502020204030204" pitchFamily="34" charset="0"/>
                <a:ea typeface="Calibri" panose="020F0502020204030204" pitchFamily="34" charset="0"/>
              </a:rPr>
              <a:t>Apple I was the first production for the founders to work on, Apple II was soon in the making when the innovation of computers took off. Apple was able to have a real office by 1970 with several employees, the company doubled in revenue every four months (Faizal, 2021). </a:t>
            </a:r>
          </a:p>
          <a:p>
            <a:pPr marL="285750" indent="-285750">
              <a:buFont typeface="Arial" panose="020B0604020202020204" pitchFamily="34" charset="0"/>
              <a:buChar char="•"/>
            </a:pPr>
            <a:endParaRPr lang="en-GB" sz="1800" dirty="0">
              <a:solidFill>
                <a:srgbClr val="222222"/>
              </a:solidFill>
              <a:effectLst/>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1800" dirty="0">
                <a:solidFill>
                  <a:srgbClr val="0A0A0A"/>
                </a:solidFill>
                <a:effectLst/>
                <a:latin typeface="Calibri" panose="020F0502020204030204" pitchFamily="34" charset="0"/>
                <a:ea typeface="Calibri" panose="020F0502020204030204" pitchFamily="34" charset="0"/>
                <a:cs typeface="Calibri" panose="020F0502020204030204" pitchFamily="34" charset="0"/>
              </a:rPr>
              <a:t>The company started to become successful and produced the best electronics worldwide, introducing the Mac OS X in 2001 and the iPod portable audio player, in 2003 iTunes music store was released. In 2006 the MacBook Pro was released with the first iPhone released in 2007, the apple store was realised in 2008 (Faizal,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4</a:t>
            </a:fld>
            <a:endParaRPr lang="en-US" dirty="0"/>
          </a:p>
        </p:txBody>
      </p:sp>
      <p:pic>
        <p:nvPicPr>
          <p:cNvPr id="5" name="Picture 4" descr="A computer monitor and keyboard on a desk&#10;&#10;Description automatically generated with medium confidence">
            <a:extLst>
              <a:ext uri="{FF2B5EF4-FFF2-40B4-BE49-F238E27FC236}">
                <a16:creationId xmlns:a16="http://schemas.microsoft.com/office/drawing/2014/main" id="{171C88B9-FD76-D2D1-482A-7FD78A4E74AE}"/>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891879" y="5156138"/>
            <a:ext cx="2271421" cy="1515113"/>
          </a:xfrm>
          <a:prstGeom prst="rect">
            <a:avLst/>
          </a:prstGeom>
        </p:spPr>
      </p:pic>
      <p:pic>
        <p:nvPicPr>
          <p:cNvPr id="7" name="Picture 6" descr="Graphical user interface&#10;&#10;Description automatically generated">
            <a:extLst>
              <a:ext uri="{FF2B5EF4-FFF2-40B4-BE49-F238E27FC236}">
                <a16:creationId xmlns:a16="http://schemas.microsoft.com/office/drawing/2014/main" id="{5194140E-2218-371B-220D-C6E06D515EF5}"/>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472529" y="5156138"/>
            <a:ext cx="2419350" cy="1512094"/>
          </a:xfrm>
          <a:prstGeom prst="rect">
            <a:avLst/>
          </a:prstGeom>
        </p:spPr>
      </p:pic>
      <p:pic>
        <p:nvPicPr>
          <p:cNvPr id="9" name="Picture 8" descr="Chart, surface chart&#10;&#10;Description automatically generated">
            <a:extLst>
              <a:ext uri="{FF2B5EF4-FFF2-40B4-BE49-F238E27FC236}">
                <a16:creationId xmlns:a16="http://schemas.microsoft.com/office/drawing/2014/main" id="{C1334FC6-E4F0-557E-926E-699A1F771439}"/>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4201108" y="5156138"/>
            <a:ext cx="2271421" cy="1515113"/>
          </a:xfrm>
          <a:prstGeom prst="rect">
            <a:avLst/>
          </a:prstGeom>
        </p:spPr>
      </p:pic>
      <p:pic>
        <p:nvPicPr>
          <p:cNvPr id="11" name="Recorded Sound">
            <a:hlinkClick r:id="" action="ppaction://media"/>
            <a:extLst>
              <a:ext uri="{FF2B5EF4-FFF2-40B4-BE49-F238E27FC236}">
                <a16:creationId xmlns:a16="http://schemas.microsoft.com/office/drawing/2014/main" id="{14F8502D-A4B0-7AC2-6DBB-3BBCA04D39D7}"/>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675937" y="186749"/>
            <a:ext cx="487363" cy="487363"/>
          </a:xfrm>
          <a:prstGeom prst="rect">
            <a:avLst/>
          </a:prstGeom>
        </p:spPr>
      </p:pic>
      <p:pic>
        <p:nvPicPr>
          <p:cNvPr id="12" name="Recorded Sound">
            <a:hlinkClick r:id="" action="ppaction://media"/>
            <a:extLst>
              <a:ext uri="{FF2B5EF4-FFF2-40B4-BE49-F238E27FC236}">
                <a16:creationId xmlns:a16="http://schemas.microsoft.com/office/drawing/2014/main" id="{842B8136-3918-6883-0CD0-20834FCA7AD1}"/>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0675936" y="938431"/>
            <a:ext cx="487363" cy="487363"/>
          </a:xfrm>
          <a:prstGeom prst="rect">
            <a:avLst/>
          </a:prstGeom>
        </p:spPr>
      </p:pic>
    </p:spTree>
    <p:extLst>
      <p:ext uri="{BB962C8B-B14F-4D97-AF65-F5344CB8AC3E}">
        <p14:creationId xmlns:p14="http://schemas.microsoft.com/office/powerpoint/2010/main" val="979622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116"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9236"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1"/>
                </p:tgtEl>
              </p:cMediaNode>
            </p:audio>
            <p:audio>
              <p:cMediaNode vol="80000">
                <p:cTn id="12"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CF48E-3286-E69C-7A20-966C9DEFED06}"/>
              </a:ext>
            </a:extLst>
          </p:cNvPr>
          <p:cNvSpPr>
            <a:spLocks noGrp="1"/>
          </p:cNvSpPr>
          <p:nvPr>
            <p:ph type="title"/>
          </p:nvPr>
        </p:nvSpPr>
        <p:spPr>
          <a:xfrm>
            <a:off x="3942426" y="347472"/>
            <a:ext cx="6766560" cy="768096"/>
          </a:xfrm>
        </p:spPr>
        <p:txBody>
          <a:bodyPr/>
          <a:lstStyle/>
          <a:p>
            <a:r>
              <a:rPr lang="en-GB" dirty="0"/>
              <a:t>Apple inc. mission statement and vision </a:t>
            </a:r>
          </a:p>
        </p:txBody>
      </p:sp>
      <p:sp>
        <p:nvSpPr>
          <p:cNvPr id="3" name="Content Placeholder 2">
            <a:extLst>
              <a:ext uri="{FF2B5EF4-FFF2-40B4-BE49-F238E27FC236}">
                <a16:creationId xmlns:a16="http://schemas.microsoft.com/office/drawing/2014/main" id="{3F70A19E-A132-DCB1-16EA-CF5092C626FB}"/>
              </a:ext>
            </a:extLst>
          </p:cNvPr>
          <p:cNvSpPr>
            <a:spLocks noGrp="1"/>
          </p:cNvSpPr>
          <p:nvPr>
            <p:ph idx="1"/>
          </p:nvPr>
        </p:nvSpPr>
        <p:spPr>
          <a:xfrm>
            <a:off x="3942426" y="2726641"/>
            <a:ext cx="6766560" cy="2700528"/>
          </a:xfrm>
        </p:spPr>
        <p:txBody>
          <a:bodyPr/>
          <a:lstStyle/>
          <a:p>
            <a:r>
              <a:rPr lang="en-GB" b="0" i="0" dirty="0">
                <a:solidFill>
                  <a:srgbClr val="000000"/>
                </a:solidFill>
                <a:effectLst/>
                <a:latin typeface="Montserrat" panose="00000500000000000000" pitchFamily="2" charset="0"/>
              </a:rPr>
              <a:t>‘Apple’s mission is “to bring the best user experience to its customers through innovative hardware, software, and services.” Tim Cook set the vision as “We believe that we are on the face of the earth to make great products, and that’s not changing’ (</a:t>
            </a:r>
            <a:r>
              <a:rPr lang="en-GB" b="0" i="0" dirty="0" err="1">
                <a:solidFill>
                  <a:srgbClr val="000000"/>
                </a:solidFill>
                <a:effectLst/>
                <a:latin typeface="Montserrat" panose="00000500000000000000" pitchFamily="2" charset="0"/>
              </a:rPr>
              <a:t>Cuafano</a:t>
            </a:r>
            <a:r>
              <a:rPr lang="en-GB" dirty="0">
                <a:solidFill>
                  <a:srgbClr val="000000"/>
                </a:solidFill>
                <a:latin typeface="Montserrat" panose="00000500000000000000" pitchFamily="2" charset="0"/>
              </a:rPr>
              <a:t>, 2022).</a:t>
            </a:r>
            <a:endParaRPr lang="en-GB" b="0" i="0" dirty="0">
              <a:solidFill>
                <a:srgbClr val="000000"/>
              </a:solidFill>
              <a:effectLst/>
              <a:latin typeface="Montserrat" panose="00000500000000000000" pitchFamily="2" charset="0"/>
            </a:endParaRPr>
          </a:p>
          <a:p>
            <a:endParaRPr lang="en-GB" dirty="0"/>
          </a:p>
        </p:txBody>
      </p:sp>
      <p:sp>
        <p:nvSpPr>
          <p:cNvPr id="5" name="Slide Number Placeholder 4">
            <a:extLst>
              <a:ext uri="{FF2B5EF4-FFF2-40B4-BE49-F238E27FC236}">
                <a16:creationId xmlns:a16="http://schemas.microsoft.com/office/drawing/2014/main" id="{74E8D04D-8041-C241-358B-EFC93C4B13CD}"/>
              </a:ext>
            </a:extLst>
          </p:cNvPr>
          <p:cNvSpPr>
            <a:spLocks noGrp="1"/>
          </p:cNvSpPr>
          <p:nvPr>
            <p:ph type="sldNum" sz="quarter" idx="12"/>
          </p:nvPr>
        </p:nvSpPr>
        <p:spPr/>
        <p:txBody>
          <a:bodyPr/>
          <a:lstStyle/>
          <a:p>
            <a:fld id="{48F63A3B-78C7-47BE-AE5E-E10140E04643}" type="slidenum">
              <a:rPr lang="en-US" smtClean="0"/>
              <a:t>5</a:t>
            </a:fld>
            <a:endParaRPr lang="en-US" dirty="0"/>
          </a:p>
        </p:txBody>
      </p:sp>
      <p:pic>
        <p:nvPicPr>
          <p:cNvPr id="7" name="Picture 6" descr="Logo&#10;&#10;Description automatically generated">
            <a:extLst>
              <a:ext uri="{FF2B5EF4-FFF2-40B4-BE49-F238E27FC236}">
                <a16:creationId xmlns:a16="http://schemas.microsoft.com/office/drawing/2014/main" id="{236ED95E-1B69-C241-BA15-8615B4EA4E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80702" y="4076905"/>
            <a:ext cx="4068097" cy="2472813"/>
          </a:xfrm>
          <a:prstGeom prst="rect">
            <a:avLst/>
          </a:prstGeom>
        </p:spPr>
      </p:pic>
    </p:spTree>
    <p:extLst>
      <p:ext uri="{BB962C8B-B14F-4D97-AF65-F5344CB8AC3E}">
        <p14:creationId xmlns:p14="http://schemas.microsoft.com/office/powerpoint/2010/main" val="1901330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669FB-999E-D54D-A7AB-333423449D96}"/>
              </a:ext>
            </a:extLst>
          </p:cNvPr>
          <p:cNvSpPr>
            <a:spLocks noGrp="1"/>
          </p:cNvSpPr>
          <p:nvPr>
            <p:ph type="title"/>
          </p:nvPr>
        </p:nvSpPr>
        <p:spPr>
          <a:xfrm>
            <a:off x="546306" y="355254"/>
            <a:ext cx="7751388" cy="768096"/>
          </a:xfrm>
        </p:spPr>
        <p:txBody>
          <a:bodyPr/>
          <a:lstStyle/>
          <a:p>
            <a:r>
              <a:rPr lang="en-GB" dirty="0"/>
              <a:t>Apple inc. business strategy</a:t>
            </a:r>
          </a:p>
        </p:txBody>
      </p:sp>
      <p:sp>
        <p:nvSpPr>
          <p:cNvPr id="3" name="Content Placeholder 2">
            <a:extLst>
              <a:ext uri="{FF2B5EF4-FFF2-40B4-BE49-F238E27FC236}">
                <a16:creationId xmlns:a16="http://schemas.microsoft.com/office/drawing/2014/main" id="{BDB47604-01AE-3D12-F67A-47933774B3C8}"/>
              </a:ext>
            </a:extLst>
          </p:cNvPr>
          <p:cNvSpPr>
            <a:spLocks noGrp="1"/>
          </p:cNvSpPr>
          <p:nvPr>
            <p:ph idx="1"/>
          </p:nvPr>
        </p:nvSpPr>
        <p:spPr>
          <a:xfrm>
            <a:off x="546306" y="2099423"/>
            <a:ext cx="5693664" cy="3122168"/>
          </a:xfrm>
        </p:spPr>
        <p:txBody>
          <a:bodyPr/>
          <a:lstStyle/>
          <a:p>
            <a:pPr fontAlgn="base">
              <a:lnSpc>
                <a:spcPts val="1990"/>
              </a:lnSpc>
              <a:spcAft>
                <a:spcPts val="800"/>
              </a:spcAft>
            </a:pPr>
            <a:r>
              <a:rPr lang="en-GB" sz="1800" dirty="0">
                <a:solidFill>
                  <a:srgbClr val="252525"/>
                </a:solidFill>
                <a:effectLst/>
                <a:latin typeface="Calibri" panose="020F0502020204030204" pitchFamily="34" charset="0"/>
                <a:ea typeface="Times New Roman" panose="02020603050405020304" pitchFamily="18" charset="0"/>
                <a:cs typeface="Calibri" panose="020F0502020204030204" pitchFamily="34" charset="0"/>
              </a:rPr>
              <a:t>‘Apple business strategy consists of the following four elements: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07000"/>
              </a:lnSpc>
              <a:spcAft>
                <a:spcPts val="800"/>
              </a:spcAft>
              <a:buSzPts val="1000"/>
              <a:buFont typeface="Symbol" panose="05050102010706020507" pitchFamily="18" charset="2"/>
              <a:buChar char=""/>
              <a:tabLst>
                <a:tab pos="457200" algn="l"/>
              </a:tabLst>
            </a:pPr>
            <a:r>
              <a:rPr lang="en-GB" sz="1800" dirty="0">
                <a:solidFill>
                  <a:srgbClr val="252525"/>
                </a:solidFill>
                <a:effectLst/>
                <a:latin typeface="Calibri" panose="020F0502020204030204" pitchFamily="34" charset="0"/>
                <a:ea typeface="Times New Roman" panose="02020603050405020304" pitchFamily="18" charset="0"/>
                <a:cs typeface="Calibri" panose="020F0502020204030204" pitchFamily="34" charset="0"/>
              </a:rPr>
              <a:t>Focus on product design and functionality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07000"/>
              </a:lnSpc>
              <a:spcAft>
                <a:spcPts val="800"/>
              </a:spcAft>
              <a:buSzPts val="1000"/>
              <a:buFont typeface="Symbol" panose="05050102010706020507" pitchFamily="18" charset="2"/>
              <a:buChar char=""/>
              <a:tabLst>
                <a:tab pos="457200" algn="l"/>
              </a:tabLst>
            </a:pPr>
            <a:r>
              <a:rPr lang="en-GB" sz="1800" dirty="0">
                <a:solidFill>
                  <a:srgbClr val="252525"/>
                </a:solidFill>
                <a:effectLst/>
                <a:latin typeface="Calibri" panose="020F0502020204030204" pitchFamily="34" charset="0"/>
                <a:ea typeface="Times New Roman" panose="02020603050405020304" pitchFamily="18" charset="0"/>
                <a:cs typeface="Calibri" panose="020F0502020204030204" pitchFamily="34" charset="0"/>
              </a:rPr>
              <a:t>Strengthening Apple’s ecosystem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07000"/>
              </a:lnSpc>
              <a:spcAft>
                <a:spcPts val="800"/>
              </a:spcAft>
              <a:buSzPts val="1000"/>
              <a:buFont typeface="Symbol" panose="05050102010706020507" pitchFamily="18" charset="2"/>
              <a:buChar char=""/>
              <a:tabLst>
                <a:tab pos="457200" algn="l"/>
              </a:tabLst>
            </a:pPr>
            <a:r>
              <a:rPr lang="en-GB" sz="1800" dirty="0">
                <a:solidFill>
                  <a:srgbClr val="252525"/>
                </a:solidFill>
                <a:effectLst/>
                <a:latin typeface="Calibri" panose="020F0502020204030204" pitchFamily="34" charset="0"/>
                <a:ea typeface="Times New Roman" panose="02020603050405020304" pitchFamily="18" charset="0"/>
                <a:cs typeface="Calibri" panose="020F0502020204030204" pitchFamily="34" charset="0"/>
              </a:rPr>
              <a:t>Improving consumer service experience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07000"/>
              </a:lnSpc>
              <a:spcAft>
                <a:spcPts val="800"/>
              </a:spcAft>
              <a:buSzPts val="1000"/>
              <a:buFont typeface="Symbol" panose="05050102010706020507" pitchFamily="18" charset="2"/>
              <a:buChar char=""/>
              <a:tabLst>
                <a:tab pos="457200" algn="l"/>
              </a:tabLst>
            </a:pPr>
            <a:r>
              <a:rPr lang="en-GB" sz="1800" dirty="0">
                <a:solidFill>
                  <a:srgbClr val="252525"/>
                </a:solidFill>
                <a:effectLst/>
                <a:latin typeface="Calibri" panose="020F0502020204030204" pitchFamily="34" charset="0"/>
                <a:ea typeface="Times New Roman" panose="02020603050405020304" pitchFamily="18" charset="0"/>
                <a:cs typeface="Calibri" panose="020F0502020204030204" pitchFamily="34" charset="0"/>
              </a:rPr>
              <a:t>Reducing the business’s reliance on iPhone sales’ (</a:t>
            </a:r>
            <a:r>
              <a:rPr lang="en-GB" sz="1800" dirty="0" err="1">
                <a:solidFill>
                  <a:srgbClr val="252525"/>
                </a:solidFill>
                <a:effectLst/>
                <a:latin typeface="Calibri" panose="020F0502020204030204" pitchFamily="34" charset="0"/>
                <a:ea typeface="Times New Roman" panose="02020603050405020304" pitchFamily="18" charset="0"/>
                <a:cs typeface="Calibri" panose="020F0502020204030204" pitchFamily="34" charset="0"/>
              </a:rPr>
              <a:t>Greyb</a:t>
            </a:r>
            <a:r>
              <a:rPr lang="en-GB" sz="1800" dirty="0">
                <a:solidFill>
                  <a:srgbClr val="252525"/>
                </a:solidFill>
                <a:effectLst/>
                <a:latin typeface="Calibri" panose="020F0502020204030204" pitchFamily="34" charset="0"/>
                <a:ea typeface="Times New Roman" panose="02020603050405020304" pitchFamily="18" charset="0"/>
                <a:cs typeface="Calibri" panose="020F0502020204030204" pitchFamily="34" charset="0"/>
              </a:rPr>
              <a:t>,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Recorded Sound">
            <a:hlinkClick r:id="" action="ppaction://media"/>
            <a:extLst>
              <a:ext uri="{FF2B5EF4-FFF2-40B4-BE49-F238E27FC236}">
                <a16:creationId xmlns:a16="http://schemas.microsoft.com/office/drawing/2014/main" id="{AFA82C08-1E72-FF4B-12BF-1CCF2E7366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58331" y="251939"/>
            <a:ext cx="487363" cy="487363"/>
          </a:xfrm>
          <a:prstGeom prst="rect">
            <a:avLst/>
          </a:prstGeom>
        </p:spPr>
      </p:pic>
    </p:spTree>
    <p:extLst>
      <p:ext uri="{BB962C8B-B14F-4D97-AF65-F5344CB8AC3E}">
        <p14:creationId xmlns:p14="http://schemas.microsoft.com/office/powerpoint/2010/main" val="1603035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0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329681" y="464104"/>
            <a:ext cx="10745755" cy="768096"/>
          </a:xfrm>
        </p:spPr>
        <p:txBody>
          <a:bodyPr/>
          <a:lstStyle/>
          <a:p>
            <a:r>
              <a:rPr lang="en-US" sz="4400" b="1" dirty="0">
                <a:solidFill>
                  <a:schemeClr val="accent6"/>
                </a:solidFill>
                <a:latin typeface="Arial Black" panose="020B0604020202020204" pitchFamily="34" charset="0"/>
                <a:cs typeface="Arial Black" panose="020B0604020202020204" pitchFamily="34" charset="0"/>
              </a:rPr>
              <a:t>Competitiveness of environment </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2502158" y="2003095"/>
            <a:ext cx="6400800" cy="512064"/>
          </a:xfrm>
        </p:spPr>
        <p:txBody>
          <a:bodyPr/>
          <a:lstStyle/>
          <a:p>
            <a:pPr algn="ctr"/>
            <a:r>
              <a:rPr lang="en-US" sz="2400" dirty="0">
                <a:solidFill>
                  <a:schemeClr val="accent6"/>
                </a:solidFill>
                <a:latin typeface="Sabon Next LT" panose="02000500000000000000" pitchFamily="2" charset="0"/>
                <a:cs typeface="Sabon Next LT" panose="02000500000000000000" pitchFamily="2" charset="0"/>
              </a:rPr>
              <a:t>Porters 5 forces model </a:t>
            </a:r>
          </a:p>
        </p:txBody>
      </p:sp>
      <p:pic>
        <p:nvPicPr>
          <p:cNvPr id="5" name="Picture 4" descr="Diagram&#10;&#10;Description automatically generated">
            <a:extLst>
              <a:ext uri="{FF2B5EF4-FFF2-40B4-BE49-F238E27FC236}">
                <a16:creationId xmlns:a16="http://schemas.microsoft.com/office/drawing/2014/main" id="{377F37C0-DCF7-F84D-095B-E3C669FE95B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29681" y="2515159"/>
            <a:ext cx="5520041" cy="4140031"/>
          </a:xfrm>
          <a:prstGeom prst="rect">
            <a:avLst/>
          </a:prstGeom>
        </p:spPr>
      </p:pic>
      <p:sp>
        <p:nvSpPr>
          <p:cNvPr id="7" name="TextBox 6">
            <a:extLst>
              <a:ext uri="{FF2B5EF4-FFF2-40B4-BE49-F238E27FC236}">
                <a16:creationId xmlns:a16="http://schemas.microsoft.com/office/drawing/2014/main" id="{EC6E26A7-2447-BAF5-2EBA-9B4F0A9BF733}"/>
              </a:ext>
            </a:extLst>
          </p:cNvPr>
          <p:cNvSpPr txBox="1"/>
          <p:nvPr/>
        </p:nvSpPr>
        <p:spPr>
          <a:xfrm>
            <a:off x="6019798" y="3286054"/>
            <a:ext cx="5766319" cy="3046988"/>
          </a:xfrm>
          <a:prstGeom prst="rect">
            <a:avLst/>
          </a:prstGeom>
          <a:noFill/>
        </p:spPr>
        <p:txBody>
          <a:bodyPr wrap="square" rtlCol="0">
            <a:spAutoFit/>
          </a:bodyPr>
          <a:lstStyle/>
          <a:p>
            <a:pPr algn="l"/>
            <a:r>
              <a:rPr lang="en-GB" sz="1600" b="0" i="0" dirty="0">
                <a:solidFill>
                  <a:srgbClr val="000000"/>
                </a:solidFill>
                <a:effectLst/>
              </a:rPr>
              <a:t>This theory is based on the idea that a market's competitive strength and desirability are influenced by five forces. Porter's five forces can be used to determine who has the advantage in a given business situation. This is useful for assessing both the strength of an organization's existing competitive position and the strength of a position it may want to take in the future.</a:t>
            </a:r>
          </a:p>
          <a:p>
            <a:pPr algn="l"/>
            <a:endParaRPr lang="en-GB" sz="1600" b="0" i="0" dirty="0">
              <a:solidFill>
                <a:srgbClr val="000000"/>
              </a:solidFill>
              <a:effectLst/>
            </a:endParaRPr>
          </a:p>
          <a:p>
            <a:r>
              <a:rPr lang="en-GB" sz="1600" dirty="0"/>
              <a:t>Porter's five forces are used by businesses to assess whether new goods or services have the potential to be profitable. The theory can also be used to recognise areas of strength, to strengthen weaknesses, and to avoid mistakes by recognising where problems lie (CGMA, 2013).</a:t>
            </a:r>
          </a:p>
        </p:txBody>
      </p:sp>
      <p:pic>
        <p:nvPicPr>
          <p:cNvPr id="4" name="Recorded Sound">
            <a:hlinkClick r:id="" action="ppaction://media"/>
            <a:extLst>
              <a:ext uri="{FF2B5EF4-FFF2-40B4-BE49-F238E27FC236}">
                <a16:creationId xmlns:a16="http://schemas.microsoft.com/office/drawing/2014/main" id="{6B49531C-ED81-3DB0-A31C-7CA459E7AE4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2275" y="220422"/>
            <a:ext cx="487363" cy="487363"/>
          </a:xfrm>
          <a:prstGeom prst="rect">
            <a:avLst/>
          </a:prstGeom>
        </p:spPr>
      </p:pic>
    </p:spTree>
    <p:extLst>
      <p:ext uri="{BB962C8B-B14F-4D97-AF65-F5344CB8AC3E}">
        <p14:creationId xmlns:p14="http://schemas.microsoft.com/office/powerpoint/2010/main" val="295292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2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5542-D540-B766-0FA1-10DE2ED0495C}"/>
              </a:ext>
            </a:extLst>
          </p:cNvPr>
          <p:cNvSpPr>
            <a:spLocks noGrp="1"/>
          </p:cNvSpPr>
          <p:nvPr>
            <p:ph type="title"/>
          </p:nvPr>
        </p:nvSpPr>
        <p:spPr>
          <a:xfrm>
            <a:off x="365760" y="731520"/>
            <a:ext cx="6766560" cy="768096"/>
          </a:xfrm>
        </p:spPr>
        <p:txBody>
          <a:bodyPr anchor="t">
            <a:normAutofit/>
          </a:bodyPr>
          <a:lstStyle/>
          <a:p>
            <a:pPr>
              <a:lnSpc>
                <a:spcPct val="90000"/>
              </a:lnSpc>
            </a:pPr>
            <a:r>
              <a:rPr lang="en-US" sz="2800" b="1"/>
              <a:t>Bowmans strategic clock</a:t>
            </a:r>
          </a:p>
        </p:txBody>
      </p:sp>
      <p:pic>
        <p:nvPicPr>
          <p:cNvPr id="9" name="Content Placeholder 8" descr="Chart, radar chart&#10;&#10;Description automatically generated">
            <a:extLst>
              <a:ext uri="{FF2B5EF4-FFF2-40B4-BE49-F238E27FC236}">
                <a16:creationId xmlns:a16="http://schemas.microsoft.com/office/drawing/2014/main" id="{2827A5F3-55D5-CDCB-3B71-FEBE3988B8C3}"/>
              </a:ext>
            </a:extLst>
          </p:cNvPr>
          <p:cNvPicPr>
            <a:picLocks noGrp="1" noChangeAspect="1"/>
          </p:cNvPicPr>
          <p:nvPr>
            <p:ph idx="1"/>
          </p:nvPr>
        </p:nvPicPr>
        <p:blipFill>
          <a:blip r:embed="rId4"/>
          <a:stretch>
            <a:fillRect/>
          </a:stretch>
        </p:blipFill>
        <p:spPr>
          <a:xfrm>
            <a:off x="266807" y="1658642"/>
            <a:ext cx="6018906" cy="3807880"/>
          </a:xfrm>
          <a:noFill/>
        </p:spPr>
      </p:pic>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8</a:t>
            </a:fld>
            <a:endParaRPr lang="en-US"/>
          </a:p>
        </p:txBody>
      </p:sp>
      <p:pic>
        <p:nvPicPr>
          <p:cNvPr id="11" name="Graphic 10" descr="Apple with solid fill">
            <a:extLst>
              <a:ext uri="{FF2B5EF4-FFF2-40B4-BE49-F238E27FC236}">
                <a16:creationId xmlns:a16="http://schemas.microsoft.com/office/drawing/2014/main" id="{1494696D-1963-09DC-15BD-8A983383858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276260" y="2753139"/>
            <a:ext cx="457199" cy="457199"/>
          </a:xfrm>
          <a:prstGeom prst="rect">
            <a:avLst/>
          </a:prstGeom>
        </p:spPr>
      </p:pic>
      <p:sp>
        <p:nvSpPr>
          <p:cNvPr id="12" name="TextBox 11">
            <a:extLst>
              <a:ext uri="{FF2B5EF4-FFF2-40B4-BE49-F238E27FC236}">
                <a16:creationId xmlns:a16="http://schemas.microsoft.com/office/drawing/2014/main" id="{53BF0DCD-F913-BE3C-22B0-C58A00B34517}"/>
              </a:ext>
            </a:extLst>
          </p:cNvPr>
          <p:cNvSpPr txBox="1"/>
          <p:nvPr/>
        </p:nvSpPr>
        <p:spPr>
          <a:xfrm>
            <a:off x="5646656" y="3913608"/>
            <a:ext cx="5992935" cy="1477328"/>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Apple focuses on customer experiences, model designs and branding which would place Apple inc. in Focused Differentiation on Bowmans strategic clock. Although prices are high, the experience customers will achieve from Apple’s products is like no other on the market.</a:t>
            </a:r>
            <a:endParaRPr lang="en-GB" dirty="0"/>
          </a:p>
        </p:txBody>
      </p:sp>
      <p:sp>
        <p:nvSpPr>
          <p:cNvPr id="13" name="TextBox 12">
            <a:extLst>
              <a:ext uri="{FF2B5EF4-FFF2-40B4-BE49-F238E27FC236}">
                <a16:creationId xmlns:a16="http://schemas.microsoft.com/office/drawing/2014/main" id="{8E5C6552-29DA-B520-6D28-6B6D5E63460A}"/>
              </a:ext>
            </a:extLst>
          </p:cNvPr>
          <p:cNvSpPr txBox="1"/>
          <p:nvPr/>
        </p:nvSpPr>
        <p:spPr>
          <a:xfrm>
            <a:off x="5646656" y="1658642"/>
            <a:ext cx="5788057" cy="2308324"/>
          </a:xfrm>
          <a:prstGeom prst="rect">
            <a:avLst/>
          </a:prstGeom>
          <a:noFill/>
        </p:spPr>
        <p:txBody>
          <a:bodyPr wrap="square" rtlCol="0">
            <a:spAutoFit/>
          </a:bodyPr>
          <a:lstStyle/>
          <a:p>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Bowman’s clock is a strategy for marketing that helps a business in deciding their position in the marketplace. Bowman argues that the cost advantage, which helps as a unique quality for the business and highlights the appropriate positioning and the general placement of the goods in the market, it is the factor of competitive advantage (Bhasin, 2019).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3" name="Recorded Sound">
            <a:hlinkClick r:id="" action="ppaction://media"/>
            <a:extLst>
              <a:ext uri="{FF2B5EF4-FFF2-40B4-BE49-F238E27FC236}">
                <a16:creationId xmlns:a16="http://schemas.microsoft.com/office/drawing/2014/main" id="{4EDC8EDE-C28A-989B-917D-6863E67CF2B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166350" y="244157"/>
            <a:ext cx="487363" cy="487363"/>
          </a:xfrm>
          <a:prstGeom prst="rect">
            <a:avLst/>
          </a:prstGeom>
        </p:spPr>
      </p:pic>
    </p:spTree>
    <p:extLst>
      <p:ext uri="{BB962C8B-B14F-4D97-AF65-F5344CB8AC3E}">
        <p14:creationId xmlns:p14="http://schemas.microsoft.com/office/powerpoint/2010/main" val="2903841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7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pattFill prst="wdDnDiag">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a:xfrm>
            <a:off x="523281" y="466791"/>
            <a:ext cx="10671048" cy="768096"/>
          </a:xfrm>
        </p:spPr>
        <p:txBody>
          <a:bodyPr/>
          <a:lstStyle/>
          <a:p>
            <a:pPr algn="l"/>
            <a:r>
              <a:rPr lang="en-GB" altLang="zh-CN" sz="4400" b="1" dirty="0">
                <a:solidFill>
                  <a:schemeClr val="accent6"/>
                </a:solidFill>
                <a:latin typeface="Arial Black" panose="020B0604020202020204" pitchFamily="34" charset="0"/>
                <a:cs typeface="Arial Black" panose="020B0604020202020204" pitchFamily="34" charset="0"/>
              </a:rPr>
              <a:t>Internal factors </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9</a:t>
            </a:fld>
            <a:endParaRPr lang="en-US" dirty="0"/>
          </a:p>
        </p:txBody>
      </p:sp>
      <p:sp>
        <p:nvSpPr>
          <p:cNvPr id="4" name="Content Placeholder 3">
            <a:extLst>
              <a:ext uri="{FF2B5EF4-FFF2-40B4-BE49-F238E27FC236}">
                <a16:creationId xmlns:a16="http://schemas.microsoft.com/office/drawing/2014/main" id="{F568B02E-D2EC-8166-4ED6-23C4E1772A03}"/>
              </a:ext>
            </a:extLst>
          </p:cNvPr>
          <p:cNvSpPr>
            <a:spLocks noGrp="1"/>
          </p:cNvSpPr>
          <p:nvPr>
            <p:ph sz="half" idx="1"/>
          </p:nvPr>
        </p:nvSpPr>
        <p:spPr>
          <a:xfrm>
            <a:off x="755904" y="1875934"/>
            <a:ext cx="3156220" cy="3784202"/>
          </a:xfrm>
        </p:spPr>
        <p:txBody>
          <a:bodyPr/>
          <a:lstStyle/>
          <a:p>
            <a:pPr marL="0" indent="0">
              <a:buNone/>
            </a:pPr>
            <a:r>
              <a:rPr lang="en-GB" sz="2400" b="1" dirty="0"/>
              <a:t>Strengths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Customer experience</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Strong brand</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Known worldwide</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Modern design</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Loyal customers</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Customer focus</a:t>
            </a:r>
          </a:p>
          <a:p>
            <a:pPr marL="0" indent="0">
              <a:buNone/>
            </a:pPr>
            <a:r>
              <a:rPr lang="en-GB" sz="3600" b="1" dirty="0"/>
              <a:t> </a:t>
            </a:r>
          </a:p>
        </p:txBody>
      </p:sp>
      <p:sp>
        <p:nvSpPr>
          <p:cNvPr id="5" name="TextBox 4">
            <a:extLst>
              <a:ext uri="{FF2B5EF4-FFF2-40B4-BE49-F238E27FC236}">
                <a16:creationId xmlns:a16="http://schemas.microsoft.com/office/drawing/2014/main" id="{2A3D7D7A-B068-763E-D978-0D88B52AC05F}"/>
              </a:ext>
            </a:extLst>
          </p:cNvPr>
          <p:cNvSpPr txBox="1"/>
          <p:nvPr/>
        </p:nvSpPr>
        <p:spPr>
          <a:xfrm>
            <a:off x="857839" y="1319753"/>
            <a:ext cx="3054285" cy="369332"/>
          </a:xfrm>
          <a:prstGeom prst="rect">
            <a:avLst/>
          </a:prstGeom>
          <a:noFill/>
        </p:spPr>
        <p:txBody>
          <a:bodyPr wrap="square" rtlCol="0">
            <a:spAutoFit/>
          </a:bodyPr>
          <a:lstStyle/>
          <a:p>
            <a:r>
              <a:rPr lang="en-GB" dirty="0"/>
              <a:t>SWOT Analysis </a:t>
            </a:r>
          </a:p>
        </p:txBody>
      </p:sp>
      <p:pic>
        <p:nvPicPr>
          <p:cNvPr id="12" name="Picture 11" descr="A picture containing graphical user interface&#10;&#10;Description automatically generated">
            <a:extLst>
              <a:ext uri="{FF2B5EF4-FFF2-40B4-BE49-F238E27FC236}">
                <a16:creationId xmlns:a16="http://schemas.microsoft.com/office/drawing/2014/main" id="{5D8A5CB3-7D26-041C-09DB-9E1960F2E59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37384" y="4941901"/>
            <a:ext cx="2646248" cy="1490332"/>
          </a:xfrm>
          <a:prstGeom prst="rect">
            <a:avLst/>
          </a:prstGeom>
        </p:spPr>
      </p:pic>
      <p:sp>
        <p:nvSpPr>
          <p:cNvPr id="13" name="TextBox 12">
            <a:extLst>
              <a:ext uri="{FF2B5EF4-FFF2-40B4-BE49-F238E27FC236}">
                <a16:creationId xmlns:a16="http://schemas.microsoft.com/office/drawing/2014/main" id="{70862791-3088-6568-DC35-D398D01C2AFC}"/>
              </a:ext>
            </a:extLst>
          </p:cNvPr>
          <p:cNvSpPr txBox="1"/>
          <p:nvPr/>
        </p:nvSpPr>
        <p:spPr>
          <a:xfrm>
            <a:off x="3545631" y="1698897"/>
            <a:ext cx="3054285" cy="3396827"/>
          </a:xfrm>
          <a:prstGeom prst="rect">
            <a:avLst/>
          </a:prstGeom>
          <a:noFill/>
        </p:spPr>
        <p:txBody>
          <a:bodyPr wrap="square" rtlCol="0">
            <a:spAutoFit/>
          </a:bodyPr>
          <a:lstStyle/>
          <a:p>
            <a:r>
              <a:rPr lang="en-GB" sz="2400" b="1" dirty="0">
                <a:solidFill>
                  <a:srgbClr val="202C8F"/>
                </a:solidFill>
              </a:rPr>
              <a:t>Weaknesses</a:t>
            </a:r>
            <a:r>
              <a:rPr lang="en-GB" sz="3600" b="1" dirty="0">
                <a:solidFill>
                  <a:srgbClr val="202C8F"/>
                </a:solidFill>
              </a:rPr>
              <a:t> </a:t>
            </a:r>
          </a:p>
          <a:p>
            <a:pPr marL="342900" lvl="0" indent="-342900">
              <a:lnSpc>
                <a:spcPct val="107000"/>
              </a:lnSpc>
              <a:buFont typeface="Symbol" panose="05050102010706020507" pitchFamily="18" charset="2"/>
              <a:buChar char=""/>
            </a:pPr>
            <a:r>
              <a:rPr lang="en-GB" sz="1800" dirty="0">
                <a:solidFill>
                  <a:srgbClr val="202C8F"/>
                </a:solidFill>
                <a:effectLst/>
                <a:latin typeface="Calibri" panose="020F0502020204030204" pitchFamily="34" charset="0"/>
                <a:ea typeface="Calibri" panose="020F0502020204030204" pitchFamily="34" charset="0"/>
                <a:cs typeface="Times New Roman" panose="02020603050405020304" pitchFamily="18" charset="0"/>
              </a:rPr>
              <a:t>Pricing </a:t>
            </a:r>
          </a:p>
          <a:p>
            <a:pPr marL="342900" lvl="0" indent="-342900">
              <a:lnSpc>
                <a:spcPct val="107000"/>
              </a:lnSpc>
              <a:buFont typeface="Symbol" panose="05050102010706020507" pitchFamily="18" charset="2"/>
              <a:buChar char=""/>
            </a:pPr>
            <a:r>
              <a:rPr lang="en-GB" sz="1800" dirty="0">
                <a:solidFill>
                  <a:srgbClr val="202C8F"/>
                </a:solidFill>
                <a:effectLst/>
                <a:latin typeface="Calibri" panose="020F0502020204030204" pitchFamily="34" charset="0"/>
                <a:ea typeface="Calibri" panose="020F0502020204030204" pitchFamily="34" charset="0"/>
                <a:cs typeface="Times New Roman" panose="02020603050405020304" pitchFamily="18" charset="0"/>
              </a:rPr>
              <a:t>Lack of retail stores </a:t>
            </a:r>
          </a:p>
          <a:p>
            <a:pPr marL="342900" lvl="0" indent="-342900">
              <a:lnSpc>
                <a:spcPct val="107000"/>
              </a:lnSpc>
              <a:buFont typeface="Symbol" panose="05050102010706020507" pitchFamily="18" charset="2"/>
              <a:buChar char=""/>
            </a:pPr>
            <a:r>
              <a:rPr lang="en-GB" sz="1800" dirty="0">
                <a:solidFill>
                  <a:srgbClr val="202C8F"/>
                </a:solidFill>
                <a:effectLst/>
                <a:latin typeface="Calibri" panose="020F0502020204030204" pitchFamily="34" charset="0"/>
                <a:ea typeface="Calibri" panose="020F0502020204030204" pitchFamily="34" charset="0"/>
                <a:cs typeface="Times New Roman" panose="02020603050405020304" pitchFamily="18" charset="0"/>
              </a:rPr>
              <a:t>Compatibility problems (Apple software)</a:t>
            </a:r>
          </a:p>
          <a:p>
            <a:pPr marL="342900" lvl="0" indent="-342900">
              <a:lnSpc>
                <a:spcPct val="107000"/>
              </a:lnSpc>
              <a:buFont typeface="Symbol" panose="05050102010706020507" pitchFamily="18" charset="2"/>
              <a:buChar char=""/>
            </a:pPr>
            <a:r>
              <a:rPr lang="en-GB" sz="1800" dirty="0">
                <a:solidFill>
                  <a:srgbClr val="202C8F"/>
                </a:solidFill>
                <a:effectLst/>
                <a:latin typeface="Calibri" panose="020F0502020204030204" pitchFamily="34" charset="0"/>
                <a:ea typeface="Calibri" panose="020F0502020204030204" pitchFamily="34" charset="0"/>
                <a:cs typeface="Times New Roman" panose="02020603050405020304" pitchFamily="18" charset="0"/>
              </a:rPr>
              <a:t>Lack of strategy for promotion </a:t>
            </a:r>
          </a:p>
          <a:p>
            <a:pPr marL="342900" lvl="0" indent="-342900">
              <a:lnSpc>
                <a:spcPct val="107000"/>
              </a:lnSpc>
              <a:spcAft>
                <a:spcPts val="800"/>
              </a:spcAft>
              <a:buFont typeface="Symbol" panose="05050102010706020507" pitchFamily="18" charset="2"/>
              <a:buChar char=""/>
            </a:pPr>
            <a:r>
              <a:rPr lang="en-GB" sz="1800" dirty="0">
                <a:solidFill>
                  <a:srgbClr val="202C8F"/>
                </a:solidFill>
                <a:effectLst/>
                <a:latin typeface="Calibri" panose="020F0502020204030204" pitchFamily="34" charset="0"/>
                <a:ea typeface="Calibri" panose="020F0502020204030204" pitchFamily="34" charset="0"/>
                <a:cs typeface="Times New Roman" panose="02020603050405020304" pitchFamily="18" charset="0"/>
              </a:rPr>
              <a:t>Lack of advertising and marketing </a:t>
            </a:r>
          </a:p>
          <a:p>
            <a:endParaRPr lang="en-GB" dirty="0"/>
          </a:p>
        </p:txBody>
      </p:sp>
      <p:pic>
        <p:nvPicPr>
          <p:cNvPr id="15" name="Picture 14" descr="Calendar&#10;&#10;Description automatically generated">
            <a:extLst>
              <a:ext uri="{FF2B5EF4-FFF2-40B4-BE49-F238E27FC236}">
                <a16:creationId xmlns:a16="http://schemas.microsoft.com/office/drawing/2014/main" id="{AC4B6798-1794-AB24-D182-0BE4F5FF853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3750124" y="4924758"/>
            <a:ext cx="2239859" cy="1509908"/>
          </a:xfrm>
          <a:prstGeom prst="rect">
            <a:avLst/>
          </a:prstGeom>
        </p:spPr>
      </p:pic>
      <p:sp>
        <p:nvSpPr>
          <p:cNvPr id="16" name="TextBox 15">
            <a:extLst>
              <a:ext uri="{FF2B5EF4-FFF2-40B4-BE49-F238E27FC236}">
                <a16:creationId xmlns:a16="http://schemas.microsoft.com/office/drawing/2014/main" id="{51B5F96B-0E9A-0B3F-87C7-4D880D2F574C}"/>
              </a:ext>
            </a:extLst>
          </p:cNvPr>
          <p:cNvSpPr txBox="1"/>
          <p:nvPr/>
        </p:nvSpPr>
        <p:spPr>
          <a:xfrm>
            <a:off x="6497279" y="1875934"/>
            <a:ext cx="2320149" cy="2026709"/>
          </a:xfrm>
          <a:prstGeom prst="rect">
            <a:avLst/>
          </a:prstGeom>
          <a:noFill/>
        </p:spPr>
        <p:txBody>
          <a:bodyPr wrap="square" rtlCol="0">
            <a:spAutoFit/>
          </a:bodyPr>
          <a:lstStyle/>
          <a:p>
            <a:r>
              <a:rPr lang="en-GB" sz="2400" b="1" dirty="0">
                <a:solidFill>
                  <a:srgbClr val="202C8F"/>
                </a:solidFill>
              </a:rPr>
              <a:t>Opportunities </a:t>
            </a:r>
          </a:p>
          <a:p>
            <a:pPr marL="342900" lvl="0" indent="-342900">
              <a:lnSpc>
                <a:spcPct val="107000"/>
              </a:lnSpc>
              <a:buFont typeface="Symbol" panose="05050102010706020507" pitchFamily="18" charset="2"/>
              <a:buChar char=""/>
            </a:pPr>
            <a:r>
              <a:rPr lang="en-GB" sz="1800" dirty="0">
                <a:solidFill>
                  <a:srgbClr val="202C8F"/>
                </a:solidFill>
                <a:effectLst/>
                <a:latin typeface="Calibri" panose="020F0502020204030204" pitchFamily="34" charset="0"/>
                <a:ea typeface="Calibri" panose="020F0502020204030204" pitchFamily="34" charset="0"/>
                <a:cs typeface="Times New Roman" panose="02020603050405020304" pitchFamily="18" charset="0"/>
              </a:rPr>
              <a:t>Development </a:t>
            </a:r>
          </a:p>
          <a:p>
            <a:pPr marL="342900" lvl="0" indent="-342900">
              <a:lnSpc>
                <a:spcPct val="107000"/>
              </a:lnSpc>
              <a:buFont typeface="Symbol" panose="05050102010706020507" pitchFamily="18" charset="2"/>
              <a:buChar char=""/>
            </a:pPr>
            <a:r>
              <a:rPr lang="en-GB" sz="1800" dirty="0">
                <a:solidFill>
                  <a:srgbClr val="202C8F"/>
                </a:solidFill>
                <a:effectLst/>
                <a:latin typeface="Calibri" panose="020F0502020204030204" pitchFamily="34" charset="0"/>
                <a:ea typeface="Calibri" panose="020F0502020204030204" pitchFamily="34" charset="0"/>
                <a:cs typeface="Times New Roman" panose="02020603050405020304" pitchFamily="18" charset="0"/>
              </a:rPr>
              <a:t>Eco-friendly</a:t>
            </a:r>
          </a:p>
          <a:p>
            <a:pPr marL="342900" lvl="0" indent="-342900">
              <a:lnSpc>
                <a:spcPct val="107000"/>
              </a:lnSpc>
              <a:spcAft>
                <a:spcPts val="800"/>
              </a:spcAft>
              <a:buFont typeface="Symbol" panose="05050102010706020507" pitchFamily="18" charset="2"/>
              <a:buChar char=""/>
            </a:pPr>
            <a:r>
              <a:rPr lang="en-GB" sz="1800" dirty="0">
                <a:solidFill>
                  <a:srgbClr val="202C8F"/>
                </a:solidFill>
                <a:effectLst/>
                <a:latin typeface="Calibri" panose="020F0502020204030204" pitchFamily="34" charset="0"/>
                <a:ea typeface="Calibri" panose="020F0502020204030204" pitchFamily="34" charset="0"/>
                <a:cs typeface="Times New Roman" panose="02020603050405020304" pitchFamily="18" charset="0"/>
              </a:rPr>
              <a:t>Expand customer base</a:t>
            </a:r>
          </a:p>
          <a:p>
            <a:endParaRPr lang="en-GB" dirty="0"/>
          </a:p>
        </p:txBody>
      </p:sp>
      <p:pic>
        <p:nvPicPr>
          <p:cNvPr id="18" name="Picture 17" descr="A green street sign&#10;&#10;Description automatically generated with medium confidence">
            <a:extLst>
              <a:ext uri="{FF2B5EF4-FFF2-40B4-BE49-F238E27FC236}">
                <a16:creationId xmlns:a16="http://schemas.microsoft.com/office/drawing/2014/main" id="{9697F557-1520-44BA-8700-AD66B7B4602A}"/>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599916" y="4941901"/>
            <a:ext cx="2320149" cy="1546766"/>
          </a:xfrm>
          <a:prstGeom prst="rect">
            <a:avLst/>
          </a:prstGeom>
        </p:spPr>
      </p:pic>
      <p:sp>
        <p:nvSpPr>
          <p:cNvPr id="20" name="TextBox 19">
            <a:extLst>
              <a:ext uri="{FF2B5EF4-FFF2-40B4-BE49-F238E27FC236}">
                <a16:creationId xmlns:a16="http://schemas.microsoft.com/office/drawing/2014/main" id="{AF6BD764-2E10-AFDC-ADB6-846A4D42DF93}"/>
              </a:ext>
            </a:extLst>
          </p:cNvPr>
          <p:cNvSpPr txBox="1"/>
          <p:nvPr/>
        </p:nvSpPr>
        <p:spPr>
          <a:xfrm>
            <a:off x="9185071" y="1875934"/>
            <a:ext cx="2422786" cy="2915798"/>
          </a:xfrm>
          <a:prstGeom prst="rect">
            <a:avLst/>
          </a:prstGeom>
          <a:noFill/>
        </p:spPr>
        <p:txBody>
          <a:bodyPr wrap="square" rtlCol="0">
            <a:spAutoFit/>
          </a:bodyPr>
          <a:lstStyle/>
          <a:p>
            <a:r>
              <a:rPr lang="en-GB" sz="2400" b="1" dirty="0">
                <a:solidFill>
                  <a:srgbClr val="202C8F"/>
                </a:solidFill>
              </a:rPr>
              <a:t>Threats</a:t>
            </a:r>
          </a:p>
          <a:p>
            <a:pPr marL="342900" lvl="0" indent="-342900">
              <a:lnSpc>
                <a:spcPct val="107000"/>
              </a:lnSpc>
              <a:buFont typeface="Symbol" panose="05050102010706020507" pitchFamily="18" charset="2"/>
              <a:buChar char=""/>
            </a:pPr>
            <a:r>
              <a:rPr lang="en-GB" sz="1800" dirty="0">
                <a:solidFill>
                  <a:srgbClr val="202C8F"/>
                </a:solidFill>
                <a:effectLst/>
                <a:latin typeface="Calibri" panose="020F0502020204030204" pitchFamily="34" charset="0"/>
                <a:ea typeface="Calibri" panose="020F0502020204030204" pitchFamily="34" charset="0"/>
                <a:cs typeface="Times New Roman" panose="02020603050405020304" pitchFamily="18" charset="0"/>
              </a:rPr>
              <a:t>Competitors </a:t>
            </a:r>
          </a:p>
          <a:p>
            <a:pPr marL="342900" lvl="0" indent="-342900">
              <a:lnSpc>
                <a:spcPct val="107000"/>
              </a:lnSpc>
              <a:buFont typeface="Symbol" panose="05050102010706020507" pitchFamily="18" charset="2"/>
              <a:buChar char=""/>
            </a:pPr>
            <a:r>
              <a:rPr lang="en-GB" sz="1800" dirty="0">
                <a:solidFill>
                  <a:srgbClr val="202C8F"/>
                </a:solidFill>
                <a:effectLst/>
                <a:latin typeface="Calibri" panose="020F0502020204030204" pitchFamily="34" charset="0"/>
                <a:ea typeface="Calibri" panose="020F0502020204030204" pitchFamily="34" charset="0"/>
                <a:cs typeface="Times New Roman" panose="02020603050405020304" pitchFamily="18" charset="0"/>
              </a:rPr>
              <a:t>High tariffs in China </a:t>
            </a:r>
          </a:p>
          <a:p>
            <a:pPr marL="342900" lvl="0" indent="-342900">
              <a:lnSpc>
                <a:spcPct val="107000"/>
              </a:lnSpc>
              <a:buFont typeface="Symbol" panose="05050102010706020507" pitchFamily="18" charset="2"/>
              <a:buChar char=""/>
            </a:pPr>
            <a:r>
              <a:rPr lang="en-GB" sz="1800" dirty="0">
                <a:solidFill>
                  <a:srgbClr val="202C8F"/>
                </a:solidFill>
                <a:effectLst/>
                <a:latin typeface="Calibri" panose="020F0502020204030204" pitchFamily="34" charset="0"/>
                <a:ea typeface="Calibri" panose="020F0502020204030204" pitchFamily="34" charset="0"/>
                <a:cs typeface="Times New Roman" panose="02020603050405020304" pitchFamily="18" charset="0"/>
              </a:rPr>
              <a:t>Technology keeps changing</a:t>
            </a:r>
          </a:p>
          <a:p>
            <a:pPr marL="342900" lvl="0" indent="-342900">
              <a:lnSpc>
                <a:spcPct val="107000"/>
              </a:lnSpc>
              <a:spcAft>
                <a:spcPts val="800"/>
              </a:spcAft>
              <a:buFont typeface="Symbol" panose="05050102010706020507" pitchFamily="18" charset="2"/>
              <a:buChar char=""/>
            </a:pPr>
            <a:r>
              <a:rPr lang="en-GB" sz="1800" dirty="0">
                <a:solidFill>
                  <a:srgbClr val="202C8F"/>
                </a:solidFill>
                <a:effectLst/>
                <a:latin typeface="Calibri" panose="020F0502020204030204" pitchFamily="34" charset="0"/>
                <a:ea typeface="Calibri" panose="020F0502020204030204" pitchFamily="34" charset="0"/>
                <a:cs typeface="Times New Roman" panose="02020603050405020304" pitchFamily="18" charset="0"/>
              </a:rPr>
              <a:t>COVID-19 in China resulted in Apple making a loss</a:t>
            </a:r>
          </a:p>
          <a:p>
            <a:endParaRPr lang="en-GB" dirty="0"/>
          </a:p>
        </p:txBody>
      </p:sp>
      <p:pic>
        <p:nvPicPr>
          <p:cNvPr id="22" name="Picture 21" descr="Logo, company name&#10;&#10;Description automatically generated">
            <a:extLst>
              <a:ext uri="{FF2B5EF4-FFF2-40B4-BE49-F238E27FC236}">
                <a16:creationId xmlns:a16="http://schemas.microsoft.com/office/drawing/2014/main" id="{12CB9188-3AC5-754E-5EDF-237338DE76AE}"/>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9206267" y="4918009"/>
            <a:ext cx="2531149" cy="1514224"/>
          </a:xfrm>
          <a:prstGeom prst="rect">
            <a:avLst/>
          </a:prstGeom>
        </p:spPr>
      </p:pic>
      <p:pic>
        <p:nvPicPr>
          <p:cNvPr id="3" name="Recorded Sound">
            <a:hlinkClick r:id="" action="ppaction://media"/>
            <a:extLst>
              <a:ext uri="{FF2B5EF4-FFF2-40B4-BE49-F238E27FC236}">
                <a16:creationId xmlns:a16="http://schemas.microsoft.com/office/drawing/2014/main" id="{70AA54A4-28CB-EF4F-DA57-53A676C2762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228025" y="138243"/>
            <a:ext cx="487363" cy="487363"/>
          </a:xfrm>
          <a:prstGeom prst="rect">
            <a:avLst/>
          </a:prstGeom>
        </p:spPr>
      </p:pic>
    </p:spTree>
    <p:extLst>
      <p:ext uri="{BB962C8B-B14F-4D97-AF65-F5344CB8AC3E}">
        <p14:creationId xmlns:p14="http://schemas.microsoft.com/office/powerpoint/2010/main" val="288647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9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489204" y="281178"/>
            <a:ext cx="7013448" cy="1627632"/>
          </a:xfrm>
        </p:spPr>
        <p:txBody>
          <a:bodyPr/>
          <a:lstStyle/>
          <a:p>
            <a:r>
              <a:rPr lang="en-US" dirty="0"/>
              <a:t>External factors </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489204" y="800512"/>
            <a:ext cx="3932238" cy="588963"/>
          </a:xfrm>
        </p:spPr>
        <p:txBody>
          <a:bodyPr/>
          <a:lstStyle/>
          <a:p>
            <a:r>
              <a:rPr lang="en-US" dirty="0"/>
              <a:t>PESTEL Analysis </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10</a:t>
            </a:fld>
            <a:endParaRPr lang="en-US" dirty="0"/>
          </a:p>
        </p:txBody>
      </p:sp>
      <p:sp>
        <p:nvSpPr>
          <p:cNvPr id="8" name="TextBox 7">
            <a:extLst>
              <a:ext uri="{FF2B5EF4-FFF2-40B4-BE49-F238E27FC236}">
                <a16:creationId xmlns:a16="http://schemas.microsoft.com/office/drawing/2014/main" id="{A91DC28A-95AF-954D-BCF1-B88214D2AB6F}"/>
              </a:ext>
            </a:extLst>
          </p:cNvPr>
          <p:cNvSpPr txBox="1"/>
          <p:nvPr/>
        </p:nvSpPr>
        <p:spPr>
          <a:xfrm>
            <a:off x="372332" y="1908810"/>
            <a:ext cx="2495550" cy="646331"/>
          </a:xfrm>
          <a:prstGeom prst="rect">
            <a:avLst/>
          </a:prstGeom>
          <a:noFill/>
        </p:spPr>
        <p:txBody>
          <a:bodyPr wrap="square" rtlCol="0">
            <a:spAutoFit/>
          </a:bodyPr>
          <a:lstStyle/>
          <a:p>
            <a:r>
              <a:rPr lang="en-GB" b="1" dirty="0"/>
              <a:t>Political</a:t>
            </a:r>
          </a:p>
          <a:p>
            <a:endParaRPr lang="en-GB" dirty="0"/>
          </a:p>
        </p:txBody>
      </p:sp>
      <p:sp>
        <p:nvSpPr>
          <p:cNvPr id="9" name="TextBox 8">
            <a:extLst>
              <a:ext uri="{FF2B5EF4-FFF2-40B4-BE49-F238E27FC236}">
                <a16:creationId xmlns:a16="http://schemas.microsoft.com/office/drawing/2014/main" id="{51CD0E91-D4F8-84E5-2F60-2514DBA62A1F}"/>
              </a:ext>
            </a:extLst>
          </p:cNvPr>
          <p:cNvSpPr txBox="1"/>
          <p:nvPr/>
        </p:nvSpPr>
        <p:spPr>
          <a:xfrm>
            <a:off x="3081337" y="1888837"/>
            <a:ext cx="3543300" cy="4247317"/>
          </a:xfrm>
          <a:prstGeom prst="rect">
            <a:avLst/>
          </a:prstGeom>
          <a:noFill/>
        </p:spPr>
        <p:txBody>
          <a:bodyPr wrap="square" rtlCol="0">
            <a:spAutoFit/>
          </a:bodyPr>
          <a:lstStyle/>
          <a:p>
            <a:r>
              <a:rPr lang="en-GB" b="1" dirty="0"/>
              <a:t>Economical</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China labour cost increased (wonder share, 2022).</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The potential market for higher-end consumer goods like those offered by Apple may become smaller if middle-class earning remain in developed nations including US (Pestle analysis, 2015</a:t>
            </a:r>
            <a:r>
              <a:rPr lang="en-GB" dirty="0"/>
              <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b="1" dirty="0"/>
          </a:p>
          <a:p>
            <a:endParaRPr lang="en-GB" b="1" dirty="0"/>
          </a:p>
          <a:p>
            <a:endParaRPr lang="en-GB" dirty="0"/>
          </a:p>
          <a:p>
            <a:endParaRPr lang="en-GB" dirty="0"/>
          </a:p>
        </p:txBody>
      </p:sp>
      <p:sp>
        <p:nvSpPr>
          <p:cNvPr id="19" name="TextBox 18">
            <a:extLst>
              <a:ext uri="{FF2B5EF4-FFF2-40B4-BE49-F238E27FC236}">
                <a16:creationId xmlns:a16="http://schemas.microsoft.com/office/drawing/2014/main" id="{91F41CF9-A471-564F-29AD-3BD536DEF52D}"/>
              </a:ext>
            </a:extLst>
          </p:cNvPr>
          <p:cNvSpPr txBox="1"/>
          <p:nvPr/>
        </p:nvSpPr>
        <p:spPr>
          <a:xfrm>
            <a:off x="6886574" y="1791787"/>
            <a:ext cx="3960686" cy="4524315"/>
          </a:xfrm>
          <a:prstGeom prst="rect">
            <a:avLst/>
          </a:prstGeom>
          <a:noFill/>
        </p:spPr>
        <p:txBody>
          <a:bodyPr wrap="square" rtlCol="0">
            <a:spAutoFit/>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Social</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Apples products may not appeal as much to socially conscious consumers due to ethical concerns about their manufacturing in China (Pestle analysis, 2015)</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After a year or two, it will be replaced or renewed. However, as consumers hunt for affordable and useful solutions, social status is no longer a powerful driver for updating mobile devices. Apple must expand because they cannot make money from iPhone alone (Wonder Share, 2022). </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33" name="Picture 32" descr="Logo&#10;&#10;Description automatically generated with medium confidence">
            <a:extLst>
              <a:ext uri="{FF2B5EF4-FFF2-40B4-BE49-F238E27FC236}">
                <a16:creationId xmlns:a16="http://schemas.microsoft.com/office/drawing/2014/main" id="{F8032D70-C956-6AF9-16FA-97FE7A5D4E7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613647" y="120769"/>
            <a:ext cx="2495550" cy="1671018"/>
          </a:xfrm>
          <a:prstGeom prst="rect">
            <a:avLst/>
          </a:prstGeom>
        </p:spPr>
      </p:pic>
      <p:pic>
        <p:nvPicPr>
          <p:cNvPr id="36" name="Picture 35" descr="Icon&#10;&#10;Description automatically generated">
            <a:extLst>
              <a:ext uri="{FF2B5EF4-FFF2-40B4-BE49-F238E27FC236}">
                <a16:creationId xmlns:a16="http://schemas.microsoft.com/office/drawing/2014/main" id="{513C3482-532A-1027-A0FF-F77BD9453ED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251346" y="5498796"/>
            <a:ext cx="1093394" cy="1274715"/>
          </a:xfrm>
          <a:prstGeom prst="rect">
            <a:avLst/>
          </a:prstGeom>
        </p:spPr>
      </p:pic>
      <p:sp>
        <p:nvSpPr>
          <p:cNvPr id="10" name="TextBox 9">
            <a:extLst>
              <a:ext uri="{FF2B5EF4-FFF2-40B4-BE49-F238E27FC236}">
                <a16:creationId xmlns:a16="http://schemas.microsoft.com/office/drawing/2014/main" id="{74A608D0-827F-B325-3E9F-FF7949EB037A}"/>
              </a:ext>
            </a:extLst>
          </p:cNvPr>
          <p:cNvSpPr txBox="1"/>
          <p:nvPr/>
        </p:nvSpPr>
        <p:spPr>
          <a:xfrm flipH="1">
            <a:off x="169684" y="2365189"/>
            <a:ext cx="2495551" cy="2585323"/>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Apple is an American company</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China is the manufacturers for Apple as they produce products for a low cost. There is a trade war between US and China.</a:t>
            </a:r>
          </a:p>
        </p:txBody>
      </p:sp>
      <p:pic>
        <p:nvPicPr>
          <p:cNvPr id="11" name="Recorded Sound">
            <a:hlinkClick r:id="" action="ppaction://media"/>
            <a:extLst>
              <a:ext uri="{FF2B5EF4-FFF2-40B4-BE49-F238E27FC236}">
                <a16:creationId xmlns:a16="http://schemas.microsoft.com/office/drawing/2014/main" id="{BEF1EAC8-F22D-63BE-B859-45278591A63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68852" y="824269"/>
            <a:ext cx="487363" cy="487363"/>
          </a:xfrm>
          <a:prstGeom prst="rect">
            <a:avLst/>
          </a:prstGeom>
        </p:spPr>
      </p:pic>
      <p:pic>
        <p:nvPicPr>
          <p:cNvPr id="12" name="Recorded Sound">
            <a:hlinkClick r:id="" action="ppaction://media"/>
            <a:extLst>
              <a:ext uri="{FF2B5EF4-FFF2-40B4-BE49-F238E27FC236}">
                <a16:creationId xmlns:a16="http://schemas.microsoft.com/office/drawing/2014/main" id="{371ECC37-5313-974E-F773-899E04F3B2BF}"/>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1277377" y="1548105"/>
            <a:ext cx="487363" cy="487363"/>
          </a:xfrm>
          <a:prstGeom prst="rect">
            <a:avLst/>
          </a:prstGeom>
        </p:spPr>
      </p:pic>
    </p:spTree>
    <p:extLst>
      <p:ext uri="{BB962C8B-B14F-4D97-AF65-F5344CB8AC3E}">
        <p14:creationId xmlns:p14="http://schemas.microsoft.com/office/powerpoint/2010/main" val="685681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575"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9283"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1"/>
                </p:tgtEl>
              </p:cMediaNode>
            </p:audio>
            <p:audio>
              <p:cMediaNode vol="80000">
                <p:cTn id="12"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6FA29-198D-DB6F-75EB-D32D9012E44B}"/>
              </a:ext>
            </a:extLst>
          </p:cNvPr>
          <p:cNvSpPr>
            <a:spLocks noGrp="1"/>
          </p:cNvSpPr>
          <p:nvPr>
            <p:ph type="title"/>
          </p:nvPr>
        </p:nvSpPr>
        <p:spPr>
          <a:xfrm>
            <a:off x="331470" y="328803"/>
            <a:ext cx="7013448" cy="1627632"/>
          </a:xfrm>
        </p:spPr>
        <p:txBody>
          <a:bodyPr/>
          <a:lstStyle/>
          <a:p>
            <a:r>
              <a:rPr lang="en-GB" dirty="0"/>
              <a:t>External factors </a:t>
            </a:r>
            <a:br>
              <a:rPr lang="en-GB" dirty="0"/>
            </a:br>
            <a:endParaRPr lang="en-GB" dirty="0"/>
          </a:p>
        </p:txBody>
      </p:sp>
      <p:sp>
        <p:nvSpPr>
          <p:cNvPr id="4" name="Text Placeholder 3">
            <a:extLst>
              <a:ext uri="{FF2B5EF4-FFF2-40B4-BE49-F238E27FC236}">
                <a16:creationId xmlns:a16="http://schemas.microsoft.com/office/drawing/2014/main" id="{3306A151-C536-BC8A-B260-3995D716EF75}"/>
              </a:ext>
            </a:extLst>
          </p:cNvPr>
          <p:cNvSpPr>
            <a:spLocks noGrp="1"/>
          </p:cNvSpPr>
          <p:nvPr>
            <p:ph type="body" sz="quarter" idx="13"/>
          </p:nvPr>
        </p:nvSpPr>
        <p:spPr>
          <a:xfrm>
            <a:off x="331470" y="917575"/>
            <a:ext cx="3932238" cy="588963"/>
          </a:xfrm>
        </p:spPr>
        <p:txBody>
          <a:bodyPr/>
          <a:lstStyle/>
          <a:p>
            <a:r>
              <a:rPr lang="en-GB" dirty="0"/>
              <a:t>PESTEL Analysis </a:t>
            </a:r>
          </a:p>
        </p:txBody>
      </p:sp>
      <p:sp>
        <p:nvSpPr>
          <p:cNvPr id="6" name="Slide Number Placeholder 5">
            <a:extLst>
              <a:ext uri="{FF2B5EF4-FFF2-40B4-BE49-F238E27FC236}">
                <a16:creationId xmlns:a16="http://schemas.microsoft.com/office/drawing/2014/main" id="{905612E1-C883-2B06-F9F9-15D5AAB8B0EF}"/>
              </a:ext>
            </a:extLst>
          </p:cNvPr>
          <p:cNvSpPr>
            <a:spLocks noGrp="1"/>
          </p:cNvSpPr>
          <p:nvPr>
            <p:ph type="sldNum" sz="quarter" idx="12"/>
          </p:nvPr>
        </p:nvSpPr>
        <p:spPr/>
        <p:txBody>
          <a:bodyPr/>
          <a:lstStyle/>
          <a:p>
            <a:fld id="{48F63A3B-78C7-47BE-AE5E-E10140E04643}" type="slidenum">
              <a:rPr lang="en-US" smtClean="0"/>
              <a:t>11</a:t>
            </a:fld>
            <a:endParaRPr lang="en-US" dirty="0"/>
          </a:p>
        </p:txBody>
      </p:sp>
      <p:sp>
        <p:nvSpPr>
          <p:cNvPr id="7" name="TextBox 6">
            <a:extLst>
              <a:ext uri="{FF2B5EF4-FFF2-40B4-BE49-F238E27FC236}">
                <a16:creationId xmlns:a16="http://schemas.microsoft.com/office/drawing/2014/main" id="{DC02AF1F-4A7E-E1CC-9566-02462167E85F}"/>
              </a:ext>
            </a:extLst>
          </p:cNvPr>
          <p:cNvSpPr txBox="1"/>
          <p:nvPr/>
        </p:nvSpPr>
        <p:spPr>
          <a:xfrm>
            <a:off x="252885" y="1740518"/>
            <a:ext cx="3711893" cy="646331"/>
          </a:xfrm>
          <a:prstGeom prst="rect">
            <a:avLst/>
          </a:prstGeom>
          <a:noFill/>
        </p:spPr>
        <p:txBody>
          <a:bodyPr wrap="square" rtlCol="0">
            <a:spAutoFit/>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Technological factors</a:t>
            </a: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graphicFrame>
        <p:nvGraphicFramePr>
          <p:cNvPr id="9" name="Table 8">
            <a:extLst>
              <a:ext uri="{FF2B5EF4-FFF2-40B4-BE49-F238E27FC236}">
                <a16:creationId xmlns:a16="http://schemas.microsoft.com/office/drawing/2014/main" id="{A1B91C38-18A7-3312-BA53-0FCE0AE29F22}"/>
              </a:ext>
            </a:extLst>
          </p:cNvPr>
          <p:cNvGraphicFramePr>
            <a:graphicFrameLocks noGrp="1"/>
          </p:cNvGraphicFramePr>
          <p:nvPr>
            <p:extLst>
              <p:ext uri="{D42A27DB-BD31-4B8C-83A1-F6EECF244321}">
                <p14:modId xmlns:p14="http://schemas.microsoft.com/office/powerpoint/2010/main" val="72157327"/>
              </p:ext>
            </p:extLst>
          </p:nvPr>
        </p:nvGraphicFramePr>
        <p:xfrm>
          <a:off x="252885" y="2169943"/>
          <a:ext cx="2862580" cy="2628456"/>
        </p:xfrm>
        <a:graphic>
          <a:graphicData uri="http://schemas.openxmlformats.org/drawingml/2006/table">
            <a:tbl>
              <a:tblPr firstRow="1" firstCol="1" bandRow="1">
                <a:tableStyleId>{5C22544A-7EE6-4342-B048-85BDC9FD1C3A}</a:tableStyleId>
              </a:tblPr>
              <a:tblGrid>
                <a:gridCol w="2862580">
                  <a:extLst>
                    <a:ext uri="{9D8B030D-6E8A-4147-A177-3AD203B41FA5}">
                      <a16:colId xmlns:a16="http://schemas.microsoft.com/office/drawing/2014/main" val="3760289688"/>
                    </a:ext>
                  </a:extLst>
                </a:gridCol>
              </a:tblGrid>
              <a:tr h="1697207">
                <a:tc>
                  <a:txBody>
                    <a:bodyPr/>
                    <a:lstStyle/>
                    <a:p>
                      <a:pPr marL="342900" lvl="0" indent="-342900" algn="l">
                        <a:lnSpc>
                          <a:spcPct val="107000"/>
                        </a:lnSpc>
                        <a:buFont typeface="Symbol" panose="05050102010706020507" pitchFamily="18" charset="2"/>
                        <a:buChar char=""/>
                      </a:pPr>
                      <a:r>
                        <a:rPr lang="en-GB" sz="1800" b="0" dirty="0">
                          <a:solidFill>
                            <a:schemeClr val="tx1"/>
                          </a:solidFill>
                          <a:effectLst/>
                          <a:latin typeface="Calibri" panose="020F0502020204030204" pitchFamily="34" charset="0"/>
                          <a:cs typeface="Calibri" panose="020F0502020204030204" pitchFamily="34" charset="0"/>
                        </a:rPr>
                        <a:t>Apple Inc. continues to update its features (Assignment Desk UK, 2022).</a:t>
                      </a:r>
                    </a:p>
                    <a:p>
                      <a:pPr marL="342900" lvl="0" indent="-342900" algn="l">
                        <a:lnSpc>
                          <a:spcPct val="107000"/>
                        </a:lnSpc>
                        <a:spcAft>
                          <a:spcPts val="800"/>
                        </a:spcAft>
                        <a:buFont typeface="Symbol" panose="05050102010706020507" pitchFamily="18" charset="2"/>
                        <a:buChar char=""/>
                      </a:pPr>
                      <a:r>
                        <a:rPr lang="en-GB" sz="1800" b="0" dirty="0">
                          <a:solidFill>
                            <a:schemeClr val="tx1"/>
                          </a:solidFill>
                          <a:effectLst/>
                          <a:latin typeface="Calibri" panose="020F0502020204030204" pitchFamily="34" charset="0"/>
                          <a:cs typeface="Calibri" panose="020F0502020204030204" pitchFamily="34" charset="0"/>
                        </a:rPr>
                        <a:t>Apples systems are less secure due to the increasing capabilities of cybercriminals (Pestle analysis, 2015).</a:t>
                      </a:r>
                      <a:endParaRPr lang="en-GB" sz="1800" b="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noFill/>
                  </a:tcPr>
                </a:tc>
                <a:extLst>
                  <a:ext uri="{0D108BD9-81ED-4DB2-BD59-A6C34878D82A}">
                    <a16:rowId xmlns:a16="http://schemas.microsoft.com/office/drawing/2014/main" val="3132136916"/>
                  </a:ext>
                </a:extLst>
              </a:tr>
            </a:tbl>
          </a:graphicData>
        </a:graphic>
      </p:graphicFrame>
      <p:sp>
        <p:nvSpPr>
          <p:cNvPr id="10" name="TextBox 9">
            <a:extLst>
              <a:ext uri="{FF2B5EF4-FFF2-40B4-BE49-F238E27FC236}">
                <a16:creationId xmlns:a16="http://schemas.microsoft.com/office/drawing/2014/main" id="{B9B7978F-C529-933C-95F1-4C07B1CF45E2}"/>
              </a:ext>
            </a:extLst>
          </p:cNvPr>
          <p:cNvSpPr txBox="1"/>
          <p:nvPr/>
        </p:nvSpPr>
        <p:spPr>
          <a:xfrm>
            <a:off x="4263708" y="3141765"/>
            <a:ext cx="2552700" cy="3139321"/>
          </a:xfrm>
          <a:prstGeom prst="rect">
            <a:avLst/>
          </a:prstGeom>
          <a:noFill/>
        </p:spPr>
        <p:txBody>
          <a:bodyPr wrap="square" rtlCol="0">
            <a:spAutoFit/>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Environmental Factors </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China is trying to reduce greenhouse gas emissions and stop the use of fossil fuels. This may cause higher electricity prices and production expenses for Apple in that nation (Pestle analysis, 2015). </a:t>
            </a:r>
            <a:endParaRPr lang="en-GB" dirty="0"/>
          </a:p>
        </p:txBody>
      </p:sp>
      <p:sp>
        <p:nvSpPr>
          <p:cNvPr id="11" name="TextBox 10">
            <a:extLst>
              <a:ext uri="{FF2B5EF4-FFF2-40B4-BE49-F238E27FC236}">
                <a16:creationId xmlns:a16="http://schemas.microsoft.com/office/drawing/2014/main" id="{9E44CF1E-7002-9451-F2C5-5EE750EAA5A8}"/>
              </a:ext>
            </a:extLst>
          </p:cNvPr>
          <p:cNvSpPr txBox="1"/>
          <p:nvPr/>
        </p:nvSpPr>
        <p:spPr>
          <a:xfrm>
            <a:off x="7887972" y="731520"/>
            <a:ext cx="2552700" cy="2862322"/>
          </a:xfrm>
          <a:prstGeom prst="rect">
            <a:avLst/>
          </a:prstGeom>
          <a:noFill/>
        </p:spPr>
        <p:txBody>
          <a:bodyPr wrap="square" rtlCol="0">
            <a:spAutoFit/>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Legal Factors </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Apple pay is the company’s recently new entry to the regulated financial services industry. This might make it subject to more rules and oversight from the government.</a:t>
            </a:r>
            <a:endParaRPr lang="en-GB" dirty="0"/>
          </a:p>
        </p:txBody>
      </p:sp>
      <p:pic>
        <p:nvPicPr>
          <p:cNvPr id="13" name="Picture 12" descr="A picture containing text, indoor&#10;&#10;Description automatically generated">
            <a:extLst>
              <a:ext uri="{FF2B5EF4-FFF2-40B4-BE49-F238E27FC236}">
                <a16:creationId xmlns:a16="http://schemas.microsoft.com/office/drawing/2014/main" id="{D1769C15-2D59-7433-AE8D-298D1058D21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060375" y="3886200"/>
            <a:ext cx="3771900" cy="2828925"/>
          </a:xfrm>
          <a:prstGeom prst="rect">
            <a:avLst/>
          </a:prstGeom>
        </p:spPr>
      </p:pic>
      <p:pic>
        <p:nvPicPr>
          <p:cNvPr id="16" name="Picture 15" descr="Shape&#10;&#10;Description automatically generated with medium confidence">
            <a:extLst>
              <a:ext uri="{FF2B5EF4-FFF2-40B4-BE49-F238E27FC236}">
                <a16:creationId xmlns:a16="http://schemas.microsoft.com/office/drawing/2014/main" id="{033977C2-FE33-D496-43E7-FB86F92E577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187029" y="1807103"/>
            <a:ext cx="2839914" cy="922972"/>
          </a:xfrm>
          <a:prstGeom prst="rect">
            <a:avLst/>
          </a:prstGeom>
        </p:spPr>
      </p:pic>
      <p:pic>
        <p:nvPicPr>
          <p:cNvPr id="3" name="Recorded Sound">
            <a:hlinkClick r:id="" action="ppaction://media"/>
            <a:extLst>
              <a:ext uri="{FF2B5EF4-FFF2-40B4-BE49-F238E27FC236}">
                <a16:creationId xmlns:a16="http://schemas.microsoft.com/office/drawing/2014/main" id="{B1F8C483-E593-5CF0-6E3D-188E44A6CE3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058019" y="898937"/>
            <a:ext cx="487363" cy="487363"/>
          </a:xfrm>
          <a:prstGeom prst="rect">
            <a:avLst/>
          </a:prstGeom>
        </p:spPr>
      </p:pic>
      <p:pic>
        <p:nvPicPr>
          <p:cNvPr id="5" name="Recorded Sound">
            <a:hlinkClick r:id="" action="ppaction://media"/>
            <a:extLst>
              <a:ext uri="{FF2B5EF4-FFF2-40B4-BE49-F238E27FC236}">
                <a16:creationId xmlns:a16="http://schemas.microsoft.com/office/drawing/2014/main" id="{D101AD3B-D1DE-945C-ACB6-2BB61704B540}"/>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1058019" y="1469072"/>
            <a:ext cx="487363" cy="487363"/>
          </a:xfrm>
          <a:prstGeom prst="rect">
            <a:avLst/>
          </a:prstGeom>
        </p:spPr>
      </p:pic>
    </p:spTree>
    <p:extLst>
      <p:ext uri="{BB962C8B-B14F-4D97-AF65-F5344CB8AC3E}">
        <p14:creationId xmlns:p14="http://schemas.microsoft.com/office/powerpoint/2010/main" val="3633234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340"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66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a:xfrm>
            <a:off x="625602" y="438150"/>
            <a:ext cx="10671048" cy="768096"/>
          </a:xfrm>
        </p:spPr>
        <p:txBody>
          <a:bodyPr/>
          <a:lstStyle/>
          <a:p>
            <a:r>
              <a:rPr lang="en-US" dirty="0"/>
              <a:t>Stakeholder analysis</a:t>
            </a:r>
          </a:p>
        </p:txBody>
      </p:sp>
      <p:sp>
        <p:nvSpPr>
          <p:cNvPr id="74" name="Slide Number Placeholder 73">
            <a:extLst>
              <a:ext uri="{FF2B5EF4-FFF2-40B4-BE49-F238E27FC236}">
                <a16:creationId xmlns:a16="http://schemas.microsoft.com/office/drawing/2014/main" id="{B964C6B0-844C-A964-2B74-46CF893E1381}"/>
              </a:ext>
            </a:extLst>
          </p:cNvPr>
          <p:cNvSpPr>
            <a:spLocks noGrp="1"/>
          </p:cNvSpPr>
          <p:nvPr>
            <p:ph type="sldNum" sz="quarter" idx="12"/>
          </p:nvPr>
        </p:nvSpPr>
        <p:spPr/>
        <p:txBody>
          <a:bodyPr/>
          <a:lstStyle/>
          <a:p>
            <a:fld id="{48F63A3B-78C7-47BE-AE5E-E10140E04643}" type="slidenum">
              <a:rPr lang="en-US" smtClean="0"/>
              <a:pPr/>
              <a:t>12</a:t>
            </a:fld>
            <a:endParaRPr lang="en-US" dirty="0"/>
          </a:p>
        </p:txBody>
      </p:sp>
      <p:sp>
        <p:nvSpPr>
          <p:cNvPr id="9" name="Text Placeholder 8">
            <a:extLst>
              <a:ext uri="{FF2B5EF4-FFF2-40B4-BE49-F238E27FC236}">
                <a16:creationId xmlns:a16="http://schemas.microsoft.com/office/drawing/2014/main" id="{0A413FDF-11CF-6B9B-871F-ED1ED06E76B9}"/>
              </a:ext>
            </a:extLst>
          </p:cNvPr>
          <p:cNvSpPr>
            <a:spLocks noGrp="1"/>
          </p:cNvSpPr>
          <p:nvPr>
            <p:ph type="body" sz="quarter" idx="19"/>
          </p:nvPr>
        </p:nvSpPr>
        <p:spPr>
          <a:xfrm>
            <a:off x="6433694" y="2247999"/>
            <a:ext cx="2598737" cy="1109662"/>
          </a:xfrm>
        </p:spPr>
        <p:txBody>
          <a:bodyPr/>
          <a:lstStyle/>
          <a:p>
            <a:r>
              <a:rPr lang="en-US" dirty="0"/>
              <a:t>monitor​</a:t>
            </a:r>
          </a:p>
        </p:txBody>
      </p:sp>
      <p:sp>
        <p:nvSpPr>
          <p:cNvPr id="12" name="Text Placeholder 11">
            <a:extLst>
              <a:ext uri="{FF2B5EF4-FFF2-40B4-BE49-F238E27FC236}">
                <a16:creationId xmlns:a16="http://schemas.microsoft.com/office/drawing/2014/main" id="{518301B7-15C5-E184-096F-BF82F42163C2}"/>
              </a:ext>
            </a:extLst>
          </p:cNvPr>
          <p:cNvSpPr>
            <a:spLocks noGrp="1"/>
          </p:cNvSpPr>
          <p:nvPr>
            <p:ph type="body" sz="quarter" idx="22"/>
          </p:nvPr>
        </p:nvSpPr>
        <p:spPr>
          <a:xfrm>
            <a:off x="9241981" y="2247999"/>
            <a:ext cx="2598737" cy="1109662"/>
          </a:xfrm>
        </p:spPr>
        <p:txBody>
          <a:bodyPr/>
          <a:lstStyle/>
          <a:p>
            <a:r>
              <a:rPr lang="en-US" dirty="0"/>
              <a:t>Keep informed</a:t>
            </a:r>
          </a:p>
        </p:txBody>
      </p:sp>
      <p:sp>
        <p:nvSpPr>
          <p:cNvPr id="13" name="Text Placeholder 12">
            <a:extLst>
              <a:ext uri="{FF2B5EF4-FFF2-40B4-BE49-F238E27FC236}">
                <a16:creationId xmlns:a16="http://schemas.microsoft.com/office/drawing/2014/main" id="{3B61804B-67FA-0AF2-539B-CAA81921B3EA}"/>
              </a:ext>
            </a:extLst>
          </p:cNvPr>
          <p:cNvSpPr>
            <a:spLocks noGrp="1"/>
          </p:cNvSpPr>
          <p:nvPr>
            <p:ph type="body" sz="quarter" idx="14"/>
          </p:nvPr>
        </p:nvSpPr>
        <p:spPr>
          <a:xfrm>
            <a:off x="463630" y="2247999"/>
            <a:ext cx="2598737" cy="1109662"/>
          </a:xfrm>
        </p:spPr>
        <p:txBody>
          <a:bodyPr/>
          <a:lstStyle/>
          <a:p>
            <a:r>
              <a:rPr lang="en-GB" dirty="0" err="1"/>
              <a:t>KEEp</a:t>
            </a:r>
            <a:r>
              <a:rPr lang="en-GB" dirty="0"/>
              <a:t> Satisfied </a:t>
            </a:r>
          </a:p>
        </p:txBody>
      </p:sp>
      <p:sp>
        <p:nvSpPr>
          <p:cNvPr id="17" name="Text Placeholder 16">
            <a:extLst>
              <a:ext uri="{FF2B5EF4-FFF2-40B4-BE49-F238E27FC236}">
                <a16:creationId xmlns:a16="http://schemas.microsoft.com/office/drawing/2014/main" id="{050F3644-9D89-D38C-98B6-82E8361CB85D}"/>
              </a:ext>
            </a:extLst>
          </p:cNvPr>
          <p:cNvSpPr>
            <a:spLocks noGrp="1"/>
          </p:cNvSpPr>
          <p:nvPr>
            <p:ph type="body" sz="quarter" idx="16"/>
          </p:nvPr>
        </p:nvSpPr>
        <p:spPr>
          <a:xfrm>
            <a:off x="3516747" y="2290370"/>
            <a:ext cx="2598737" cy="1109662"/>
          </a:xfrm>
        </p:spPr>
        <p:txBody>
          <a:bodyPr/>
          <a:lstStyle/>
          <a:p>
            <a:r>
              <a:rPr lang="en-GB" dirty="0"/>
              <a:t>Manage closely</a:t>
            </a:r>
          </a:p>
        </p:txBody>
      </p:sp>
      <p:sp>
        <p:nvSpPr>
          <p:cNvPr id="19" name="TextBox 18">
            <a:extLst>
              <a:ext uri="{FF2B5EF4-FFF2-40B4-BE49-F238E27FC236}">
                <a16:creationId xmlns:a16="http://schemas.microsoft.com/office/drawing/2014/main" id="{A7BEE247-E08A-E08A-4788-D123C89FC764}"/>
              </a:ext>
            </a:extLst>
          </p:cNvPr>
          <p:cNvSpPr txBox="1"/>
          <p:nvPr/>
        </p:nvSpPr>
        <p:spPr>
          <a:xfrm>
            <a:off x="771525" y="3429000"/>
            <a:ext cx="2124075" cy="1200329"/>
          </a:xfrm>
          <a:prstGeom prst="rect">
            <a:avLst/>
          </a:prstGeom>
          <a:noFill/>
        </p:spPr>
        <p:txBody>
          <a:bodyPr wrap="square" rtlCol="0">
            <a:spAutoFit/>
          </a:bodyPr>
          <a:lstStyle/>
          <a:p>
            <a:r>
              <a:rPr lang="en-GB" dirty="0"/>
              <a:t>Customers</a:t>
            </a:r>
          </a:p>
          <a:p>
            <a:r>
              <a:rPr lang="en-GB" dirty="0"/>
              <a:t>Investors </a:t>
            </a:r>
          </a:p>
          <a:p>
            <a:r>
              <a:rPr lang="en-GB" dirty="0"/>
              <a:t>Government </a:t>
            </a:r>
          </a:p>
          <a:p>
            <a:endParaRPr lang="en-GB" dirty="0"/>
          </a:p>
        </p:txBody>
      </p:sp>
      <p:sp>
        <p:nvSpPr>
          <p:cNvPr id="30" name="TextBox 29">
            <a:extLst>
              <a:ext uri="{FF2B5EF4-FFF2-40B4-BE49-F238E27FC236}">
                <a16:creationId xmlns:a16="http://schemas.microsoft.com/office/drawing/2014/main" id="{07487A83-1033-E89E-44DB-4D687DBC3D62}"/>
              </a:ext>
            </a:extLst>
          </p:cNvPr>
          <p:cNvSpPr txBox="1"/>
          <p:nvPr/>
        </p:nvSpPr>
        <p:spPr>
          <a:xfrm>
            <a:off x="3726297" y="3419082"/>
            <a:ext cx="2916947" cy="1477328"/>
          </a:xfrm>
          <a:prstGeom prst="rect">
            <a:avLst/>
          </a:prstGeom>
          <a:noFill/>
        </p:spPr>
        <p:txBody>
          <a:bodyPr wrap="square" rtlCol="0">
            <a:spAutoFit/>
          </a:bodyPr>
          <a:lstStyle/>
          <a:p>
            <a:r>
              <a:rPr lang="en-GB" dirty="0"/>
              <a:t>Customers </a:t>
            </a:r>
          </a:p>
          <a:p>
            <a:r>
              <a:rPr lang="en-GB" b="0" i="0" dirty="0">
                <a:solidFill>
                  <a:srgbClr val="333333"/>
                </a:solidFill>
                <a:effectLst/>
              </a:rPr>
              <a:t>Employees of Suppliers and Distributors</a:t>
            </a:r>
          </a:p>
          <a:p>
            <a:r>
              <a:rPr lang="en-GB" b="0" i="0" dirty="0">
                <a:solidFill>
                  <a:srgbClr val="333333"/>
                </a:solidFill>
                <a:effectLst/>
              </a:rPr>
              <a:t>Apple’s Employees</a:t>
            </a:r>
          </a:p>
          <a:p>
            <a:endParaRPr lang="en-GB" dirty="0"/>
          </a:p>
        </p:txBody>
      </p:sp>
      <p:sp>
        <p:nvSpPr>
          <p:cNvPr id="31" name="TextBox 30">
            <a:extLst>
              <a:ext uri="{FF2B5EF4-FFF2-40B4-BE49-F238E27FC236}">
                <a16:creationId xmlns:a16="http://schemas.microsoft.com/office/drawing/2014/main" id="{30CAC9C0-5A9E-B503-1749-F90B3E5EA600}"/>
              </a:ext>
            </a:extLst>
          </p:cNvPr>
          <p:cNvSpPr txBox="1"/>
          <p:nvPr/>
        </p:nvSpPr>
        <p:spPr>
          <a:xfrm>
            <a:off x="7136956" y="3419082"/>
            <a:ext cx="2105025" cy="369332"/>
          </a:xfrm>
          <a:prstGeom prst="rect">
            <a:avLst/>
          </a:prstGeom>
          <a:noFill/>
        </p:spPr>
        <p:txBody>
          <a:bodyPr wrap="square" rtlCol="0">
            <a:spAutoFit/>
          </a:bodyPr>
          <a:lstStyle/>
          <a:p>
            <a:r>
              <a:rPr lang="en-GB" dirty="0"/>
              <a:t>Competitors </a:t>
            </a:r>
          </a:p>
        </p:txBody>
      </p:sp>
      <p:sp>
        <p:nvSpPr>
          <p:cNvPr id="32" name="TextBox 31">
            <a:extLst>
              <a:ext uri="{FF2B5EF4-FFF2-40B4-BE49-F238E27FC236}">
                <a16:creationId xmlns:a16="http://schemas.microsoft.com/office/drawing/2014/main" id="{8DF80797-6208-867D-5E5B-F9390FCC7C5C}"/>
              </a:ext>
            </a:extLst>
          </p:cNvPr>
          <p:cNvSpPr txBox="1"/>
          <p:nvPr/>
        </p:nvSpPr>
        <p:spPr>
          <a:xfrm>
            <a:off x="9505950" y="3429000"/>
            <a:ext cx="2247900" cy="646331"/>
          </a:xfrm>
          <a:prstGeom prst="rect">
            <a:avLst/>
          </a:prstGeom>
          <a:noFill/>
        </p:spPr>
        <p:txBody>
          <a:bodyPr wrap="square" rtlCol="0">
            <a:spAutoFit/>
          </a:bodyPr>
          <a:lstStyle/>
          <a:p>
            <a:r>
              <a:rPr lang="en-GB" dirty="0"/>
              <a:t>Apple’s Employers </a:t>
            </a:r>
          </a:p>
          <a:p>
            <a:r>
              <a:rPr lang="en-GB" dirty="0"/>
              <a:t>Stakeholders </a:t>
            </a:r>
          </a:p>
        </p:txBody>
      </p:sp>
      <p:pic>
        <p:nvPicPr>
          <p:cNvPr id="34" name="Picture 33" descr="A green sign with white lettering&#10;&#10;Description automatically generated with low confidence">
            <a:extLst>
              <a:ext uri="{FF2B5EF4-FFF2-40B4-BE49-F238E27FC236}">
                <a16:creationId xmlns:a16="http://schemas.microsoft.com/office/drawing/2014/main" id="{EC846A99-DD53-873A-CE57-190DC89753D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63630" y="4700668"/>
            <a:ext cx="2916947" cy="1944631"/>
          </a:xfrm>
          <a:prstGeom prst="rect">
            <a:avLst/>
          </a:prstGeom>
        </p:spPr>
      </p:pic>
      <p:pic>
        <p:nvPicPr>
          <p:cNvPr id="37" name="Picture 36" descr="A picture containing graphical user interface&#10;&#10;Description automatically generated">
            <a:extLst>
              <a:ext uri="{FF2B5EF4-FFF2-40B4-BE49-F238E27FC236}">
                <a16:creationId xmlns:a16="http://schemas.microsoft.com/office/drawing/2014/main" id="{E8819C63-865B-B4D8-97F9-F84A9E160AE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379703" y="4767344"/>
            <a:ext cx="2916947" cy="1877956"/>
          </a:xfrm>
          <a:prstGeom prst="rect">
            <a:avLst/>
          </a:prstGeom>
        </p:spPr>
      </p:pic>
      <p:pic>
        <p:nvPicPr>
          <p:cNvPr id="40" name="Picture 39" descr="A picture containing indoor&#10;&#10;Description automatically generated">
            <a:extLst>
              <a:ext uri="{FF2B5EF4-FFF2-40B4-BE49-F238E27FC236}">
                <a16:creationId xmlns:a16="http://schemas.microsoft.com/office/drawing/2014/main" id="{2CF2C209-988A-9EC7-8274-21B1CB563E4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456052" y="4773582"/>
            <a:ext cx="3017889" cy="1871717"/>
          </a:xfrm>
          <a:prstGeom prst="rect">
            <a:avLst/>
          </a:prstGeom>
        </p:spPr>
      </p:pic>
      <p:pic>
        <p:nvPicPr>
          <p:cNvPr id="2" name="Recorded Sound">
            <a:hlinkClick r:id="" action="ppaction://media"/>
            <a:extLst>
              <a:ext uri="{FF2B5EF4-FFF2-40B4-BE49-F238E27FC236}">
                <a16:creationId xmlns:a16="http://schemas.microsoft.com/office/drawing/2014/main" id="{FCD49AC7-F8CA-ADAA-1F5B-D0BB4B47B31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98195" y="257107"/>
            <a:ext cx="487363" cy="487363"/>
          </a:xfrm>
          <a:prstGeom prst="rect">
            <a:avLst/>
          </a:prstGeom>
        </p:spPr>
      </p:pic>
    </p:spTree>
    <p:extLst>
      <p:ext uri="{BB962C8B-B14F-4D97-AF65-F5344CB8AC3E}">
        <p14:creationId xmlns:p14="http://schemas.microsoft.com/office/powerpoint/2010/main" val="2011930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1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New recommendations</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13</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a:xfrm>
            <a:off x="632691" y="2111058"/>
            <a:ext cx="2011680" cy="2825173"/>
          </a:xfrm>
        </p:spPr>
        <p:txBody>
          <a:bodyPr/>
          <a:lstStyle/>
          <a:p>
            <a:pPr lvl="0"/>
            <a:r>
              <a:rPr lang="en-US" dirty="0"/>
              <a:t>Keeping up with the competitors </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4"/>
          <a:srcRect/>
          <a:stretch/>
        </p:blipFill>
        <p:spPr>
          <a:xfrm>
            <a:off x="1286487" y="1787596"/>
            <a:ext cx="704088" cy="704088"/>
          </a:xfrm>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a:xfrm>
            <a:off x="701273" y="3809746"/>
            <a:ext cx="1965958" cy="1371600"/>
          </a:xfrm>
        </p:spPr>
        <p:txBody>
          <a:bodyPr/>
          <a:lstStyle/>
          <a:p>
            <a:pPr lvl="0"/>
            <a:r>
              <a:rPr lang="en-US" dirty="0"/>
              <a:t>Design</a:t>
            </a:r>
          </a:p>
          <a:p>
            <a:pPr lvl="0"/>
            <a:r>
              <a:rPr lang="en-US" dirty="0"/>
              <a:t>Customer experiences </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a:xfrm>
            <a:off x="2900910" y="2111058"/>
            <a:ext cx="2011680" cy="3205799"/>
          </a:xfrm>
        </p:spPr>
        <p:txBody>
          <a:bodyPr/>
          <a:lstStyle/>
          <a:p>
            <a:r>
              <a:rPr lang="en-US" dirty="0"/>
              <a:t>Price</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5"/>
          <a:srcRect t="113" b="113"/>
          <a:stretch/>
        </p:blipFill>
        <p:spPr>
          <a:xfrm>
            <a:off x="3578846" y="1759014"/>
            <a:ext cx="704088" cy="704088"/>
          </a:xfrm>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Prices are set high on all Apple Inc. electronics </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a:xfrm>
            <a:off x="5116484" y="2111058"/>
            <a:ext cx="2011680" cy="3205799"/>
          </a:xfrm>
        </p:spPr>
        <p:txBody>
          <a:bodyPr/>
          <a:lstStyle/>
          <a:p>
            <a:r>
              <a:rPr lang="en-US" dirty="0"/>
              <a:t>Retail stores</a:t>
            </a:r>
          </a:p>
          <a:p>
            <a:endParaRPr lang="en-US" dirty="0"/>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6"/>
          <a:srcRect t="431" b="431"/>
          <a:stretch/>
        </p:blipFill>
        <p:spPr>
          <a:xfrm>
            <a:off x="5770280" y="1787596"/>
            <a:ext cx="704088" cy="704088"/>
          </a:xfrm>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Customers have had to travel to the nearest store </a:t>
            </a:r>
          </a:p>
        </p:txBody>
      </p:sp>
      <p:pic>
        <p:nvPicPr>
          <p:cNvPr id="16" name="Picture 15" descr="Icon&#10;&#10;Description automatically generated">
            <a:extLst>
              <a:ext uri="{FF2B5EF4-FFF2-40B4-BE49-F238E27FC236}">
                <a16:creationId xmlns:a16="http://schemas.microsoft.com/office/drawing/2014/main" id="{5FD012BA-D2C9-3617-CFB6-47843E6823D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267514" y="1970115"/>
            <a:ext cx="4665406" cy="3487683"/>
          </a:xfrm>
          <a:prstGeom prst="rect">
            <a:avLst/>
          </a:prstGeom>
        </p:spPr>
      </p:pic>
      <p:pic>
        <p:nvPicPr>
          <p:cNvPr id="2" name="Recorded Sound">
            <a:hlinkClick r:id="" action="ppaction://media"/>
            <a:extLst>
              <a:ext uri="{FF2B5EF4-FFF2-40B4-BE49-F238E27FC236}">
                <a16:creationId xmlns:a16="http://schemas.microsoft.com/office/drawing/2014/main" id="{2CCF6D06-DB60-34B4-0E39-DAAC3CDAAA3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89009" y="327750"/>
            <a:ext cx="487363" cy="487363"/>
          </a:xfrm>
          <a:prstGeom prst="rect">
            <a:avLst/>
          </a:prstGeom>
        </p:spPr>
      </p:pic>
    </p:spTree>
    <p:extLst>
      <p:ext uri="{BB962C8B-B14F-4D97-AF65-F5344CB8AC3E}">
        <p14:creationId xmlns:p14="http://schemas.microsoft.com/office/powerpoint/2010/main" val="1600494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1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p:txBody>
          <a:bodyPr/>
          <a:lstStyle/>
          <a:p>
            <a:r>
              <a:rPr lang="en-US" dirty="0"/>
              <a:t>THANK YOU</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p:txBody>
          <a:bodyPr/>
          <a:lstStyle/>
          <a:p>
            <a:r>
              <a:rPr lang="en-US" dirty="0"/>
              <a:t>Kirsty Thomas</a:t>
            </a:r>
          </a:p>
        </p:txBody>
      </p:sp>
      <p:pic>
        <p:nvPicPr>
          <p:cNvPr id="4" name="Recorded Sound">
            <a:hlinkClick r:id="" action="ppaction://media"/>
            <a:extLst>
              <a:ext uri="{FF2B5EF4-FFF2-40B4-BE49-F238E27FC236}">
                <a16:creationId xmlns:a16="http://schemas.microsoft.com/office/drawing/2014/main" id="{1A752DA0-9BC9-CBDA-2271-A89F0A01A1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4807" y="479032"/>
            <a:ext cx="487363" cy="487363"/>
          </a:xfrm>
          <a:prstGeom prst="rect">
            <a:avLst/>
          </a:prstGeom>
        </p:spPr>
      </p:pic>
    </p:spTree>
    <p:extLst>
      <p:ext uri="{BB962C8B-B14F-4D97-AF65-F5344CB8AC3E}">
        <p14:creationId xmlns:p14="http://schemas.microsoft.com/office/powerpoint/2010/main" val="100396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500494" y="347472"/>
            <a:ext cx="6766560" cy="768096"/>
          </a:xfrm>
        </p:spPr>
        <p:txBody>
          <a:bodyPr/>
          <a:lstStyle/>
          <a:p>
            <a:r>
              <a:rPr lang="en-US" dirty="0"/>
              <a:t>Reference list </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15</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500494" y="1197366"/>
            <a:ext cx="7430526" cy="2700528"/>
          </a:xfrm>
        </p:spPr>
        <p:txBody>
          <a:bodyPr/>
          <a:lstStyle/>
          <a:p>
            <a:pPr>
              <a:lnSpc>
                <a:spcPct val="107000"/>
              </a:lnSpc>
              <a:spcAft>
                <a:spcPts val="800"/>
              </a:spcAft>
              <a:tabLst>
                <a:tab pos="1981200" algn="l"/>
              </a:tabLst>
            </a:pPr>
            <a:r>
              <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Assignment Desk UK. (2022). </a:t>
            </a:r>
            <a:r>
              <a:rPr lang="en-GB" sz="14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Pestle Analysis of APPLE 2022 </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r>
              <a:rPr lang="en-GB"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Pestle Analysis of APPLE 2022 | Assignment Desk – YouTube</a:t>
            </a:r>
            <a:endParaRPr lang="en-GB"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r>
              <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Bhasin, H. (2019). </a:t>
            </a:r>
            <a:r>
              <a:rPr lang="en-GB" sz="14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Bowman’s Strategy Clock – What is Bowman’ Strategy Clock?</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r>
              <a:rPr lang="en-GB"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Bowman’s Strategy Clock - What is Bowman’s Strategy Clock? (marketing91.com</a:t>
            </a:r>
            <a:r>
              <a:rPr lang="en-GB"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tabLst>
                <a:tab pos="1981200" algn="l"/>
              </a:tabLst>
            </a:pPr>
            <a:r>
              <a:rPr lang="en-GB" sz="1400"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Cuafano</a:t>
            </a:r>
            <a:r>
              <a:rPr lang="en-GB" sz="1400" dirty="0">
                <a:solidFill>
                  <a:schemeClr val="tx1"/>
                </a:solidFill>
                <a:latin typeface="Calibri" panose="020F0502020204030204" pitchFamily="34" charset="0"/>
                <a:ea typeface="Calibri" panose="020F0502020204030204" pitchFamily="34" charset="0"/>
                <a:cs typeface="Times New Roman" panose="02020603050405020304" pitchFamily="18" charset="0"/>
              </a:rPr>
              <a:t>, G. (2022). </a:t>
            </a:r>
            <a:r>
              <a:rPr lang="en-GB" sz="140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Apple Mission Statement and Vision Statement in 2022</a:t>
            </a:r>
          </a:p>
          <a:p>
            <a:pPr>
              <a:lnSpc>
                <a:spcPct val="107000"/>
              </a:lnSpc>
              <a:spcAft>
                <a:spcPts val="800"/>
              </a:spcAft>
              <a:tabLst>
                <a:tab pos="1981200" algn="l"/>
              </a:tabLst>
            </a:pPr>
            <a:r>
              <a:rPr lang="en-GB" sz="1400" dirty="0">
                <a:latin typeface="Calibri" panose="020F0502020204030204" pitchFamily="34" charset="0"/>
                <a:cs typeface="Calibri" panose="020F0502020204030204" pitchFamily="34" charset="0"/>
                <a:hlinkClick r:id="rId4"/>
              </a:rPr>
              <a:t>Apple Mission Statement and Vision Statement In 2022 – </a:t>
            </a:r>
            <a:r>
              <a:rPr lang="en-GB" sz="1400" dirty="0" err="1">
                <a:latin typeface="Calibri" panose="020F0502020204030204" pitchFamily="34" charset="0"/>
                <a:cs typeface="Calibri" panose="020F0502020204030204" pitchFamily="34" charset="0"/>
                <a:hlinkClick r:id="rId4"/>
              </a:rPr>
              <a:t>FourWeekMBA</a:t>
            </a:r>
            <a:endParaRPr lang="en-GB" sz="1400" dirty="0">
              <a:latin typeface="Calibri" panose="020F0502020204030204" pitchFamily="34" charset="0"/>
              <a:cs typeface="Calibri" panose="020F0502020204030204" pitchFamily="34" charset="0"/>
            </a:endParaRPr>
          </a:p>
          <a:p>
            <a:pPr>
              <a:lnSpc>
                <a:spcPct val="107000"/>
              </a:lnSpc>
              <a:spcAft>
                <a:spcPts val="800"/>
              </a:spcAft>
              <a:tabLst>
                <a:tab pos="1981200" algn="l"/>
              </a:tabLst>
            </a:pPr>
            <a:r>
              <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CGMA. (2013). </a:t>
            </a:r>
            <a:r>
              <a:rPr lang="en-GB" sz="14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Porters Five Forces of Competitive Position Analysis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r>
              <a:rPr lang="en-GB" sz="1400" dirty="0">
                <a:hlinkClick r:id="rId5"/>
              </a:rPr>
              <a:t>Porter’s Five Forces of Competitive Position Analysis (cgma.org)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Faizal, F. (2021). </a:t>
            </a:r>
            <a:r>
              <a:rPr lang="en-GB" sz="14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History Of Apple</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r>
              <a:rPr lang="en-GB" sz="14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The History Of Apple | </a:t>
            </a:r>
            <a:r>
              <a:rPr lang="en-GB" sz="1400" u="sng"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Feedough</a:t>
            </a:r>
            <a:endParaRPr lang="en-GB" sz="14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tabLst>
                <a:tab pos="1981200" algn="l"/>
              </a:tabLst>
            </a:pPr>
            <a:r>
              <a:rPr lang="en-GB" sz="14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Greyb</a:t>
            </a:r>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(2022). </a:t>
            </a:r>
            <a:r>
              <a:rPr lang="en-GB" sz="14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Apples business strategy: A detailed company Analysis </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r>
              <a:rPr lang="en-GB" sz="14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7"/>
              </a:rPr>
              <a:t>Apple Business Strategy: A Detailed Company Analysis - </a:t>
            </a:r>
            <a:r>
              <a:rPr lang="en-GB" sz="1400" u="sng"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7"/>
              </a:rPr>
              <a:t>GreyB</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94818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8641D0-4E6D-0108-6101-266587BEADAD}"/>
              </a:ext>
            </a:extLst>
          </p:cNvPr>
          <p:cNvSpPr>
            <a:spLocks noGrp="1"/>
          </p:cNvSpPr>
          <p:nvPr>
            <p:ph idx="1"/>
          </p:nvPr>
        </p:nvSpPr>
        <p:spPr>
          <a:xfrm>
            <a:off x="621792" y="848632"/>
            <a:ext cx="9040682" cy="2700528"/>
          </a:xfrm>
        </p:spPr>
        <p:txBody>
          <a:bodyPr/>
          <a:lstStyle/>
          <a:p>
            <a:pPr>
              <a:lnSpc>
                <a:spcPct val="107000"/>
              </a:lnSpc>
              <a:spcAft>
                <a:spcPts val="800"/>
              </a:spcAft>
              <a:tabLst>
                <a:tab pos="1981200" algn="l"/>
              </a:tabLst>
            </a:pPr>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Joe, A. (2014). </a:t>
            </a:r>
            <a:r>
              <a:rPr lang="en-GB" sz="14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Apple Inc. – Company Information</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r>
              <a:rPr lang="en-GB" sz="14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Apple Inc. - Company Information - Market Business News</a:t>
            </a:r>
            <a:endParaRPr lang="en-GB" sz="14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pPr>
              <a:spcAft>
                <a:spcPts val="800"/>
              </a:spcAft>
              <a:tabLst>
                <a:tab pos="1981200" algn="l"/>
              </a:tabLst>
            </a:pPr>
            <a:r>
              <a:rPr lang="en-GB" sz="140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rPr>
              <a:t>Johnson, G, Scholes, K. Whittington, R. (2004). </a:t>
            </a:r>
            <a:r>
              <a:rPr lang="en-GB" sz="1400" i="1"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Strategy – Johnson Scholes &amp; Whittington |Corporate Strategic Management &amp; Ethics |Governance Ethics </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tabLst>
                <a:tab pos="1981200" algn="l"/>
              </a:tabLst>
            </a:pPr>
            <a:r>
              <a:rPr lang="en-GB" sz="14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STRATEGY - JOHNSON SCHOLES &amp; WHITTINGTON |CORPORATE STRATEGIC MANAGEMENT &amp; ETHICS |GOVERNANCE ETHICS - Bing video</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tabLst>
                <a:tab pos="1981200" algn="l"/>
              </a:tabLst>
            </a:pPr>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Kenton, W. (2022). </a:t>
            </a:r>
            <a:r>
              <a:rPr lang="en-GB" sz="14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What is Strategic Management?</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tabLst>
                <a:tab pos="1981200" algn="l"/>
              </a:tabLst>
            </a:pPr>
            <a:r>
              <a:rPr lang="en-GB" sz="14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What Is Strategic Management? (investopedia.com)</a:t>
            </a:r>
            <a:endParaRPr lang="en-GB" sz="14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tabLst>
                <a:tab pos="1981200" algn="l"/>
              </a:tabLst>
            </a:pP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MBA. (2021). </a:t>
            </a:r>
            <a:r>
              <a:rPr lang="en-GB" sz="14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Apple PESTLE Analysis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r>
              <a:rPr lang="en-GB"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Apple PESTLE Analysis | MBA </a:t>
            </a:r>
            <a:r>
              <a:rPr lang="en-GB" sz="14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Skool</a:t>
            </a:r>
            <a:endParaRPr lang="en-GB"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r>
              <a:rPr lang="en-GB" sz="14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Wondershare</a:t>
            </a:r>
            <a:r>
              <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(2022). </a:t>
            </a:r>
            <a:r>
              <a:rPr lang="en-GB" sz="14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Apple PESTEL Analysis </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r>
              <a:rPr lang="en-GB"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Apple PESTEL Analysis | </a:t>
            </a:r>
            <a:r>
              <a:rPr lang="en-GB" sz="14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EdrawMax</a:t>
            </a:r>
            <a:r>
              <a:rPr lang="en-GB"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 Online</a:t>
            </a:r>
            <a:endParaRPr lang="en-GB"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81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D5940D89-F67E-F43C-D938-E359B558F0FC}"/>
              </a:ext>
            </a:extLst>
          </p:cNvPr>
          <p:cNvSpPr>
            <a:spLocks noGrp="1"/>
          </p:cNvSpPr>
          <p:nvPr>
            <p:ph type="sldNum" sz="quarter" idx="12"/>
          </p:nvPr>
        </p:nvSpPr>
        <p:spPr/>
        <p:txBody>
          <a:bodyPr/>
          <a:lstStyle/>
          <a:p>
            <a:fld id="{48F63A3B-78C7-47BE-AE5E-E10140E04643}" type="slidenum">
              <a:rPr lang="en-US" smtClean="0"/>
              <a:t>16</a:t>
            </a:fld>
            <a:endParaRPr lang="en-US" dirty="0"/>
          </a:p>
        </p:txBody>
      </p:sp>
    </p:spTree>
    <p:extLst>
      <p:ext uri="{BB962C8B-B14F-4D97-AF65-F5344CB8AC3E}">
        <p14:creationId xmlns:p14="http://schemas.microsoft.com/office/powerpoint/2010/main" val="3409962783"/>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{CE92C3FB-6A34-4886-B681-BF199B147C86}tf78438558_win32</Template>
  <TotalTime>1469</TotalTime>
  <Words>1340</Words>
  <Application>Microsoft Office PowerPoint</Application>
  <PresentationFormat>Widescreen</PresentationFormat>
  <Paragraphs>140</Paragraphs>
  <Slides>16</Slides>
  <Notes>0</Notes>
  <HiddenSlides>0</HiddenSlides>
  <MMClips>19</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Arial Black</vt:lpstr>
      <vt:lpstr>Calibri</vt:lpstr>
      <vt:lpstr>Montserrat</vt:lpstr>
      <vt:lpstr>Sabon Next LT</vt:lpstr>
      <vt:lpstr>Symbol</vt:lpstr>
      <vt:lpstr>Times New Roman</vt:lpstr>
      <vt:lpstr>Office Theme</vt:lpstr>
      <vt:lpstr> </vt:lpstr>
      <vt:lpstr>definitions of strategy and strategic management</vt:lpstr>
      <vt:lpstr>definitions of strategy and strategic management</vt:lpstr>
      <vt:lpstr>Overview of Organisation </vt:lpstr>
      <vt:lpstr>Apple inc. mission statement and vision </vt:lpstr>
      <vt:lpstr>Apple inc. business strategy</vt:lpstr>
      <vt:lpstr>Competitiveness of environment </vt:lpstr>
      <vt:lpstr>Bowmans strategic clock</vt:lpstr>
      <vt:lpstr>Internal factors </vt:lpstr>
      <vt:lpstr>External factors </vt:lpstr>
      <vt:lpstr>External factors  </vt:lpstr>
      <vt:lpstr>Stakeholder analysis</vt:lpstr>
      <vt:lpstr>New recommendations</vt:lpstr>
      <vt:lpstr>THANK YOU</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
  <dc:creator>Prime Architecture</dc:creator>
  <cp:lastModifiedBy>Prime Architecture</cp:lastModifiedBy>
  <cp:revision>2</cp:revision>
  <dcterms:created xsi:type="dcterms:W3CDTF">2022-11-07T12:43:03Z</dcterms:created>
  <dcterms:modified xsi:type="dcterms:W3CDTF">2022-11-10T11:44:00Z</dcterms:modified>
</cp:coreProperties>
</file>