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76" r:id="rId2"/>
    <p:sldId id="258" r:id="rId3"/>
    <p:sldId id="259" r:id="rId4"/>
    <p:sldId id="260" r:id="rId5"/>
    <p:sldId id="261" r:id="rId6"/>
    <p:sldId id="262" r:id="rId7"/>
    <p:sldId id="263" r:id="rId8"/>
    <p:sldId id="264" r:id="rId9"/>
    <p:sldId id="265" r:id="rId10"/>
    <p:sldId id="266" r:id="rId11"/>
    <p:sldId id="267" r:id="rId12"/>
    <p:sldId id="268" r:id="rId13"/>
    <p:sldId id="279" r:id="rId14"/>
    <p:sldId id="280" r:id="rId15"/>
    <p:sldId id="281" r:id="rId16"/>
    <p:sldId id="282" r:id="rId17"/>
    <p:sldId id="283" r:id="rId18"/>
    <p:sldId id="269" r:id="rId19"/>
    <p:sldId id="270" r:id="rId20"/>
    <p:sldId id="271" r:id="rId21"/>
    <p:sldId id="272" r:id="rId22"/>
    <p:sldId id="273" r:id="rId23"/>
    <p:sldId id="274" r:id="rId24"/>
    <p:sldId id="275" r:id="rId25"/>
    <p:sldId id="285"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60" autoAdjust="0"/>
    <p:restoredTop sz="94660"/>
  </p:normalViewPr>
  <p:slideViewPr>
    <p:cSldViewPr snapToGrid="0">
      <p:cViewPr varScale="1">
        <p:scale>
          <a:sx n="91" d="100"/>
          <a:sy n="91" d="100"/>
        </p:scale>
        <p:origin x="87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C30180-B98A-4A57-8145-BEDF873FBE92}" type="datetimeFigureOut">
              <a:rPr lang="en-GB" smtClean="0"/>
              <a:t>24/10/2018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87F98D-D700-44BE-8C1D-97850DF5A413}" type="slidenum">
              <a:rPr lang="en-GB" smtClean="0"/>
              <a:t>‹#›</a:t>
            </a:fld>
            <a:endParaRPr lang="en-GB"/>
          </a:p>
        </p:txBody>
      </p:sp>
    </p:spTree>
    <p:extLst>
      <p:ext uri="{BB962C8B-B14F-4D97-AF65-F5344CB8AC3E}">
        <p14:creationId xmlns:p14="http://schemas.microsoft.com/office/powerpoint/2010/main" val="15180954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28B40C-270D-4E24-84CD-5729CE9ED8CE}" type="slidenum">
              <a:rPr lang="en-GB" smtClean="0"/>
              <a:t>14</a:t>
            </a:fld>
            <a:endParaRPr lang="en-GB"/>
          </a:p>
        </p:txBody>
      </p:sp>
    </p:spTree>
    <p:extLst>
      <p:ext uri="{BB962C8B-B14F-4D97-AF65-F5344CB8AC3E}">
        <p14:creationId xmlns:p14="http://schemas.microsoft.com/office/powerpoint/2010/main" val="3482745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A25CBF9-0D87-4ADB-AD57-E510177C2687}"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A0DDA5-CB51-476E-9CB9-1CFEA1D9F4D4}" type="slidenum">
              <a:rPr lang="en-GB" smtClean="0"/>
              <a:t>‹#›</a:t>
            </a:fld>
            <a:endParaRPr lang="en-GB"/>
          </a:p>
        </p:txBody>
      </p:sp>
    </p:spTree>
    <p:extLst>
      <p:ext uri="{BB962C8B-B14F-4D97-AF65-F5344CB8AC3E}">
        <p14:creationId xmlns:p14="http://schemas.microsoft.com/office/powerpoint/2010/main" val="20890189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A25CBF9-0D87-4ADB-AD57-E510177C2687}"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A0DDA5-CB51-476E-9CB9-1CFEA1D9F4D4}" type="slidenum">
              <a:rPr lang="en-GB" smtClean="0"/>
              <a:t>‹#›</a:t>
            </a:fld>
            <a:endParaRPr lang="en-GB"/>
          </a:p>
        </p:txBody>
      </p:sp>
    </p:spTree>
    <p:extLst>
      <p:ext uri="{BB962C8B-B14F-4D97-AF65-F5344CB8AC3E}">
        <p14:creationId xmlns:p14="http://schemas.microsoft.com/office/powerpoint/2010/main" val="957513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A25CBF9-0D87-4ADB-AD57-E510177C2687}"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A0DDA5-CB51-476E-9CB9-1CFEA1D9F4D4}" type="slidenum">
              <a:rPr lang="en-GB" smtClean="0"/>
              <a:t>‹#›</a:t>
            </a:fld>
            <a:endParaRPr lang="en-GB"/>
          </a:p>
        </p:txBody>
      </p:sp>
    </p:spTree>
    <p:extLst>
      <p:ext uri="{BB962C8B-B14F-4D97-AF65-F5344CB8AC3E}">
        <p14:creationId xmlns:p14="http://schemas.microsoft.com/office/powerpoint/2010/main" val="2648814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A25CBF9-0D87-4ADB-AD57-E510177C2687}" type="datetimeFigureOut">
              <a:rPr lang="en-GB" smtClean="0"/>
              <a:t>24/10/2018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A0DDA5-CB51-476E-9CB9-1CFEA1D9F4D4}" type="slidenum">
              <a:rPr lang="en-GB" smtClean="0"/>
              <a:t>‹#›</a:t>
            </a:fld>
            <a:endParaRPr lang="en-GB"/>
          </a:p>
        </p:txBody>
      </p:sp>
    </p:spTree>
    <p:extLst>
      <p:ext uri="{BB962C8B-B14F-4D97-AF65-F5344CB8AC3E}">
        <p14:creationId xmlns:p14="http://schemas.microsoft.com/office/powerpoint/2010/main" val="3476180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A25CBF9-0D87-4ADB-AD57-E510177C2687}" type="datetimeFigureOut">
              <a:rPr lang="en-GB" smtClean="0"/>
              <a:t>24/10/2018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A0DDA5-CB51-476E-9CB9-1CFEA1D9F4D4}" type="slidenum">
              <a:rPr lang="en-GB" smtClean="0"/>
              <a:t>‹#›</a:t>
            </a:fld>
            <a:endParaRPr lang="en-GB"/>
          </a:p>
        </p:txBody>
      </p:sp>
    </p:spTree>
    <p:extLst>
      <p:ext uri="{BB962C8B-B14F-4D97-AF65-F5344CB8AC3E}">
        <p14:creationId xmlns:p14="http://schemas.microsoft.com/office/powerpoint/2010/main" val="3613432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A25CBF9-0D87-4ADB-AD57-E510177C2687}" type="datetimeFigureOut">
              <a:rPr lang="en-GB" smtClean="0"/>
              <a:t>24/10/2018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A0DDA5-CB51-476E-9CB9-1CFEA1D9F4D4}" type="slidenum">
              <a:rPr lang="en-GB" smtClean="0"/>
              <a:t>‹#›</a:t>
            </a:fld>
            <a:endParaRPr lang="en-GB"/>
          </a:p>
        </p:txBody>
      </p:sp>
    </p:spTree>
    <p:extLst>
      <p:ext uri="{BB962C8B-B14F-4D97-AF65-F5344CB8AC3E}">
        <p14:creationId xmlns:p14="http://schemas.microsoft.com/office/powerpoint/2010/main" val="2286597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25CBF9-0D87-4ADB-AD57-E510177C2687}" type="datetimeFigureOut">
              <a:rPr lang="en-GB" smtClean="0"/>
              <a:t>24/10/2018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6A0DDA5-CB51-476E-9CB9-1CFEA1D9F4D4}" type="slidenum">
              <a:rPr lang="en-GB" smtClean="0"/>
              <a:t>‹#›</a:t>
            </a:fld>
            <a:endParaRPr lang="en-GB"/>
          </a:p>
        </p:txBody>
      </p:sp>
    </p:spTree>
    <p:extLst>
      <p:ext uri="{BB962C8B-B14F-4D97-AF65-F5344CB8AC3E}">
        <p14:creationId xmlns:p14="http://schemas.microsoft.com/office/powerpoint/2010/main" val="302097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A25CBF9-0D87-4ADB-AD57-E510177C2687}" type="datetimeFigureOut">
              <a:rPr lang="en-GB" smtClean="0"/>
              <a:t>24/10/2018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A0DDA5-CB51-476E-9CB9-1CFEA1D9F4D4}" type="slidenum">
              <a:rPr lang="en-GB" smtClean="0"/>
              <a:t>‹#›</a:t>
            </a:fld>
            <a:endParaRPr lang="en-GB"/>
          </a:p>
        </p:txBody>
      </p:sp>
    </p:spTree>
    <p:extLst>
      <p:ext uri="{BB962C8B-B14F-4D97-AF65-F5344CB8AC3E}">
        <p14:creationId xmlns:p14="http://schemas.microsoft.com/office/powerpoint/2010/main" val="42555232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A25CBF9-0D87-4ADB-AD57-E510177C2687}" type="datetimeFigureOut">
              <a:rPr lang="en-GB" smtClean="0"/>
              <a:t>24/10/2018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A0DDA5-CB51-476E-9CB9-1CFEA1D9F4D4}" type="slidenum">
              <a:rPr lang="en-GB" smtClean="0"/>
              <a:t>‹#›</a:t>
            </a:fld>
            <a:endParaRPr lang="en-GB"/>
          </a:p>
        </p:txBody>
      </p:sp>
    </p:spTree>
    <p:extLst>
      <p:ext uri="{BB962C8B-B14F-4D97-AF65-F5344CB8AC3E}">
        <p14:creationId xmlns:p14="http://schemas.microsoft.com/office/powerpoint/2010/main" val="1387205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A25CBF9-0D87-4ADB-AD57-E510177C2687}"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A0DDA5-CB51-476E-9CB9-1CFEA1D9F4D4}" type="slidenum">
              <a:rPr lang="en-GB" smtClean="0"/>
              <a:t>‹#›</a:t>
            </a:fld>
            <a:endParaRPr lang="en-GB"/>
          </a:p>
        </p:txBody>
      </p:sp>
    </p:spTree>
    <p:extLst>
      <p:ext uri="{BB962C8B-B14F-4D97-AF65-F5344CB8AC3E}">
        <p14:creationId xmlns:p14="http://schemas.microsoft.com/office/powerpoint/2010/main" val="3826887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A25CBF9-0D87-4ADB-AD57-E510177C2687}"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A0DDA5-CB51-476E-9CB9-1CFEA1D9F4D4}" type="slidenum">
              <a:rPr lang="en-GB" smtClean="0"/>
              <a:t>‹#›</a:t>
            </a:fld>
            <a:endParaRPr lang="en-GB"/>
          </a:p>
        </p:txBody>
      </p:sp>
    </p:spTree>
    <p:extLst>
      <p:ext uri="{BB962C8B-B14F-4D97-AF65-F5344CB8AC3E}">
        <p14:creationId xmlns:p14="http://schemas.microsoft.com/office/powerpoint/2010/main" val="25701682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25CBF9-0D87-4ADB-AD57-E510177C2687}" type="datetimeFigureOut">
              <a:rPr lang="en-GB" smtClean="0"/>
              <a:t>24/10/2018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A0DDA5-CB51-476E-9CB9-1CFEA1D9F4D4}" type="slidenum">
              <a:rPr lang="en-GB" smtClean="0"/>
              <a:t>‹#›</a:t>
            </a:fld>
            <a:endParaRPr lang="en-GB"/>
          </a:p>
        </p:txBody>
      </p:sp>
    </p:spTree>
    <p:extLst>
      <p:ext uri="{BB962C8B-B14F-4D97-AF65-F5344CB8AC3E}">
        <p14:creationId xmlns:p14="http://schemas.microsoft.com/office/powerpoint/2010/main" val="1560713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2.xml"/><Relationship Id="rId5" Type="http://schemas.openxmlformats.org/officeDocument/2006/relationships/hyperlink" Target="https://www.the-map-as-history.com/Decolonization-after-1945" TargetMode="External"/><Relationship Id="rId4" Type="http://schemas.openxmlformats.org/officeDocument/2006/relationships/image" Target="../media/image25.jpg"/></Relationships>
</file>

<file path=ppt/slides/_rels/slide23.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1800" b="1" dirty="0" smtClean="0">
                <a:solidFill>
                  <a:schemeClr val="accent1">
                    <a:lumMod val="50000"/>
                  </a:schemeClr>
                </a:solidFill>
                <a:latin typeface="+mn-lt"/>
              </a:rPr>
              <a:t>HPIAN5022/6022</a:t>
            </a:r>
            <a:r>
              <a:rPr lang="en-GB" b="1" dirty="0" smtClean="0">
                <a:solidFill>
                  <a:schemeClr val="accent1">
                    <a:lumMod val="50000"/>
                  </a:schemeClr>
                </a:solidFill>
                <a:latin typeface="+mn-lt"/>
              </a:rPr>
              <a:t/>
            </a:r>
            <a:br>
              <a:rPr lang="en-GB" b="1" dirty="0" smtClean="0">
                <a:solidFill>
                  <a:schemeClr val="accent1">
                    <a:lumMod val="50000"/>
                  </a:schemeClr>
                </a:solidFill>
                <a:latin typeface="+mn-lt"/>
              </a:rPr>
            </a:br>
            <a:r>
              <a:rPr lang="en-GB" sz="4000" b="1" dirty="0" smtClean="0">
                <a:solidFill>
                  <a:schemeClr val="accent1">
                    <a:lumMod val="50000"/>
                  </a:schemeClr>
                </a:solidFill>
                <a:latin typeface="+mn-lt"/>
              </a:rPr>
              <a:t>Post-Colonial States and Civil Society</a:t>
            </a:r>
            <a:endParaRPr lang="en-GB" sz="4000" b="1" dirty="0">
              <a:solidFill>
                <a:schemeClr val="accent1">
                  <a:lumMod val="50000"/>
                </a:schemeClr>
              </a:solidFill>
              <a:latin typeface="+mn-lt"/>
            </a:endParaRPr>
          </a:p>
        </p:txBody>
      </p:sp>
      <p:sp>
        <p:nvSpPr>
          <p:cNvPr id="5" name="Content Placeholder 4"/>
          <p:cNvSpPr>
            <a:spLocks noGrp="1"/>
          </p:cNvSpPr>
          <p:nvPr>
            <p:ph idx="1"/>
          </p:nvPr>
        </p:nvSpPr>
        <p:spPr/>
        <p:txBody>
          <a:bodyPr>
            <a:normAutofit/>
          </a:bodyPr>
          <a:lstStyle/>
          <a:p>
            <a:pPr marL="0" indent="0">
              <a:buNone/>
            </a:pPr>
            <a:endParaRPr lang="en-GB" sz="4000" b="1" dirty="0" smtClean="0">
              <a:solidFill>
                <a:schemeClr val="accent1">
                  <a:lumMod val="50000"/>
                </a:schemeClr>
              </a:solidFill>
            </a:endParaRPr>
          </a:p>
          <a:p>
            <a:pPr marL="0" indent="0">
              <a:buNone/>
            </a:pPr>
            <a:endParaRPr lang="en-GB" sz="4000" b="1" dirty="0">
              <a:solidFill>
                <a:schemeClr val="accent1">
                  <a:lumMod val="50000"/>
                </a:schemeClr>
              </a:solidFill>
            </a:endParaRPr>
          </a:p>
          <a:p>
            <a:pPr marL="0" indent="0">
              <a:buNone/>
            </a:pPr>
            <a:r>
              <a:rPr lang="en-GB" sz="4800" b="1" dirty="0" smtClean="0">
                <a:solidFill>
                  <a:schemeClr val="accent1">
                    <a:lumMod val="50000"/>
                  </a:schemeClr>
                </a:solidFill>
              </a:rPr>
              <a:t>Counter-vailing </a:t>
            </a:r>
            <a:r>
              <a:rPr lang="en-GB" sz="4800" b="1" dirty="0">
                <a:solidFill>
                  <a:schemeClr val="accent1">
                    <a:lumMod val="50000"/>
                  </a:schemeClr>
                </a:solidFill>
              </a:rPr>
              <a:t>narratives -</a:t>
            </a:r>
            <a:br>
              <a:rPr lang="en-GB" sz="4800" b="1" dirty="0">
                <a:solidFill>
                  <a:schemeClr val="accent1">
                    <a:lumMod val="50000"/>
                  </a:schemeClr>
                </a:solidFill>
              </a:rPr>
            </a:br>
            <a:r>
              <a:rPr lang="en-GB" sz="4800" b="1" dirty="0">
                <a:solidFill>
                  <a:schemeClr val="accent1">
                    <a:lumMod val="50000"/>
                  </a:schemeClr>
                </a:solidFill>
              </a:rPr>
              <a:t>Colonial resistance and revolt</a:t>
            </a:r>
          </a:p>
        </p:txBody>
      </p:sp>
    </p:spTree>
    <p:extLst>
      <p:ext uri="{BB962C8B-B14F-4D97-AF65-F5344CB8AC3E}">
        <p14:creationId xmlns:p14="http://schemas.microsoft.com/office/powerpoint/2010/main" val="955661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Counter-vailing narratives -</a:t>
            </a:r>
            <a:br>
              <a:rPr lang="en-GB" b="1" dirty="0" smtClean="0">
                <a:solidFill>
                  <a:schemeClr val="accent1">
                    <a:lumMod val="50000"/>
                  </a:schemeClr>
                </a:solidFill>
                <a:latin typeface="+mn-lt"/>
              </a:rPr>
            </a:br>
            <a:r>
              <a:rPr lang="en-GB" b="1" dirty="0" smtClean="0">
                <a:solidFill>
                  <a:schemeClr val="accent1">
                    <a:lumMod val="50000"/>
                  </a:schemeClr>
                </a:solidFill>
                <a:latin typeface="+mn-lt"/>
              </a:rPr>
              <a:t>Colonial resistance and revolt</a:t>
            </a:r>
            <a:endParaRPr lang="en-GB" b="1" dirty="0">
              <a:solidFill>
                <a:schemeClr val="accent1">
                  <a:lumMod val="50000"/>
                </a:schemeClr>
              </a:solidFill>
              <a:latin typeface="+mn-lt"/>
            </a:endParaRPr>
          </a:p>
        </p:txBody>
      </p:sp>
      <p:sp>
        <p:nvSpPr>
          <p:cNvPr id="3" name="Content Placeholder 2"/>
          <p:cNvSpPr>
            <a:spLocks noGrp="1"/>
          </p:cNvSpPr>
          <p:nvPr>
            <p:ph idx="1"/>
          </p:nvPr>
        </p:nvSpPr>
        <p:spPr>
          <a:solidFill>
            <a:schemeClr val="accent4">
              <a:lumMod val="40000"/>
              <a:lumOff val="60000"/>
            </a:schemeClr>
          </a:solidFill>
        </p:spPr>
        <p:txBody>
          <a:bodyPr>
            <a:normAutofit/>
          </a:bodyPr>
          <a:lstStyle/>
          <a:p>
            <a:pPr marL="0" indent="0">
              <a:buNone/>
            </a:pPr>
            <a:endParaRPr lang="en-GB" b="1" dirty="0" smtClean="0"/>
          </a:p>
          <a:p>
            <a:pPr marL="0" indent="0">
              <a:buNone/>
            </a:pPr>
            <a:endParaRPr lang="en-GB" b="1" dirty="0"/>
          </a:p>
          <a:p>
            <a:pPr marL="0" indent="0">
              <a:buNone/>
            </a:pPr>
            <a:endParaRPr lang="en-GB" b="1" dirty="0" smtClean="0"/>
          </a:p>
          <a:p>
            <a:pPr marL="0" indent="0">
              <a:buNone/>
            </a:pPr>
            <a:endParaRPr lang="en-GB" b="1" dirty="0"/>
          </a:p>
          <a:p>
            <a:pPr marL="0" indent="0">
              <a:buNone/>
            </a:pPr>
            <a:endParaRPr lang="en-GB" b="1" dirty="0" smtClean="0"/>
          </a:p>
          <a:p>
            <a:pPr marL="0" indent="0">
              <a:buNone/>
            </a:pPr>
            <a:endParaRPr lang="en-GB" b="1" dirty="0"/>
          </a:p>
          <a:p>
            <a:pPr marL="0" indent="0">
              <a:buNone/>
            </a:pPr>
            <a:endParaRPr lang="en-GB" b="1" dirty="0" smtClean="0"/>
          </a:p>
          <a:p>
            <a:pPr marL="0" indent="0">
              <a:buNone/>
            </a:pPr>
            <a:r>
              <a:rPr lang="en-GB" sz="2000" b="1" dirty="0" smtClean="0">
                <a:solidFill>
                  <a:schemeClr val="accent1">
                    <a:lumMod val="50000"/>
                  </a:schemeClr>
                </a:solidFill>
              </a:rPr>
              <a:t>Gabriela </a:t>
            </a:r>
            <a:r>
              <a:rPr lang="en-GB" sz="2000" b="1" dirty="0" err="1">
                <a:solidFill>
                  <a:schemeClr val="accent1">
                    <a:lumMod val="50000"/>
                  </a:schemeClr>
                </a:solidFill>
              </a:rPr>
              <a:t>Silang</a:t>
            </a:r>
            <a:r>
              <a:rPr lang="en-GB" sz="2000" b="1" dirty="0">
                <a:solidFill>
                  <a:schemeClr val="accent1">
                    <a:lumMod val="50000"/>
                  </a:schemeClr>
                </a:solidFill>
              </a:rPr>
              <a:t> (1731-1763): Anti-colonial fighter in the Philippines</a:t>
            </a:r>
          </a:p>
          <a:p>
            <a:pPr marL="0" indent="0">
              <a:buNone/>
            </a:pPr>
            <a:endParaRPr lang="en-GB"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92674" y="1690689"/>
            <a:ext cx="4266080" cy="3199560"/>
          </a:xfrm>
          <a:prstGeom prst="rect">
            <a:avLst/>
          </a:prstGeom>
        </p:spPr>
      </p:pic>
    </p:spTree>
    <p:extLst>
      <p:ext uri="{BB962C8B-B14F-4D97-AF65-F5344CB8AC3E}">
        <p14:creationId xmlns:p14="http://schemas.microsoft.com/office/powerpoint/2010/main" val="157471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229600" cy="1143000"/>
          </a:xfrm>
        </p:spPr>
        <p:txBody>
          <a:bodyPr>
            <a:noAutofit/>
          </a:bodyPr>
          <a:lstStyle/>
          <a:p>
            <a:r>
              <a:rPr lang="en-GB" sz="4800" dirty="0" smtClean="0"/>
              <a:t/>
            </a:r>
            <a:br>
              <a:rPr lang="en-GB" sz="4800" dirty="0" smtClean="0"/>
            </a:br>
            <a:r>
              <a:rPr lang="en-GB" sz="4800" dirty="0" smtClean="0"/>
              <a:t/>
            </a:r>
            <a:br>
              <a:rPr lang="en-GB" sz="4800" dirty="0" smtClean="0"/>
            </a:br>
            <a:r>
              <a:rPr lang="en-GB" sz="4800" dirty="0" smtClean="0"/>
              <a:t/>
            </a:r>
            <a:br>
              <a:rPr lang="en-GB" sz="4800" dirty="0" smtClean="0"/>
            </a:br>
            <a:r>
              <a:rPr lang="en-GB" sz="3600" b="1" dirty="0" smtClean="0">
                <a:solidFill>
                  <a:schemeClr val="accent1">
                    <a:lumMod val="50000"/>
                  </a:schemeClr>
                </a:solidFill>
                <a:latin typeface="+mn-lt"/>
              </a:rPr>
              <a:t>Colonial revolts in the Age of Revolution</a:t>
            </a:r>
            <a:br>
              <a:rPr lang="en-GB" sz="3600" b="1" dirty="0" smtClean="0">
                <a:solidFill>
                  <a:schemeClr val="accent1">
                    <a:lumMod val="50000"/>
                  </a:schemeClr>
                </a:solidFill>
                <a:latin typeface="+mn-lt"/>
              </a:rPr>
            </a:br>
            <a:r>
              <a:rPr lang="en-GB" sz="3200" b="1" dirty="0" smtClean="0">
                <a:solidFill>
                  <a:schemeClr val="accent1">
                    <a:lumMod val="50000"/>
                  </a:schemeClr>
                </a:solidFill>
                <a:latin typeface="+mn-lt"/>
              </a:rPr>
              <a:t>Two very different narratives: USA and Haiti</a:t>
            </a:r>
            <a:r>
              <a:rPr lang="en-GB" sz="3200" dirty="0" smtClean="0">
                <a:solidFill>
                  <a:schemeClr val="accent1">
                    <a:lumMod val="50000"/>
                  </a:schemeClr>
                </a:solidFill>
                <a:latin typeface="+mn-lt"/>
              </a:rPr>
              <a:t/>
            </a:r>
            <a:br>
              <a:rPr lang="en-GB" sz="3200" dirty="0" smtClean="0">
                <a:solidFill>
                  <a:schemeClr val="accent1">
                    <a:lumMod val="50000"/>
                  </a:schemeClr>
                </a:solidFill>
                <a:latin typeface="+mn-lt"/>
              </a:rPr>
            </a:br>
            <a:r>
              <a:rPr lang="en-GB" sz="3600" dirty="0" smtClean="0">
                <a:solidFill>
                  <a:schemeClr val="accent1">
                    <a:lumMod val="50000"/>
                  </a:schemeClr>
                </a:solidFill>
                <a:latin typeface="+mn-lt"/>
              </a:rPr>
              <a:t>1. Britain’s </a:t>
            </a:r>
            <a:r>
              <a:rPr lang="en-GB" sz="3600" dirty="0">
                <a:solidFill>
                  <a:schemeClr val="accent1">
                    <a:lumMod val="50000"/>
                  </a:schemeClr>
                </a:solidFill>
                <a:latin typeface="+mn-lt"/>
              </a:rPr>
              <a:t>American Colonies </a:t>
            </a:r>
            <a:r>
              <a:rPr lang="en-GB" sz="3600" dirty="0" smtClean="0">
                <a:solidFill>
                  <a:schemeClr val="accent1">
                    <a:lumMod val="50000"/>
                  </a:schemeClr>
                </a:solidFill>
                <a:latin typeface="+mn-lt"/>
              </a:rPr>
              <a:t>1776-1783</a:t>
            </a:r>
            <a:r>
              <a:rPr lang="en-GB" sz="3600" dirty="0">
                <a:solidFill>
                  <a:schemeClr val="accent1">
                    <a:lumMod val="50000"/>
                  </a:schemeClr>
                </a:solidFill>
              </a:rPr>
              <a:t/>
            </a:r>
            <a:br>
              <a:rPr lang="en-GB" sz="3600" dirty="0">
                <a:solidFill>
                  <a:schemeClr val="accent1">
                    <a:lumMod val="50000"/>
                  </a:schemeClr>
                </a:solidFill>
              </a:rPr>
            </a:br>
            <a:endParaRPr lang="en-GB" sz="3600" dirty="0">
              <a:solidFill>
                <a:schemeClr val="accent1">
                  <a:lumMod val="50000"/>
                </a:schemeClr>
              </a:solidFill>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06071" y="2204865"/>
            <a:ext cx="6303259" cy="3611241"/>
          </a:xfrm>
        </p:spPr>
      </p:pic>
    </p:spTree>
    <p:extLst>
      <p:ext uri="{BB962C8B-B14F-4D97-AF65-F5344CB8AC3E}">
        <p14:creationId xmlns:p14="http://schemas.microsoft.com/office/powerpoint/2010/main" val="19795477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lumMod val="40000"/>
              <a:lumOff val="60000"/>
            </a:schemeClr>
          </a:solidFill>
        </p:spPr>
        <p:txBody>
          <a:bodyPr>
            <a:normAutofit fontScale="90000"/>
          </a:bodyPr>
          <a:lstStyle/>
          <a:p>
            <a:r>
              <a:rPr lang="en-GB" dirty="0" smtClean="0"/>
              <a:t/>
            </a:r>
            <a:br>
              <a:rPr lang="en-GB" dirty="0" smtClean="0"/>
            </a:br>
            <a:r>
              <a:rPr lang="en-GB" b="1" dirty="0" smtClean="0">
                <a:solidFill>
                  <a:schemeClr val="accent1">
                    <a:lumMod val="50000"/>
                  </a:schemeClr>
                </a:solidFill>
                <a:latin typeface="+mn-lt"/>
              </a:rPr>
              <a:t>Washington’s “Continental Army” – </a:t>
            </a:r>
            <a:r>
              <a:rPr lang="en-GB" sz="4000" dirty="0" smtClean="0">
                <a:solidFill>
                  <a:schemeClr val="accent1">
                    <a:lumMod val="50000"/>
                  </a:schemeClr>
                </a:solidFill>
                <a:latin typeface="+mn-lt"/>
              </a:rPr>
              <a:t>aided by the French Monarchy </a:t>
            </a:r>
            <a:br>
              <a:rPr lang="en-GB" sz="4000" dirty="0" smtClean="0">
                <a:solidFill>
                  <a:schemeClr val="accent1">
                    <a:lumMod val="50000"/>
                  </a:schemeClr>
                </a:solidFill>
                <a:latin typeface="+mn-lt"/>
              </a:rPr>
            </a:br>
            <a:r>
              <a:rPr lang="en-GB" sz="4000" dirty="0" smtClean="0">
                <a:solidFill>
                  <a:schemeClr val="accent1">
                    <a:lumMod val="50000"/>
                  </a:schemeClr>
                </a:solidFill>
                <a:latin typeface="+mn-lt"/>
              </a:rPr>
              <a:t>(on land and sea)</a:t>
            </a:r>
            <a:endParaRPr lang="en-GB" sz="4000" dirty="0">
              <a:solidFill>
                <a:schemeClr val="accent1">
                  <a:lumMod val="50000"/>
                </a:schemeClr>
              </a:solidFill>
              <a:latin typeface="+mn-lt"/>
            </a:endParaRP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67544" y="2420888"/>
            <a:ext cx="4618856" cy="3334453"/>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292080" y="2420888"/>
            <a:ext cx="2929458" cy="3334453"/>
          </a:xfrm>
        </p:spPr>
      </p:pic>
    </p:spTree>
    <p:extLst>
      <p:ext uri="{BB962C8B-B14F-4D97-AF65-F5344CB8AC3E}">
        <p14:creationId xmlns:p14="http://schemas.microsoft.com/office/powerpoint/2010/main" val="17970306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97754"/>
            <a:ext cx="8058150" cy="1325563"/>
          </a:xfrm>
        </p:spPr>
        <p:txBody>
          <a:bodyPr>
            <a:normAutofit/>
          </a:bodyPr>
          <a:lstStyle/>
          <a:p>
            <a:r>
              <a:rPr lang="en-GB" b="1" dirty="0" smtClean="0">
                <a:solidFill>
                  <a:schemeClr val="accent1">
                    <a:lumMod val="50000"/>
                  </a:schemeClr>
                </a:solidFill>
                <a:latin typeface="+mn-lt"/>
              </a:rPr>
              <a:t>Independence for the 13 colonies </a:t>
            </a:r>
            <a:endParaRPr lang="en-GB" b="1" dirty="0">
              <a:solidFill>
                <a:schemeClr val="accent1">
                  <a:lumMod val="50000"/>
                </a:schemeClr>
              </a:solidFill>
              <a:latin typeface="+mn-lt"/>
            </a:endParaRP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700808"/>
            <a:ext cx="4474840" cy="4248472"/>
          </a:xfrm>
        </p:spPr>
      </p:pic>
      <p:sp>
        <p:nvSpPr>
          <p:cNvPr id="4" name="Content Placeholder 3"/>
          <p:cNvSpPr>
            <a:spLocks noGrp="1"/>
          </p:cNvSpPr>
          <p:nvPr>
            <p:ph sz="half" idx="2"/>
          </p:nvPr>
        </p:nvSpPr>
        <p:spPr>
          <a:xfrm>
            <a:off x="4932040" y="1600200"/>
            <a:ext cx="3754760" cy="4525963"/>
          </a:xfrm>
        </p:spPr>
        <p:txBody>
          <a:bodyPr>
            <a:normAutofit fontScale="92500" lnSpcReduction="10000"/>
          </a:bodyPr>
          <a:lstStyle/>
          <a:p>
            <a:r>
              <a:rPr lang="en-GB" sz="3600" b="1" dirty="0" smtClean="0">
                <a:solidFill>
                  <a:schemeClr val="accent1">
                    <a:lumMod val="50000"/>
                  </a:schemeClr>
                </a:solidFill>
              </a:rPr>
              <a:t>Declaration of Independence 1776</a:t>
            </a:r>
          </a:p>
          <a:p>
            <a:r>
              <a:rPr lang="en-GB" sz="3600" b="1" dirty="0" smtClean="0">
                <a:solidFill>
                  <a:schemeClr val="accent1">
                    <a:lumMod val="50000"/>
                  </a:schemeClr>
                </a:solidFill>
              </a:rPr>
              <a:t>Treaty of Paris 1783</a:t>
            </a:r>
          </a:p>
          <a:p>
            <a:r>
              <a:rPr lang="en-GB" sz="3600" b="1" dirty="0" smtClean="0">
                <a:solidFill>
                  <a:schemeClr val="accent1">
                    <a:lumMod val="50000"/>
                  </a:schemeClr>
                </a:solidFill>
              </a:rPr>
              <a:t>Revolution in </a:t>
            </a:r>
            <a:r>
              <a:rPr lang="en-GB" sz="3600" b="1" dirty="0">
                <a:solidFill>
                  <a:schemeClr val="accent1">
                    <a:lumMod val="50000"/>
                  </a:schemeClr>
                </a:solidFill>
              </a:rPr>
              <a:t>F</a:t>
            </a:r>
            <a:r>
              <a:rPr lang="en-GB" sz="3600" b="1" dirty="0" smtClean="0">
                <a:solidFill>
                  <a:schemeClr val="accent1">
                    <a:lumMod val="50000"/>
                  </a:schemeClr>
                </a:solidFill>
              </a:rPr>
              <a:t>rance in 1789 </a:t>
            </a:r>
          </a:p>
          <a:p>
            <a:r>
              <a:rPr lang="en-GB" sz="3600" b="1" dirty="0">
                <a:solidFill>
                  <a:schemeClr val="accent1">
                    <a:lumMod val="50000"/>
                  </a:schemeClr>
                </a:solidFill>
              </a:rPr>
              <a:t>W</a:t>
            </a:r>
            <a:r>
              <a:rPr lang="en-GB" sz="3600" b="1" dirty="0" smtClean="0">
                <a:solidFill>
                  <a:schemeClr val="accent1">
                    <a:lumMod val="50000"/>
                  </a:schemeClr>
                </a:solidFill>
              </a:rPr>
              <a:t>orldwide Anglo-French warfare 1793-1815</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336572535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schemeClr val="accent1">
                    <a:lumMod val="50000"/>
                  </a:schemeClr>
                </a:solidFill>
                <a:latin typeface="+mn-lt"/>
              </a:rPr>
              <a:t>Expansion of the USA: </a:t>
            </a:r>
            <a:br>
              <a:rPr lang="en-GB" b="1" dirty="0" smtClean="0">
                <a:solidFill>
                  <a:schemeClr val="accent1">
                    <a:lumMod val="50000"/>
                  </a:schemeClr>
                </a:solidFill>
                <a:latin typeface="+mn-lt"/>
              </a:rPr>
            </a:br>
            <a:r>
              <a:rPr lang="en-GB" b="1" dirty="0" smtClean="0">
                <a:solidFill>
                  <a:schemeClr val="accent1">
                    <a:lumMod val="50000"/>
                  </a:schemeClr>
                </a:solidFill>
                <a:latin typeface="+mn-lt"/>
              </a:rPr>
              <a:t>“Manifest destiny”</a:t>
            </a:r>
            <a:endParaRPr lang="en-GB" b="1" dirty="0">
              <a:solidFill>
                <a:schemeClr val="accent1">
                  <a:lumMod val="50000"/>
                </a:schemeClr>
              </a:solidFill>
              <a:latin typeface="+mn-lt"/>
            </a:endParaRPr>
          </a:p>
        </p:txBody>
      </p:sp>
      <p:sp>
        <p:nvSpPr>
          <p:cNvPr id="4" name="Content Placeholder 3"/>
          <p:cNvSpPr>
            <a:spLocks noGrp="1"/>
          </p:cNvSpPr>
          <p:nvPr>
            <p:ph sz="half" idx="2"/>
          </p:nvPr>
        </p:nvSpPr>
        <p:spPr>
          <a:xfrm>
            <a:off x="4499992" y="779930"/>
            <a:ext cx="4186808" cy="5346234"/>
          </a:xfrm>
        </p:spPr>
        <p:txBody>
          <a:bodyPr>
            <a:normAutofit/>
          </a:bodyPr>
          <a:lstStyle/>
          <a:p>
            <a:pPr marL="0" indent="0">
              <a:buNone/>
            </a:pPr>
            <a:endParaRPr lang="en-GB" sz="2200" b="1" dirty="0" smtClean="0">
              <a:solidFill>
                <a:schemeClr val="accent1">
                  <a:lumMod val="50000"/>
                </a:schemeClr>
              </a:solidFill>
            </a:endParaRPr>
          </a:p>
          <a:p>
            <a:endParaRPr lang="en-GB" sz="2200" b="1" dirty="0">
              <a:solidFill>
                <a:schemeClr val="accent1">
                  <a:lumMod val="50000"/>
                </a:schemeClr>
              </a:solidFill>
            </a:endParaRPr>
          </a:p>
          <a:p>
            <a:r>
              <a:rPr lang="en-GB" sz="2200" b="1" dirty="0" smtClean="0">
                <a:solidFill>
                  <a:schemeClr val="accent1">
                    <a:lumMod val="50000"/>
                  </a:schemeClr>
                </a:solidFill>
              </a:rPr>
              <a:t>1803 Louisiana purchase</a:t>
            </a:r>
          </a:p>
          <a:p>
            <a:r>
              <a:rPr lang="en-GB" sz="2200" b="1" dirty="0" smtClean="0">
                <a:solidFill>
                  <a:schemeClr val="accent1">
                    <a:lumMod val="50000"/>
                  </a:schemeClr>
                </a:solidFill>
              </a:rPr>
              <a:t>War of 1812-1814</a:t>
            </a:r>
          </a:p>
          <a:p>
            <a:r>
              <a:rPr lang="en-GB" sz="2200" b="1" dirty="0" smtClean="0">
                <a:solidFill>
                  <a:schemeClr val="accent1">
                    <a:lumMod val="50000"/>
                  </a:schemeClr>
                </a:solidFill>
              </a:rPr>
              <a:t>Westward expansion beyond the Mississippi (Indian Treaties)</a:t>
            </a:r>
          </a:p>
          <a:p>
            <a:r>
              <a:rPr lang="en-GB" sz="2200" b="1" dirty="0" smtClean="0">
                <a:solidFill>
                  <a:schemeClr val="accent1">
                    <a:lumMod val="50000"/>
                  </a:schemeClr>
                </a:solidFill>
              </a:rPr>
              <a:t>1836-1848 </a:t>
            </a:r>
            <a:r>
              <a:rPr lang="en-GB" sz="2200" b="1" dirty="0">
                <a:solidFill>
                  <a:schemeClr val="accent1">
                    <a:lumMod val="50000"/>
                  </a:schemeClr>
                </a:solidFill>
              </a:rPr>
              <a:t>M</a:t>
            </a:r>
            <a:r>
              <a:rPr lang="en-GB" sz="2200" b="1" dirty="0" smtClean="0">
                <a:solidFill>
                  <a:schemeClr val="accent1">
                    <a:lumMod val="50000"/>
                  </a:schemeClr>
                </a:solidFill>
              </a:rPr>
              <a:t>exican wars</a:t>
            </a:r>
          </a:p>
          <a:p>
            <a:r>
              <a:rPr lang="en-GB" sz="2200" b="1" dirty="0" smtClean="0">
                <a:solidFill>
                  <a:schemeClr val="accent1">
                    <a:lumMod val="50000"/>
                  </a:schemeClr>
                </a:solidFill>
              </a:rPr>
              <a:t>Another case of “Internal Colonialism”?</a:t>
            </a:r>
          </a:p>
          <a:p>
            <a:r>
              <a:rPr lang="en-GB" sz="2200" b="1" dirty="0" smtClean="0">
                <a:solidFill>
                  <a:schemeClr val="accent1">
                    <a:lumMod val="50000"/>
                  </a:schemeClr>
                </a:solidFill>
              </a:rPr>
              <a:t>Spanish-US War in 1898: Cuba, Puerto Rico, Guam and the Philippines</a:t>
            </a:r>
          </a:p>
          <a:p>
            <a:endParaRPr lang="en-GB" dirty="0" smtClean="0"/>
          </a:p>
          <a:p>
            <a:endParaRPr lang="en-GB" dirty="0"/>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13792" y="1690689"/>
            <a:ext cx="3886200" cy="3108960"/>
          </a:xfrm>
        </p:spPr>
      </p:pic>
    </p:spTree>
    <p:extLst>
      <p:ext uri="{BB962C8B-B14F-4D97-AF65-F5344CB8AC3E}">
        <p14:creationId xmlns:p14="http://schemas.microsoft.com/office/powerpoint/2010/main" val="186663248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2325" y="404664"/>
            <a:ext cx="8124131" cy="5721499"/>
          </a:xfrm>
        </p:spPr>
      </p:pic>
    </p:spTree>
    <p:extLst>
      <p:ext uri="{BB962C8B-B14F-4D97-AF65-F5344CB8AC3E}">
        <p14:creationId xmlns:p14="http://schemas.microsoft.com/office/powerpoint/2010/main" val="206182085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5536" y="476672"/>
            <a:ext cx="8229600" cy="1512168"/>
          </a:xfrm>
        </p:spPr>
        <p:txBody>
          <a:bodyPr>
            <a:noAutofit/>
          </a:bodyPr>
          <a:lstStyle/>
          <a:p>
            <a:r>
              <a:rPr lang="en-GB" sz="3600" b="1" dirty="0" smtClean="0">
                <a:solidFill>
                  <a:schemeClr val="accent1">
                    <a:lumMod val="50000"/>
                  </a:schemeClr>
                </a:solidFill>
              </a:rPr>
              <a:t>2.</a:t>
            </a:r>
            <a:r>
              <a:rPr lang="en-GB" sz="3600" b="1" dirty="0" smtClean="0"/>
              <a:t> </a:t>
            </a:r>
            <a:r>
              <a:rPr lang="en-GB" sz="3600" b="1" dirty="0" smtClean="0">
                <a:solidFill>
                  <a:schemeClr val="accent1">
                    <a:lumMod val="50000"/>
                  </a:schemeClr>
                </a:solidFill>
                <a:latin typeface="+mn-lt"/>
              </a:rPr>
              <a:t>Slave Revolt in San Domingo 1796-1801</a:t>
            </a:r>
            <a:br>
              <a:rPr lang="en-GB" sz="3600" b="1" dirty="0" smtClean="0">
                <a:solidFill>
                  <a:schemeClr val="accent1">
                    <a:lumMod val="50000"/>
                  </a:schemeClr>
                </a:solidFill>
                <a:latin typeface="+mn-lt"/>
              </a:rPr>
            </a:br>
            <a:r>
              <a:rPr lang="en-GB" sz="3600" b="1" dirty="0" smtClean="0">
                <a:solidFill>
                  <a:schemeClr val="accent1">
                    <a:lumMod val="50000"/>
                  </a:schemeClr>
                </a:solidFill>
                <a:latin typeface="+mn-lt"/>
              </a:rPr>
              <a:t>    </a:t>
            </a:r>
            <a:r>
              <a:rPr lang="en-GB" sz="2800" dirty="0" smtClean="0">
                <a:solidFill>
                  <a:schemeClr val="accent1">
                    <a:lumMod val="50000"/>
                  </a:schemeClr>
                </a:solidFill>
                <a:latin typeface="+mn-lt"/>
              </a:rPr>
              <a:t>Toussaint </a:t>
            </a:r>
            <a:r>
              <a:rPr lang="en-GB" sz="2800" dirty="0" err="1" smtClean="0">
                <a:solidFill>
                  <a:schemeClr val="accent1">
                    <a:lumMod val="50000"/>
                  </a:schemeClr>
                </a:solidFill>
                <a:latin typeface="+mn-lt"/>
              </a:rPr>
              <a:t>L’Ouverture</a:t>
            </a:r>
            <a:r>
              <a:rPr lang="en-GB" sz="2800" dirty="0" smtClean="0">
                <a:solidFill>
                  <a:schemeClr val="accent1">
                    <a:lumMod val="50000"/>
                  </a:schemeClr>
                </a:solidFill>
                <a:latin typeface="+mn-lt"/>
              </a:rPr>
              <a:t> and Haitian Independence</a:t>
            </a:r>
            <a:endParaRPr lang="en-GB" sz="2800" dirty="0">
              <a:solidFill>
                <a:schemeClr val="accent1">
                  <a:lumMod val="50000"/>
                </a:schemeClr>
              </a:solidFill>
              <a:latin typeface="+mn-lt"/>
            </a:endParaRPr>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457200" y="1988840"/>
            <a:ext cx="4038600" cy="4032447"/>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159560" y="1989138"/>
            <a:ext cx="3015880" cy="4137025"/>
          </a:xfrm>
        </p:spPr>
      </p:pic>
    </p:spTree>
    <p:extLst>
      <p:ext uri="{BB962C8B-B14F-4D97-AF65-F5344CB8AC3E}">
        <p14:creationId xmlns:p14="http://schemas.microsoft.com/office/powerpoint/2010/main" val="323561489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solidFill>
                  <a:schemeClr val="accent1">
                    <a:lumMod val="50000"/>
                  </a:schemeClr>
                </a:solidFill>
                <a:latin typeface="+mn-lt"/>
              </a:rPr>
              <a:t>Toussaint puts slavery on the agenda at the National Assembly in Paris</a:t>
            </a:r>
            <a:endParaRPr lang="en-GB" sz="3600" b="1" dirty="0">
              <a:solidFill>
                <a:schemeClr val="accent1">
                  <a:lumMod val="50000"/>
                </a:schemeClr>
              </a:solidFill>
              <a:latin typeface="+mn-lt"/>
            </a:endParaRPr>
          </a:p>
        </p:txBody>
      </p:sp>
      <p:sp>
        <p:nvSpPr>
          <p:cNvPr id="3" name="Content Placeholder 2"/>
          <p:cNvSpPr>
            <a:spLocks noGrp="1"/>
          </p:cNvSpPr>
          <p:nvPr>
            <p:ph idx="1"/>
          </p:nvPr>
        </p:nvSpPr>
        <p:spPr/>
        <p:txBody>
          <a:bodyPr>
            <a:normAutofit/>
          </a:bodyPr>
          <a:lstStyle/>
          <a:p>
            <a:r>
              <a:rPr lang="en-GB" dirty="0" smtClean="0">
                <a:solidFill>
                  <a:schemeClr val="accent1">
                    <a:lumMod val="50000"/>
                  </a:schemeClr>
                </a:solidFill>
              </a:rPr>
              <a:t>Abolitionism and “The Rights of Man”</a:t>
            </a:r>
          </a:p>
          <a:p>
            <a:r>
              <a:rPr lang="en-GB" dirty="0" smtClean="0">
                <a:solidFill>
                  <a:schemeClr val="accent1">
                    <a:lumMod val="50000"/>
                  </a:schemeClr>
                </a:solidFill>
              </a:rPr>
              <a:t>Napoleon tries to restore order (and slavery) in Haiti – and ultimately fails</a:t>
            </a:r>
          </a:p>
          <a:p>
            <a:r>
              <a:rPr lang="en-GB" dirty="0" smtClean="0">
                <a:solidFill>
                  <a:schemeClr val="accent1">
                    <a:lumMod val="50000"/>
                  </a:schemeClr>
                </a:solidFill>
              </a:rPr>
              <a:t>British and US try to turn Toussaint’s rebellion to their own advantage</a:t>
            </a:r>
          </a:p>
          <a:p>
            <a:pPr marL="0" indent="0">
              <a:buNone/>
            </a:pPr>
            <a:r>
              <a:rPr lang="en-GB" dirty="0" smtClean="0">
                <a:solidFill>
                  <a:schemeClr val="accent1">
                    <a:lumMod val="50000"/>
                  </a:schemeClr>
                </a:solidFill>
              </a:rPr>
              <a:t>BUT</a:t>
            </a:r>
          </a:p>
          <a:p>
            <a:r>
              <a:rPr lang="en-GB" dirty="0" smtClean="0">
                <a:solidFill>
                  <a:schemeClr val="accent1">
                    <a:lumMod val="50000"/>
                  </a:schemeClr>
                </a:solidFill>
              </a:rPr>
              <a:t>Fear of slave revolts in Jamaica and southern USA</a:t>
            </a:r>
          </a:p>
          <a:p>
            <a:r>
              <a:rPr lang="en-GB" dirty="0" smtClean="0">
                <a:solidFill>
                  <a:schemeClr val="accent1">
                    <a:lumMod val="50000"/>
                  </a:schemeClr>
                </a:solidFill>
              </a:rPr>
              <a:t>Result: Haitian isolation </a:t>
            </a:r>
          </a:p>
          <a:p>
            <a:r>
              <a:rPr lang="en-GB" dirty="0">
                <a:solidFill>
                  <a:schemeClr val="accent1">
                    <a:lumMod val="50000"/>
                  </a:schemeClr>
                </a:solidFill>
              </a:rPr>
              <a:t>Raises issues of freedom in Latin America</a:t>
            </a:r>
          </a:p>
          <a:p>
            <a:endParaRPr lang="en-GB" dirty="0"/>
          </a:p>
        </p:txBody>
      </p:sp>
    </p:spTree>
    <p:extLst>
      <p:ext uri="{BB962C8B-B14F-4D97-AF65-F5344CB8AC3E}">
        <p14:creationId xmlns:p14="http://schemas.microsoft.com/office/powerpoint/2010/main" val="255720993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Haiti’s Impact on Latin America</a:t>
            </a:r>
            <a:endParaRPr lang="en-GB" b="1" dirty="0">
              <a:solidFill>
                <a:schemeClr val="accent1">
                  <a:lumMod val="50000"/>
                </a:schemeClr>
              </a:solidFill>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71108" y="1825625"/>
            <a:ext cx="5801784" cy="4351338"/>
          </a:xfrm>
        </p:spPr>
      </p:pic>
    </p:spTree>
    <p:extLst>
      <p:ext uri="{BB962C8B-B14F-4D97-AF65-F5344CB8AC3E}">
        <p14:creationId xmlns:p14="http://schemas.microsoft.com/office/powerpoint/2010/main" val="4694444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000" b="1" dirty="0" smtClean="0">
                <a:latin typeface="+mn-lt"/>
              </a:rPr>
              <a:t>Break</a:t>
            </a:r>
            <a:endParaRPr lang="en-GB" sz="8000" b="1" dirty="0">
              <a:latin typeface="+mn-lt"/>
            </a:endParaRPr>
          </a:p>
        </p:txBody>
      </p:sp>
    </p:spTree>
    <p:extLst>
      <p:ext uri="{BB962C8B-B14F-4D97-AF65-F5344CB8AC3E}">
        <p14:creationId xmlns:p14="http://schemas.microsoft.com/office/powerpoint/2010/main" val="12924223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Liberation and De-Colonisation</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fontScale="70000" lnSpcReduction="20000"/>
          </a:bodyPr>
          <a:lstStyle/>
          <a:p>
            <a:pPr marL="0" indent="0">
              <a:buNone/>
            </a:pPr>
            <a:r>
              <a:rPr lang="en-GB" dirty="0" smtClean="0">
                <a:solidFill>
                  <a:schemeClr val="accent1">
                    <a:lumMod val="50000"/>
                  </a:schemeClr>
                </a:solidFill>
              </a:rPr>
              <a:t>Six Main Phases:</a:t>
            </a:r>
          </a:p>
          <a:p>
            <a:pPr>
              <a:buFont typeface="Arial" charset="0"/>
              <a:buChar char="•"/>
            </a:pPr>
            <a:r>
              <a:rPr lang="en-GB" dirty="0" smtClean="0">
                <a:solidFill>
                  <a:schemeClr val="accent1">
                    <a:lumMod val="50000"/>
                  </a:schemeClr>
                </a:solidFill>
              </a:rPr>
              <a:t>1776-1804: USA and Haiti</a:t>
            </a:r>
          </a:p>
          <a:p>
            <a:pPr>
              <a:buFont typeface="Arial" charset="0"/>
              <a:buChar char="•"/>
            </a:pPr>
            <a:r>
              <a:rPr lang="en-GB" dirty="0" smtClean="0">
                <a:solidFill>
                  <a:schemeClr val="accent1">
                    <a:lumMod val="50000"/>
                  </a:schemeClr>
                </a:solidFill>
              </a:rPr>
              <a:t>1808-1822: Spanish America and Brazil (1823: The Monroe Doctrine and “Informal Imperialism”)</a:t>
            </a:r>
          </a:p>
          <a:p>
            <a:pPr marL="0" indent="0">
              <a:buNone/>
            </a:pPr>
            <a:r>
              <a:rPr lang="en-GB" dirty="0" smtClean="0">
                <a:solidFill>
                  <a:schemeClr val="accent1">
                    <a:lumMod val="50000"/>
                  </a:schemeClr>
                </a:solidFill>
              </a:rPr>
              <a:t>BUT…The Scramble for Africa 1880-1900</a:t>
            </a:r>
          </a:p>
          <a:p>
            <a:pPr>
              <a:buFont typeface="Arial" charset="0"/>
              <a:buChar char="•"/>
            </a:pPr>
            <a:r>
              <a:rPr lang="en-GB" dirty="0" smtClean="0">
                <a:solidFill>
                  <a:schemeClr val="accent1">
                    <a:lumMod val="50000"/>
                  </a:schemeClr>
                </a:solidFill>
              </a:rPr>
              <a:t>1914-1931: The British “White Dominions” (including the </a:t>
            </a:r>
            <a:r>
              <a:rPr lang="en-GB" dirty="0">
                <a:solidFill>
                  <a:schemeClr val="accent1">
                    <a:lumMod val="50000"/>
                  </a:schemeClr>
                </a:solidFill>
              </a:rPr>
              <a:t>I</a:t>
            </a:r>
            <a:r>
              <a:rPr lang="en-GB" dirty="0" smtClean="0">
                <a:solidFill>
                  <a:schemeClr val="accent1">
                    <a:lumMod val="50000"/>
                  </a:schemeClr>
                </a:solidFill>
              </a:rPr>
              <a:t>rish Free State)</a:t>
            </a:r>
          </a:p>
          <a:p>
            <a:pPr>
              <a:buFont typeface="Arial" charset="0"/>
              <a:buChar char="•"/>
            </a:pPr>
            <a:r>
              <a:rPr lang="en-GB" dirty="0" smtClean="0">
                <a:solidFill>
                  <a:schemeClr val="accent1">
                    <a:lumMod val="50000"/>
                  </a:schemeClr>
                </a:solidFill>
              </a:rPr>
              <a:t>1945-1960s: De-colonisation of British, Dutch and French Empires (including anti-colonial struggles in Indo-China and Algeria)</a:t>
            </a:r>
          </a:p>
          <a:p>
            <a:pPr>
              <a:buFont typeface="Arial" charset="0"/>
              <a:buChar char="•"/>
            </a:pPr>
            <a:r>
              <a:rPr lang="en-GB" dirty="0" smtClean="0">
                <a:solidFill>
                  <a:schemeClr val="accent1">
                    <a:lumMod val="50000"/>
                  </a:schemeClr>
                </a:solidFill>
              </a:rPr>
              <a:t>1974: The Carnation Revolution in Portugal</a:t>
            </a:r>
          </a:p>
          <a:p>
            <a:pPr>
              <a:buFont typeface="Arial" charset="0"/>
              <a:buChar char="•"/>
            </a:pPr>
            <a:r>
              <a:rPr lang="en-GB" dirty="0" smtClean="0">
                <a:solidFill>
                  <a:schemeClr val="accent1">
                    <a:lumMod val="50000"/>
                  </a:schemeClr>
                </a:solidFill>
              </a:rPr>
              <a:t>Completion of the struggles for independence in Southern Africa: Angola (MPLA), Mozambique (Frelimo), Zimbabwe (ZANU/</a:t>
            </a:r>
            <a:r>
              <a:rPr lang="en-GB" dirty="0" err="1" smtClean="0">
                <a:solidFill>
                  <a:schemeClr val="accent1">
                    <a:lumMod val="50000"/>
                  </a:schemeClr>
                </a:solidFill>
              </a:rPr>
              <a:t>Zapu</a:t>
            </a:r>
            <a:r>
              <a:rPr lang="en-GB" dirty="0" smtClean="0">
                <a:solidFill>
                  <a:schemeClr val="accent1">
                    <a:lumMod val="50000"/>
                  </a:schemeClr>
                </a:solidFill>
              </a:rPr>
              <a:t>), Namibia (SWAPO) and South Africa (ANC)</a:t>
            </a:r>
          </a:p>
          <a:p>
            <a:pPr marL="0" indent="0">
              <a:buNone/>
            </a:pPr>
            <a:r>
              <a:rPr lang="en-GB" b="1" dirty="0" smtClean="0">
                <a:solidFill>
                  <a:schemeClr val="accent1">
                    <a:lumMod val="50000"/>
                  </a:schemeClr>
                </a:solidFill>
              </a:rPr>
              <a:t>NB A powerful undercurrent of anti-colonial struggle 1776-today</a:t>
            </a:r>
          </a:p>
          <a:p>
            <a:pPr marL="0" indent="0">
              <a:buNone/>
            </a:pPr>
            <a:endParaRPr lang="en-GB" dirty="0"/>
          </a:p>
          <a:p>
            <a:pPr marL="0" indent="0">
              <a:buNone/>
            </a:pPr>
            <a:endParaRPr lang="en-GB" dirty="0" smtClean="0"/>
          </a:p>
          <a:p>
            <a:pPr>
              <a:buFont typeface="Arial" charset="0"/>
              <a:buChar char="•"/>
            </a:pPr>
            <a:endParaRPr lang="en-GB" dirty="0"/>
          </a:p>
        </p:txBody>
      </p:sp>
    </p:spTree>
    <p:extLst>
      <p:ext uri="{BB962C8B-B14F-4D97-AF65-F5344CB8AC3E}">
        <p14:creationId xmlns:p14="http://schemas.microsoft.com/office/powerpoint/2010/main" val="28037396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1">
                    <a:lumMod val="50000"/>
                  </a:schemeClr>
                </a:solidFill>
                <a:latin typeface="+mn-lt"/>
              </a:rPr>
              <a:t>“Informal” Empire: British investment and influence in Latin America</a:t>
            </a:r>
            <a:endParaRPr lang="en-GB" b="1" dirty="0">
              <a:solidFill>
                <a:schemeClr val="accent1">
                  <a:lumMod val="50000"/>
                </a:schemeClr>
              </a:solidFill>
              <a:latin typeface="+mn-lt"/>
            </a:endParaRP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27584" y="2023872"/>
            <a:ext cx="3528392" cy="4497006"/>
          </a:xfrm>
        </p:spPr>
      </p:pic>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644008" y="1477225"/>
            <a:ext cx="4248472" cy="5009492"/>
          </a:xfrm>
        </p:spPr>
      </p:pic>
    </p:spTree>
    <p:extLst>
      <p:ext uri="{BB962C8B-B14F-4D97-AF65-F5344CB8AC3E}">
        <p14:creationId xmlns:p14="http://schemas.microsoft.com/office/powerpoint/2010/main" val="274807638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1">
                    <a:lumMod val="50000"/>
                  </a:schemeClr>
                </a:solidFill>
                <a:latin typeface="+mn-lt"/>
              </a:rPr>
              <a:t>Imperialism at its peak?</a:t>
            </a:r>
            <a:br>
              <a:rPr lang="en-GB" b="1" dirty="0" smtClean="0">
                <a:solidFill>
                  <a:schemeClr val="accent1">
                    <a:lumMod val="50000"/>
                  </a:schemeClr>
                </a:solidFill>
                <a:latin typeface="+mn-lt"/>
              </a:rPr>
            </a:br>
            <a:r>
              <a:rPr lang="en-GB" b="1" dirty="0" smtClean="0">
                <a:solidFill>
                  <a:schemeClr val="accent1">
                    <a:lumMod val="50000"/>
                  </a:schemeClr>
                </a:solidFill>
                <a:latin typeface="+mn-lt"/>
              </a:rPr>
              <a:t>The Scramble for Africa 1880-1900</a:t>
            </a:r>
            <a:endParaRPr lang="en-GB" b="1" dirty="0">
              <a:solidFill>
                <a:schemeClr val="accent1">
                  <a:lumMod val="50000"/>
                </a:schemeClr>
              </a:solidFill>
              <a:latin typeface="+mn-lt"/>
            </a:endParaRP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483768" y="1600200"/>
            <a:ext cx="4176463" cy="4709120"/>
          </a:xfrm>
        </p:spPr>
      </p:pic>
    </p:spTree>
    <p:extLst>
      <p:ext uri="{BB962C8B-B14F-4D97-AF65-F5344CB8AC3E}">
        <p14:creationId xmlns:p14="http://schemas.microsoft.com/office/powerpoint/2010/main" val="210016752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1">
                    <a:lumMod val="50000"/>
                  </a:schemeClr>
                </a:solidFill>
                <a:latin typeface="+mn-lt"/>
              </a:rPr>
              <a:t>A late entrant in the colonial stakes: German colonies in Africa</a:t>
            </a:r>
            <a:r>
              <a:rPr lang="en-GB" dirty="0" smtClean="0">
                <a:solidFill>
                  <a:schemeClr val="accent1">
                    <a:lumMod val="50000"/>
                  </a:schemeClr>
                </a:solidFill>
                <a:latin typeface="+mn-lt"/>
              </a:rPr>
              <a:t/>
            </a:r>
            <a:br>
              <a:rPr lang="en-GB" dirty="0" smtClean="0">
                <a:solidFill>
                  <a:schemeClr val="accent1">
                    <a:lumMod val="50000"/>
                  </a:schemeClr>
                </a:solidFill>
                <a:latin typeface="+mn-lt"/>
              </a:rPr>
            </a:br>
            <a:r>
              <a:rPr lang="en-GB" sz="3100" dirty="0" smtClean="0">
                <a:solidFill>
                  <a:schemeClr val="accent1">
                    <a:lumMod val="50000"/>
                  </a:schemeClr>
                </a:solidFill>
                <a:latin typeface="+mn-lt"/>
              </a:rPr>
              <a:t>The Berlin Conference 1884-1885</a:t>
            </a:r>
            <a:endParaRPr lang="en-GB" sz="3100" dirty="0">
              <a:solidFill>
                <a:schemeClr val="accent1">
                  <a:lumMod val="50000"/>
                </a:schemeClr>
              </a:solidFill>
              <a:latin typeface="+mn-lt"/>
            </a:endParaRPr>
          </a:p>
        </p:txBody>
      </p:sp>
      <p:sp>
        <p:nvSpPr>
          <p:cNvPr id="3" name="Content Placeholder 2"/>
          <p:cNvSpPr>
            <a:spLocks noGrp="1"/>
          </p:cNvSpPr>
          <p:nvPr>
            <p:ph sz="half" idx="1"/>
          </p:nvPr>
        </p:nvSpPr>
        <p:spPr>
          <a:xfrm>
            <a:off x="457200" y="1700808"/>
            <a:ext cx="8435280" cy="4896544"/>
          </a:xfrm>
        </p:spPr>
        <p:txBody>
          <a:bodyPr>
            <a:normAutofit fontScale="92500" lnSpcReduction="10000"/>
          </a:bodyPr>
          <a:lstStyle/>
          <a:p>
            <a:endParaRPr lang="en-GB" b="1" dirty="0" smtClean="0"/>
          </a:p>
          <a:p>
            <a:r>
              <a:rPr lang="en-GB" b="1" dirty="0" smtClean="0">
                <a:solidFill>
                  <a:schemeClr val="accent1">
                    <a:lumMod val="50000"/>
                  </a:schemeClr>
                </a:solidFill>
              </a:rPr>
              <a:t>Togoland</a:t>
            </a:r>
          </a:p>
          <a:p>
            <a:r>
              <a:rPr lang="en-GB" b="1" dirty="0" err="1" smtClean="0">
                <a:solidFill>
                  <a:schemeClr val="accent1">
                    <a:lumMod val="50000"/>
                  </a:schemeClr>
                </a:solidFill>
              </a:rPr>
              <a:t>Kamerun</a:t>
            </a:r>
            <a:endParaRPr lang="en-GB" b="1" dirty="0" smtClean="0">
              <a:solidFill>
                <a:schemeClr val="accent1">
                  <a:lumMod val="50000"/>
                </a:schemeClr>
              </a:solidFill>
            </a:endParaRPr>
          </a:p>
          <a:p>
            <a:r>
              <a:rPr lang="en-GB" b="1" dirty="0" smtClean="0">
                <a:solidFill>
                  <a:schemeClr val="accent1">
                    <a:lumMod val="50000"/>
                  </a:schemeClr>
                </a:solidFill>
              </a:rPr>
              <a:t>Tanganyika</a:t>
            </a:r>
          </a:p>
          <a:p>
            <a:r>
              <a:rPr lang="en-GB" b="1" dirty="0" err="1" smtClean="0">
                <a:solidFill>
                  <a:schemeClr val="accent1">
                    <a:lumMod val="50000"/>
                  </a:schemeClr>
                </a:solidFill>
              </a:rPr>
              <a:t>Sud</a:t>
            </a:r>
            <a:r>
              <a:rPr lang="en-GB" b="1" dirty="0" smtClean="0">
                <a:solidFill>
                  <a:schemeClr val="accent1">
                    <a:lumMod val="50000"/>
                  </a:schemeClr>
                </a:solidFill>
              </a:rPr>
              <a:t>-West </a:t>
            </a:r>
            <a:r>
              <a:rPr lang="en-GB" b="1" dirty="0" err="1" smtClean="0">
                <a:solidFill>
                  <a:schemeClr val="accent1">
                    <a:lumMod val="50000"/>
                  </a:schemeClr>
                </a:solidFill>
              </a:rPr>
              <a:t>Afrika</a:t>
            </a:r>
            <a:endParaRPr lang="en-GB" b="1" dirty="0" smtClean="0">
              <a:solidFill>
                <a:schemeClr val="accent1">
                  <a:lumMod val="50000"/>
                </a:schemeClr>
              </a:solidFill>
            </a:endParaRPr>
          </a:p>
          <a:p>
            <a:pPr marL="0" indent="0">
              <a:buNone/>
            </a:pPr>
            <a:endParaRPr lang="en-GB" dirty="0">
              <a:solidFill>
                <a:schemeClr val="accent1">
                  <a:lumMod val="50000"/>
                </a:schemeClr>
              </a:solidFill>
            </a:endParaRPr>
          </a:p>
          <a:p>
            <a:pPr marL="0" indent="0">
              <a:buNone/>
            </a:pPr>
            <a:r>
              <a:rPr lang="en-GB" sz="2600" dirty="0" smtClean="0">
                <a:solidFill>
                  <a:schemeClr val="accent1">
                    <a:lumMod val="50000"/>
                  </a:schemeClr>
                </a:solidFill>
              </a:rPr>
              <a:t>These all became</a:t>
            </a:r>
          </a:p>
          <a:p>
            <a:pPr marL="0" indent="0">
              <a:buNone/>
            </a:pPr>
            <a:r>
              <a:rPr lang="en-GB" sz="2600" b="1" dirty="0" smtClean="0">
                <a:solidFill>
                  <a:schemeClr val="accent1">
                    <a:lumMod val="50000"/>
                  </a:schemeClr>
                </a:solidFill>
              </a:rPr>
              <a:t>League of Nations</a:t>
            </a:r>
          </a:p>
          <a:p>
            <a:pPr marL="0" indent="0">
              <a:buNone/>
            </a:pPr>
            <a:r>
              <a:rPr lang="en-GB" sz="2600" b="1" dirty="0" smtClean="0">
                <a:solidFill>
                  <a:schemeClr val="accent1">
                    <a:lumMod val="50000"/>
                  </a:schemeClr>
                </a:solidFill>
              </a:rPr>
              <a:t>Mandates after 1918</a:t>
            </a:r>
          </a:p>
          <a:p>
            <a:pPr marL="0" indent="0">
              <a:buNone/>
            </a:pPr>
            <a:r>
              <a:rPr lang="en-GB" sz="2600" dirty="0" smtClean="0">
                <a:solidFill>
                  <a:schemeClr val="accent1">
                    <a:lumMod val="50000"/>
                  </a:schemeClr>
                </a:solidFill>
              </a:rPr>
              <a:t>(administered by </a:t>
            </a:r>
            <a:r>
              <a:rPr lang="en-GB" sz="2600" dirty="0">
                <a:solidFill>
                  <a:schemeClr val="accent1">
                    <a:lumMod val="50000"/>
                  </a:schemeClr>
                </a:solidFill>
              </a:rPr>
              <a:t>F</a:t>
            </a:r>
            <a:r>
              <a:rPr lang="en-GB" sz="2600" dirty="0" smtClean="0">
                <a:solidFill>
                  <a:schemeClr val="accent1">
                    <a:lumMod val="50000"/>
                  </a:schemeClr>
                </a:solidFill>
              </a:rPr>
              <a:t>rance </a:t>
            </a:r>
          </a:p>
          <a:p>
            <a:pPr marL="0" indent="0">
              <a:buNone/>
            </a:pPr>
            <a:r>
              <a:rPr lang="en-GB" sz="2600" dirty="0">
                <a:solidFill>
                  <a:schemeClr val="accent1">
                    <a:lumMod val="50000"/>
                  </a:schemeClr>
                </a:solidFill>
              </a:rPr>
              <a:t>a</a:t>
            </a:r>
            <a:r>
              <a:rPr lang="en-GB" sz="2600" dirty="0" smtClean="0">
                <a:solidFill>
                  <a:schemeClr val="accent1">
                    <a:lumMod val="50000"/>
                  </a:schemeClr>
                </a:solidFill>
              </a:rPr>
              <a:t>nd Britain)</a:t>
            </a:r>
          </a:p>
          <a:p>
            <a:endParaRPr lang="en-GB" dirty="0" smtClean="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246636" y="1772816"/>
            <a:ext cx="4667365" cy="1944216"/>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11960" y="3861048"/>
            <a:ext cx="4752528" cy="2664296"/>
          </a:xfrm>
          <a:prstGeom prst="rect">
            <a:avLst/>
          </a:prstGeom>
        </p:spPr>
      </p:pic>
    </p:spTree>
    <p:extLst>
      <p:ext uri="{BB962C8B-B14F-4D97-AF65-F5344CB8AC3E}">
        <p14:creationId xmlns:p14="http://schemas.microsoft.com/office/powerpoint/2010/main" val="332517951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The British Empire in 1919</a:t>
            </a:r>
            <a:endParaRPr lang="en-GB" b="1" dirty="0">
              <a:solidFill>
                <a:schemeClr val="accent1">
                  <a:lumMod val="50000"/>
                </a:schemeClr>
              </a:solidFill>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3528" y="1412776"/>
            <a:ext cx="8424936" cy="4824535"/>
          </a:xfrm>
        </p:spPr>
      </p:pic>
    </p:spTree>
    <p:extLst>
      <p:ext uri="{BB962C8B-B14F-4D97-AF65-F5344CB8AC3E}">
        <p14:creationId xmlns:p14="http://schemas.microsoft.com/office/powerpoint/2010/main" val="144878293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b="1" dirty="0" smtClean="0">
                <a:solidFill>
                  <a:schemeClr val="accent1">
                    <a:lumMod val="50000"/>
                  </a:schemeClr>
                </a:solidFill>
                <a:latin typeface="+mn-lt"/>
              </a:rPr>
              <a:t>Imperialism </a:t>
            </a:r>
            <a:r>
              <a:rPr lang="en-GB" b="1" dirty="0">
                <a:solidFill>
                  <a:schemeClr val="accent1">
                    <a:lumMod val="50000"/>
                  </a:schemeClr>
                </a:solidFill>
                <a:latin typeface="+mn-lt"/>
              </a:rPr>
              <a:t>– the Highest Stage of Capitalism</a:t>
            </a:r>
            <a:r>
              <a:rPr lang="en-GB" b="1" dirty="0" smtClean="0">
                <a:solidFill>
                  <a:schemeClr val="accent1">
                    <a:lumMod val="50000"/>
                  </a:schemeClr>
                </a:solidFill>
                <a:latin typeface="+mn-lt"/>
              </a:rPr>
              <a:t>?</a:t>
            </a:r>
            <a:br>
              <a:rPr lang="en-GB" b="1" dirty="0" smtClean="0">
                <a:solidFill>
                  <a:schemeClr val="accent1">
                    <a:lumMod val="50000"/>
                  </a:schemeClr>
                </a:solidFill>
                <a:latin typeface="+mn-lt"/>
              </a:rPr>
            </a:br>
            <a:r>
              <a:rPr lang="en-GB" sz="2700" b="1" dirty="0" smtClean="0">
                <a:solidFill>
                  <a:schemeClr val="accent1">
                    <a:lumMod val="50000"/>
                  </a:schemeClr>
                </a:solidFill>
                <a:latin typeface="+mn-lt"/>
              </a:rPr>
              <a:t>See: J A Hobson (1902) and V I Lenin (1917)</a:t>
            </a:r>
            <a:endParaRPr lang="en-GB" sz="2700" b="1" dirty="0">
              <a:solidFill>
                <a:schemeClr val="accent1">
                  <a:lumMod val="50000"/>
                </a:schemeClr>
              </a:solidFill>
              <a:latin typeface="+mn-lt"/>
            </a:endParaRPr>
          </a:p>
        </p:txBody>
      </p:sp>
      <p:sp>
        <p:nvSpPr>
          <p:cNvPr id="3" name="Content Placeholder 2"/>
          <p:cNvSpPr>
            <a:spLocks noGrp="1"/>
          </p:cNvSpPr>
          <p:nvPr>
            <p:ph idx="1"/>
          </p:nvPr>
        </p:nvSpPr>
        <p:spPr>
          <a:xfrm>
            <a:off x="628650" y="2037805"/>
            <a:ext cx="7886700" cy="4139157"/>
          </a:xfrm>
          <a:solidFill>
            <a:schemeClr val="accent4">
              <a:lumMod val="40000"/>
              <a:lumOff val="60000"/>
            </a:schemeClr>
          </a:solidFill>
        </p:spPr>
        <p:txBody>
          <a:bodyPr/>
          <a:lstStyle/>
          <a:p>
            <a:endParaRPr lang="en-GB" dirty="0" smtClean="0"/>
          </a:p>
          <a:p>
            <a:r>
              <a:rPr lang="en-GB" dirty="0" smtClean="0">
                <a:solidFill>
                  <a:schemeClr val="accent1">
                    <a:lumMod val="50000"/>
                  </a:schemeClr>
                </a:solidFill>
              </a:rPr>
              <a:t>Division </a:t>
            </a:r>
            <a:r>
              <a:rPr lang="en-GB" dirty="0">
                <a:solidFill>
                  <a:schemeClr val="accent1">
                    <a:lumMod val="50000"/>
                  </a:schemeClr>
                </a:solidFill>
              </a:rPr>
              <a:t>and re-division of the spoils</a:t>
            </a:r>
          </a:p>
          <a:p>
            <a:r>
              <a:rPr lang="en-GB" dirty="0">
                <a:solidFill>
                  <a:schemeClr val="accent1">
                    <a:lumMod val="50000"/>
                  </a:schemeClr>
                </a:solidFill>
              </a:rPr>
              <a:t>An era of Wars and </a:t>
            </a:r>
            <a:r>
              <a:rPr lang="en-GB" dirty="0" smtClean="0">
                <a:solidFill>
                  <a:schemeClr val="accent1">
                    <a:lumMod val="50000"/>
                  </a:schemeClr>
                </a:solidFill>
              </a:rPr>
              <a:t>Revolutions</a:t>
            </a:r>
            <a:endParaRPr lang="en-GB" dirty="0">
              <a:solidFill>
                <a:schemeClr val="accent1">
                  <a:lumMod val="50000"/>
                </a:schemeClr>
              </a:solidFill>
            </a:endParaRPr>
          </a:p>
          <a:p>
            <a:r>
              <a:rPr lang="en-GB" dirty="0">
                <a:solidFill>
                  <a:schemeClr val="accent1">
                    <a:lumMod val="50000"/>
                  </a:schemeClr>
                </a:solidFill>
              </a:rPr>
              <a:t>1914-1918 Empires at War</a:t>
            </a:r>
          </a:p>
          <a:p>
            <a:r>
              <a:rPr lang="en-GB" dirty="0">
                <a:solidFill>
                  <a:schemeClr val="accent1">
                    <a:lumMod val="50000"/>
                  </a:schemeClr>
                </a:solidFill>
              </a:rPr>
              <a:t>A line in the sand: the Middle </a:t>
            </a:r>
            <a:r>
              <a:rPr lang="en-GB" dirty="0" smtClean="0">
                <a:solidFill>
                  <a:schemeClr val="accent1">
                    <a:lumMod val="50000"/>
                  </a:schemeClr>
                </a:solidFill>
              </a:rPr>
              <a:t>East – French and British “areas of influence”</a:t>
            </a:r>
            <a:endParaRPr lang="en-GB" dirty="0">
              <a:solidFill>
                <a:schemeClr val="accent1">
                  <a:lumMod val="50000"/>
                </a:schemeClr>
              </a:solidFill>
            </a:endParaRPr>
          </a:p>
          <a:p>
            <a:r>
              <a:rPr lang="en-GB" dirty="0">
                <a:solidFill>
                  <a:schemeClr val="accent1">
                    <a:lumMod val="50000"/>
                  </a:schemeClr>
                </a:solidFill>
              </a:rPr>
              <a:t>1919 The Treaty of Versailles – a peace of the victors</a:t>
            </a:r>
          </a:p>
          <a:p>
            <a:endParaRPr lang="en-GB" dirty="0"/>
          </a:p>
        </p:txBody>
      </p:sp>
    </p:spTree>
    <p:extLst>
      <p:ext uri="{BB962C8B-B14F-4D97-AF65-F5344CB8AC3E}">
        <p14:creationId xmlns:p14="http://schemas.microsoft.com/office/powerpoint/2010/main" val="313607078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b="1" dirty="0" smtClean="0">
                <a:solidFill>
                  <a:schemeClr val="accent1">
                    <a:lumMod val="50000"/>
                  </a:schemeClr>
                </a:solidFill>
                <a:latin typeface="+mn-lt"/>
              </a:rPr>
              <a:t>An </a:t>
            </a:r>
            <a:r>
              <a:rPr lang="en-GB" sz="2400" b="1" dirty="0">
                <a:solidFill>
                  <a:schemeClr val="accent1">
                    <a:lumMod val="50000"/>
                  </a:schemeClr>
                </a:solidFill>
                <a:latin typeface="+mn-lt"/>
              </a:rPr>
              <a:t>e</a:t>
            </a:r>
            <a:r>
              <a:rPr lang="en-GB" sz="2400" b="1" dirty="0" smtClean="0">
                <a:solidFill>
                  <a:schemeClr val="accent1">
                    <a:lumMod val="50000"/>
                  </a:schemeClr>
                </a:solidFill>
                <a:latin typeface="+mn-lt"/>
              </a:rPr>
              <a:t>poch of</a:t>
            </a:r>
            <a:br>
              <a:rPr lang="en-GB" sz="2400" b="1" dirty="0" smtClean="0">
                <a:solidFill>
                  <a:schemeClr val="accent1">
                    <a:lumMod val="50000"/>
                  </a:schemeClr>
                </a:solidFill>
                <a:latin typeface="+mn-lt"/>
              </a:rPr>
            </a:br>
            <a:r>
              <a:rPr lang="en-GB" b="1" dirty="0" smtClean="0">
                <a:solidFill>
                  <a:schemeClr val="accent1">
                    <a:lumMod val="50000"/>
                  </a:schemeClr>
                </a:solidFill>
                <a:latin typeface="+mn-lt"/>
              </a:rPr>
              <a:t>Wars and Revolutions</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lstStyle/>
          <a:p>
            <a:pPr marL="0" indent="0">
              <a:buNone/>
            </a:pPr>
            <a:endParaRPr lang="en-GB" dirty="0" smtClean="0">
              <a:solidFill>
                <a:schemeClr val="accent1">
                  <a:lumMod val="50000"/>
                </a:schemeClr>
              </a:solidFill>
            </a:endParaRPr>
          </a:p>
          <a:p>
            <a:pPr marL="0" indent="0">
              <a:buNone/>
            </a:pPr>
            <a:r>
              <a:rPr lang="en-GB" dirty="0" smtClean="0">
                <a:solidFill>
                  <a:schemeClr val="accent1">
                    <a:lumMod val="50000"/>
                  </a:schemeClr>
                </a:solidFill>
              </a:rPr>
              <a:t>    The impact of world wars on colonial freedom</a:t>
            </a:r>
          </a:p>
          <a:p>
            <a:pPr marL="0" indent="0">
              <a:buNone/>
            </a:pPr>
            <a:endParaRPr lang="en-GB" dirty="0">
              <a:solidFill>
                <a:schemeClr val="accent1">
                  <a:lumMod val="50000"/>
                </a:schemeClr>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60450" y="2817510"/>
            <a:ext cx="5972362" cy="3359453"/>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58944" y="589058"/>
            <a:ext cx="2347736" cy="1440656"/>
          </a:xfrm>
          <a:prstGeom prst="rect">
            <a:avLst/>
          </a:prstGeom>
        </p:spPr>
      </p:pic>
    </p:spTree>
    <p:extLst>
      <p:ext uri="{BB962C8B-B14F-4D97-AF65-F5344CB8AC3E}">
        <p14:creationId xmlns:p14="http://schemas.microsoft.com/office/powerpoint/2010/main" val="16096033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ANZAC and Indian troops at Gallipoli in 1915</a:t>
            </a:r>
            <a:endParaRPr lang="en-GB" b="1" dirty="0">
              <a:solidFill>
                <a:schemeClr val="accent1">
                  <a:lumMod val="50000"/>
                </a:schemeClr>
              </a:solidFill>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43931" y="2600839"/>
            <a:ext cx="4373879" cy="2449372"/>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1073" y="3421436"/>
            <a:ext cx="2800350" cy="1628775"/>
          </a:xfrm>
          <a:prstGeom prst="rect">
            <a:avLst/>
          </a:prstGeom>
        </p:spPr>
      </p:pic>
    </p:spTree>
    <p:extLst>
      <p:ext uri="{BB962C8B-B14F-4D97-AF65-F5344CB8AC3E}">
        <p14:creationId xmlns:p14="http://schemas.microsoft.com/office/powerpoint/2010/main" val="5717204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61365"/>
            <a:ext cx="7886700" cy="5795682"/>
          </a:xfrm>
          <a:solidFill>
            <a:schemeClr val="accent4">
              <a:lumMod val="40000"/>
              <a:lumOff val="60000"/>
            </a:schemeClr>
          </a:solidFill>
        </p:spPr>
        <p:txBody>
          <a:bodyPr>
            <a:normAutofit fontScale="90000"/>
          </a:bodyPr>
          <a:lstStyle/>
          <a:p>
            <a:r>
              <a:rPr lang="en-GB" b="1" dirty="0">
                <a:solidFill>
                  <a:schemeClr val="accent1">
                    <a:lumMod val="50000"/>
                  </a:schemeClr>
                </a:solidFill>
                <a:latin typeface="+mn-lt"/>
              </a:rPr>
              <a:t> </a:t>
            </a:r>
            <a:r>
              <a:rPr lang="en-GB" b="1" dirty="0" smtClean="0">
                <a:solidFill>
                  <a:schemeClr val="accent1">
                    <a:lumMod val="50000"/>
                  </a:schemeClr>
                </a:solidFill>
                <a:latin typeface="+mn-lt"/>
              </a:rPr>
              <a:t>    </a:t>
            </a:r>
            <a:br>
              <a:rPr lang="en-GB" b="1" dirty="0" smtClean="0">
                <a:solidFill>
                  <a:schemeClr val="accent1">
                    <a:lumMod val="50000"/>
                  </a:schemeClr>
                </a:solidFill>
                <a:latin typeface="+mn-lt"/>
              </a:rPr>
            </a:br>
            <a:r>
              <a:rPr lang="en-GB" b="1" dirty="0">
                <a:solidFill>
                  <a:schemeClr val="accent1">
                    <a:lumMod val="50000"/>
                  </a:schemeClr>
                </a:solidFill>
                <a:latin typeface="+mn-lt"/>
              </a:rPr>
              <a:t> </a:t>
            </a:r>
            <a:r>
              <a:rPr lang="en-GB" b="1" dirty="0" smtClean="0">
                <a:solidFill>
                  <a:schemeClr val="accent1">
                    <a:lumMod val="50000"/>
                  </a:schemeClr>
                </a:solidFill>
                <a:latin typeface="+mn-lt"/>
              </a:rPr>
              <a:t>         </a:t>
            </a:r>
            <a:br>
              <a:rPr lang="en-GB" b="1" dirty="0" smtClean="0">
                <a:solidFill>
                  <a:schemeClr val="accent1">
                    <a:lumMod val="50000"/>
                  </a:schemeClr>
                </a:solidFill>
                <a:latin typeface="+mn-lt"/>
              </a:rPr>
            </a:br>
            <a:r>
              <a:rPr lang="en-GB" b="1" dirty="0" smtClean="0">
                <a:solidFill>
                  <a:schemeClr val="accent1">
                    <a:lumMod val="50000"/>
                  </a:schemeClr>
                </a:solidFill>
                <a:latin typeface="+mn-lt"/>
              </a:rPr>
              <a:t/>
            </a:r>
            <a:br>
              <a:rPr lang="en-GB" b="1" dirty="0" smtClean="0">
                <a:solidFill>
                  <a:schemeClr val="accent1">
                    <a:lumMod val="50000"/>
                  </a:schemeClr>
                </a:solidFill>
                <a:latin typeface="+mn-lt"/>
              </a:rPr>
            </a:br>
            <a:r>
              <a:rPr lang="en-GB" b="1" dirty="0" smtClean="0">
                <a:solidFill>
                  <a:schemeClr val="accent1">
                    <a:lumMod val="50000"/>
                  </a:schemeClr>
                </a:solidFill>
                <a:latin typeface="+mn-lt"/>
              </a:rPr>
              <a:t>     Britain’s “White Dominions” </a:t>
            </a:r>
            <a:br>
              <a:rPr lang="en-GB" b="1" dirty="0" smtClean="0">
                <a:solidFill>
                  <a:schemeClr val="accent1">
                    <a:lumMod val="50000"/>
                  </a:schemeClr>
                </a:solidFill>
                <a:latin typeface="+mn-lt"/>
              </a:rPr>
            </a:br>
            <a:r>
              <a:rPr lang="en-GB" b="1" dirty="0" smtClean="0">
                <a:solidFill>
                  <a:schemeClr val="accent1">
                    <a:lumMod val="50000"/>
                  </a:schemeClr>
                </a:solidFill>
                <a:latin typeface="+mn-lt"/>
              </a:rPr>
              <a:t/>
            </a:r>
            <a:br>
              <a:rPr lang="en-GB" b="1" dirty="0" smtClean="0">
                <a:solidFill>
                  <a:schemeClr val="accent1">
                    <a:lumMod val="50000"/>
                  </a:schemeClr>
                </a:solidFill>
                <a:latin typeface="+mn-lt"/>
              </a:rPr>
            </a:br>
            <a:r>
              <a:rPr lang="en-GB" b="1" dirty="0">
                <a:solidFill>
                  <a:schemeClr val="accent1">
                    <a:lumMod val="50000"/>
                  </a:schemeClr>
                </a:solidFill>
                <a:latin typeface="+mn-lt"/>
              </a:rPr>
              <a:t/>
            </a:r>
            <a:br>
              <a:rPr lang="en-GB" b="1" dirty="0">
                <a:solidFill>
                  <a:schemeClr val="accent1">
                    <a:lumMod val="50000"/>
                  </a:schemeClr>
                </a:solidFill>
                <a:latin typeface="+mn-lt"/>
              </a:rPr>
            </a:br>
            <a:r>
              <a:rPr lang="en-GB" b="1" dirty="0" smtClean="0">
                <a:solidFill>
                  <a:schemeClr val="accent1">
                    <a:lumMod val="50000"/>
                  </a:schemeClr>
                </a:solidFill>
                <a:latin typeface="+mn-lt"/>
              </a:rPr>
              <a:t/>
            </a:r>
            <a:br>
              <a:rPr lang="en-GB" b="1" dirty="0" smtClean="0">
                <a:solidFill>
                  <a:schemeClr val="accent1">
                    <a:lumMod val="50000"/>
                  </a:schemeClr>
                </a:solidFill>
                <a:latin typeface="+mn-lt"/>
              </a:rPr>
            </a:br>
            <a:r>
              <a:rPr lang="en-GB" b="1" dirty="0">
                <a:solidFill>
                  <a:schemeClr val="accent1">
                    <a:lumMod val="50000"/>
                  </a:schemeClr>
                </a:solidFill>
                <a:latin typeface="+mn-lt"/>
              </a:rPr>
              <a:t/>
            </a:r>
            <a:br>
              <a:rPr lang="en-GB" b="1" dirty="0">
                <a:solidFill>
                  <a:schemeClr val="accent1">
                    <a:lumMod val="50000"/>
                  </a:schemeClr>
                </a:solidFill>
                <a:latin typeface="+mn-lt"/>
              </a:rPr>
            </a:br>
            <a:r>
              <a:rPr lang="en-GB" b="1" dirty="0" smtClean="0">
                <a:solidFill>
                  <a:schemeClr val="accent1">
                    <a:lumMod val="50000"/>
                  </a:schemeClr>
                </a:solidFill>
                <a:latin typeface="+mn-lt"/>
              </a:rPr>
              <a:t/>
            </a:r>
            <a:br>
              <a:rPr lang="en-GB" b="1" dirty="0" smtClean="0">
                <a:solidFill>
                  <a:schemeClr val="accent1">
                    <a:lumMod val="50000"/>
                  </a:schemeClr>
                </a:solidFill>
                <a:latin typeface="+mn-lt"/>
              </a:rPr>
            </a:br>
            <a:r>
              <a:rPr lang="en-GB" b="1" dirty="0" smtClean="0">
                <a:solidFill>
                  <a:schemeClr val="accent1">
                    <a:lumMod val="50000"/>
                  </a:schemeClr>
                </a:solidFill>
                <a:latin typeface="+mn-lt"/>
              </a:rPr>
              <a:t/>
            </a:r>
            <a:br>
              <a:rPr lang="en-GB" b="1" dirty="0" smtClean="0">
                <a:solidFill>
                  <a:schemeClr val="accent1">
                    <a:lumMod val="50000"/>
                  </a:schemeClr>
                </a:solidFill>
                <a:latin typeface="+mn-lt"/>
              </a:rPr>
            </a:br>
            <a:r>
              <a:rPr lang="en-GB" sz="1800" b="1" dirty="0" smtClean="0">
                <a:solidFill>
                  <a:schemeClr val="accent1">
                    <a:lumMod val="50000"/>
                  </a:schemeClr>
                </a:solidFill>
              </a:rPr>
              <a:t>The </a:t>
            </a:r>
            <a:r>
              <a:rPr lang="en-GB" sz="1800" b="1" dirty="0">
                <a:solidFill>
                  <a:schemeClr val="accent1">
                    <a:lumMod val="50000"/>
                  </a:schemeClr>
                </a:solidFill>
              </a:rPr>
              <a:t>establishment of the Irish Free State in 1921 and the Statute of Westminster in 1931 set pathways and precedents for colonial freedom.</a:t>
            </a:r>
            <a:br>
              <a:rPr lang="en-GB" sz="1800" b="1" dirty="0">
                <a:solidFill>
                  <a:schemeClr val="accent1">
                    <a:lumMod val="50000"/>
                  </a:schemeClr>
                </a:solidFill>
              </a:rPr>
            </a:br>
            <a:r>
              <a:rPr lang="en-GB" sz="1800" dirty="0">
                <a:solidFill>
                  <a:schemeClr val="accent1">
                    <a:lumMod val="50000"/>
                  </a:schemeClr>
                </a:solidFill>
              </a:rPr>
              <a:t>NB The Government of India was also represented in the Imperial War Cabinet during WW1 but was not included in the Statute of Westminster arrangements.</a:t>
            </a:r>
            <a:br>
              <a:rPr lang="en-GB" sz="1800" dirty="0">
                <a:solidFill>
                  <a:schemeClr val="accent1">
                    <a:lumMod val="50000"/>
                  </a:schemeClr>
                </a:solidFill>
              </a:rPr>
            </a:br>
            <a:r>
              <a:rPr lang="en-GB" b="1" dirty="0" smtClean="0">
                <a:solidFill>
                  <a:schemeClr val="accent1">
                    <a:lumMod val="50000"/>
                  </a:schemeClr>
                </a:solidFill>
                <a:latin typeface="+mn-lt"/>
              </a:rPr>
              <a:t/>
            </a:r>
            <a:br>
              <a:rPr lang="en-GB" b="1" dirty="0" smtClean="0">
                <a:solidFill>
                  <a:schemeClr val="accent1">
                    <a:lumMod val="50000"/>
                  </a:schemeClr>
                </a:solidFill>
                <a:latin typeface="+mn-lt"/>
              </a:rPr>
            </a:br>
            <a:endParaRPr lang="en-GB" b="1" dirty="0">
              <a:solidFill>
                <a:schemeClr val="accent1">
                  <a:lumMod val="50000"/>
                </a:schemeClr>
              </a:solidFill>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34348" y="1574904"/>
            <a:ext cx="3963240" cy="2968604"/>
          </a:xfrm>
        </p:spPr>
      </p:pic>
    </p:spTree>
    <p:extLst>
      <p:ext uri="{BB962C8B-B14F-4D97-AF65-F5344CB8AC3E}">
        <p14:creationId xmlns:p14="http://schemas.microsoft.com/office/powerpoint/2010/main" val="4117102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1">
                    <a:lumMod val="50000"/>
                  </a:schemeClr>
                </a:solidFill>
                <a:latin typeface="+mn-lt"/>
              </a:rPr>
              <a:t/>
            </a:r>
            <a:br>
              <a:rPr lang="en-GB" b="1" dirty="0" smtClean="0">
                <a:solidFill>
                  <a:schemeClr val="accent1">
                    <a:lumMod val="50000"/>
                  </a:schemeClr>
                </a:solidFill>
                <a:latin typeface="+mn-lt"/>
              </a:rPr>
            </a:br>
            <a:r>
              <a:rPr lang="en-GB" sz="4900" b="1" dirty="0" smtClean="0">
                <a:solidFill>
                  <a:schemeClr val="accent1">
                    <a:lumMod val="50000"/>
                  </a:schemeClr>
                </a:solidFill>
                <a:latin typeface="+mn-lt"/>
              </a:rPr>
              <a:t>De-Colonisation</a:t>
            </a:r>
            <a:br>
              <a:rPr lang="en-GB" sz="4900" b="1" dirty="0" smtClean="0">
                <a:solidFill>
                  <a:schemeClr val="accent1">
                    <a:lumMod val="50000"/>
                  </a:schemeClr>
                </a:solidFill>
                <a:latin typeface="+mn-lt"/>
              </a:rPr>
            </a:br>
            <a:r>
              <a:rPr lang="en-GB" sz="4900" b="1" dirty="0" smtClean="0">
                <a:solidFill>
                  <a:schemeClr val="accent1">
                    <a:lumMod val="50000"/>
                  </a:schemeClr>
                </a:solidFill>
                <a:latin typeface="+mn-lt"/>
              </a:rPr>
              <a:t>after 1945 </a:t>
            </a:r>
            <a:endParaRPr lang="en-GB" sz="4900" b="1" dirty="0">
              <a:solidFill>
                <a:schemeClr val="accent1">
                  <a:lumMod val="50000"/>
                </a:schemeClr>
              </a:solidFill>
              <a:latin typeface="+mn-lt"/>
            </a:endParaRPr>
          </a:p>
        </p:txBody>
      </p:sp>
      <p:sp>
        <p:nvSpPr>
          <p:cNvPr id="3" name="Content Placeholder 2"/>
          <p:cNvSpPr>
            <a:spLocks noGrp="1"/>
          </p:cNvSpPr>
          <p:nvPr>
            <p:ph idx="1"/>
          </p:nvPr>
        </p:nvSpPr>
        <p:spPr/>
        <p:txBody>
          <a:bodyPr>
            <a:normAutofit fontScale="92500" lnSpcReduction="10000"/>
          </a:bodyPr>
          <a:lstStyle/>
          <a:p>
            <a:pPr marL="0" indent="0">
              <a:buNone/>
            </a:pPr>
            <a:endParaRPr lang="en-GB" dirty="0" smtClean="0">
              <a:solidFill>
                <a:schemeClr val="accent1">
                  <a:lumMod val="50000"/>
                </a:schemeClr>
              </a:solidFill>
            </a:endParaRPr>
          </a:p>
          <a:p>
            <a:pPr marL="0" indent="0">
              <a:buNone/>
            </a:pPr>
            <a:endParaRPr lang="en-GB" dirty="0">
              <a:solidFill>
                <a:schemeClr val="accent1">
                  <a:lumMod val="50000"/>
                </a:schemeClr>
              </a:solidFill>
            </a:endParaRPr>
          </a:p>
          <a:p>
            <a:pPr marL="0" indent="0">
              <a:buNone/>
            </a:pPr>
            <a:endParaRPr lang="en-GB" dirty="0" smtClean="0">
              <a:solidFill>
                <a:schemeClr val="accent1">
                  <a:lumMod val="50000"/>
                </a:schemeClr>
              </a:solidFill>
            </a:endParaRPr>
          </a:p>
          <a:p>
            <a:pPr marL="0" indent="0">
              <a:buNone/>
            </a:pPr>
            <a:endParaRPr lang="en-GB" dirty="0" smtClean="0">
              <a:solidFill>
                <a:schemeClr val="accent1">
                  <a:lumMod val="50000"/>
                </a:schemeClr>
              </a:solidFill>
            </a:endParaRPr>
          </a:p>
          <a:p>
            <a:pPr marL="0" indent="0">
              <a:buNone/>
            </a:pPr>
            <a:endParaRPr lang="en-GB" dirty="0" smtClean="0">
              <a:solidFill>
                <a:schemeClr val="accent1">
                  <a:lumMod val="50000"/>
                </a:schemeClr>
              </a:solidFill>
            </a:endParaRPr>
          </a:p>
          <a:p>
            <a:pPr marL="0" indent="0">
              <a:buNone/>
            </a:pPr>
            <a:r>
              <a:rPr lang="en-GB" dirty="0" smtClean="0">
                <a:solidFill>
                  <a:schemeClr val="accent1">
                    <a:lumMod val="50000"/>
                  </a:schemeClr>
                </a:solidFill>
              </a:rPr>
              <a:t>1939-1945 A </a:t>
            </a:r>
            <a:r>
              <a:rPr lang="en-GB" i="1" dirty="0" smtClean="0">
                <a:solidFill>
                  <a:schemeClr val="accent1">
                    <a:lumMod val="50000"/>
                  </a:schemeClr>
                </a:solidFill>
              </a:rPr>
              <a:t>war against fascism </a:t>
            </a:r>
          </a:p>
          <a:p>
            <a:r>
              <a:rPr lang="en-GB" dirty="0" smtClean="0">
                <a:solidFill>
                  <a:schemeClr val="accent1">
                    <a:lumMod val="50000"/>
                  </a:schemeClr>
                </a:solidFill>
              </a:rPr>
              <a:t>Japan and military defeat for US, Dutch and French imperialism</a:t>
            </a:r>
          </a:p>
          <a:p>
            <a:r>
              <a:rPr lang="en-GB" dirty="0" smtClean="0">
                <a:solidFill>
                  <a:schemeClr val="accent1">
                    <a:lumMod val="50000"/>
                  </a:schemeClr>
                </a:solidFill>
              </a:rPr>
              <a:t>FDR and the Truman doctrine</a:t>
            </a:r>
          </a:p>
          <a:p>
            <a:r>
              <a:rPr lang="en-GB" dirty="0" smtClean="0">
                <a:solidFill>
                  <a:schemeClr val="accent1">
                    <a:lumMod val="50000"/>
                  </a:schemeClr>
                </a:solidFill>
              </a:rPr>
              <a:t>The UN in 1945</a:t>
            </a:r>
            <a:endParaRPr lang="en-GB" dirty="0">
              <a:solidFill>
                <a:schemeClr val="accent1">
                  <a:lumMod val="50000"/>
                </a:schemeClr>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630237"/>
            <a:ext cx="3844752" cy="3202175"/>
          </a:xfrm>
          <a:prstGeom prst="rect">
            <a:avLst/>
          </a:prstGeom>
        </p:spPr>
      </p:pic>
    </p:spTree>
    <p:extLst>
      <p:ext uri="{BB962C8B-B14F-4D97-AF65-F5344CB8AC3E}">
        <p14:creationId xmlns:p14="http://schemas.microsoft.com/office/powerpoint/2010/main" val="29519534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Indian Independence (and partition) in 1947</a:t>
            </a:r>
            <a:endParaRPr lang="en-GB" b="1" dirty="0">
              <a:solidFill>
                <a:schemeClr val="accent1">
                  <a:lumMod val="50000"/>
                </a:schemeClr>
              </a:solidFill>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11026" y="1702881"/>
            <a:ext cx="3613056" cy="2448408"/>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34386" y="1786843"/>
            <a:ext cx="2857500" cy="1600200"/>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85935" y="3384982"/>
            <a:ext cx="3380626" cy="1760969"/>
          </a:xfrm>
          <a:prstGeom prst="rect">
            <a:avLst/>
          </a:prstGeom>
        </p:spPr>
      </p:pic>
      <p:sp>
        <p:nvSpPr>
          <p:cNvPr id="3" name="Rectangle 2"/>
          <p:cNvSpPr/>
          <p:nvPr/>
        </p:nvSpPr>
        <p:spPr>
          <a:xfrm>
            <a:off x="524256" y="2738811"/>
            <a:ext cx="6333744" cy="3448636"/>
          </a:xfrm>
          <a:prstGeom prst="rect">
            <a:avLst/>
          </a:prstGeom>
        </p:spPr>
        <p:txBody>
          <a:bodyPr wrap="square">
            <a:spAutoFit/>
          </a:bodyPr>
          <a:lstStyle/>
          <a:p>
            <a:pPr>
              <a:lnSpc>
                <a:spcPct val="107000"/>
              </a:lnSpc>
              <a:spcAft>
                <a:spcPts val="800"/>
              </a:spcAft>
            </a:pPr>
            <a:endParaRPr lang="en-GB" dirty="0" smtClean="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smtClean="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smtClean="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400" smtClean="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smtClean="0">
                <a:latin typeface="Calibri" panose="020F0502020204030204" pitchFamily="34" charset="0"/>
                <a:ea typeface="Calibri" panose="020F0502020204030204" pitchFamily="34" charset="0"/>
                <a:cs typeface="Times New Roman" panose="02020603050405020304" pitchFamily="18" charset="0"/>
              </a:rPr>
              <a:t>Decolonisation </a:t>
            </a:r>
            <a:r>
              <a:rPr lang="en-GB" sz="1400" dirty="0" smtClean="0">
                <a:latin typeface="Calibri" panose="020F0502020204030204" pitchFamily="34" charset="0"/>
                <a:ea typeface="Calibri" panose="020F0502020204030204" pitchFamily="34" charset="0"/>
                <a:cs typeface="Times New Roman" panose="02020603050405020304" pitchFamily="18" charset="0"/>
              </a:rPr>
              <a:t>Timeline animated maps: Indian </a:t>
            </a:r>
            <a:r>
              <a:rPr lang="en-GB" sz="1400" dirty="0">
                <a:latin typeface="Calibri" panose="020F0502020204030204" pitchFamily="34" charset="0"/>
                <a:ea typeface="Calibri" panose="020F0502020204030204" pitchFamily="34" charset="0"/>
                <a:cs typeface="Times New Roman" panose="02020603050405020304" pitchFamily="18" charset="0"/>
              </a:rPr>
              <a:t>Partition (and Bangladesh) </a:t>
            </a:r>
            <a:r>
              <a:rPr lang="en-GB" sz="1400" dirty="0" smtClean="0">
                <a:latin typeface="Calibri" panose="020F0502020204030204" pitchFamily="34" charset="0"/>
                <a:ea typeface="Calibri" panose="020F0502020204030204" pitchFamily="34" charset="0"/>
                <a:cs typeface="Times New Roman" panose="02020603050405020304" pitchFamily="18" charset="0"/>
              </a:rPr>
              <a:t>4:29</a:t>
            </a:r>
          </a:p>
          <a:p>
            <a:pPr>
              <a:lnSpc>
                <a:spcPct val="107000"/>
              </a:lnSpc>
              <a:spcAft>
                <a:spcPts val="800"/>
              </a:spcAft>
            </a:pPr>
            <a:r>
              <a:rPr lang="en-GB" u="sng" dirty="0" smtClean="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https</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://www.the-map-as-history.com/Decolonization-after-1945</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719965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lumMod val="50000"/>
                  </a:schemeClr>
                </a:solidFill>
                <a:latin typeface="+mn-lt"/>
              </a:rPr>
              <a:t>Post-war liberation struggles</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lstStyle/>
          <a:p>
            <a:pPr marL="0" indent="0">
              <a:buNone/>
            </a:pPr>
            <a:r>
              <a:rPr lang="en-GB" b="1" dirty="0" smtClean="0">
                <a:solidFill>
                  <a:schemeClr val="accent1">
                    <a:lumMod val="50000"/>
                  </a:schemeClr>
                </a:solidFill>
              </a:rPr>
              <a:t>Malaya</a:t>
            </a:r>
          </a:p>
          <a:p>
            <a:pPr marL="0" indent="0">
              <a:buNone/>
            </a:pPr>
            <a:r>
              <a:rPr lang="en-GB" b="1" dirty="0" smtClean="0">
                <a:solidFill>
                  <a:schemeClr val="accent1">
                    <a:lumMod val="50000"/>
                  </a:schemeClr>
                </a:solidFill>
              </a:rPr>
              <a:t>Kenya</a:t>
            </a:r>
          </a:p>
          <a:p>
            <a:pPr marL="0" indent="0">
              <a:buNone/>
            </a:pPr>
            <a:r>
              <a:rPr lang="en-GB" b="1" dirty="0" smtClean="0">
                <a:solidFill>
                  <a:schemeClr val="accent1">
                    <a:lumMod val="50000"/>
                  </a:schemeClr>
                </a:solidFill>
              </a:rPr>
              <a:t>Ghana</a:t>
            </a:r>
          </a:p>
          <a:p>
            <a:pPr marL="0" indent="0">
              <a:buNone/>
            </a:pPr>
            <a:r>
              <a:rPr lang="en-GB" b="1" dirty="0" smtClean="0">
                <a:solidFill>
                  <a:schemeClr val="accent1">
                    <a:lumMod val="50000"/>
                  </a:schemeClr>
                </a:solidFill>
              </a:rPr>
              <a:t>Guyana</a:t>
            </a:r>
          </a:p>
          <a:p>
            <a:pPr marL="0" indent="0">
              <a:buNone/>
            </a:pPr>
            <a:r>
              <a:rPr lang="en-GB" b="1" dirty="0" smtClean="0">
                <a:solidFill>
                  <a:schemeClr val="accent1">
                    <a:lumMod val="50000"/>
                  </a:schemeClr>
                </a:solidFill>
              </a:rPr>
              <a:t>Algeria </a:t>
            </a:r>
            <a:endParaRPr lang="en-GB" b="1" dirty="0">
              <a:solidFill>
                <a:schemeClr val="accent1">
                  <a:lumMod val="50000"/>
                </a:schemeClr>
              </a:solidFill>
            </a:endParaRPr>
          </a:p>
          <a:p>
            <a:pPr marL="0" indent="0">
              <a:buNone/>
            </a:pPr>
            <a:r>
              <a:rPr lang="en-GB" b="1" dirty="0" smtClean="0">
                <a:solidFill>
                  <a:schemeClr val="accent1">
                    <a:lumMod val="50000"/>
                  </a:schemeClr>
                </a:solidFill>
              </a:rPr>
              <a:t>Vietnam...</a:t>
            </a:r>
          </a:p>
          <a:p>
            <a:pPr marL="0" indent="0">
              <a:buNone/>
            </a:pPr>
            <a:r>
              <a:rPr lang="en-GB" sz="2000" b="1" dirty="0">
                <a:solidFill>
                  <a:schemeClr val="accent1">
                    <a:lumMod val="50000"/>
                  </a:schemeClr>
                </a:solidFill>
              </a:rPr>
              <a:t>a</a:t>
            </a:r>
            <a:r>
              <a:rPr lang="en-GB" sz="2000" b="1" dirty="0" smtClean="0">
                <a:solidFill>
                  <a:schemeClr val="accent1">
                    <a:lumMod val="50000"/>
                  </a:schemeClr>
                </a:solidFill>
              </a:rPr>
              <a:t>nd many more</a:t>
            </a:r>
            <a:endParaRPr lang="en-GB" sz="2000" b="1" dirty="0">
              <a:solidFill>
                <a:schemeClr val="accent1">
                  <a:lumMod val="50000"/>
                </a:schemeClr>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5476" y="1825625"/>
            <a:ext cx="4662489" cy="3492367"/>
          </a:xfrm>
          <a:prstGeom prst="rect">
            <a:avLst/>
          </a:prstGeom>
        </p:spPr>
      </p:pic>
    </p:spTree>
    <p:extLst>
      <p:ext uri="{BB962C8B-B14F-4D97-AF65-F5344CB8AC3E}">
        <p14:creationId xmlns:p14="http://schemas.microsoft.com/office/powerpoint/2010/main" val="17781472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pic>
        <p:nvPicPr>
          <p:cNvPr id="2"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68203" y="365126"/>
            <a:ext cx="4888881" cy="6195770"/>
          </a:xfrm>
          <a:prstGeom prst="rect">
            <a:avLst/>
          </a:prstGeom>
        </p:spPr>
      </p:pic>
    </p:spTree>
    <p:extLst>
      <p:ext uri="{BB962C8B-B14F-4D97-AF65-F5344CB8AC3E}">
        <p14:creationId xmlns:p14="http://schemas.microsoft.com/office/powerpoint/2010/main" val="21819238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sz="4000" b="1" dirty="0" smtClean="0">
                <a:solidFill>
                  <a:schemeClr val="accent1">
                    <a:lumMod val="50000"/>
                  </a:schemeClr>
                </a:solidFill>
                <a:latin typeface="+mn-lt"/>
              </a:rPr>
              <a:t>Post-Colonial Imperialism?</a:t>
            </a:r>
            <a:br>
              <a:rPr lang="en-GB" sz="4000" b="1" dirty="0" smtClean="0">
                <a:solidFill>
                  <a:schemeClr val="accent1">
                    <a:lumMod val="50000"/>
                  </a:schemeClr>
                </a:solidFill>
                <a:latin typeface="+mn-lt"/>
              </a:rPr>
            </a:br>
            <a:r>
              <a:rPr lang="en-GB" sz="4000" b="1" dirty="0" smtClean="0">
                <a:solidFill>
                  <a:schemeClr val="accent1">
                    <a:lumMod val="50000"/>
                  </a:schemeClr>
                </a:solidFill>
                <a:latin typeface="+mn-lt"/>
              </a:rPr>
              <a:t>“Informal” Imperialism?</a:t>
            </a:r>
            <a:br>
              <a:rPr lang="en-GB" sz="4000" b="1" dirty="0" smtClean="0">
                <a:solidFill>
                  <a:schemeClr val="accent1">
                    <a:lumMod val="50000"/>
                  </a:schemeClr>
                </a:solidFill>
                <a:latin typeface="+mn-lt"/>
              </a:rPr>
            </a:br>
            <a:r>
              <a:rPr lang="en-GB" sz="4000" b="1" dirty="0" smtClean="0">
                <a:solidFill>
                  <a:schemeClr val="accent1">
                    <a:lumMod val="50000"/>
                  </a:schemeClr>
                </a:solidFill>
                <a:latin typeface="+mn-lt"/>
              </a:rPr>
              <a:t>The Post-Imperial World Order?</a:t>
            </a:r>
            <a:endParaRPr lang="en-GB" sz="4000" b="1" dirty="0">
              <a:solidFill>
                <a:schemeClr val="accent1">
                  <a:lumMod val="50000"/>
                </a:schemeClr>
              </a:solidFill>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9592" y="2026435"/>
            <a:ext cx="7272808" cy="4530666"/>
          </a:xfrm>
        </p:spPr>
      </p:pic>
    </p:spTree>
    <p:extLst>
      <p:ext uri="{BB962C8B-B14F-4D97-AF65-F5344CB8AC3E}">
        <p14:creationId xmlns:p14="http://schemas.microsoft.com/office/powerpoint/2010/main" val="283912881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19</TotalTime>
  <Words>463</Words>
  <Application>Microsoft Office PowerPoint</Application>
  <PresentationFormat>On-screen Show (4:3)</PresentationFormat>
  <Paragraphs>108</Paragraphs>
  <Slides>25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Times New Roman</vt:lpstr>
      <vt:lpstr>Office Theme</vt:lpstr>
      <vt:lpstr>HPIAN5022/6022 Post-Colonial States and Civil Society</vt:lpstr>
      <vt:lpstr>Counter-vailing narratives - Colonial resistance and revolt</vt:lpstr>
      <vt:lpstr>   Colonial revolts in the Age of Revolution Two very different narratives: USA and Haiti 1. Britain’s American Colonies 1776-1783 </vt:lpstr>
      <vt:lpstr> Washington’s “Continental Army” – aided by the French Monarchy  (on land and sea)</vt:lpstr>
      <vt:lpstr>Independence for the 13 colonies </vt:lpstr>
      <vt:lpstr>Expansion of the USA:  “Manifest destiny”</vt:lpstr>
      <vt:lpstr>PowerPoint Presentation</vt:lpstr>
      <vt:lpstr>2. Slave Revolt in San Domingo 1796-1801     Toussaint L’Ouverture and Haitian Independence</vt:lpstr>
      <vt:lpstr>Toussaint puts slavery on the agenda at the National Assembly in Paris</vt:lpstr>
      <vt:lpstr>Haiti’s Impact on Latin America</vt:lpstr>
      <vt:lpstr>Break</vt:lpstr>
      <vt:lpstr>Liberation and De-Colonisation</vt:lpstr>
      <vt:lpstr>“Informal” Empire: British investment and influence in Latin America</vt:lpstr>
      <vt:lpstr>Imperialism at its peak? The Scramble for Africa 1880-1900</vt:lpstr>
      <vt:lpstr>A late entrant in the colonial stakes: German colonies in Africa The Berlin Conference 1884-1885</vt:lpstr>
      <vt:lpstr>The British Empire in 1919</vt:lpstr>
      <vt:lpstr> Imperialism – the Highest Stage of Capitalism? See: J A Hobson (1902) and V I Lenin (1917)</vt:lpstr>
      <vt:lpstr>An epoch of Wars and Revolutions</vt:lpstr>
      <vt:lpstr>ANZAC and Indian troops at Gallipoli in 1915</vt:lpstr>
      <vt:lpstr>                       Britain’s “White Dominions”        The establishment of the Irish Free State in 1921 and the Statute of Westminster in 1931 set pathways and precedents for colonial freedom. NB The Government of India was also represented in the Imperial War Cabinet during WW1 but was not included in the Statute of Westminster arrangements.  </vt:lpstr>
      <vt:lpstr> De-Colonisation after 1945 </vt:lpstr>
      <vt:lpstr>Indian Independence (and partition) in 1947</vt:lpstr>
      <vt:lpstr>Post-war liberation struggles</vt:lpstr>
      <vt:lpstr>PowerPoint Presentation</vt:lpstr>
      <vt:lpstr> Post-Colonial Imperialism? “Informal” Imperialism? The Post-Imperial World Order?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HPID5022/6022 Post-Colonial States and Civil Society</dc:title>
  <dc:creator>Andy Bevan</dc:creator>
  <cp:lastModifiedBy>Andy Bevan</cp:lastModifiedBy>
  <cp:revision>5</cp:revision>
  <dcterms:created xsi:type="dcterms:W3CDTF">2018-10-22T12:37:10Z</dcterms:created>
  <dcterms:modified xsi:type="dcterms:W3CDTF">2018-10-24T12:24:54Z</dcterms:modified>
</cp:coreProperties>
</file>