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EFF77-F8BF-4ABF-911E-45FF8861483A}" v="121" dt="2022-10-17T08:11:14.757"/>
    <p1510:client id="{299D84D9-397A-12CF-849B-5FF8F0364640}" v="485" dt="2022-10-22T21:43:32.204"/>
    <p1510:client id="{8343D218-0C41-A63E-4062-872931AAF805}" v="1314" dt="2022-10-27T07:55:23.386"/>
    <p1510:client id="{879E50FF-71D4-CB76-1074-A84395F19C2E}" v="4560" dt="2022-10-21T18:25:21.714"/>
    <p1510:client id="{8BB197E0-C1E1-16A1-4447-6195D29C809E}" v="1736" dt="2022-10-25T14:15:25.425"/>
    <p1510:client id="{EDB5BD6B-9CCB-0C49-ABB1-2675827F81AA}" v="671" dt="2022-10-25T11:51:08.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Yeomanson (2203570)" userId="S::2203570@student.uwtsd.ac.uk::8a315fa0-036f-4fb5-98fa-1615ab2faf44" providerId="AD" clId="Web-{8343D218-0C41-A63E-4062-872931AAF805}"/>
    <pc:docChg chg="modSld">
      <pc:chgData name="Bethan Yeomanson (2203570)" userId="S::2203570@student.uwtsd.ac.uk::8a315fa0-036f-4fb5-98fa-1615ab2faf44" providerId="AD" clId="Web-{8343D218-0C41-A63E-4062-872931AAF805}" dt="2022-10-27T08:01:04.409" v="2412"/>
      <pc:docMkLst>
        <pc:docMk/>
      </pc:docMkLst>
      <pc:sldChg chg="addSp delSp modSp modNotes">
        <pc:chgData name="Bethan Yeomanson (2203570)" userId="S::2203570@student.uwtsd.ac.uk::8a315fa0-036f-4fb5-98fa-1615ab2faf44" providerId="AD" clId="Web-{8343D218-0C41-A63E-4062-872931AAF805}" dt="2022-10-27T08:01:04.409" v="2412"/>
        <pc:sldMkLst>
          <pc:docMk/>
          <pc:sldMk cId="109857222" sldId="256"/>
        </pc:sldMkLst>
        <pc:spChg chg="mod">
          <ac:chgData name="Bethan Yeomanson (2203570)" userId="S::2203570@student.uwtsd.ac.uk::8a315fa0-036f-4fb5-98fa-1615ab2faf44" providerId="AD" clId="Web-{8343D218-0C41-A63E-4062-872931AAF805}" dt="2022-10-26T10:16:14.842" v="1165" actId="1076"/>
          <ac:spMkLst>
            <pc:docMk/>
            <pc:sldMk cId="109857222" sldId="256"/>
            <ac:spMk id="3" creationId="{C9ADD8D0-032A-C7A1-B3E8-22008B87EF4D}"/>
          </ac:spMkLst>
        </pc:spChg>
        <pc:spChg chg="mod">
          <ac:chgData name="Bethan Yeomanson (2203570)" userId="S::2203570@student.uwtsd.ac.uk::8a315fa0-036f-4fb5-98fa-1615ab2faf44" providerId="AD" clId="Web-{8343D218-0C41-A63E-4062-872931AAF805}" dt="2022-10-27T07:53:41.660" v="2103" actId="20577"/>
          <ac:spMkLst>
            <pc:docMk/>
            <pc:sldMk cId="109857222" sldId="256"/>
            <ac:spMk id="11" creationId="{D5362E81-7ED7-8A6D-A548-4E629EC10F9E}"/>
          </ac:spMkLst>
        </pc:spChg>
        <pc:spChg chg="mod">
          <ac:chgData name="Bethan Yeomanson (2203570)" userId="S::2203570@student.uwtsd.ac.uk::8a315fa0-036f-4fb5-98fa-1615ab2faf44" providerId="AD" clId="Web-{8343D218-0C41-A63E-4062-872931AAF805}" dt="2022-10-27T07:54:29.007" v="2110" actId="20577"/>
          <ac:spMkLst>
            <pc:docMk/>
            <pc:sldMk cId="109857222" sldId="256"/>
            <ac:spMk id="15" creationId="{FE5AB549-55C3-9A99-0DF2-C470E0C52DD7}"/>
          </ac:spMkLst>
        </pc:spChg>
        <pc:spChg chg="mod">
          <ac:chgData name="Bethan Yeomanson (2203570)" userId="S::2203570@student.uwtsd.ac.uk::8a315fa0-036f-4fb5-98fa-1615ab2faf44" providerId="AD" clId="Web-{8343D218-0C41-A63E-4062-872931AAF805}" dt="2022-10-27T07:55:23.386" v="2118" actId="14100"/>
          <ac:spMkLst>
            <pc:docMk/>
            <pc:sldMk cId="109857222" sldId="256"/>
            <ac:spMk id="16" creationId="{DAFFB02D-FDAC-FE0D-52A7-B65AD2327474}"/>
          </ac:spMkLst>
        </pc:spChg>
        <pc:spChg chg="mod">
          <ac:chgData name="Bethan Yeomanson (2203570)" userId="S::2203570@student.uwtsd.ac.uk::8a315fa0-036f-4fb5-98fa-1615ab2faf44" providerId="AD" clId="Web-{8343D218-0C41-A63E-4062-872931AAF805}" dt="2022-10-27T07:55:11.525" v="2117" actId="14100"/>
          <ac:spMkLst>
            <pc:docMk/>
            <pc:sldMk cId="109857222" sldId="256"/>
            <ac:spMk id="17" creationId="{64262269-5916-43D2-3289-5EC2611ED63C}"/>
          </ac:spMkLst>
        </pc:spChg>
        <pc:picChg chg="mod">
          <ac:chgData name="Bethan Yeomanson (2203570)" userId="S::2203570@student.uwtsd.ac.uk::8a315fa0-036f-4fb5-98fa-1615ab2faf44" providerId="AD" clId="Web-{8343D218-0C41-A63E-4062-872931AAF805}" dt="2022-10-26T10:16:20.702" v="1166" actId="14100"/>
          <ac:picMkLst>
            <pc:docMk/>
            <pc:sldMk cId="109857222" sldId="256"/>
            <ac:picMk id="2" creationId="{1D72869A-A2D7-26C8-D41E-316FE1A09087}"/>
          </ac:picMkLst>
        </pc:picChg>
        <pc:picChg chg="add del mod">
          <ac:chgData name="Bethan Yeomanson (2203570)" userId="S::2203570@student.uwtsd.ac.uk::8a315fa0-036f-4fb5-98fa-1615ab2faf44" providerId="AD" clId="Web-{8343D218-0C41-A63E-4062-872931AAF805}" dt="2022-10-26T10:51:00.641" v="1279"/>
          <ac:picMkLst>
            <pc:docMk/>
            <pc:sldMk cId="109857222" sldId="256"/>
            <ac:picMk id="4" creationId="{485703F7-5F66-A043-7BDA-765213EE25A8}"/>
          </ac:picMkLst>
        </pc:picChg>
      </pc:sldChg>
      <pc:sldChg chg="modSp">
        <pc:chgData name="Bethan Yeomanson (2203570)" userId="S::2203570@student.uwtsd.ac.uk::8a315fa0-036f-4fb5-98fa-1615ab2faf44" providerId="AD" clId="Web-{8343D218-0C41-A63E-4062-872931AAF805}" dt="2022-10-26T09:25:43.957" v="694" actId="14100"/>
        <pc:sldMkLst>
          <pc:docMk/>
          <pc:sldMk cId="4192426282" sldId="257"/>
        </pc:sldMkLst>
        <pc:spChg chg="mod">
          <ac:chgData name="Bethan Yeomanson (2203570)" userId="S::2203570@student.uwtsd.ac.uk::8a315fa0-036f-4fb5-98fa-1615ab2faf44" providerId="AD" clId="Web-{8343D218-0C41-A63E-4062-872931AAF805}" dt="2022-10-26T09:25:43.957" v="694" actId="14100"/>
          <ac:spMkLst>
            <pc:docMk/>
            <pc:sldMk cId="4192426282" sldId="257"/>
            <ac:spMk id="3" creationId="{2A9EEF55-49C7-9912-0CE0-93AEF9E5AB7E}"/>
          </ac:spMkLst>
        </pc:spChg>
      </pc:sldChg>
    </pc:docChg>
  </pc:docChgLst>
  <pc:docChgLst>
    <pc:chgData name="Bethan Yeomanson (2203570)" userId="S::2203570@student.uwtsd.ac.uk::8a315fa0-036f-4fb5-98fa-1615ab2faf44" providerId="AD" clId="Web-{8BB197E0-C1E1-16A1-4447-6195D29C809E}"/>
    <pc:docChg chg="modSld">
      <pc:chgData name="Bethan Yeomanson (2203570)" userId="S::2203570@student.uwtsd.ac.uk::8a315fa0-036f-4fb5-98fa-1615ab2faf44" providerId="AD" clId="Web-{8BB197E0-C1E1-16A1-4447-6195D29C809E}" dt="2022-10-25T14:15:25.425" v="943" actId="14100"/>
      <pc:docMkLst>
        <pc:docMk/>
      </pc:docMkLst>
      <pc:sldChg chg="addSp delSp modSp">
        <pc:chgData name="Bethan Yeomanson (2203570)" userId="S::2203570@student.uwtsd.ac.uk::8a315fa0-036f-4fb5-98fa-1615ab2faf44" providerId="AD" clId="Web-{8BB197E0-C1E1-16A1-4447-6195D29C809E}" dt="2022-10-25T14:15:25.425" v="943" actId="14100"/>
        <pc:sldMkLst>
          <pc:docMk/>
          <pc:sldMk cId="109857222" sldId="256"/>
        </pc:sldMkLst>
        <pc:spChg chg="add mod">
          <ac:chgData name="Bethan Yeomanson (2203570)" userId="S::2203570@student.uwtsd.ac.uk::8a315fa0-036f-4fb5-98fa-1615ab2faf44" providerId="AD" clId="Web-{8BB197E0-C1E1-16A1-4447-6195D29C809E}" dt="2022-10-25T12:48:31.333" v="605" actId="1076"/>
          <ac:spMkLst>
            <pc:docMk/>
            <pc:sldMk cId="109857222" sldId="256"/>
            <ac:spMk id="3" creationId="{C9ADD8D0-032A-C7A1-B3E8-22008B87EF4D}"/>
          </ac:spMkLst>
        </pc:spChg>
        <pc:spChg chg="mod">
          <ac:chgData name="Bethan Yeomanson (2203570)" userId="S::2203570@student.uwtsd.ac.uk::8a315fa0-036f-4fb5-98fa-1615ab2faf44" providerId="AD" clId="Web-{8BB197E0-C1E1-16A1-4447-6195D29C809E}" dt="2022-10-25T14:04:50.718" v="934" actId="20577"/>
          <ac:spMkLst>
            <pc:docMk/>
            <pc:sldMk cId="109857222" sldId="256"/>
            <ac:spMk id="11" creationId="{D5362E81-7ED7-8A6D-A548-4E629EC10F9E}"/>
          </ac:spMkLst>
        </pc:spChg>
        <pc:spChg chg="mod">
          <ac:chgData name="Bethan Yeomanson (2203570)" userId="S::2203570@student.uwtsd.ac.uk::8a315fa0-036f-4fb5-98fa-1615ab2faf44" providerId="AD" clId="Web-{8BB197E0-C1E1-16A1-4447-6195D29C809E}" dt="2022-10-25T14:14:03.026" v="942" actId="20577"/>
          <ac:spMkLst>
            <pc:docMk/>
            <pc:sldMk cId="109857222" sldId="256"/>
            <ac:spMk id="13" creationId="{46E1F176-8F20-BDFC-825E-547253EC0D54}"/>
          </ac:spMkLst>
        </pc:spChg>
        <pc:spChg chg="del">
          <ac:chgData name="Bethan Yeomanson (2203570)" userId="S::2203570@student.uwtsd.ac.uk::8a315fa0-036f-4fb5-98fa-1615ab2faf44" providerId="AD" clId="Web-{8BB197E0-C1E1-16A1-4447-6195D29C809E}" dt="2022-10-25T11:55:37.463" v="8"/>
          <ac:spMkLst>
            <pc:docMk/>
            <pc:sldMk cId="109857222" sldId="256"/>
            <ac:spMk id="14" creationId="{E4977BB1-83AA-4329-3FC1-E67AB3049E5F}"/>
          </ac:spMkLst>
        </pc:spChg>
        <pc:spChg chg="mod">
          <ac:chgData name="Bethan Yeomanson (2203570)" userId="S::2203570@student.uwtsd.ac.uk::8a315fa0-036f-4fb5-98fa-1615ab2faf44" providerId="AD" clId="Web-{8BB197E0-C1E1-16A1-4447-6195D29C809E}" dt="2022-10-25T14:15:25.425" v="943" actId="14100"/>
          <ac:spMkLst>
            <pc:docMk/>
            <pc:sldMk cId="109857222" sldId="256"/>
            <ac:spMk id="15" creationId="{FE5AB549-55C3-9A99-0DF2-C470E0C52DD7}"/>
          </ac:spMkLst>
        </pc:spChg>
        <pc:spChg chg="mod">
          <ac:chgData name="Bethan Yeomanson (2203570)" userId="S::2203570@student.uwtsd.ac.uk::8a315fa0-036f-4fb5-98fa-1615ab2faf44" providerId="AD" clId="Web-{8BB197E0-C1E1-16A1-4447-6195D29C809E}" dt="2022-10-25T13:36:03.147" v="726" actId="20577"/>
          <ac:spMkLst>
            <pc:docMk/>
            <pc:sldMk cId="109857222" sldId="256"/>
            <ac:spMk id="16" creationId="{DAFFB02D-FDAC-FE0D-52A7-B65AD2327474}"/>
          </ac:spMkLst>
        </pc:spChg>
        <pc:spChg chg="mod">
          <ac:chgData name="Bethan Yeomanson (2203570)" userId="S::2203570@student.uwtsd.ac.uk::8a315fa0-036f-4fb5-98fa-1615ab2faf44" providerId="AD" clId="Web-{8BB197E0-C1E1-16A1-4447-6195D29C809E}" dt="2022-10-25T14:05:14.829" v="936" actId="20577"/>
          <ac:spMkLst>
            <pc:docMk/>
            <pc:sldMk cId="109857222" sldId="256"/>
            <ac:spMk id="17" creationId="{64262269-5916-43D2-3289-5EC2611ED63C}"/>
          </ac:spMkLst>
        </pc:spChg>
        <pc:picChg chg="add mod">
          <ac:chgData name="Bethan Yeomanson (2203570)" userId="S::2203570@student.uwtsd.ac.uk::8a315fa0-036f-4fb5-98fa-1615ab2faf44" providerId="AD" clId="Web-{8BB197E0-C1E1-16A1-4447-6195D29C809E}" dt="2022-10-25T14:05:26.330" v="938" actId="14100"/>
          <ac:picMkLst>
            <pc:docMk/>
            <pc:sldMk cId="109857222" sldId="256"/>
            <ac:picMk id="2" creationId="{1D72869A-A2D7-26C8-D41E-316FE1A09087}"/>
          </ac:picMkLst>
        </pc:picChg>
      </pc:sldChg>
      <pc:sldChg chg="modSp">
        <pc:chgData name="Bethan Yeomanson (2203570)" userId="S::2203570@student.uwtsd.ac.uk::8a315fa0-036f-4fb5-98fa-1615ab2faf44" providerId="AD" clId="Web-{8BB197E0-C1E1-16A1-4447-6195D29C809E}" dt="2022-10-25T13:04:55.956" v="704" actId="20577"/>
        <pc:sldMkLst>
          <pc:docMk/>
          <pc:sldMk cId="4192426282" sldId="257"/>
        </pc:sldMkLst>
        <pc:spChg chg="mod">
          <ac:chgData name="Bethan Yeomanson (2203570)" userId="S::2203570@student.uwtsd.ac.uk::8a315fa0-036f-4fb5-98fa-1615ab2faf44" providerId="AD" clId="Web-{8BB197E0-C1E1-16A1-4447-6195D29C809E}" dt="2022-10-25T13:04:55.956" v="704" actId="20577"/>
          <ac:spMkLst>
            <pc:docMk/>
            <pc:sldMk cId="4192426282" sldId="257"/>
            <ac:spMk id="3" creationId="{2A9EEF55-49C7-9912-0CE0-93AEF9E5AB7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490E4-D5A0-4117-98E0-9228D93E6DF4}" type="datetimeFigureOut">
              <a:t>10/27/2022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172E8C-63AB-4F47-86C4-6C45582CB3F6}" type="slidenum">
              <a:t>‹#›</a:t>
            </a:fld>
            <a:endParaRPr lang="en-GB"/>
          </a:p>
        </p:txBody>
      </p:sp>
    </p:spTree>
    <p:extLst>
      <p:ext uri="{BB962C8B-B14F-4D97-AF65-F5344CB8AC3E}">
        <p14:creationId xmlns:p14="http://schemas.microsoft.com/office/powerpoint/2010/main" val="3916669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Good morning, My name is Bethan </a:t>
            </a:r>
            <a:r>
              <a:rPr lang="en-US" dirty="0" err="1">
                <a:cs typeface="Calibri"/>
              </a:rPr>
              <a:t>Yeomanson</a:t>
            </a:r>
            <a:r>
              <a:rPr lang="en-US" dirty="0">
                <a:cs typeface="Calibri"/>
              </a:rPr>
              <a:t> and today I am going to be discussing three of my chosen study skills that I am going to be going into detailed about the importance to have the study skills in </a:t>
            </a:r>
            <a:r>
              <a:rPr lang="en-US" dirty="0" err="1">
                <a:cs typeface="Calibri"/>
              </a:rPr>
              <a:t>preperation</a:t>
            </a:r>
            <a:r>
              <a:rPr lang="en-US" dirty="0">
                <a:cs typeface="Calibri"/>
              </a:rPr>
              <a:t> for assignments. </a:t>
            </a:r>
            <a:r>
              <a:rPr lang="en-GB" dirty="0"/>
              <a:t>"Good study skills can increase your confidence, competence, and self-esteem. They can also reduce anxiety about tests and deadlines." </a:t>
            </a:r>
            <a:r>
              <a:rPr lang="en-GB" i="1" dirty="0"/>
              <a:t>University of </a:t>
            </a:r>
            <a:r>
              <a:rPr lang="en-GB" i="1" dirty="0" err="1"/>
              <a:t>Saskatchewa</a:t>
            </a:r>
            <a:r>
              <a:rPr lang="en-GB" i="1" dirty="0"/>
              <a:t>  n (2022). This</a:t>
            </a:r>
            <a:r>
              <a:rPr lang="en-GB" i="1" dirty="0">
                <a:cs typeface="Calibri"/>
              </a:rPr>
              <a:t> is were I am going to be relating all of my research back to why they are important when coming to assignments as a whole. </a:t>
            </a:r>
            <a:r>
              <a:rPr lang="en-US" dirty="0">
                <a:cs typeface="Calibri"/>
              </a:rPr>
              <a:t>I am going to be outlining key different aspects of them al by using a wide vary amount of different kinds of sources such as websites, videos, theorists, legislation and also books to back up any points that I will be elaborating on today. </a:t>
            </a:r>
          </a:p>
          <a:p>
            <a:r>
              <a:rPr lang="en-US" dirty="0">
                <a:cs typeface="Calibri"/>
              </a:rPr>
              <a:t> </a:t>
            </a:r>
          </a:p>
          <a:p>
            <a:r>
              <a:rPr lang="en-US" dirty="0">
                <a:cs typeface="Calibri"/>
              </a:rPr>
              <a:t>For the first study skill I am going to speak about today is critical thinking </a:t>
            </a:r>
            <a:r>
              <a:rPr lang="en-GB" dirty="0"/>
              <a:t>The meaning behind critical thinking is making the correct decision and analysing all of the positive and negative sides of an argument to come out with the most reliable and reasoning answers to your counter argument or answer that you are reaching to find ( Cottrell 2017). Thorton (2012) explains that all of her research in relation to critical thinking highlights the key parts of it being where she finds that creative thinking is what evolves critical thinking by there being a journey to help the way through to come out with new ideas and designs. Thorton highlights key aspects of the importance of critical thinking by having critical thinking skills helps you to be able to analyse and make a judgement on your own opinion that you have created or another person's viewpoint or opinion on a certain argument whereas creative thinking is the “the journey we use to grow our ideas that are "unique, useful and worthy of further elaboration.” As Marrapodi (2003) has argued she points out that critical thinking brings out that logical thinking side out of you where it helps to develop and to make sure that the decision is made accurately. She bases all of her research into how critical thinking is advocated in schools and from her research shows that critical thinking needs to be shown more in nursing homes and schools. Roche, M. (2015) discuses in her children's books that she has written is that the most appropriate way to be able to develop a child's mind when they are very young from 0-5 is to use lots of picture books as a way to help create and improve their critical thinking skills. This will help to start them off young so when growing up they are developing skills effortlessly and by developing them in the most appropriate way for their age which is through play, the reason behind developing through play is all about drawing the child's attention in order to learn in a safe environment in their own comfort learning without them knowing, as a result of the developing their critical thinking skills this will be developed to their full potential for when they reach their adulthood. </a:t>
            </a:r>
            <a:endParaRPr lang="en-US" dirty="0">
              <a:cs typeface="Calibri"/>
            </a:endParaRPr>
          </a:p>
          <a:p>
            <a:endParaRPr lang="en-GB" dirty="0"/>
          </a:p>
          <a:p>
            <a:r>
              <a:rPr lang="en-GB" dirty="0"/>
              <a:t>Next I will be discussing about time management. Parkinsons Law (2000) states that when people are given a certain amount of time to finish an assignment people tend to leave right until the very end of the deadline, even when they are given an extension on their project, this all meaning that even if they are given a certain amount of time extra than needed to be able to finish the task they might not even need the extra time however put it off, this all linked to their time management skills that they are crucial to be able to reach their full potential. According to Cottrell (2013) the outcome of becoming flexible with your time management leads to lifelong skills that can be developed such as independence, self-motivation and to be able to organise your time effectively and wisely. However, from being able to manage your time management effectively and manage your time well with all of your extra curriculums, friend's family ad work time you are more likely to be able to reach your target and be able to complete your assignment in time. Mckean (2000) suggested in their journal that females are in fact more resilient to effective time management compared to a male, however in addition to that experience a trigger of anxiety in the process. There are many forms of anxiety that is all caused by assignments, exams and handing in their assignments. </a:t>
            </a:r>
            <a:endParaRPr lang="en-US" dirty="0"/>
          </a:p>
          <a:p>
            <a:endParaRPr lang="en-GB" dirty="0">
              <a:cs typeface="Calibri"/>
            </a:endParaRPr>
          </a:p>
          <a:p>
            <a:r>
              <a:rPr lang="en-GB" dirty="0">
                <a:cs typeface="Calibri"/>
              </a:rPr>
              <a:t>Moreover, now I am going to go into detail and discuss my last study skill which is reflection, </a:t>
            </a:r>
            <a:r>
              <a:rPr lang="en-GB" dirty="0"/>
              <a:t>Reflective practice</a:t>
            </a:r>
            <a:endParaRPr lang="en-US" dirty="0"/>
          </a:p>
          <a:p>
            <a:r>
              <a:rPr lang="en-GB" i="1" dirty="0" err="1"/>
              <a:t>Bolton,G</a:t>
            </a:r>
            <a:r>
              <a:rPr lang="en-GB" i="1" dirty="0"/>
              <a:t>. (2014) complies that reflective practice is a way of evolving ourselves and our surroundings and the way we see things and have the ability to develop yourself.  However, not only that but mentions about how reflective practice is all to do within your professional role in our everyday lives where you approach it reflectively to think of the outcomes that could affect an individual's life to come out with the best outcome which is suitable for their needs.  As Dewey (2012) quoted " we do not learn from experience. We learn from reflecting on experience" this all showing that Dewey theories reflected on how reflection is what makes us who we are and how we look at everyday life and makes us change for the better. As form of reflection where we look at the rights of the child UNCRC (United Nations Convention on the Rights of the Child) (1992) they have reflected on the fact that the child's rights are a crucial important part of their life and are needed to be supported and spoken up for. As a result, this is where the UNCRC is supporting them through their lives to make sure that they get the support </a:t>
            </a:r>
            <a:r>
              <a:rPr lang="en-GB" i="1" dirty="0" err="1"/>
              <a:t>thats</a:t>
            </a:r>
            <a:r>
              <a:rPr lang="en-GB" i="1" dirty="0"/>
              <a:t> needed for each individual child. Reflection is crucial in school when working in an environment with children as by  the teachers reflecting after school of their whole day and reflect on if their practice that they are teaching is for example in the correct format, in the correct learning style, for the correct age group, did they spend enough time on each child, did they make sure everyone understood and also to reflect on if they made sure they was aware of any child with an additional need is getting the right support for that child's individual need to are sure that that child is not felt left out to others, but however has all of the correct resources in front of them to get the best outcome of them.  </a:t>
            </a:r>
            <a:r>
              <a:rPr lang="en-GB" dirty="0"/>
              <a:t>Cambridge Assessment International Education (no date)</a:t>
            </a:r>
            <a:endParaRPr lang="en-GB" dirty="0">
              <a:cs typeface="Calibri"/>
            </a:endParaRPr>
          </a:p>
          <a:p>
            <a:endParaRPr lang="en-GB" dirty="0">
              <a:cs typeface="Calibri"/>
            </a:endParaRPr>
          </a:p>
          <a:p>
            <a:r>
              <a:rPr lang="en-GB" dirty="0"/>
              <a:t>In conclusion to all of this and to be able to close off this poster to a finish in my honest opinion I feel as if that developing study skills as a whole is massively important and I feel as if it maybe needs to be spoken about more. For the three study skills that I have chosen upon for my work are what in my opinion are the most crucial study skills that you need to be able to have with you throughout your life, and especially when it’s the upcoming of handing in an assignment. By the way I have weighed up all the information on each of the skills they from all different kinds of sources they have given positive feedback on all. As a result of my research looking at three of the main study skills as if also, I feel like children from ages in primary to develop these skills young and so then when they become an adult, they will be able to put their skills to work.</a:t>
            </a:r>
            <a:endParaRPr lang="en-US" dirty="0"/>
          </a:p>
          <a:p>
            <a:endParaRPr lang="en-GB" dirty="0"/>
          </a:p>
          <a:p>
            <a:r>
              <a:rPr lang="en-GB" dirty="0">
                <a:cs typeface="Calibri"/>
              </a:rPr>
              <a:t>I am now going to go on to my reflection as a whole of my poster in a reflection the reason why I choose reflective practice as one of my study skills because I feel as if it’s a crucial skill to have going into any workplace and to be able to reflect on that you have done and achieved and to be able to look back upon it and reflect on the positives and the negatives and be able to make changed for better for next time. In my opinion I choose critical thinking as my second chosen study skill as I feel as if it’s a positive way of being able to balance your answers and to be able to think about both sides of an argument and choose the correct path to take in order to be able to choose what is the most logical answer. And, finally for my last and final study skill the reason why I chose time management as I feel as if to be able to have a </a:t>
            </a:r>
            <a:r>
              <a:rPr lang="en-GB" dirty="0" err="1">
                <a:cs typeface="Calibri"/>
              </a:rPr>
              <a:t>efffective</a:t>
            </a:r>
            <a:r>
              <a:rPr lang="en-GB" dirty="0">
                <a:cs typeface="Calibri"/>
              </a:rPr>
              <a:t> time management skills and to be able to use your time </a:t>
            </a:r>
            <a:r>
              <a:rPr lang="en-GB" dirty="0" err="1">
                <a:cs typeface="Calibri"/>
              </a:rPr>
              <a:t>wisley</a:t>
            </a:r>
            <a:r>
              <a:rPr lang="en-GB" dirty="0">
                <a:cs typeface="Calibri"/>
              </a:rPr>
              <a:t> and plan what you need to </a:t>
            </a:r>
            <a:r>
              <a:rPr lang="en-GB" dirty="0" err="1">
                <a:cs typeface="Calibri"/>
              </a:rPr>
              <a:t>priortise</a:t>
            </a:r>
            <a:r>
              <a:rPr lang="en-GB" dirty="0">
                <a:cs typeface="Calibri"/>
              </a:rPr>
              <a:t> it’s a crucial skill for being in a workplace to which </a:t>
            </a:r>
            <a:r>
              <a:rPr lang="en-GB" dirty="0" err="1">
                <a:cs typeface="Calibri"/>
              </a:rPr>
              <a:t>jbs</a:t>
            </a:r>
            <a:r>
              <a:rPr lang="en-GB" dirty="0">
                <a:cs typeface="Calibri"/>
              </a:rPr>
              <a:t> will be looking for. The points of my poster where I feel went good was the way I formatted my poster and the way I expressed my points. The points that I feel as if did not go correct was the way I </a:t>
            </a:r>
            <a:r>
              <a:rPr lang="en-GB">
                <a:cs typeface="Calibri"/>
              </a:rPr>
              <a:t>carried out my introduction and also how I could have used more references in my critical thinking. The way that I will improve on my self is by making sure I increase my reference list hopefully by doubling it as I feel more confident with referencing. </a:t>
            </a:r>
          </a:p>
          <a:p>
            <a:endParaRPr lang="en-GB" dirty="0"/>
          </a:p>
          <a:p>
            <a:r>
              <a:rPr lang="en-GB" dirty="0"/>
              <a:t>Thank you for listening to me this morning, is there any questions?</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A172E8C-63AB-4F47-86C4-6C45582CB3F6}" type="slidenum">
              <a:t>1</a:t>
            </a:fld>
            <a:endParaRPr lang="en-GB"/>
          </a:p>
        </p:txBody>
      </p:sp>
    </p:spTree>
    <p:extLst>
      <p:ext uri="{BB962C8B-B14F-4D97-AF65-F5344CB8AC3E}">
        <p14:creationId xmlns:p14="http://schemas.microsoft.com/office/powerpoint/2010/main" val="1306355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zaidlearn.blogspot.com/2008/03/coaching-critical-thinking-to-think.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hyperlink" Target="https://leadingincontext.com/2012/05/23/what-is-creativity/" TargetMode="External"/><Relationship Id="rId1" Type="http://schemas.openxmlformats.org/officeDocument/2006/relationships/slideLayout" Target="../slideLayouts/slideLayout2.xml"/><Relationship Id="rId6" Type="http://schemas.openxmlformats.org/officeDocument/2006/relationships/hyperlink" Target="https://www.cambridge-community.org.uk/professional-development/gswrp/index.html#:~:text=Reflecting%20allows%20you%20to%20understand,part%20in%20the%20learning%20cycle" TargetMode="External"/><Relationship Id="rId5" Type="http://schemas.openxmlformats.org/officeDocument/2006/relationships/hyperlink" Target="https://students.usask.ca/articles/study-skills.php#:~:text=Good%20study%20skills%20can%20increase,other%20things%20in%20your%20life" TargetMode="External"/><Relationship Id="rId4" Type="http://schemas.openxmlformats.org/officeDocument/2006/relationships/hyperlink" Target="https://youtu.be/SGjSMqwlP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5362E81-7ED7-8A6D-A548-4E629EC10F9E}"/>
              </a:ext>
            </a:extLst>
          </p:cNvPr>
          <p:cNvSpPr txBox="1"/>
          <p:nvPr/>
        </p:nvSpPr>
        <p:spPr>
          <a:xfrm>
            <a:off x="47414" y="1912188"/>
            <a:ext cx="6992899" cy="251607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Calibri"/>
              </a:rPr>
              <a:t>Critical thinking  </a:t>
            </a:r>
            <a:endParaRPr lang="en-US" sz="1050">
              <a:latin typeface="Arial"/>
              <a:cs typeface="Calibri"/>
            </a:endParaRPr>
          </a:p>
          <a:p>
            <a:r>
              <a:rPr lang="en-GB" sz="1050" dirty="0">
                <a:latin typeface="Arial"/>
                <a:ea typeface="+mn-lt"/>
                <a:cs typeface="+mn-lt"/>
              </a:rPr>
              <a:t>The meaning behind critical thinking is making the correct decision and analysing the positive and negative sides of an argument to come out with the most reliable and reasoning answers to your counter argument or answer that you are reaching to find ( Cottrell 2017). Thorton (2012) explains that all of her research in relation to critical thinking highlights the key parts of it being where she finds that creative thinking is what evolves critical thinking by there being a journey to help the way through to come out with new ideas and designs. Thorton highlights key aspects of the importance of critical thinking by having </a:t>
            </a:r>
            <a:r>
              <a:rPr lang="en-GB" sz="1050" dirty="0" err="1">
                <a:latin typeface="Arial"/>
                <a:ea typeface="+mn-lt"/>
                <a:cs typeface="+mn-lt"/>
              </a:rPr>
              <a:t>crictical</a:t>
            </a:r>
            <a:r>
              <a:rPr lang="en-GB" sz="1050" dirty="0">
                <a:latin typeface="Arial"/>
                <a:ea typeface="+mn-lt"/>
                <a:cs typeface="+mn-lt"/>
              </a:rPr>
              <a:t> thinking skills helps you to be able to analyse and make a judgement on your own opinion that you have created or another person's viewpoint or opinion on a certain argument whereas creative thinking is the “the journey we use to grow our ideas that are "unique, useful and worthy of further elaboration.” As Marrapodi (2003) has argued she points out that critical thinking brings out that logical thinking side out of you where it helps to develop and to make sure that the decision is made accurately. Roche, M. (2015) discuses in her children's books that the best way to be able to develop a child's mind when they are very little is to use lots of picture books to help create and improve their critical thinking skills, to start them off young so when they are growing up they will be developed to their full potential for when they reach their adulthood.</a:t>
            </a:r>
          </a:p>
        </p:txBody>
      </p:sp>
      <p:sp>
        <p:nvSpPr>
          <p:cNvPr id="13" name="TextBox 12">
            <a:extLst>
              <a:ext uri="{FF2B5EF4-FFF2-40B4-BE49-F238E27FC236}">
                <a16:creationId xmlns:a16="http://schemas.microsoft.com/office/drawing/2014/main" id="{46E1F176-8F20-BDFC-825E-547253EC0D54}"/>
              </a:ext>
            </a:extLst>
          </p:cNvPr>
          <p:cNvSpPr txBox="1"/>
          <p:nvPr/>
        </p:nvSpPr>
        <p:spPr>
          <a:xfrm>
            <a:off x="47413" y="86264"/>
            <a:ext cx="4045543" cy="76174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cs typeface="Calibri"/>
              </a:rPr>
              <a:t>Introduction</a:t>
            </a:r>
            <a:endParaRPr lang="en-GB" dirty="0">
              <a:cs typeface="Calibri"/>
            </a:endParaRPr>
          </a:p>
          <a:p>
            <a:r>
              <a:rPr lang="en-GB" sz="1100" dirty="0">
                <a:ea typeface="+mn-lt"/>
                <a:cs typeface="+mn-lt"/>
              </a:rPr>
              <a:t>"Good study skills can increase your confidence, competence, and self-esteem. They can also reduce anxiety about tests and deadlines."     </a:t>
            </a:r>
            <a:endParaRPr lang="en-GB" sz="1100" dirty="0">
              <a:cs typeface="Calibri" panose="020F0502020204030204"/>
            </a:endParaRPr>
          </a:p>
        </p:txBody>
      </p:sp>
      <p:sp>
        <p:nvSpPr>
          <p:cNvPr id="15" name="TextBox 14">
            <a:extLst>
              <a:ext uri="{FF2B5EF4-FFF2-40B4-BE49-F238E27FC236}">
                <a16:creationId xmlns:a16="http://schemas.microsoft.com/office/drawing/2014/main" id="{FE5AB549-55C3-9A99-0DF2-C470E0C52DD7}"/>
              </a:ext>
            </a:extLst>
          </p:cNvPr>
          <p:cNvSpPr txBox="1"/>
          <p:nvPr/>
        </p:nvSpPr>
        <p:spPr>
          <a:xfrm>
            <a:off x="7149827" y="86263"/>
            <a:ext cx="4721280" cy="462434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ea typeface="+mn-lt"/>
                <a:cs typeface="+mn-lt"/>
              </a:rPr>
              <a:t>Reflective practice</a:t>
            </a:r>
            <a:endParaRPr lang="en-US" sz="1050">
              <a:latin typeface="Arial"/>
              <a:ea typeface="+mn-lt"/>
              <a:cs typeface="+mn-lt"/>
            </a:endParaRPr>
          </a:p>
          <a:p>
            <a:r>
              <a:rPr lang="en-GB" sz="1050" i="1" dirty="0" err="1">
                <a:latin typeface="Arial"/>
                <a:ea typeface="+mn-lt"/>
                <a:cs typeface="+mn-lt"/>
              </a:rPr>
              <a:t>Bolton,G</a:t>
            </a:r>
            <a:r>
              <a:rPr lang="en-GB" sz="1050" i="1" dirty="0">
                <a:latin typeface="Arial"/>
                <a:ea typeface="+mn-lt"/>
                <a:cs typeface="+mn-lt"/>
              </a:rPr>
              <a:t>. (2014) complies that reflective practice is a way of evolving ourselves and our surroundings and the way we see things and have the ability to develop yourself.  However, not only that but mentions about how reflective practice is all to do within your professional role in our everyday lives where you approach it reflectively to think of the outcomes that could affect an individual's life to come out with the best outcome which is suitable for their needs.  As Dewey (2012) quoted " we do not learn from experience. We learn from reflecting on experience" this all showing that Dewey theories reflected on how reflection is what makes us who we are and how we look at everyday life and makes us change for the better. As form of reflection where we look at the rights of the child UNCRC (United Nations Convention on the Rights of the Child) (1992) they have reflected on the fact that the child's rights are a crucial important part of their life and are needed to be supported and spoken up for. As a result, this is where the UNCRC is supporting them through their lives to make sure that they get the support </a:t>
            </a:r>
            <a:r>
              <a:rPr lang="en-GB" sz="1050" i="1" dirty="0" err="1">
                <a:latin typeface="Arial"/>
                <a:ea typeface="+mn-lt"/>
                <a:cs typeface="+mn-lt"/>
              </a:rPr>
              <a:t>thats</a:t>
            </a:r>
            <a:r>
              <a:rPr lang="en-GB" sz="1050" i="1" dirty="0">
                <a:latin typeface="Arial"/>
                <a:ea typeface="+mn-lt"/>
                <a:cs typeface="+mn-lt"/>
              </a:rPr>
              <a:t> needed for each individual child. Reflection is crucial in school when working in an environment with children as by  the teachers reflecting after school of their whole day and reflect on if their practice that they are teaching is for example in the correct format, in the correct learning style, for the correct age group, did they spend enough time on each child, did they make sure everyone understood and also to reflect on if they made sure they was aware of any child with an additional need is getting the right support for that child's individual need to are sure that that child is not felt left out to others, but however has all of the correct resources in front of them to get the best outcome of them.  </a:t>
            </a:r>
            <a:r>
              <a:rPr lang="en-GB" sz="1050" dirty="0">
                <a:latin typeface="Arial"/>
                <a:ea typeface="+mn-lt"/>
                <a:cs typeface="+mn-lt"/>
              </a:rPr>
              <a:t>Cambridge Assessment International Education (no date)</a:t>
            </a:r>
          </a:p>
          <a:p>
            <a:endParaRPr lang="en-GB" sz="1100" dirty="0">
              <a:cs typeface="Calibri"/>
            </a:endParaRPr>
          </a:p>
        </p:txBody>
      </p:sp>
      <p:sp>
        <p:nvSpPr>
          <p:cNvPr id="16" name="TextBox 15">
            <a:extLst>
              <a:ext uri="{FF2B5EF4-FFF2-40B4-BE49-F238E27FC236}">
                <a16:creationId xmlns:a16="http://schemas.microsoft.com/office/drawing/2014/main" id="{DAFFB02D-FDAC-FE0D-52A7-B65AD2327474}"/>
              </a:ext>
            </a:extLst>
          </p:cNvPr>
          <p:cNvSpPr txBox="1"/>
          <p:nvPr/>
        </p:nvSpPr>
        <p:spPr>
          <a:xfrm>
            <a:off x="4279" y="4341963"/>
            <a:ext cx="7251696" cy="262379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ea typeface="+mn-lt"/>
                <a:cs typeface="+mn-lt"/>
              </a:rPr>
              <a:t>Time management </a:t>
            </a:r>
            <a:endParaRPr lang="en-US" sz="1050">
              <a:latin typeface="Arial"/>
              <a:ea typeface="+mn-lt"/>
              <a:cs typeface="+mn-lt"/>
            </a:endParaRPr>
          </a:p>
          <a:p>
            <a:r>
              <a:rPr lang="en-GB" sz="1050" dirty="0">
                <a:latin typeface="Arial"/>
                <a:ea typeface="+mn-lt"/>
                <a:cs typeface="+mn-lt"/>
              </a:rPr>
              <a:t>Parkinsons Law (2000) states that when people are given a certain amount of time to finish an assignment people tend to leave right until the very end of the deadline, even when they are given an extension on their project, this all meaning that even if they are given a certain amount of time extra than needed to be able to finish the task they might not even need the extra time however put it off, this all linked to their time management skills that they are crucial to be able to reach their full potential. According to Cottrell (2013) the outcome of becoming flexible with your time management leads to lifelong skills that can be developed such as independence, self-motivation and to be able to organise your time effectively and wisely. However, from being able to manage your time management effectively and manage your time well with all of your extra curriculums, friend's family ad work time you are more likely to be able to reach your target and be able to complete your assignment in time. Mckean (2000) suggested in their journal that females are in fact more resilient to effective time management compared to a male, however in addition to that experience a trigger of anxiety in the process</a:t>
            </a:r>
            <a:r>
              <a:rPr lang="en-GB" sz="1100" dirty="0">
                <a:latin typeface="Arial"/>
                <a:ea typeface="+mn-lt"/>
                <a:cs typeface="+mn-lt"/>
              </a:rPr>
              <a:t>. There are many forms of anxiety that is all caused by assignments, exams and handing in their assignments. </a:t>
            </a:r>
            <a:endParaRPr lang="en-US" sz="1100">
              <a:latin typeface="Arial"/>
              <a:ea typeface="+mn-lt"/>
              <a:cs typeface="+mn-lt"/>
            </a:endParaRPr>
          </a:p>
          <a:p>
            <a:endParaRPr lang="en-GB" sz="1100" dirty="0">
              <a:ea typeface="+mn-lt"/>
              <a:cs typeface="+mn-lt"/>
            </a:endParaRPr>
          </a:p>
          <a:p>
            <a:endParaRPr lang="en-GB" sz="1050" dirty="0">
              <a:cs typeface="Calibri"/>
            </a:endParaRPr>
          </a:p>
        </p:txBody>
      </p:sp>
      <p:sp>
        <p:nvSpPr>
          <p:cNvPr id="17" name="TextBox 16">
            <a:extLst>
              <a:ext uri="{FF2B5EF4-FFF2-40B4-BE49-F238E27FC236}">
                <a16:creationId xmlns:a16="http://schemas.microsoft.com/office/drawing/2014/main" id="{64262269-5916-43D2-3289-5EC2611ED63C}"/>
              </a:ext>
            </a:extLst>
          </p:cNvPr>
          <p:cNvSpPr txBox="1"/>
          <p:nvPr/>
        </p:nvSpPr>
        <p:spPr>
          <a:xfrm>
            <a:off x="7264849" y="4773281"/>
            <a:ext cx="4519995" cy="173124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Calibri"/>
              </a:rPr>
              <a:t>Conclusion</a:t>
            </a:r>
          </a:p>
          <a:p>
            <a:r>
              <a:rPr lang="en-GB" sz="1050" dirty="0">
                <a:latin typeface="Arial"/>
                <a:cs typeface="Calibri"/>
              </a:rPr>
              <a:t>To be able to close off this poster to a finish in my honest opinion I feel as if that the three study skills that I have chosen upon for my work are crucial study skills that you need to be able to have with you throughout your life. By the way I have weighed up all the information on each of the skills they from all different kinds of sources they have given positive feedback on all. As a result of my research looking at three of the main study skills I feel like children from ages in primary to develop these skills young and so then when they become an adult they will be able to put their skills to work</a:t>
            </a:r>
            <a:r>
              <a:rPr lang="en-GB" sz="1200" dirty="0">
                <a:latin typeface="Arial"/>
                <a:cs typeface="Calibri"/>
              </a:rPr>
              <a:t>.</a:t>
            </a:r>
          </a:p>
        </p:txBody>
      </p:sp>
      <p:pic>
        <p:nvPicPr>
          <p:cNvPr id="2" name="Picture 2" descr="Diagram&#10;&#10;Description automatically generated">
            <a:extLst>
              <a:ext uri="{FF2B5EF4-FFF2-40B4-BE49-F238E27FC236}">
                <a16:creationId xmlns:a16="http://schemas.microsoft.com/office/drawing/2014/main" id="{1D72869A-A2D7-26C8-D41E-316FE1A0908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78703" y="5355"/>
            <a:ext cx="2599426" cy="1513289"/>
          </a:xfrm>
          <a:prstGeom prst="rect">
            <a:avLst/>
          </a:prstGeom>
        </p:spPr>
      </p:pic>
      <p:sp>
        <p:nvSpPr>
          <p:cNvPr id="3" name="TextBox 2">
            <a:extLst>
              <a:ext uri="{FF2B5EF4-FFF2-40B4-BE49-F238E27FC236}">
                <a16:creationId xmlns:a16="http://schemas.microsoft.com/office/drawing/2014/main" id="{C9ADD8D0-032A-C7A1-B3E8-22008B87EF4D}"/>
              </a:ext>
            </a:extLst>
          </p:cNvPr>
          <p:cNvSpPr txBox="1"/>
          <p:nvPr/>
        </p:nvSpPr>
        <p:spPr>
          <a:xfrm>
            <a:off x="4278703" y="1704916"/>
            <a:ext cx="3160143" cy="303121"/>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7C72-DB70-2893-E88E-E9623DF5CB6F}"/>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2A9EEF55-49C7-9912-0CE0-93AEF9E5AB7E}"/>
              </a:ext>
            </a:extLst>
          </p:cNvPr>
          <p:cNvSpPr>
            <a:spLocks noGrp="1"/>
          </p:cNvSpPr>
          <p:nvPr>
            <p:ph idx="1"/>
          </p:nvPr>
        </p:nvSpPr>
        <p:spPr>
          <a:xfrm>
            <a:off x="463590" y="1398831"/>
            <a:ext cx="11061939" cy="5400884"/>
          </a:xfrm>
        </p:spPr>
        <p:txBody>
          <a:bodyPr vert="horz" lIns="91440" tIns="45720" rIns="91440" bIns="45720" rtlCol="0" anchor="t">
            <a:normAutofit fontScale="92500" lnSpcReduction="20000"/>
          </a:bodyPr>
          <a:lstStyle/>
          <a:p>
            <a:pPr marL="0" indent="0">
              <a:buNone/>
            </a:pPr>
            <a:r>
              <a:rPr lang="en-GB" sz="1600" dirty="0">
                <a:cs typeface="Calibri" panose="020F0502020204030204"/>
              </a:rPr>
              <a:t>Cottrell, S. (2013) </a:t>
            </a:r>
            <a:r>
              <a:rPr lang="en-GB" sz="1600" i="1" dirty="0">
                <a:cs typeface="Calibri" panose="020F0502020204030204"/>
              </a:rPr>
              <a:t>Study Skills Handbook, London, Fourth Edition </a:t>
            </a:r>
            <a:endParaRPr lang="en-US" sz="1600" i="1" dirty="0">
              <a:cs typeface="Calibri" panose="020F0502020204030204"/>
            </a:endParaRPr>
          </a:p>
          <a:p>
            <a:pPr marL="0" indent="0">
              <a:buNone/>
            </a:pPr>
            <a:r>
              <a:rPr lang="en-GB" sz="1600" dirty="0">
                <a:cs typeface="Calibri"/>
              </a:rPr>
              <a:t>Aronson, E.,&amp; Gerrad, E ( 1966).</a:t>
            </a:r>
            <a:r>
              <a:rPr lang="en-GB" sz="1600" i="1" dirty="0">
                <a:cs typeface="Calibri"/>
              </a:rPr>
              <a:t> Beyond Parkinsons Law: The effect of excess time on subsequent performance. </a:t>
            </a:r>
            <a:r>
              <a:rPr lang="en-GB" sz="1600" dirty="0">
                <a:cs typeface="Calibri"/>
              </a:rPr>
              <a:t>(accessed date 2020)</a:t>
            </a:r>
          </a:p>
          <a:p>
            <a:pPr marL="0" indent="0">
              <a:buNone/>
            </a:pPr>
            <a:r>
              <a:rPr lang="en-GB" sz="1600" dirty="0">
                <a:cs typeface="Calibri"/>
              </a:rPr>
              <a:t>Mckean, M. (2000)</a:t>
            </a:r>
            <a:r>
              <a:rPr lang="en-GB" sz="1600" i="1" dirty="0">
                <a:cs typeface="Calibri"/>
              </a:rPr>
              <a:t> College Students' Academic Stress And its Relation to their anxiety, time management, and leisure satisfaction</a:t>
            </a:r>
          </a:p>
          <a:p>
            <a:pPr marL="0" indent="0">
              <a:buNone/>
            </a:pPr>
            <a:r>
              <a:rPr lang="en-GB" sz="1600" i="1" dirty="0">
                <a:cs typeface="Calibri"/>
              </a:rPr>
              <a:t>Thorton, F,L. (2012) What is Creativity? Available at </a:t>
            </a:r>
            <a:r>
              <a:rPr lang="en-GB" sz="1600" dirty="0">
                <a:ea typeface="+mn-lt"/>
                <a:cs typeface="+mn-lt"/>
                <a:hlinkClick r:id="rId2"/>
              </a:rPr>
              <a:t>https://leadingincontext.com/2012/05/23/what-is-creativity/</a:t>
            </a:r>
            <a:r>
              <a:rPr lang="en-GB" sz="1600" dirty="0">
                <a:ea typeface="+mn-lt"/>
                <a:cs typeface="+mn-lt"/>
              </a:rPr>
              <a:t> </a:t>
            </a:r>
          </a:p>
          <a:p>
            <a:pPr marL="0" indent="0">
              <a:buNone/>
            </a:pPr>
            <a:r>
              <a:rPr lang="en-GB" sz="1600" i="1" dirty="0">
                <a:cs typeface="Calibri"/>
              </a:rPr>
              <a:t>Marrapodi, J. (2003) Critical thinking and Creativity, an overview and comparision of the theories. ( publication date, 2003/2012)</a:t>
            </a:r>
          </a:p>
          <a:p>
            <a:pPr marL="0" indent="0">
              <a:buNone/>
            </a:pPr>
            <a:r>
              <a:rPr lang="en-GB" sz="1600" i="1" dirty="0">
                <a:cs typeface="Calibri"/>
              </a:rPr>
              <a:t>Cottrell, S (2017) Critical thinking Skills, Effective analyse, argument and reflection.  London, Third Edition</a:t>
            </a:r>
          </a:p>
          <a:p>
            <a:pPr marL="0" indent="0">
              <a:buNone/>
            </a:pPr>
            <a:r>
              <a:rPr lang="en-GB" sz="1600" i="1" dirty="0" err="1">
                <a:cs typeface="Calibri" panose="020F0502020204030204"/>
              </a:rPr>
              <a:t>Bolton,G</a:t>
            </a:r>
            <a:r>
              <a:rPr lang="en-GB" sz="1600" i="1" dirty="0">
                <a:cs typeface="Calibri" panose="020F0502020204030204"/>
              </a:rPr>
              <a:t>. (2014) Reflection Practice, Writing and Professional Development, Fourth Edition</a:t>
            </a:r>
          </a:p>
          <a:p>
            <a:pPr marL="0" indent="0">
              <a:buNone/>
            </a:pPr>
            <a:r>
              <a:rPr lang="en-GB" sz="1600" i="1" dirty="0" err="1">
                <a:cs typeface="Calibri" panose="020F0502020204030204"/>
              </a:rPr>
              <a:t>Unicef</a:t>
            </a:r>
            <a:r>
              <a:rPr lang="en-GB" sz="1600" i="1" dirty="0">
                <a:cs typeface="Calibri" panose="020F0502020204030204"/>
              </a:rPr>
              <a:t> (1992) UN Convention on the rights of the chid. London.  Available at </a:t>
            </a:r>
            <a:r>
              <a:rPr lang="en-GB" sz="1600" dirty="0">
                <a:ea typeface="+mn-lt"/>
                <a:cs typeface="+mn-lt"/>
                <a:hlinkClick r:id="rId3"/>
              </a:rPr>
              <a:t>https://www.unicef.org.uk/what-we-do/un-convention-child-rights/</a:t>
            </a:r>
            <a:r>
              <a:rPr lang="en-GB" sz="1600" dirty="0">
                <a:ea typeface="+mn-lt"/>
                <a:cs typeface="+mn-lt"/>
              </a:rPr>
              <a:t> </a:t>
            </a:r>
            <a:endParaRPr lang="en-GB" sz="1600" i="1" dirty="0">
              <a:cs typeface="Calibri" panose="020F0502020204030204"/>
            </a:endParaRPr>
          </a:p>
          <a:p>
            <a:pPr marL="0" indent="0">
              <a:buNone/>
            </a:pPr>
            <a:r>
              <a:rPr lang="en-GB" sz="1600" dirty="0">
                <a:cs typeface="Calibri" panose="020F0502020204030204"/>
              </a:rPr>
              <a:t>John Dewey's </a:t>
            </a:r>
            <a:r>
              <a:rPr lang="en-GB" sz="1600" dirty="0" err="1">
                <a:cs typeface="Calibri" panose="020F0502020204030204"/>
              </a:rPr>
              <a:t>Thoery</a:t>
            </a:r>
            <a:r>
              <a:rPr lang="en-GB" sz="1600" dirty="0">
                <a:cs typeface="Calibri" panose="020F0502020204030204"/>
              </a:rPr>
              <a:t> on Education and Learning (2012) Introduction to his life and work. Available at </a:t>
            </a:r>
            <a:r>
              <a:rPr lang="en-GB" sz="1600" dirty="0">
                <a:cs typeface="Calibri" panose="020F0502020204030204"/>
                <a:hlinkClick r:id="rId4"/>
              </a:rPr>
              <a:t>https://youtu.be/SGjSMqwlP3E</a:t>
            </a:r>
            <a:r>
              <a:rPr lang="en-GB" sz="1600" dirty="0">
                <a:cs typeface="Calibri" panose="020F0502020204030204"/>
              </a:rPr>
              <a:t> </a:t>
            </a:r>
          </a:p>
          <a:p>
            <a:pPr marL="0" indent="0">
              <a:buNone/>
            </a:pPr>
            <a:r>
              <a:rPr lang="en-GB" sz="1600" dirty="0">
                <a:cs typeface="Calibri" panose="020F0502020204030204"/>
              </a:rPr>
              <a:t>Haber, J. (2020) </a:t>
            </a:r>
            <a:r>
              <a:rPr lang="en-GB" sz="1600" i="1" dirty="0">
                <a:cs typeface="Calibri" panose="020F0502020204030204"/>
              </a:rPr>
              <a:t>The MIT Press </a:t>
            </a:r>
            <a:endParaRPr lang="en-GB" sz="1600" dirty="0">
              <a:cs typeface="Calibri" panose="020F0502020204030204"/>
            </a:endParaRPr>
          </a:p>
          <a:p>
            <a:pPr marL="0" indent="0">
              <a:buNone/>
            </a:pPr>
            <a:r>
              <a:rPr lang="en-GB" sz="1600" dirty="0">
                <a:cs typeface="Calibri" panose="020F0502020204030204"/>
              </a:rPr>
              <a:t>Roche, M. (2015) </a:t>
            </a:r>
            <a:r>
              <a:rPr lang="en-GB" sz="1600" i="1" dirty="0">
                <a:cs typeface="Calibri" panose="020F0502020204030204"/>
              </a:rPr>
              <a:t>Developing Childrens </a:t>
            </a:r>
            <a:r>
              <a:rPr lang="en-GB" sz="1600" i="1" dirty="0" err="1">
                <a:cs typeface="Calibri" panose="020F0502020204030204"/>
              </a:rPr>
              <a:t>Crictical</a:t>
            </a:r>
            <a:r>
              <a:rPr lang="en-GB" sz="1600" i="1" dirty="0">
                <a:cs typeface="Calibri" panose="020F0502020204030204"/>
              </a:rPr>
              <a:t> Thinking Through </a:t>
            </a:r>
            <a:r>
              <a:rPr lang="en-GB" sz="1600" i="1" dirty="0" err="1">
                <a:cs typeface="Calibri" panose="020F0502020204030204"/>
              </a:rPr>
              <a:t>Picturebook</a:t>
            </a:r>
            <a:endParaRPr lang="en-GB" sz="1600" i="1">
              <a:cs typeface="Calibri" panose="020F0502020204030204"/>
            </a:endParaRPr>
          </a:p>
          <a:p>
            <a:pPr marL="0" indent="0">
              <a:buNone/>
            </a:pPr>
            <a:r>
              <a:rPr lang="en-GB" sz="1600" i="1" dirty="0">
                <a:cs typeface="Calibri" panose="020F0502020204030204"/>
              </a:rPr>
              <a:t>University of Saskatchewan (2022) Study well – students well, Available at </a:t>
            </a:r>
            <a:r>
              <a:rPr lang="en-GB" sz="1600" dirty="0">
                <a:ea typeface="+mn-lt"/>
                <a:cs typeface="+mn-lt"/>
                <a:hlinkClick r:id="rId5"/>
              </a:rPr>
              <a:t>https://students.usask.ca/articles/study-skills.php#:~:text=Good%20study%20skills%20can%20increase,other%20things%20in%20your%20life</a:t>
            </a:r>
            <a:r>
              <a:rPr lang="en-GB" sz="1600" dirty="0">
                <a:ea typeface="+mn-lt"/>
                <a:cs typeface="+mn-lt"/>
              </a:rPr>
              <a:t>. </a:t>
            </a:r>
            <a:endParaRPr lang="en-GB" sz="1600" i="1" dirty="0">
              <a:cs typeface="Calibri" panose="020F0502020204030204"/>
            </a:endParaRPr>
          </a:p>
          <a:p>
            <a:pPr marL="0" indent="0">
              <a:buNone/>
            </a:pPr>
            <a:r>
              <a:rPr lang="en-GB" sz="1600" dirty="0">
                <a:cs typeface="Calibri"/>
              </a:rPr>
              <a:t>Cambridge Assessment International Education (no date) </a:t>
            </a:r>
            <a:r>
              <a:rPr lang="en-GB" sz="1600" i="1" dirty="0">
                <a:ea typeface="+mn-lt"/>
                <a:cs typeface="+mn-lt"/>
              </a:rPr>
              <a:t>Getting started with reflective practice. Available at </a:t>
            </a:r>
            <a:r>
              <a:rPr lang="en-GB" sz="1600" dirty="0">
                <a:ea typeface="+mn-lt"/>
                <a:cs typeface="+mn-lt"/>
                <a:hlinkClick r:id="rId6"/>
              </a:rPr>
              <a:t>https://www.cambridge-community.org.uk/professional-development/gswrp/index.html#:~:text=Reflecting%20allows%20you%20to%20understand,part%20in%20the%20learning%20cycle</a:t>
            </a:r>
            <a:r>
              <a:rPr lang="en-GB" sz="1600" dirty="0">
                <a:ea typeface="+mn-lt"/>
                <a:cs typeface="+mn-lt"/>
              </a:rPr>
              <a:t>. </a:t>
            </a:r>
          </a:p>
          <a:p>
            <a:pPr marL="0" indent="0">
              <a:buNone/>
            </a:pPr>
            <a:endParaRPr lang="en-GB" sz="1600" dirty="0">
              <a:cs typeface="Calibri"/>
            </a:endParaRPr>
          </a:p>
          <a:p>
            <a:pPr>
              <a:buNone/>
            </a:pPr>
            <a:br>
              <a:rPr lang="en-US" dirty="0"/>
            </a:br>
            <a:endParaRPr lang="en-US" sz="1200">
              <a:cs typeface="Calibri"/>
            </a:endParaRPr>
          </a:p>
          <a:p>
            <a:pPr marL="0" indent="0">
              <a:buNone/>
            </a:pPr>
            <a:endParaRPr lang="en-GB" sz="1600" dirty="0">
              <a:cs typeface="Calibri" panose="020F0502020204030204"/>
            </a:endParaRPr>
          </a:p>
          <a:p>
            <a:pPr marL="0" indent="0">
              <a:buNone/>
            </a:pPr>
            <a:endParaRPr lang="en-GB" sz="1600" i="1" dirty="0">
              <a:cs typeface="Calibri" panose="020F0502020204030204"/>
            </a:endParaRPr>
          </a:p>
          <a:p>
            <a:pPr marL="0" indent="0">
              <a:buNone/>
            </a:pPr>
            <a:endParaRPr lang="en-GB" sz="1600"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41924262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1346</cp:revision>
  <dcterms:created xsi:type="dcterms:W3CDTF">2022-10-16T22:44:25Z</dcterms:created>
  <dcterms:modified xsi:type="dcterms:W3CDTF">2022-10-27T08:01:06Z</dcterms:modified>
</cp:coreProperties>
</file>