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sldIdLst>
    <p:sldId id="264" r:id="rId5"/>
    <p:sldId id="313" r:id="rId6"/>
    <p:sldId id="314" r:id="rId7"/>
    <p:sldId id="315" r:id="rId8"/>
    <p:sldId id="316" r:id="rId9"/>
    <p:sldId id="317" r:id="rId10"/>
    <p:sldId id="318" r:id="rId11"/>
    <p:sldId id="319" r:id="rId12"/>
    <p:sldId id="32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ddipan Ghosh" initials="UG" lastIdx="1" clrIdx="0">
    <p:extLst>
      <p:ext uri="{19B8F6BF-5375-455C-9EA6-DF929625EA0E}">
        <p15:presenceInfo xmlns:p15="http://schemas.microsoft.com/office/powerpoint/2012/main" userId="29d219237c088de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DD25BA-5606-4BAB-A8F4-1CDFB2AFA595}" v="1" dt="2023-10-24T09:25:43.1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93" d="100"/>
          <a:sy n="93" d="100"/>
        </p:scale>
        <p:origin x="302"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ria Nistor" userId="3283186f341b56cf" providerId="LiveId" clId="{C0DD25BA-5606-4BAB-A8F4-1CDFB2AFA595}"/>
    <pc:docChg chg="modSld">
      <pc:chgData name="Valeria Nistor" userId="3283186f341b56cf" providerId="LiveId" clId="{C0DD25BA-5606-4BAB-A8F4-1CDFB2AFA595}" dt="2023-10-25T19:11:51.117" v="2"/>
      <pc:docMkLst>
        <pc:docMk/>
      </pc:docMkLst>
      <pc:sldChg chg="modSp mod">
        <pc:chgData name="Valeria Nistor" userId="3283186f341b56cf" providerId="LiveId" clId="{C0DD25BA-5606-4BAB-A8F4-1CDFB2AFA595}" dt="2023-10-25T19:11:51.117" v="2"/>
        <pc:sldMkLst>
          <pc:docMk/>
          <pc:sldMk cId="42028081" sldId="264"/>
        </pc:sldMkLst>
        <pc:spChg chg="mod">
          <ac:chgData name="Valeria Nistor" userId="3283186f341b56cf" providerId="LiveId" clId="{C0DD25BA-5606-4BAB-A8F4-1CDFB2AFA595}" dt="2023-10-25T19:11:51.117" v="2"/>
          <ac:spMkLst>
            <pc:docMk/>
            <pc:sldMk cId="42028081" sldId="264"/>
            <ac:spMk id="2" creationId="{18C3B467-088C-4F3D-A9A7-105C4E1E20C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10/25/2023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dirty="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Focusing on the topic of foreign languages and cultural awareness, this paper aims to provide a brief discussion of the advantages of multilingualism. It will discuss the benefits and importance of multilingualism. Furthermore, it will discuss the significance of language skills essential for the hotel industry. It will also discuss several facts about the French language and its significance in the hotel industry.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3</a:t>
            </a:fld>
            <a:endParaRPr lang="en-US" dirty="0"/>
          </a:p>
        </p:txBody>
      </p:sp>
    </p:spTree>
    <p:extLst>
      <p:ext uri="{BB962C8B-B14F-4D97-AF65-F5344CB8AC3E}">
        <p14:creationId xmlns:p14="http://schemas.microsoft.com/office/powerpoint/2010/main" val="2707543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Multilingualism refers to the ability of communities or individuals to interact and understand multiple languages. Multilingualism is crucial for fostering global communication, connecting cultural divides and promoting a thorough understanding globally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Lo Bianco and Aronin, 2020</a:t>
            </a:r>
            <a:r>
              <a:rPr lang="en-GB" sz="1800" dirty="0">
                <a:effectLst/>
                <a:latin typeface="Times New Roman" panose="02020603050405020304" pitchFamily="18" charset="0"/>
                <a:ea typeface="Times New Roman" panose="02020603050405020304" pitchFamily="18" charset="0"/>
              </a:rPr>
              <a:t>). Multilingualism in the hotel industry advances the satisfaction of guests by facilitating effective communication and developing a more inclusive and welcoming environment for diverse guests on a global scale. Multilingualism enhances cognitive abilities, advances employability, and widens cultural perspectives for individuals.</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4</a:t>
            </a:fld>
            <a:endParaRPr lang="en-US" dirty="0"/>
          </a:p>
        </p:txBody>
      </p:sp>
    </p:spTree>
    <p:extLst>
      <p:ext uri="{BB962C8B-B14F-4D97-AF65-F5344CB8AC3E}">
        <p14:creationId xmlns:p14="http://schemas.microsoft.com/office/powerpoint/2010/main" val="543490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Adapting language understanding skills are of paramount significance for hotel workers because of the hotel industry’s diverse and international clientele. Effective communication ensures guest satisfaction, as it provides the staff with opportunities to address inquiries, resolve issues, and fulfil the requests of guests accordingly. Another aspect is that it promotes a warm welcoming atmosphere, providing guests that their needs and preferences are valued. Cultural sensitivity is facilitated through language proficiency that allows hotel workers to explore the preferences of their customer base, which is also essential for delivering personalised services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Kaihlanen,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2019</a:t>
            </a:r>
            <a:r>
              <a:rPr lang="en-GB" sz="1800" dirty="0">
                <a:effectLst/>
                <a:latin typeface="Times New Roman" panose="02020603050405020304" pitchFamily="18" charset="0"/>
                <a:ea typeface="Times New Roman" panose="02020603050405020304" pitchFamily="18" charset="0"/>
              </a:rPr>
              <a:t>). It provides several career opportunities such as multilingual staff that are in high demand in the international hotel and hospitality sector, thus making language skills a valuable asset.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5</a:t>
            </a:fld>
            <a:endParaRPr lang="en-US" dirty="0"/>
          </a:p>
        </p:txBody>
      </p:sp>
    </p:spTree>
    <p:extLst>
      <p:ext uri="{BB962C8B-B14F-4D97-AF65-F5344CB8AC3E}">
        <p14:creationId xmlns:p14="http://schemas.microsoft.com/office/powerpoint/2010/main" val="782077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The French language holds significant importance in the international hotel industry for various reasons. Firstly, French is widely spoken and recognised as a language of diplomacy, making it essential for international hotel chains and other establishments to cater to French-speaking guests (Zerbes et al., 2023). Secondly, France is ranked as one of the most popular tourist destinations worldwide, attracting millions of visitors each year, which necessitates proficiency in French to communicate with the guests effectively. Thirdly, hotel worker’s ability to understand and respect French customs are enhanced if they master the French language. Mastering this language also becomes quite beneficial to understand the French customs, their etiquettes, their cuisines and more that aids in providing authentic and culturally sensitive services (Gabay et al., 2022). Lastly, staff who know French language are in high demand in various luxurious hotels, moreover these open several job and career opportunities for those who are fluent in the French language.</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6</a:t>
            </a:fld>
            <a:endParaRPr lang="en-US" dirty="0"/>
          </a:p>
        </p:txBody>
      </p:sp>
    </p:spTree>
    <p:extLst>
      <p:ext uri="{BB962C8B-B14F-4D97-AF65-F5344CB8AC3E}">
        <p14:creationId xmlns:p14="http://schemas.microsoft.com/office/powerpoint/2010/main" val="7179814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In conclusion, multilingualism is a vital crucial aspect in this interconnected world. Being proficient in French language holds utter significance in the global context, especially in the hotel and hospitality industry. Acknowledging these skills holds utter significance as this enhances communication, fosters cultural understanding, and provides economic support. Embracing a language such as French, individuals can help in bridging the cultural divisions and offer exceptional service to their clientele, and contribute more to the global communities.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7</a:t>
            </a:fld>
            <a:endParaRPr lang="en-US" dirty="0"/>
          </a:p>
        </p:txBody>
      </p:sp>
    </p:spTree>
    <p:extLst>
      <p:ext uri="{BB962C8B-B14F-4D97-AF65-F5344CB8AC3E}">
        <p14:creationId xmlns:p14="http://schemas.microsoft.com/office/powerpoint/2010/main" val="207070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Gabay, S., Suarez, P.O., Bartz, A., Chagué, A., Bawden, R., Gambette, P. and Sagot, B., 2022. From FreEM to D'AlemBERT: a Large Corpus and a Language Model for Early Modern French.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arXiv preprint arXiv:2202.09452</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a:t>
            </a:r>
            <a:endParaRPr lang="en-GB"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Kaihlanen, A.M., Hietapakka, L. and Heponiemi, T., 2019. Increasing cultural awareness: qualitative study of nurses’ perceptions about cultural competence training.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BMC nursing</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18</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(1), pp.1-9.</a:t>
            </a:r>
            <a:endParaRPr lang="en-GB" sz="1800" dirty="0">
              <a:effectLst/>
              <a:latin typeface="Arial" panose="020B0604020202020204" pitchFamily="34" charset="0"/>
              <a:ea typeface="Arial" panose="020B0604020202020204" pitchFamily="34" charset="0"/>
            </a:endParaRPr>
          </a:p>
          <a:p>
            <a:pPr algn="just">
              <a:lnSpc>
                <a:spcPct val="150000"/>
              </a:lnSpc>
              <a:spcBef>
                <a:spcPts val="1200"/>
              </a:spcBef>
            </a:pP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Lo Bianco, J. and Aronin, L., 2020. Introduction: the dominant language constellations: a new perspective on multilingualism.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Dominant Language Constellations: A New Perspective on Multilingualism</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pp.1-15.</a:t>
            </a:r>
            <a:endParaRPr lang="en-GB" sz="1800" dirty="0">
              <a:effectLst/>
              <a:latin typeface="Arial" panose="020B0604020202020204" pitchFamily="34" charset="0"/>
              <a:ea typeface="Arial" panose="020B0604020202020204" pitchFamily="34" charset="0"/>
            </a:endParaRPr>
          </a:p>
          <a:p>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Zerbes, M.V., Baron, D., Roman, R., Popescu, L.G. and Olteanu, A., 2023. GOOD PRACTICES IN IMPROVING THE PROMOTING PROCESS OF FRENCH LANGUAGE PROGRAMS. In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INTED2023 Proceedings</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(pp. 7532-7540). IATED.</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6456DE3-4E01-4AFD-AD42-42312842ED89}" type="slidenum">
              <a:rPr lang="en-US" smtClean="0"/>
              <a:t>8</a:t>
            </a:fld>
            <a:endParaRPr lang="en-US" dirty="0"/>
          </a:p>
        </p:txBody>
      </p:sp>
    </p:spTree>
    <p:extLst>
      <p:ext uri="{BB962C8B-B14F-4D97-AF65-F5344CB8AC3E}">
        <p14:creationId xmlns:p14="http://schemas.microsoft.com/office/powerpoint/2010/main" val="1996936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10/25/2023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10/25/2023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10/25/2023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10/25/2023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10/25/2023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63631" y="-247974"/>
            <a:ext cx="12191980" cy="6858000"/>
          </a:xfrm>
          <a:prstGeom prst="rect">
            <a:avLst/>
          </a:prstGeom>
        </p:spPr>
      </p:pic>
      <p:sp useBgFill="1">
        <p:nvSpPr>
          <p:cNvPr id="73" name="Rectangle 72">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75" name="Rectangle 74">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771130" y="3514953"/>
            <a:ext cx="9112999" cy="1931431"/>
          </a:xfrm>
        </p:spPr>
        <p:txBody>
          <a:bodyPr>
            <a:noAutofit/>
          </a:bodyPr>
          <a:lstStyle/>
          <a:p>
            <a:pPr algn="ctr">
              <a:lnSpc>
                <a:spcPct val="150000"/>
              </a:lnSpc>
            </a:pPr>
            <a:r>
              <a:rPr lang="en-GB" sz="2400" b="1" dirty="0">
                <a:effectLst/>
                <a:latin typeface="+mn-lt"/>
                <a:ea typeface="Times New Roman" panose="02020603050405020304" pitchFamily="18" charset="0"/>
              </a:rPr>
              <a:t>Module Name: Foreign Languages</a:t>
            </a:r>
            <a:br>
              <a:rPr lang="en-GB" sz="2400" b="1" dirty="0">
                <a:effectLst/>
                <a:latin typeface="+mn-lt"/>
                <a:ea typeface="Arial" panose="020B0604020202020204" pitchFamily="34" charset="0"/>
              </a:rPr>
            </a:br>
            <a:r>
              <a:rPr lang="en-GB" sz="2400" b="1" dirty="0">
                <a:effectLst/>
                <a:latin typeface="+mn-lt"/>
                <a:ea typeface="Times New Roman" panose="02020603050405020304" pitchFamily="18" charset="0"/>
              </a:rPr>
              <a:t>Module Code: BMIH5003</a:t>
            </a:r>
            <a:br>
              <a:rPr lang="ro-RO" sz="2400" b="1" dirty="0">
                <a:effectLst/>
                <a:latin typeface="+mn-lt"/>
                <a:ea typeface="Times New Roman" panose="02020603050405020304" pitchFamily="18" charset="0"/>
              </a:rPr>
            </a:br>
            <a:r>
              <a:rPr lang="en-GB" sz="2400" b="1" dirty="0">
                <a:latin typeface="+mn-lt"/>
              </a:rPr>
              <a:t>Assignment</a:t>
            </a:r>
            <a:r>
              <a:rPr lang="ro-RO" sz="2400" b="1" dirty="0">
                <a:latin typeface="+mn-lt"/>
              </a:rPr>
              <a:t> </a:t>
            </a:r>
            <a:r>
              <a:rPr lang="en-GB" sz="2400" b="1" dirty="0">
                <a:latin typeface="+mn-lt"/>
              </a:rPr>
              <a:t> Title: Intercultural Competence Report</a:t>
            </a:r>
            <a:br>
              <a:rPr lang="ro-RO" sz="2400" b="1" dirty="0">
                <a:latin typeface="+mn-lt"/>
              </a:rPr>
            </a:br>
            <a:r>
              <a:rPr lang="ro-RO" sz="2400" b="1" dirty="0">
                <a:latin typeface="+mn-lt"/>
              </a:rPr>
              <a:t>LECTURER- Heidi </a:t>
            </a:r>
            <a:r>
              <a:rPr lang="ro-RO" sz="2400" b="1" dirty="0" err="1">
                <a:latin typeface="+mn-lt"/>
              </a:rPr>
              <a:t>Prosser</a:t>
            </a:r>
            <a:br>
              <a:rPr lang="en-GB" sz="2400" b="1" dirty="0">
                <a:effectLst/>
                <a:latin typeface="+mn-lt"/>
                <a:ea typeface="Arial" panose="020B0604020202020204" pitchFamily="34" charset="0"/>
              </a:rPr>
            </a:br>
            <a:r>
              <a:rPr lang="en-GB" sz="2400" b="1" dirty="0">
                <a:effectLst/>
                <a:latin typeface="+mn-lt"/>
                <a:ea typeface="Times New Roman" panose="02020603050405020304" pitchFamily="18" charset="0"/>
              </a:rPr>
              <a:t>Student Name:</a:t>
            </a:r>
            <a:r>
              <a:rPr lang="ro-RO" sz="2400" b="1" dirty="0">
                <a:effectLst/>
                <a:latin typeface="+mn-lt"/>
                <a:ea typeface="Times New Roman" panose="02020603050405020304" pitchFamily="18" charset="0"/>
              </a:rPr>
              <a:t> Valeria Nistor</a:t>
            </a:r>
            <a:br>
              <a:rPr lang="en-GB" sz="2400" b="1" dirty="0">
                <a:effectLst/>
                <a:latin typeface="+mn-lt"/>
                <a:ea typeface="Arial" panose="020B0604020202020204" pitchFamily="34" charset="0"/>
              </a:rPr>
            </a:br>
            <a:r>
              <a:rPr lang="en-GB" sz="2400" b="1" dirty="0">
                <a:effectLst/>
                <a:latin typeface="+mn-lt"/>
                <a:ea typeface="Times New Roman" panose="02020603050405020304" pitchFamily="18" charset="0"/>
              </a:rPr>
              <a:t>Student ID:</a:t>
            </a:r>
            <a:r>
              <a:rPr lang="ro-RO" sz="2400" b="1">
                <a:effectLst/>
                <a:latin typeface="+mn-lt"/>
                <a:ea typeface="Times New Roman" panose="02020603050405020304" pitchFamily="18" charset="0"/>
              </a:rPr>
              <a:t> 2206486</a:t>
            </a:r>
            <a:br>
              <a:rPr lang="ro-RO" sz="2400" b="1">
                <a:effectLst/>
                <a:latin typeface="+mn-lt"/>
                <a:ea typeface="Times New Roman" panose="02020603050405020304" pitchFamily="18" charset="0"/>
              </a:rPr>
            </a:br>
            <a:r>
              <a:rPr lang="ro-RO" sz="2400" b="1">
                <a:effectLst/>
                <a:latin typeface="+mn-lt"/>
                <a:ea typeface="Times New Roman" panose="02020603050405020304" pitchFamily="18" charset="0"/>
              </a:rPr>
              <a:t>Recording-20231025_200150.webm</a:t>
            </a:r>
            <a:br>
              <a:rPr lang="ro-RO" sz="2400" b="1" dirty="0">
                <a:effectLst/>
                <a:latin typeface="+mn-lt"/>
                <a:ea typeface="Times New Roman" panose="02020603050405020304" pitchFamily="18" charset="0"/>
              </a:rPr>
            </a:br>
            <a:br>
              <a:rPr lang="ro-RO" sz="2400" b="1" dirty="0">
                <a:effectLst/>
                <a:latin typeface="Times New Roman" panose="02020603050405020304" pitchFamily="18" charset="0"/>
                <a:ea typeface="Times New Roman" panose="02020603050405020304" pitchFamily="18" charset="0"/>
              </a:rPr>
            </a:br>
            <a:endParaRPr lang="en-US" sz="8000" b="1" dirty="0"/>
          </a:p>
        </p:txBody>
      </p:sp>
      <p:sp>
        <p:nvSpPr>
          <p:cNvPr id="77" name="Rectangle 76">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79" name="Straight Connector 78">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2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D02E1-2AA3-4C5D-A05C-9075611F5CE2}"/>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Table of Contents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FB35E00-97DD-42FF-BADB-BC9051420D0E}"/>
              </a:ext>
            </a:extLst>
          </p:cNvPr>
          <p:cNvSpPr>
            <a:spLocks noGrp="1"/>
          </p:cNvSpPr>
          <p:nvPr>
            <p:ph idx="1"/>
          </p:nvPr>
        </p:nvSpPr>
        <p:spPr>
          <a:xfrm>
            <a:off x="1066800" y="2103120"/>
            <a:ext cx="9877425" cy="3854768"/>
          </a:xfrm>
        </p:spPr>
        <p:txBody>
          <a:bodyPr>
            <a:normAutofit fontScale="85000" lnSpcReduction="20000"/>
          </a:bodyPr>
          <a:lstStyle/>
          <a:p>
            <a:pPr algn="just">
              <a:lnSpc>
                <a:spcPct val="160000"/>
              </a:lnSpc>
            </a:pPr>
            <a:r>
              <a:rPr lang="en-US" sz="2800" dirty="0">
                <a:latin typeface="Times New Roman" panose="02020603050405020304" pitchFamily="18" charset="0"/>
                <a:cs typeface="Times New Roman" panose="02020603050405020304" pitchFamily="18" charset="0"/>
              </a:rPr>
              <a:t>Introduction</a:t>
            </a:r>
          </a:p>
          <a:p>
            <a:pPr algn="just">
              <a:lnSpc>
                <a:spcPct val="160000"/>
              </a:lnSpc>
            </a:pPr>
            <a:r>
              <a:rPr lang="en-US" sz="2800" dirty="0">
                <a:latin typeface="Times New Roman" panose="02020603050405020304" pitchFamily="18" charset="0"/>
                <a:cs typeface="Times New Roman" panose="02020603050405020304" pitchFamily="18" charset="0"/>
              </a:rPr>
              <a:t>Advantages of Multilingualism</a:t>
            </a:r>
          </a:p>
          <a:p>
            <a:pPr algn="just">
              <a:lnSpc>
                <a:spcPct val="160000"/>
              </a:lnSpc>
            </a:pPr>
            <a:r>
              <a:rPr lang="en-US" sz="2800" dirty="0">
                <a:latin typeface="Times New Roman" panose="02020603050405020304" pitchFamily="18" charset="0"/>
                <a:cs typeface="Times New Roman" panose="02020603050405020304" pitchFamily="18" charset="0"/>
              </a:rPr>
              <a:t>Significance of Language understanding skills for hotel workers</a:t>
            </a:r>
          </a:p>
          <a:p>
            <a:pPr algn="just">
              <a:lnSpc>
                <a:spcPct val="160000"/>
              </a:lnSpc>
            </a:pPr>
            <a:r>
              <a:rPr lang="en-US" sz="2800" dirty="0">
                <a:latin typeface="Times New Roman" panose="02020603050405020304" pitchFamily="18" charset="0"/>
                <a:cs typeface="Times New Roman" panose="02020603050405020304" pitchFamily="18" charset="0"/>
              </a:rPr>
              <a:t>Various facts related to the French Language and related hotel industry</a:t>
            </a:r>
          </a:p>
          <a:p>
            <a:pPr algn="just">
              <a:lnSpc>
                <a:spcPct val="160000"/>
              </a:lnSpc>
            </a:pPr>
            <a:r>
              <a:rPr lang="en-US" sz="2800" dirty="0">
                <a:latin typeface="Times New Roman" panose="02020603050405020304" pitchFamily="18" charset="0"/>
                <a:cs typeface="Times New Roman" panose="02020603050405020304" pitchFamily="18" charset="0"/>
              </a:rPr>
              <a:t>Conclusion</a:t>
            </a:r>
          </a:p>
          <a:p>
            <a:pPr algn="just">
              <a:lnSpc>
                <a:spcPct val="160000"/>
              </a:lnSpc>
            </a:pPr>
            <a:r>
              <a:rPr lang="en-US" sz="2800" dirty="0">
                <a:latin typeface="Times New Roman" panose="02020603050405020304" pitchFamily="18" charset="0"/>
                <a:cs typeface="Times New Roman" panose="02020603050405020304" pitchFamily="18" charset="0"/>
              </a:rPr>
              <a:t>Reference</a:t>
            </a:r>
          </a:p>
        </p:txBody>
      </p:sp>
    </p:spTree>
    <p:extLst>
      <p:ext uri="{BB962C8B-B14F-4D97-AF65-F5344CB8AC3E}">
        <p14:creationId xmlns:p14="http://schemas.microsoft.com/office/powerpoint/2010/main" val="840477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5C81E-0AAC-4E2C-A9B6-6494B937D4F0}"/>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6EF0F0-F323-4F5D-AAD5-8EC98BAC49ED}"/>
              </a:ext>
            </a:extLst>
          </p:cNvPr>
          <p:cNvSpPr>
            <a:spLocks noGrp="1"/>
          </p:cNvSpPr>
          <p:nvPr>
            <p:ph idx="1"/>
          </p:nvPr>
        </p:nvSpPr>
        <p:spPr>
          <a:xfrm>
            <a:off x="1066800" y="2103120"/>
            <a:ext cx="7062788" cy="3849624"/>
          </a:xfrm>
        </p:spPr>
        <p:txBody>
          <a:bodyPr>
            <a:normAutofit lnSpcReduction="10000"/>
          </a:bodyPr>
          <a:lstStyle/>
          <a:p>
            <a:pPr algn="just"/>
            <a:r>
              <a:rPr lang="en-GB" sz="2400" dirty="0">
                <a:effectLst/>
                <a:latin typeface="Times New Roman" panose="02020603050405020304" pitchFamily="18" charset="0"/>
                <a:ea typeface="Times New Roman" panose="02020603050405020304" pitchFamily="18" charset="0"/>
              </a:rPr>
              <a:t>Focusing on the topic of foreign languages and cultural awareness, this paper aims to provide a brief discussion of the advantages of multilingualism.</a:t>
            </a:r>
          </a:p>
          <a:p>
            <a:pPr algn="just"/>
            <a:r>
              <a:rPr lang="en-GB" sz="2400" dirty="0">
                <a:effectLst/>
                <a:latin typeface="Times New Roman" panose="02020603050405020304" pitchFamily="18" charset="0"/>
                <a:ea typeface="Times New Roman" panose="02020603050405020304" pitchFamily="18" charset="0"/>
              </a:rPr>
              <a:t>It will discuss the benefits and importance of multilingualism. </a:t>
            </a:r>
          </a:p>
          <a:p>
            <a:pPr algn="just"/>
            <a:r>
              <a:rPr lang="en-GB" sz="2400" dirty="0">
                <a:effectLst/>
                <a:latin typeface="Times New Roman" panose="02020603050405020304" pitchFamily="18" charset="0"/>
                <a:ea typeface="Times New Roman" panose="02020603050405020304" pitchFamily="18" charset="0"/>
              </a:rPr>
              <a:t>Furthermore, it will discuss the significance of language skills essential for the hotel industry.</a:t>
            </a:r>
          </a:p>
          <a:p>
            <a:pPr algn="just"/>
            <a:r>
              <a:rPr lang="en-GB" sz="2400" dirty="0">
                <a:effectLst/>
                <a:latin typeface="Times New Roman" panose="02020603050405020304" pitchFamily="18" charset="0"/>
                <a:ea typeface="Times New Roman" panose="02020603050405020304" pitchFamily="18" charset="0"/>
              </a:rPr>
              <a:t>It will also discuss several facts about the French language and its significance in the hotel industry.</a:t>
            </a:r>
            <a:endParaRPr lang="en-GB" sz="2400" dirty="0">
              <a:effectLst/>
              <a:latin typeface="Arial" panose="020B0604020202020204" pitchFamily="34" charset="0"/>
              <a:ea typeface="Arial" panose="020B0604020202020204" pitchFamily="34" charset="0"/>
            </a:endParaRPr>
          </a:p>
        </p:txBody>
      </p:sp>
      <p:pic>
        <p:nvPicPr>
          <p:cNvPr id="2050" name="Picture 2" descr="Why Multilingualism is Crucial for Early Childhood Development: Benefits &amp;  Tips for Parents">
            <a:extLst>
              <a:ext uri="{FF2B5EF4-FFF2-40B4-BE49-F238E27FC236}">
                <a16:creationId xmlns:a16="http://schemas.microsoft.com/office/drawing/2014/main" id="{386BEC69-92F4-49D6-957D-596093DF79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1986" y="2319336"/>
            <a:ext cx="3267075" cy="3267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7770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5C81E-0AAC-4E2C-A9B6-6494B937D4F0}"/>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Advantages of Multilingualism</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6EF0F0-F323-4F5D-AAD5-8EC98BAC49ED}"/>
              </a:ext>
            </a:extLst>
          </p:cNvPr>
          <p:cNvSpPr>
            <a:spLocks noGrp="1"/>
          </p:cNvSpPr>
          <p:nvPr>
            <p:ph idx="1"/>
          </p:nvPr>
        </p:nvSpPr>
        <p:spPr>
          <a:xfrm>
            <a:off x="1066800" y="2103120"/>
            <a:ext cx="7062788" cy="3849624"/>
          </a:xfrm>
        </p:spPr>
        <p:txBody>
          <a:bodyPr>
            <a:normAutofit fontScale="85000" lnSpcReduction="10000"/>
          </a:bodyPr>
          <a:lstStyle/>
          <a:p>
            <a:pPr algn="just"/>
            <a:r>
              <a:rPr lang="en-US" sz="2400" dirty="0">
                <a:effectLst/>
                <a:latin typeface="Times New Roman" panose="02020603050405020304" pitchFamily="18" charset="0"/>
                <a:ea typeface="Times New Roman" panose="02020603050405020304" pitchFamily="18" charset="0"/>
              </a:rPr>
              <a:t>Multilingualism refers to the ability of communities or individuals to interact and understand multiple languages. </a:t>
            </a:r>
          </a:p>
          <a:p>
            <a:pPr algn="just"/>
            <a:r>
              <a:rPr lang="en-US" sz="2400" dirty="0">
                <a:effectLst/>
                <a:latin typeface="Times New Roman" panose="02020603050405020304" pitchFamily="18" charset="0"/>
                <a:ea typeface="Times New Roman" panose="02020603050405020304" pitchFamily="18" charset="0"/>
              </a:rPr>
              <a:t>Multilingualism is crucial for fostering global communication, connecting cultural divides and promoting a thorough understanding globally (Lo Bianco and Aronin, 2020).</a:t>
            </a:r>
          </a:p>
          <a:p>
            <a:pPr algn="just"/>
            <a:r>
              <a:rPr lang="en-US" sz="2400" dirty="0">
                <a:effectLst/>
                <a:latin typeface="Times New Roman" panose="02020603050405020304" pitchFamily="18" charset="0"/>
                <a:ea typeface="Times New Roman" panose="02020603050405020304" pitchFamily="18" charset="0"/>
              </a:rPr>
              <a:t>Multilingualism in the hotel industry advances the satisfaction of guests by facilitating effective communication and developing a more inclusive and welcoming environment for diverse guests on a global scale.</a:t>
            </a:r>
          </a:p>
          <a:p>
            <a:pPr algn="just"/>
            <a:r>
              <a:rPr lang="en-US" sz="2400" dirty="0">
                <a:effectLst/>
                <a:latin typeface="Times New Roman" panose="02020603050405020304" pitchFamily="18" charset="0"/>
                <a:ea typeface="Times New Roman" panose="02020603050405020304" pitchFamily="18" charset="0"/>
              </a:rPr>
              <a:t>Multilingualism enhances cognitive abilities, advances employability, and widens cultural perspectives for individuals.</a:t>
            </a:r>
          </a:p>
        </p:txBody>
      </p:sp>
      <p:pic>
        <p:nvPicPr>
          <p:cNvPr id="3074" name="Picture 2" descr="The Importance of Multilingualism in International Organisations">
            <a:extLst>
              <a:ext uri="{FF2B5EF4-FFF2-40B4-BE49-F238E27FC236}">
                <a16:creationId xmlns:a16="http://schemas.microsoft.com/office/drawing/2014/main" id="{F9B0506E-665C-4983-96F9-209E5FCA35C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612" r="16442"/>
          <a:stretch/>
        </p:blipFill>
        <p:spPr bwMode="auto">
          <a:xfrm>
            <a:off x="8315327" y="2686411"/>
            <a:ext cx="3186112" cy="26830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3857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5C81E-0AAC-4E2C-A9B6-6494B937D4F0}"/>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Significance of Language understanding skills for Hotel workers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6EF0F0-F323-4F5D-AAD5-8EC98BAC49ED}"/>
              </a:ext>
            </a:extLst>
          </p:cNvPr>
          <p:cNvSpPr>
            <a:spLocks noGrp="1"/>
          </p:cNvSpPr>
          <p:nvPr>
            <p:ph idx="1"/>
          </p:nvPr>
        </p:nvSpPr>
        <p:spPr>
          <a:xfrm>
            <a:off x="1066800" y="2103120"/>
            <a:ext cx="6262688" cy="4297680"/>
          </a:xfrm>
        </p:spPr>
        <p:txBody>
          <a:bodyPr>
            <a:normAutofit fontScale="70000" lnSpcReduction="20000"/>
          </a:bodyPr>
          <a:lstStyle/>
          <a:p>
            <a:pPr algn="just"/>
            <a:r>
              <a:rPr lang="en-US" sz="2400" dirty="0">
                <a:effectLst/>
                <a:latin typeface="Times New Roman" panose="02020603050405020304" pitchFamily="18" charset="0"/>
                <a:ea typeface="Times New Roman" panose="02020603050405020304" pitchFamily="18" charset="0"/>
              </a:rPr>
              <a:t>Adapting language understanding skills are of paramount significance for hotel workers because of the hotel industry’s diverse and international clientele.</a:t>
            </a:r>
          </a:p>
          <a:p>
            <a:pPr algn="just"/>
            <a:r>
              <a:rPr lang="en-US" sz="2400" dirty="0">
                <a:effectLst/>
                <a:latin typeface="Times New Roman" panose="02020603050405020304" pitchFamily="18" charset="0"/>
                <a:ea typeface="Times New Roman" panose="02020603050405020304" pitchFamily="18" charset="0"/>
              </a:rPr>
              <a:t>Effective communication ensures guest satisfaction, as it provides the staff with opportunities to address inquiries, resolve issues, and fulfil the requests of guests accordingly. Another aspect is that it promotes a warm welcoming atmosphere, providing guests that their needs and preferences are valued.</a:t>
            </a:r>
          </a:p>
          <a:p>
            <a:pPr algn="just"/>
            <a:r>
              <a:rPr lang="en-US" sz="2400" dirty="0">
                <a:effectLst/>
                <a:latin typeface="Times New Roman" panose="02020603050405020304" pitchFamily="18" charset="0"/>
                <a:ea typeface="Times New Roman" panose="02020603050405020304" pitchFamily="18" charset="0"/>
              </a:rPr>
              <a:t>Cultural sensitivity is facilitated through language proficiency that allows hotel workers to explore the preferences of their customer base, which is also essential for delivering personalised services (Kaihlanen, et al., 2019).</a:t>
            </a:r>
          </a:p>
          <a:p>
            <a:pPr algn="just"/>
            <a:r>
              <a:rPr lang="en-US" sz="2400" dirty="0">
                <a:effectLst/>
                <a:latin typeface="Times New Roman" panose="02020603050405020304" pitchFamily="18" charset="0"/>
                <a:ea typeface="Times New Roman" panose="02020603050405020304" pitchFamily="18" charset="0"/>
              </a:rPr>
              <a:t>It provides several career opportunities such as multilingual staff that are in high demand in the international hotel and hospitality sector, thus making language skills a valuable asset. </a:t>
            </a:r>
          </a:p>
        </p:txBody>
      </p:sp>
      <p:pic>
        <p:nvPicPr>
          <p:cNvPr id="4098" name="Picture 2" descr="Hotelinking | Customer types and trends that affect your guest">
            <a:extLst>
              <a:ext uri="{FF2B5EF4-FFF2-40B4-BE49-F238E27FC236}">
                <a16:creationId xmlns:a16="http://schemas.microsoft.com/office/drawing/2014/main" id="{138D60D9-9CEC-41B4-A2C9-B83AC7BD9A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666" r="14066"/>
          <a:stretch/>
        </p:blipFill>
        <p:spPr bwMode="auto">
          <a:xfrm>
            <a:off x="7472362" y="2571751"/>
            <a:ext cx="4160786" cy="2633662"/>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6242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5C81E-0AAC-4E2C-A9B6-6494B937D4F0}"/>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Various facts related to the French Language and related hotel industry</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6EF0F0-F323-4F5D-AAD5-8EC98BAC49ED}"/>
              </a:ext>
            </a:extLst>
          </p:cNvPr>
          <p:cNvSpPr>
            <a:spLocks noGrp="1"/>
          </p:cNvSpPr>
          <p:nvPr>
            <p:ph idx="1"/>
          </p:nvPr>
        </p:nvSpPr>
        <p:spPr>
          <a:xfrm>
            <a:off x="1066800" y="2103120"/>
            <a:ext cx="6262688" cy="4297680"/>
          </a:xfrm>
        </p:spPr>
        <p:txBody>
          <a:bodyPr>
            <a:normAutofit fontScale="92500" lnSpcReduction="10000"/>
          </a:bodyPr>
          <a:lstStyle/>
          <a:p>
            <a:pPr algn="just"/>
            <a:r>
              <a:rPr lang="en-US" sz="1600" dirty="0">
                <a:effectLst/>
                <a:latin typeface="Times New Roman" panose="02020603050405020304" pitchFamily="18" charset="0"/>
                <a:ea typeface="Times New Roman" panose="02020603050405020304" pitchFamily="18" charset="0"/>
              </a:rPr>
              <a:t>The French language holds significant importance in the international hotel industry for various reasons. Firstly, French is widely spoken and recognised as a language of diplomacy, making it essential for international hotel chains and other establishments to cater to French-speaking guests (Zerbes et al., 2023).</a:t>
            </a:r>
          </a:p>
          <a:p>
            <a:pPr algn="just"/>
            <a:r>
              <a:rPr lang="en-US" sz="1600" dirty="0">
                <a:effectLst/>
                <a:latin typeface="Times New Roman" panose="02020603050405020304" pitchFamily="18" charset="0"/>
                <a:ea typeface="Times New Roman" panose="02020603050405020304" pitchFamily="18" charset="0"/>
              </a:rPr>
              <a:t>Secondly, France is ranked as one of the most popular tourist destinations worldwide, attracting millions of visitors each year, which necessitates proficiency in French to communicate with the guests effectively.</a:t>
            </a:r>
          </a:p>
          <a:p>
            <a:pPr algn="just"/>
            <a:r>
              <a:rPr lang="en-US" sz="1600" dirty="0">
                <a:effectLst/>
                <a:latin typeface="Times New Roman" panose="02020603050405020304" pitchFamily="18" charset="0"/>
                <a:ea typeface="Times New Roman" panose="02020603050405020304" pitchFamily="18" charset="0"/>
              </a:rPr>
              <a:t>Thirdly, hotel worker’s ability to understand and respect French customs are enhanced if they master the French language. Mastering this language also becomes quite beneficial to understand the French customs, their etiquettes, their cuisines and more that aids in providing authentic and culturally sensitive services (Gabay et al., 2022).</a:t>
            </a:r>
          </a:p>
          <a:p>
            <a:pPr algn="just"/>
            <a:r>
              <a:rPr lang="en-US" sz="1600" dirty="0">
                <a:effectLst/>
                <a:latin typeface="Times New Roman" panose="02020603050405020304" pitchFamily="18" charset="0"/>
                <a:ea typeface="Times New Roman" panose="02020603050405020304" pitchFamily="18" charset="0"/>
              </a:rPr>
              <a:t>Lastly, staff who know French language are in high demand in various luxurious hotels, moreover these open several job and career opportunities for those who are fluent in the French language.</a:t>
            </a:r>
          </a:p>
        </p:txBody>
      </p:sp>
      <p:pic>
        <p:nvPicPr>
          <p:cNvPr id="5" name="Picture 4">
            <a:extLst>
              <a:ext uri="{FF2B5EF4-FFF2-40B4-BE49-F238E27FC236}">
                <a16:creationId xmlns:a16="http://schemas.microsoft.com/office/drawing/2014/main" id="{0E399C58-7C63-490F-B322-80706EF7F2C0}"/>
              </a:ext>
            </a:extLst>
          </p:cNvPr>
          <p:cNvPicPr>
            <a:picLocks noChangeAspect="1"/>
          </p:cNvPicPr>
          <p:nvPr/>
        </p:nvPicPr>
        <p:blipFill>
          <a:blip r:embed="rId3"/>
          <a:stretch>
            <a:fillRect/>
          </a:stretch>
        </p:blipFill>
        <p:spPr>
          <a:xfrm>
            <a:off x="7643813" y="2942953"/>
            <a:ext cx="3639538" cy="2091009"/>
          </a:xfrm>
          <a:prstGeom prst="rect">
            <a:avLst/>
          </a:prstGeom>
          <a:ln>
            <a:solidFill>
              <a:schemeClr val="tx1"/>
            </a:solidFill>
          </a:ln>
        </p:spPr>
      </p:pic>
    </p:spTree>
    <p:extLst>
      <p:ext uri="{BB962C8B-B14F-4D97-AF65-F5344CB8AC3E}">
        <p14:creationId xmlns:p14="http://schemas.microsoft.com/office/powerpoint/2010/main" val="1961301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5C81E-0AAC-4E2C-A9B6-6494B937D4F0}"/>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6EF0F0-F323-4F5D-AAD5-8EC98BAC49ED}"/>
              </a:ext>
            </a:extLst>
          </p:cNvPr>
          <p:cNvSpPr>
            <a:spLocks noGrp="1"/>
          </p:cNvSpPr>
          <p:nvPr>
            <p:ph idx="1"/>
          </p:nvPr>
        </p:nvSpPr>
        <p:spPr>
          <a:xfrm>
            <a:off x="1066800" y="2103120"/>
            <a:ext cx="6262688" cy="4297680"/>
          </a:xfrm>
        </p:spPr>
        <p:txBody>
          <a:bodyPr>
            <a:normAutofit lnSpcReduction="10000"/>
          </a:bodyPr>
          <a:lstStyle/>
          <a:p>
            <a:pPr algn="just"/>
            <a:r>
              <a:rPr lang="en-US" sz="2000" dirty="0">
                <a:effectLst/>
                <a:latin typeface="Times New Roman" panose="02020603050405020304" pitchFamily="18" charset="0"/>
                <a:ea typeface="Times New Roman" panose="02020603050405020304" pitchFamily="18" charset="0"/>
              </a:rPr>
              <a:t>In conclusion, multilingualism is a vital crucial aspect in this interconnected world.</a:t>
            </a:r>
          </a:p>
          <a:p>
            <a:pPr algn="just"/>
            <a:r>
              <a:rPr lang="en-US" sz="2000" dirty="0">
                <a:effectLst/>
                <a:latin typeface="Times New Roman" panose="02020603050405020304" pitchFamily="18" charset="0"/>
                <a:ea typeface="Times New Roman" panose="02020603050405020304" pitchFamily="18" charset="0"/>
              </a:rPr>
              <a:t>Being proficient in French language holds utter significance in the global context, especially in the hotel and hospitality industry. </a:t>
            </a:r>
          </a:p>
          <a:p>
            <a:pPr algn="just"/>
            <a:r>
              <a:rPr lang="en-US" sz="2000" dirty="0">
                <a:effectLst/>
                <a:latin typeface="Times New Roman" panose="02020603050405020304" pitchFamily="18" charset="0"/>
                <a:ea typeface="Times New Roman" panose="02020603050405020304" pitchFamily="18" charset="0"/>
              </a:rPr>
              <a:t>Acknowledging these skills holds utter significance as this enhances communication, fosters cultural understanding, and provides economic support.</a:t>
            </a:r>
          </a:p>
          <a:p>
            <a:pPr algn="just"/>
            <a:r>
              <a:rPr lang="en-US" sz="2000" dirty="0">
                <a:effectLst/>
                <a:latin typeface="Times New Roman" panose="02020603050405020304" pitchFamily="18" charset="0"/>
                <a:ea typeface="Times New Roman" panose="02020603050405020304" pitchFamily="18" charset="0"/>
              </a:rPr>
              <a:t>Embracing a language such as French, individuals can help in bridging the cultural divisions and offer exceptional service to their clientele, and contribute more to the global communities. </a:t>
            </a:r>
          </a:p>
        </p:txBody>
      </p:sp>
      <p:pic>
        <p:nvPicPr>
          <p:cNvPr id="6146" name="Picture 2" descr="Hotel Software Development: Step-By-Step Expert Guide">
            <a:extLst>
              <a:ext uri="{FF2B5EF4-FFF2-40B4-BE49-F238E27FC236}">
                <a16:creationId xmlns:a16="http://schemas.microsoft.com/office/drawing/2014/main" id="{2ED4CE5A-54A4-4967-A03F-C3C95BF556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640" r="4799"/>
          <a:stretch/>
        </p:blipFill>
        <p:spPr bwMode="auto">
          <a:xfrm>
            <a:off x="7600636" y="2871788"/>
            <a:ext cx="3943667" cy="253344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0539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5C81E-0AAC-4E2C-A9B6-6494B937D4F0}"/>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6EF0F0-F323-4F5D-AAD5-8EC98BAC49ED}"/>
              </a:ext>
            </a:extLst>
          </p:cNvPr>
          <p:cNvSpPr>
            <a:spLocks noGrp="1"/>
          </p:cNvSpPr>
          <p:nvPr>
            <p:ph idx="1"/>
          </p:nvPr>
        </p:nvSpPr>
        <p:spPr>
          <a:xfrm>
            <a:off x="1066800" y="2103120"/>
            <a:ext cx="10058400" cy="4112286"/>
          </a:xfrm>
        </p:spPr>
        <p:txBody>
          <a:bodyPr>
            <a:normAutofit fontScale="92500" lnSpcReduction="10000"/>
          </a:bodyPr>
          <a:lstStyle/>
          <a:p>
            <a:pPr algn="just"/>
            <a:r>
              <a:rPr lang="en-US" sz="2000" dirty="0">
                <a:effectLst/>
                <a:latin typeface="Times New Roman" panose="02020603050405020304" pitchFamily="18" charset="0"/>
                <a:ea typeface="Times New Roman" panose="02020603050405020304" pitchFamily="18" charset="0"/>
              </a:rPr>
              <a:t>Gabay, S., Suarez, P.O., Bartz, A., Chagué, A., Bawden, R., Gambette, P. and Sagot, B., 2022. From FreEM to D'AlemBERT: a Large Corpus and a Language Model for Early Modern French. arXiv preprint arXiv:2202.09452.</a:t>
            </a:r>
          </a:p>
          <a:p>
            <a:pPr algn="just"/>
            <a:r>
              <a:rPr lang="en-US" sz="2000" dirty="0">
                <a:effectLst/>
                <a:latin typeface="Times New Roman" panose="02020603050405020304" pitchFamily="18" charset="0"/>
                <a:ea typeface="Times New Roman" panose="02020603050405020304" pitchFamily="18" charset="0"/>
              </a:rPr>
              <a:t>Kaihlanen, A.M., Hietapakka, L. and Heponiemi, T., 2019. Increasing cultural awareness: qualitative study of nurses’ perceptions about cultural competence training. BMC nursing, 18(1), pp.1-9.</a:t>
            </a:r>
          </a:p>
          <a:p>
            <a:pPr algn="just"/>
            <a:r>
              <a:rPr lang="en-US" sz="2000" dirty="0">
                <a:effectLst/>
                <a:latin typeface="Times New Roman" panose="02020603050405020304" pitchFamily="18" charset="0"/>
                <a:ea typeface="Times New Roman" panose="02020603050405020304" pitchFamily="18" charset="0"/>
              </a:rPr>
              <a:t>Lo Bianco, J. and Aronin, L., 2020. Introduction: the dominant language constellations: a new perspective on multilingualism. Dominant Language Constellations: A New Perspective on Multilingualism, pp.1-15.</a:t>
            </a:r>
          </a:p>
          <a:p>
            <a:pPr algn="just"/>
            <a:r>
              <a:rPr lang="en-US" sz="2000" dirty="0">
                <a:effectLst/>
                <a:latin typeface="Times New Roman" panose="02020603050405020304" pitchFamily="18" charset="0"/>
                <a:ea typeface="Times New Roman" panose="02020603050405020304" pitchFamily="18" charset="0"/>
              </a:rPr>
              <a:t>Zerbes, M.V., Baron, D., Roman, R., Popescu, L.G. and Olteanu, A., 2023. GOOD PRACTICES IN IMPROVING THE PROMOTING PROCESS OF FRENCH LANGUAGE PROGRAMS. In INTED2023 Proceedings (pp. 7532-7540). IATED.</a:t>
            </a:r>
          </a:p>
        </p:txBody>
      </p:sp>
    </p:spTree>
    <p:extLst>
      <p:ext uri="{BB962C8B-B14F-4D97-AF65-F5344CB8AC3E}">
        <p14:creationId xmlns:p14="http://schemas.microsoft.com/office/powerpoint/2010/main" val="427716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E0B20-B370-48E4-AAFE-CD71F87F5759}"/>
              </a:ext>
            </a:extLst>
          </p:cNvPr>
          <p:cNvSpPr>
            <a:spLocks noGrp="1"/>
          </p:cNvSpPr>
          <p:nvPr>
            <p:ph type="ctrTitle"/>
          </p:nvPr>
        </p:nvSpPr>
        <p:spPr/>
        <p:txBody>
          <a:bodyPr/>
          <a:lstStyle/>
          <a:p>
            <a:r>
              <a:rPr lang="en-US" cap="none" dirty="0">
                <a:latin typeface="Times New Roman" panose="02020603050405020304" pitchFamily="18" charset="0"/>
                <a:cs typeface="Times New Roman" panose="02020603050405020304" pitchFamily="18" charset="0"/>
              </a:rPr>
              <a:t>Thank You</a:t>
            </a:r>
            <a:endParaRPr lang="en-GB"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048246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2.xml><?xml version="1.0" encoding="utf-8"?>
<ds:datastoreItem xmlns:ds="http://schemas.openxmlformats.org/officeDocument/2006/customXml" ds:itemID="{946BCBFB-BBC7-42F1-95CD-058E172363A0}">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F91CDEB-92ED-41DC-BF33-2916A76876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{05BD8FCF-64E4-4295-A841-54E8E6043ED4}tf11531919_win32</Template>
  <TotalTime>85</TotalTime>
  <Words>1574</Words>
  <Application>Microsoft Office PowerPoint</Application>
  <PresentationFormat>Ecran lat</PresentationFormat>
  <Paragraphs>55</Paragraphs>
  <Slides>9</Slides>
  <Notes>7</Notes>
  <HiddenSlides>0</HiddenSlides>
  <MMClips>0</MMClips>
  <ScaleCrop>false</ScaleCrop>
  <HeadingPairs>
    <vt:vector size="6" baseType="variant">
      <vt:variant>
        <vt:lpstr>Fonturi utilizate</vt:lpstr>
      </vt:variant>
      <vt:variant>
        <vt:i4>6</vt:i4>
      </vt:variant>
      <vt:variant>
        <vt:lpstr>Temă</vt:lpstr>
      </vt:variant>
      <vt:variant>
        <vt:i4>1</vt:i4>
      </vt:variant>
      <vt:variant>
        <vt:lpstr>Titluri diapozitive</vt:lpstr>
      </vt:variant>
      <vt:variant>
        <vt:i4>9</vt:i4>
      </vt:variant>
    </vt:vector>
  </HeadingPairs>
  <TitlesOfParts>
    <vt:vector size="16" baseType="lpstr">
      <vt:lpstr>Arial</vt:lpstr>
      <vt:lpstr>Avenir Next LT Pro</vt:lpstr>
      <vt:lpstr>Avenir Next LT Pro Light</vt:lpstr>
      <vt:lpstr>Calibri</vt:lpstr>
      <vt:lpstr>Garamond</vt:lpstr>
      <vt:lpstr>Times New Roman</vt:lpstr>
      <vt:lpstr>SavonVTI</vt:lpstr>
      <vt:lpstr>Module Name: Foreign Languages Module Code: BMIH5003 Assignment  Title: Intercultural Competence Report LECTURER- Heidi Prosser Student Name: Valeria Nistor Student ID: 2206486 Recording-20231025_200150.webm  </vt:lpstr>
      <vt:lpstr>Table of Contents</vt:lpstr>
      <vt:lpstr>Introduction</vt:lpstr>
      <vt:lpstr>Advantages of Multilingualism</vt:lpstr>
      <vt:lpstr>Significance of Language understanding skills for Hotel workers</vt:lpstr>
      <vt:lpstr>Various facts related to the French Language and related hotel industry</vt:lpstr>
      <vt:lpstr>Conclusion</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Foreign Languages Module Code: BMIH5003 Assignment  Title: Intercultural Competence Report LECTURER- Heidi Prosser Student Name: Valeria Nistor Student ID: 2206486 </dc:title>
  <cp:lastModifiedBy>Valeria Nistor</cp:lastModifiedBy>
  <cp:revision>1</cp:revision>
  <dcterms:created xsi:type="dcterms:W3CDTF">2023-10-08T17:15:03Z</dcterms:created>
  <dcterms:modified xsi:type="dcterms:W3CDTF">2023-10-25T19:11:59Z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