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77" r:id="rId4"/>
  </p:sldMasterIdLst>
  <p:notesMasterIdLst>
    <p:notesMasterId r:id="rId27"/>
  </p:notesMasterIdLst>
  <p:sldIdLst>
    <p:sldId id="256" r:id="rId5"/>
    <p:sldId id="301" r:id="rId6"/>
    <p:sldId id="315" r:id="rId7"/>
    <p:sldId id="319" r:id="rId8"/>
    <p:sldId id="316" r:id="rId9"/>
    <p:sldId id="317" r:id="rId10"/>
    <p:sldId id="302" r:id="rId11"/>
    <p:sldId id="305" r:id="rId12"/>
    <p:sldId id="306" r:id="rId13"/>
    <p:sldId id="307" r:id="rId14"/>
    <p:sldId id="320" r:id="rId15"/>
    <p:sldId id="308" r:id="rId16"/>
    <p:sldId id="309" r:id="rId17"/>
    <p:sldId id="321" r:id="rId18"/>
    <p:sldId id="322" r:id="rId19"/>
    <p:sldId id="310" r:id="rId20"/>
    <p:sldId id="311" r:id="rId21"/>
    <p:sldId id="313" r:id="rId22"/>
    <p:sldId id="280" r:id="rId23"/>
    <p:sldId id="314" r:id="rId24"/>
    <p:sldId id="318" r:id="rId25"/>
    <p:sldId id="265" r:id="rId26"/>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5pPr>
    <a:lvl6pPr marL="2286000" algn="l" defTabSz="914400" rtl="0" eaLnBrk="1" latinLnBrk="0" hangingPunct="1">
      <a:defRPr kern="1200">
        <a:solidFill>
          <a:schemeClr val="tx1"/>
        </a:solidFill>
        <a:latin typeface="Gill Sans MT" panose="020B0502020104020203" pitchFamily="34" charset="0"/>
        <a:ea typeface="+mn-ea"/>
        <a:cs typeface="+mn-cs"/>
      </a:defRPr>
    </a:lvl6pPr>
    <a:lvl7pPr marL="2743200" algn="l" defTabSz="914400" rtl="0" eaLnBrk="1" latinLnBrk="0" hangingPunct="1">
      <a:defRPr kern="1200">
        <a:solidFill>
          <a:schemeClr val="tx1"/>
        </a:solidFill>
        <a:latin typeface="Gill Sans MT" panose="020B0502020104020203" pitchFamily="34" charset="0"/>
        <a:ea typeface="+mn-ea"/>
        <a:cs typeface="+mn-cs"/>
      </a:defRPr>
    </a:lvl7pPr>
    <a:lvl8pPr marL="3200400" algn="l" defTabSz="914400" rtl="0" eaLnBrk="1" latinLnBrk="0" hangingPunct="1">
      <a:defRPr kern="1200">
        <a:solidFill>
          <a:schemeClr val="tx1"/>
        </a:solidFill>
        <a:latin typeface="Gill Sans MT" panose="020B0502020104020203" pitchFamily="34" charset="0"/>
        <a:ea typeface="+mn-ea"/>
        <a:cs typeface="+mn-cs"/>
      </a:defRPr>
    </a:lvl8pPr>
    <a:lvl9pPr marL="3657600" algn="l" defTabSz="914400" rtl="0" eaLnBrk="1" latinLnBrk="0" hangingPunct="1">
      <a:defRPr kern="1200">
        <a:solidFill>
          <a:schemeClr val="tx1"/>
        </a:solidFill>
        <a:latin typeface="Gill Sans MT" panose="020B0502020104020203"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068629-CBA4-4A68-97E0-4705A3E1F87A}" v="26" dt="2026-10-24T10:41:11.7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96" autoAdjust="0"/>
    <p:restoredTop sz="74517" autoAdjust="0"/>
  </p:normalViewPr>
  <p:slideViewPr>
    <p:cSldViewPr snapToGrid="0">
      <p:cViewPr varScale="1">
        <p:scale>
          <a:sx n="47" d="100"/>
          <a:sy n="47" d="100"/>
        </p:scale>
        <p:origin x="1380" y="44"/>
      </p:cViewPr>
      <p:guideLst>
        <p:guide orient="horz" pos="2160"/>
        <p:guide pos="3840"/>
      </p:guideLst>
    </p:cSldViewPr>
  </p:slideViewPr>
  <p:outlineViewPr>
    <p:cViewPr>
      <p:scale>
        <a:sx n="33" d="100"/>
        <a:sy n="33" d="100"/>
      </p:scale>
      <p:origin x="32" y="0"/>
    </p:cViewPr>
  </p:outlineViewPr>
  <p:notesTextViewPr>
    <p:cViewPr>
      <p:scale>
        <a:sx n="75" d="100"/>
        <a:sy n="75"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ah Hussain (2328221)" userId="1909d8aa-3f7a-427e-859e-1dec27fb46ca" providerId="ADAL" clId="{2EAA37B2-E370-4CBD-A39C-C634071FEA6C}"/>
    <pc:docChg chg="modSld">
      <pc:chgData name="Farah Hussain (2328221)" userId="1909d8aa-3f7a-427e-859e-1dec27fb46ca" providerId="ADAL" clId="{2EAA37B2-E370-4CBD-A39C-C634071FEA6C}" dt="2026-10-24T10:41:11.703" v="0"/>
      <pc:docMkLst>
        <pc:docMk/>
      </pc:docMkLst>
      <pc:sldChg chg="addSp delSp modSp">
        <pc:chgData name="Farah Hussain (2328221)" userId="1909d8aa-3f7a-427e-859e-1dec27fb46ca" providerId="ADAL" clId="{2EAA37B2-E370-4CBD-A39C-C634071FEA6C}" dt="2026-10-24T10:41:11.703" v="0"/>
        <pc:sldMkLst>
          <pc:docMk/>
          <pc:sldMk cId="0" sldId="256"/>
        </pc:sldMkLst>
        <pc:picChg chg="del">
          <ac:chgData name="Farah Hussain (2328221)" userId="1909d8aa-3f7a-427e-859e-1dec27fb46ca" providerId="ADAL" clId="{2EAA37B2-E370-4CBD-A39C-C634071FEA6C}" dt="2026-10-24T10:41:11.703" v="0"/>
          <ac:picMkLst>
            <pc:docMk/>
            <pc:sldMk cId="0" sldId="256"/>
            <ac:picMk id="5" creationId="{2D7ACD5C-CBC7-84A5-2360-1500BAADF720}"/>
          </ac:picMkLst>
        </pc:picChg>
        <pc:picChg chg="add mod">
          <ac:chgData name="Farah Hussain (2328221)" userId="1909d8aa-3f7a-427e-859e-1dec27fb46ca" providerId="ADAL" clId="{2EAA37B2-E370-4CBD-A39C-C634071FEA6C}" dt="2026-10-24T10:41:11.703" v="0"/>
          <ac:picMkLst>
            <pc:docMk/>
            <pc:sldMk cId="0" sldId="256"/>
            <ac:picMk id="6" creationId="{07559883-62F3-7236-0A28-ACDE9B6DBB65}"/>
          </ac:picMkLst>
        </pc:picChg>
      </pc:sldChg>
    </pc:docChg>
  </pc:docChgLst>
  <pc:docChgLst>
    <pc:chgData name="Farah Hussain (2328221)" userId="S::2328221@student.uwtsd.ac.uk::1909d8aa-3f7a-427e-859e-1dec27fb46ca" providerId="AD" clId="Web-{00000000-0000-0000-0000-000000000000}"/>
    <pc:docChg chg="modSld">
      <pc:chgData name="Farah Hussain (2328221)" userId="S::2328221@student.uwtsd.ac.uk::1909d8aa-3f7a-427e-859e-1dec27fb46ca" providerId="AD" clId="Web-{00000000-0000-0000-0000-000000000000}" dt="2026-10-23T08:54:43.536" v="59" actId="20577"/>
      <pc:docMkLst>
        <pc:docMk/>
      </pc:docMkLst>
      <pc:sldChg chg="modSp">
        <pc:chgData name="Farah Hussain (2328221)" userId="S::2328221@student.uwtsd.ac.uk::1909d8aa-3f7a-427e-859e-1dec27fb46ca" providerId="AD" clId="Web-{00000000-0000-0000-0000-000000000000}" dt="2026-10-23T08:54:43.536" v="59" actId="20577"/>
        <pc:sldMkLst>
          <pc:docMk/>
          <pc:sldMk cId="0" sldId="256"/>
        </pc:sldMkLst>
        <pc:spChg chg="mod">
          <ac:chgData name="Farah Hussain (2328221)" userId="S::2328221@student.uwtsd.ac.uk::1909d8aa-3f7a-427e-859e-1dec27fb46ca" providerId="AD" clId="Web-{00000000-0000-0000-0000-000000000000}" dt="2026-10-23T08:54:43.536" v="59" actId="20577"/>
          <ac:spMkLst>
            <pc:docMk/>
            <pc:sldMk cId="0" sldId="256"/>
            <ac:spMk id="13314" creationId="{641D5F98-7957-59ED-5410-93C78867D88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81CCB9-1358-4A6C-91DD-DD7983AC2C8D}" type="doc">
      <dgm:prSet loTypeId="urn:microsoft.com/office/officeart/2005/8/layout/default#2" loCatId="list" qsTypeId="urn:microsoft.com/office/officeart/2005/8/quickstyle/3d3" qsCatId="3D" csTypeId="urn:microsoft.com/office/officeart/2005/8/colors/accent1_2" csCatId="accent1" phldr="1"/>
      <dgm:spPr/>
      <dgm:t>
        <a:bodyPr/>
        <a:lstStyle/>
        <a:p>
          <a:endParaRPr lang="en-US"/>
        </a:p>
      </dgm:t>
    </dgm:pt>
    <dgm:pt modelId="{20D71885-4B3B-4D02-A9AA-663213DBC578}">
      <dgm:prSet phldrT="[Text]" custT="1"/>
      <dgm:spPr/>
      <dgm:t>
        <a:bodyPr/>
        <a:lstStyle/>
        <a:p>
          <a:pPr algn="ctr"/>
          <a:r>
            <a:rPr lang="en-GB" sz="2400" b="1" dirty="0">
              <a:solidFill>
                <a:schemeClr val="tx1"/>
              </a:solidFill>
            </a:rPr>
            <a:t>Maintaining mobility and strength</a:t>
          </a:r>
          <a:endParaRPr lang="en-US" sz="2400" b="1" dirty="0">
            <a:solidFill>
              <a:schemeClr val="tx1"/>
            </a:solidFill>
          </a:endParaRPr>
        </a:p>
      </dgm:t>
    </dgm:pt>
    <dgm:pt modelId="{C74752C6-29C6-4E5B-8F92-6FE89C3475D7}" type="parTrans" cxnId="{C7F64A9A-B41E-4BA6-AE28-5E8DC3C2A445}">
      <dgm:prSet/>
      <dgm:spPr/>
      <dgm:t>
        <a:bodyPr/>
        <a:lstStyle/>
        <a:p>
          <a:pPr algn="ctr"/>
          <a:endParaRPr lang="en-US" sz="2400" b="1">
            <a:solidFill>
              <a:schemeClr val="tx1"/>
            </a:solidFill>
          </a:endParaRPr>
        </a:p>
      </dgm:t>
    </dgm:pt>
    <dgm:pt modelId="{10E9E5BC-3E97-4AD8-A734-0164F2D5E4E5}" type="sibTrans" cxnId="{C7F64A9A-B41E-4BA6-AE28-5E8DC3C2A445}">
      <dgm:prSet/>
      <dgm:spPr/>
      <dgm:t>
        <a:bodyPr/>
        <a:lstStyle/>
        <a:p>
          <a:pPr algn="ctr"/>
          <a:endParaRPr lang="en-US" sz="2400" b="1">
            <a:solidFill>
              <a:schemeClr val="tx1"/>
            </a:solidFill>
          </a:endParaRPr>
        </a:p>
      </dgm:t>
    </dgm:pt>
    <dgm:pt modelId="{E6D3878C-D5E2-4F4D-B6B4-DD38E0DDBAC9}">
      <dgm:prSet phldrT="[Text]" custT="1"/>
      <dgm:spPr/>
      <dgm:t>
        <a:bodyPr/>
        <a:lstStyle/>
        <a:p>
          <a:pPr algn="ctr"/>
          <a:r>
            <a:rPr lang="en-GB" sz="2400" b="1" dirty="0">
              <a:solidFill>
                <a:schemeClr val="tx1"/>
              </a:solidFill>
            </a:rPr>
            <a:t>Encouraging self-care</a:t>
          </a:r>
          <a:endParaRPr lang="en-US" sz="2400" b="1" dirty="0">
            <a:solidFill>
              <a:schemeClr val="tx1"/>
            </a:solidFill>
          </a:endParaRPr>
        </a:p>
      </dgm:t>
    </dgm:pt>
    <dgm:pt modelId="{81315924-289A-45B4-BDBF-10C6161501E7}" type="parTrans" cxnId="{84AE5B77-F36D-4E52-B808-1FC896902AF1}">
      <dgm:prSet/>
      <dgm:spPr/>
      <dgm:t>
        <a:bodyPr/>
        <a:lstStyle/>
        <a:p>
          <a:pPr algn="ctr"/>
          <a:endParaRPr lang="en-US" sz="2400" b="1">
            <a:solidFill>
              <a:schemeClr val="tx1"/>
            </a:solidFill>
          </a:endParaRPr>
        </a:p>
      </dgm:t>
    </dgm:pt>
    <dgm:pt modelId="{37038E05-1C1D-464D-8106-4BAFCD998C6A}" type="sibTrans" cxnId="{84AE5B77-F36D-4E52-B808-1FC896902AF1}">
      <dgm:prSet/>
      <dgm:spPr/>
      <dgm:t>
        <a:bodyPr/>
        <a:lstStyle/>
        <a:p>
          <a:pPr algn="ctr"/>
          <a:endParaRPr lang="en-US" sz="2400" b="1">
            <a:solidFill>
              <a:schemeClr val="tx1"/>
            </a:solidFill>
          </a:endParaRPr>
        </a:p>
      </dgm:t>
    </dgm:pt>
    <dgm:pt modelId="{C0F378E1-7F75-4861-8A65-25FDCB4CEFE2}">
      <dgm:prSet phldrT="[Text]" custT="1"/>
      <dgm:spPr/>
      <dgm:t>
        <a:bodyPr/>
        <a:lstStyle/>
        <a:p>
          <a:pPr algn="ctr"/>
          <a:r>
            <a:rPr lang="en-GB" sz="2400" b="1" dirty="0">
              <a:solidFill>
                <a:schemeClr val="tx1"/>
              </a:solidFill>
            </a:rPr>
            <a:t>Adapting the home environment</a:t>
          </a:r>
          <a:endParaRPr lang="en-US" sz="2400" b="1" dirty="0">
            <a:solidFill>
              <a:schemeClr val="tx1"/>
            </a:solidFill>
          </a:endParaRPr>
        </a:p>
      </dgm:t>
    </dgm:pt>
    <dgm:pt modelId="{E3EAE452-9807-4C7C-B606-F9355F7E2425}" type="parTrans" cxnId="{E4819E53-B225-4B42-8BE0-F666A5A39311}">
      <dgm:prSet/>
      <dgm:spPr/>
      <dgm:t>
        <a:bodyPr/>
        <a:lstStyle/>
        <a:p>
          <a:pPr algn="ctr"/>
          <a:endParaRPr lang="en-US" sz="2400" b="1">
            <a:solidFill>
              <a:schemeClr val="tx1"/>
            </a:solidFill>
          </a:endParaRPr>
        </a:p>
      </dgm:t>
    </dgm:pt>
    <dgm:pt modelId="{60735BFD-B9E7-46BD-8974-3C7143A6DB73}" type="sibTrans" cxnId="{E4819E53-B225-4B42-8BE0-F666A5A39311}">
      <dgm:prSet/>
      <dgm:spPr/>
      <dgm:t>
        <a:bodyPr/>
        <a:lstStyle/>
        <a:p>
          <a:pPr algn="ctr"/>
          <a:endParaRPr lang="en-US" sz="2400" b="1">
            <a:solidFill>
              <a:schemeClr val="tx1"/>
            </a:solidFill>
          </a:endParaRPr>
        </a:p>
      </dgm:t>
    </dgm:pt>
    <dgm:pt modelId="{571DAEA2-D508-40ED-8C4F-6B3D0CCC4D0A}">
      <dgm:prSet phldrT="[Text]" custT="1"/>
      <dgm:spPr/>
      <dgm:t>
        <a:bodyPr/>
        <a:lstStyle/>
        <a:p>
          <a:pPr algn="ctr"/>
          <a:r>
            <a:rPr lang="en-GB" sz="2400" b="1" dirty="0">
              <a:solidFill>
                <a:schemeClr val="tx1"/>
              </a:solidFill>
            </a:rPr>
            <a:t>Preventing avoidable deterioration</a:t>
          </a:r>
          <a:endParaRPr lang="en-US" sz="2400" b="1" dirty="0">
            <a:solidFill>
              <a:schemeClr val="tx1"/>
            </a:solidFill>
          </a:endParaRPr>
        </a:p>
      </dgm:t>
    </dgm:pt>
    <dgm:pt modelId="{7448B5A6-106B-4CAD-ABC3-368599F702DB}" type="parTrans" cxnId="{029AF8C7-C8B7-4F77-8F5B-1E044474DAF7}">
      <dgm:prSet/>
      <dgm:spPr/>
      <dgm:t>
        <a:bodyPr/>
        <a:lstStyle/>
        <a:p>
          <a:pPr algn="ctr"/>
          <a:endParaRPr lang="en-US" sz="2400" b="1">
            <a:solidFill>
              <a:schemeClr val="tx1"/>
            </a:solidFill>
          </a:endParaRPr>
        </a:p>
      </dgm:t>
    </dgm:pt>
    <dgm:pt modelId="{3D84B338-EC0F-4047-9BD3-BAB25D49A468}" type="sibTrans" cxnId="{029AF8C7-C8B7-4F77-8F5B-1E044474DAF7}">
      <dgm:prSet/>
      <dgm:spPr/>
      <dgm:t>
        <a:bodyPr/>
        <a:lstStyle/>
        <a:p>
          <a:pPr algn="ctr"/>
          <a:endParaRPr lang="en-US" sz="2400" b="1">
            <a:solidFill>
              <a:schemeClr val="tx1"/>
            </a:solidFill>
          </a:endParaRPr>
        </a:p>
      </dgm:t>
    </dgm:pt>
    <dgm:pt modelId="{6161D25D-5893-4371-AC6B-8188CB81CDB2}">
      <dgm:prSet phldrT="[Text]" custT="1"/>
      <dgm:spPr/>
      <dgm:t>
        <a:bodyPr/>
        <a:lstStyle/>
        <a:p>
          <a:pPr algn="ctr"/>
          <a:r>
            <a:rPr lang="en-GB" sz="2400" b="1" dirty="0">
              <a:solidFill>
                <a:schemeClr val="tx1"/>
              </a:solidFill>
            </a:rPr>
            <a:t>Supporting rehabilitation</a:t>
          </a:r>
          <a:endParaRPr lang="en-US" sz="2400" b="1" dirty="0">
            <a:solidFill>
              <a:schemeClr val="tx1"/>
            </a:solidFill>
          </a:endParaRPr>
        </a:p>
      </dgm:t>
    </dgm:pt>
    <dgm:pt modelId="{D3A259EF-A7EB-4D6C-B27C-76FE330CB3CB}" type="parTrans" cxnId="{9DA74553-8244-4764-86F9-71C3E4867770}">
      <dgm:prSet/>
      <dgm:spPr/>
      <dgm:t>
        <a:bodyPr/>
        <a:lstStyle/>
        <a:p>
          <a:pPr algn="ctr"/>
          <a:endParaRPr lang="en-US" sz="2400" b="1">
            <a:solidFill>
              <a:schemeClr val="tx1"/>
            </a:solidFill>
          </a:endParaRPr>
        </a:p>
      </dgm:t>
    </dgm:pt>
    <dgm:pt modelId="{F7AC7D45-15B6-478F-B6B9-49BDBAA84CDE}" type="sibTrans" cxnId="{9DA74553-8244-4764-86F9-71C3E4867770}">
      <dgm:prSet/>
      <dgm:spPr/>
      <dgm:t>
        <a:bodyPr/>
        <a:lstStyle/>
        <a:p>
          <a:pPr algn="ctr"/>
          <a:endParaRPr lang="en-US" sz="2400" b="1">
            <a:solidFill>
              <a:schemeClr val="tx1"/>
            </a:solidFill>
          </a:endParaRPr>
        </a:p>
      </dgm:t>
    </dgm:pt>
    <dgm:pt modelId="{1D050127-62B5-466D-941D-985EB4F178C6}">
      <dgm:prSet custT="1"/>
      <dgm:spPr/>
      <dgm:t>
        <a:bodyPr/>
        <a:lstStyle/>
        <a:p>
          <a:pPr algn="ctr"/>
          <a:r>
            <a:rPr lang="en-GB" sz="2400" b="1" dirty="0">
              <a:solidFill>
                <a:schemeClr val="tx1"/>
              </a:solidFill>
            </a:rPr>
            <a:t>Enabling meaningful activity</a:t>
          </a:r>
          <a:endParaRPr lang="en-US" sz="2400" b="1" dirty="0">
            <a:solidFill>
              <a:schemeClr val="tx1"/>
            </a:solidFill>
          </a:endParaRPr>
        </a:p>
      </dgm:t>
    </dgm:pt>
    <dgm:pt modelId="{B6911C66-F599-4209-86CD-0A53DDBF2AEC}" type="parTrans" cxnId="{D039B184-9E33-40C1-9F8B-FCB3750FF196}">
      <dgm:prSet/>
      <dgm:spPr/>
      <dgm:t>
        <a:bodyPr/>
        <a:lstStyle/>
        <a:p>
          <a:pPr algn="ctr"/>
          <a:endParaRPr lang="en-US" sz="2400" b="1">
            <a:solidFill>
              <a:schemeClr val="tx1"/>
            </a:solidFill>
          </a:endParaRPr>
        </a:p>
      </dgm:t>
    </dgm:pt>
    <dgm:pt modelId="{5AB37645-7CCA-4883-B060-35DA13BF4970}" type="sibTrans" cxnId="{D039B184-9E33-40C1-9F8B-FCB3750FF196}">
      <dgm:prSet/>
      <dgm:spPr/>
      <dgm:t>
        <a:bodyPr/>
        <a:lstStyle/>
        <a:p>
          <a:pPr algn="ctr"/>
          <a:endParaRPr lang="en-US" sz="2400" b="1">
            <a:solidFill>
              <a:schemeClr val="tx1"/>
            </a:solidFill>
          </a:endParaRPr>
        </a:p>
      </dgm:t>
    </dgm:pt>
    <dgm:pt modelId="{6A7D1265-317E-45A7-9922-313C8FAE3855}" type="pres">
      <dgm:prSet presAssocID="{8F81CCB9-1358-4A6C-91DD-DD7983AC2C8D}" presName="diagram" presStyleCnt="0">
        <dgm:presLayoutVars>
          <dgm:dir/>
          <dgm:resizeHandles val="exact"/>
        </dgm:presLayoutVars>
      </dgm:prSet>
      <dgm:spPr/>
    </dgm:pt>
    <dgm:pt modelId="{6BD464B0-7855-4AD6-BE0A-8603E7730C81}" type="pres">
      <dgm:prSet presAssocID="{20D71885-4B3B-4D02-A9AA-663213DBC578}" presName="node" presStyleLbl="node1" presStyleIdx="0" presStyleCnt="6">
        <dgm:presLayoutVars>
          <dgm:bulletEnabled val="1"/>
        </dgm:presLayoutVars>
      </dgm:prSet>
      <dgm:spPr/>
    </dgm:pt>
    <dgm:pt modelId="{5735B410-0AF3-4CB1-9A2C-B06224AD2008}" type="pres">
      <dgm:prSet presAssocID="{10E9E5BC-3E97-4AD8-A734-0164F2D5E4E5}" presName="sibTrans" presStyleCnt="0"/>
      <dgm:spPr/>
    </dgm:pt>
    <dgm:pt modelId="{3F214000-667A-438D-B1F1-3E2256443F5D}" type="pres">
      <dgm:prSet presAssocID="{E6D3878C-D5E2-4F4D-B6B4-DD38E0DDBAC9}" presName="node" presStyleLbl="node1" presStyleIdx="1" presStyleCnt="6">
        <dgm:presLayoutVars>
          <dgm:bulletEnabled val="1"/>
        </dgm:presLayoutVars>
      </dgm:prSet>
      <dgm:spPr/>
    </dgm:pt>
    <dgm:pt modelId="{2A8DB0E7-1DFE-49B7-81FE-DDB85EB69FDD}" type="pres">
      <dgm:prSet presAssocID="{37038E05-1C1D-464D-8106-4BAFCD998C6A}" presName="sibTrans" presStyleCnt="0"/>
      <dgm:spPr/>
    </dgm:pt>
    <dgm:pt modelId="{DF66F4B2-815C-4661-83B7-7D36CE21C472}" type="pres">
      <dgm:prSet presAssocID="{C0F378E1-7F75-4861-8A65-25FDCB4CEFE2}" presName="node" presStyleLbl="node1" presStyleIdx="2" presStyleCnt="6">
        <dgm:presLayoutVars>
          <dgm:bulletEnabled val="1"/>
        </dgm:presLayoutVars>
      </dgm:prSet>
      <dgm:spPr/>
    </dgm:pt>
    <dgm:pt modelId="{63D06C33-7C1D-4385-9A5F-C9D7F557CE59}" type="pres">
      <dgm:prSet presAssocID="{60735BFD-B9E7-46BD-8974-3C7143A6DB73}" presName="sibTrans" presStyleCnt="0"/>
      <dgm:spPr/>
    </dgm:pt>
    <dgm:pt modelId="{B64E3C33-21E6-45A3-B04A-93A6314F0629}" type="pres">
      <dgm:prSet presAssocID="{571DAEA2-D508-40ED-8C4F-6B3D0CCC4D0A}" presName="node" presStyleLbl="node1" presStyleIdx="3" presStyleCnt="6">
        <dgm:presLayoutVars>
          <dgm:bulletEnabled val="1"/>
        </dgm:presLayoutVars>
      </dgm:prSet>
      <dgm:spPr/>
    </dgm:pt>
    <dgm:pt modelId="{C5B92B84-B781-4294-B591-2328029D1415}" type="pres">
      <dgm:prSet presAssocID="{3D84B338-EC0F-4047-9BD3-BAB25D49A468}" presName="sibTrans" presStyleCnt="0"/>
      <dgm:spPr/>
    </dgm:pt>
    <dgm:pt modelId="{8B36A5FD-71DE-4118-80F6-E3271FF58D31}" type="pres">
      <dgm:prSet presAssocID="{6161D25D-5893-4371-AC6B-8188CB81CDB2}" presName="node" presStyleLbl="node1" presStyleIdx="4" presStyleCnt="6">
        <dgm:presLayoutVars>
          <dgm:bulletEnabled val="1"/>
        </dgm:presLayoutVars>
      </dgm:prSet>
      <dgm:spPr/>
    </dgm:pt>
    <dgm:pt modelId="{E31DBB63-0DD8-43AE-AB18-DDA7AB5C66C9}" type="pres">
      <dgm:prSet presAssocID="{F7AC7D45-15B6-478F-B6B9-49BDBAA84CDE}" presName="sibTrans" presStyleCnt="0"/>
      <dgm:spPr/>
    </dgm:pt>
    <dgm:pt modelId="{0BC07B25-EBE8-42CE-8166-9C8676061C26}" type="pres">
      <dgm:prSet presAssocID="{1D050127-62B5-466D-941D-985EB4F178C6}" presName="node" presStyleLbl="node1" presStyleIdx="5" presStyleCnt="6">
        <dgm:presLayoutVars>
          <dgm:bulletEnabled val="1"/>
        </dgm:presLayoutVars>
      </dgm:prSet>
      <dgm:spPr/>
    </dgm:pt>
  </dgm:ptLst>
  <dgm:cxnLst>
    <dgm:cxn modelId="{7894A50A-A856-42DE-B611-BD8E0FE1C8EA}" type="presOf" srcId="{E6D3878C-D5E2-4F4D-B6B4-DD38E0DDBAC9}" destId="{3F214000-667A-438D-B1F1-3E2256443F5D}" srcOrd="0" destOrd="0" presId="urn:microsoft.com/office/officeart/2005/8/layout/default#2"/>
    <dgm:cxn modelId="{F82E6F50-F1EF-402A-A6F8-0DC2E277BFAF}" type="presOf" srcId="{571DAEA2-D508-40ED-8C4F-6B3D0CCC4D0A}" destId="{B64E3C33-21E6-45A3-B04A-93A6314F0629}" srcOrd="0" destOrd="0" presId="urn:microsoft.com/office/officeart/2005/8/layout/default#2"/>
    <dgm:cxn modelId="{9DA74553-8244-4764-86F9-71C3E4867770}" srcId="{8F81CCB9-1358-4A6C-91DD-DD7983AC2C8D}" destId="{6161D25D-5893-4371-AC6B-8188CB81CDB2}" srcOrd="4" destOrd="0" parTransId="{D3A259EF-A7EB-4D6C-B27C-76FE330CB3CB}" sibTransId="{F7AC7D45-15B6-478F-B6B9-49BDBAA84CDE}"/>
    <dgm:cxn modelId="{E4819E53-B225-4B42-8BE0-F666A5A39311}" srcId="{8F81CCB9-1358-4A6C-91DD-DD7983AC2C8D}" destId="{C0F378E1-7F75-4861-8A65-25FDCB4CEFE2}" srcOrd="2" destOrd="0" parTransId="{E3EAE452-9807-4C7C-B606-F9355F7E2425}" sibTransId="{60735BFD-B9E7-46BD-8974-3C7143A6DB73}"/>
    <dgm:cxn modelId="{84AE5B77-F36D-4E52-B808-1FC896902AF1}" srcId="{8F81CCB9-1358-4A6C-91DD-DD7983AC2C8D}" destId="{E6D3878C-D5E2-4F4D-B6B4-DD38E0DDBAC9}" srcOrd="1" destOrd="0" parTransId="{81315924-289A-45B4-BDBF-10C6161501E7}" sibTransId="{37038E05-1C1D-464D-8106-4BAFCD998C6A}"/>
    <dgm:cxn modelId="{5366DA77-ABBC-47F1-BBC8-1EF9BCE201E0}" type="presOf" srcId="{6161D25D-5893-4371-AC6B-8188CB81CDB2}" destId="{8B36A5FD-71DE-4118-80F6-E3271FF58D31}" srcOrd="0" destOrd="0" presId="urn:microsoft.com/office/officeart/2005/8/layout/default#2"/>
    <dgm:cxn modelId="{FD03BA7E-68BB-44F4-BFF1-F6F0F0B524DD}" type="presOf" srcId="{8F81CCB9-1358-4A6C-91DD-DD7983AC2C8D}" destId="{6A7D1265-317E-45A7-9922-313C8FAE3855}" srcOrd="0" destOrd="0" presId="urn:microsoft.com/office/officeart/2005/8/layout/default#2"/>
    <dgm:cxn modelId="{D039B184-9E33-40C1-9F8B-FCB3750FF196}" srcId="{8F81CCB9-1358-4A6C-91DD-DD7983AC2C8D}" destId="{1D050127-62B5-466D-941D-985EB4F178C6}" srcOrd="5" destOrd="0" parTransId="{B6911C66-F599-4209-86CD-0A53DDBF2AEC}" sibTransId="{5AB37645-7CCA-4883-B060-35DA13BF4970}"/>
    <dgm:cxn modelId="{C7F64A9A-B41E-4BA6-AE28-5E8DC3C2A445}" srcId="{8F81CCB9-1358-4A6C-91DD-DD7983AC2C8D}" destId="{20D71885-4B3B-4D02-A9AA-663213DBC578}" srcOrd="0" destOrd="0" parTransId="{C74752C6-29C6-4E5B-8F92-6FE89C3475D7}" sibTransId="{10E9E5BC-3E97-4AD8-A734-0164F2D5E4E5}"/>
    <dgm:cxn modelId="{1A2F58AB-C03A-4139-A5CE-10340BEA14BD}" type="presOf" srcId="{C0F378E1-7F75-4861-8A65-25FDCB4CEFE2}" destId="{DF66F4B2-815C-4661-83B7-7D36CE21C472}" srcOrd="0" destOrd="0" presId="urn:microsoft.com/office/officeart/2005/8/layout/default#2"/>
    <dgm:cxn modelId="{3E5B07C3-5165-457D-9151-790C795EEF88}" type="presOf" srcId="{1D050127-62B5-466D-941D-985EB4F178C6}" destId="{0BC07B25-EBE8-42CE-8166-9C8676061C26}" srcOrd="0" destOrd="0" presId="urn:microsoft.com/office/officeart/2005/8/layout/default#2"/>
    <dgm:cxn modelId="{029AF8C7-C8B7-4F77-8F5B-1E044474DAF7}" srcId="{8F81CCB9-1358-4A6C-91DD-DD7983AC2C8D}" destId="{571DAEA2-D508-40ED-8C4F-6B3D0CCC4D0A}" srcOrd="3" destOrd="0" parTransId="{7448B5A6-106B-4CAD-ABC3-368599F702DB}" sibTransId="{3D84B338-EC0F-4047-9BD3-BAB25D49A468}"/>
    <dgm:cxn modelId="{719CEFD4-1F36-4FE7-94AD-43A5AA8699CD}" type="presOf" srcId="{20D71885-4B3B-4D02-A9AA-663213DBC578}" destId="{6BD464B0-7855-4AD6-BE0A-8603E7730C81}" srcOrd="0" destOrd="0" presId="urn:microsoft.com/office/officeart/2005/8/layout/default#2"/>
    <dgm:cxn modelId="{4CE71B37-F726-4B8C-8504-E39655524773}" type="presParOf" srcId="{6A7D1265-317E-45A7-9922-313C8FAE3855}" destId="{6BD464B0-7855-4AD6-BE0A-8603E7730C81}" srcOrd="0" destOrd="0" presId="urn:microsoft.com/office/officeart/2005/8/layout/default#2"/>
    <dgm:cxn modelId="{8BAC7FD7-E168-428C-AB3B-95E640AFE4B9}" type="presParOf" srcId="{6A7D1265-317E-45A7-9922-313C8FAE3855}" destId="{5735B410-0AF3-4CB1-9A2C-B06224AD2008}" srcOrd="1" destOrd="0" presId="urn:microsoft.com/office/officeart/2005/8/layout/default#2"/>
    <dgm:cxn modelId="{444FDDFD-D544-4876-879F-E1722BE713E7}" type="presParOf" srcId="{6A7D1265-317E-45A7-9922-313C8FAE3855}" destId="{3F214000-667A-438D-B1F1-3E2256443F5D}" srcOrd="2" destOrd="0" presId="urn:microsoft.com/office/officeart/2005/8/layout/default#2"/>
    <dgm:cxn modelId="{F458BB1D-ABD7-4A07-A17D-AD4CD06E5BCF}" type="presParOf" srcId="{6A7D1265-317E-45A7-9922-313C8FAE3855}" destId="{2A8DB0E7-1DFE-49B7-81FE-DDB85EB69FDD}" srcOrd="3" destOrd="0" presId="urn:microsoft.com/office/officeart/2005/8/layout/default#2"/>
    <dgm:cxn modelId="{88BCF1A6-8A9E-4017-9615-64817441C9B2}" type="presParOf" srcId="{6A7D1265-317E-45A7-9922-313C8FAE3855}" destId="{DF66F4B2-815C-4661-83B7-7D36CE21C472}" srcOrd="4" destOrd="0" presId="urn:microsoft.com/office/officeart/2005/8/layout/default#2"/>
    <dgm:cxn modelId="{C46DC724-EBC5-434A-800F-4E72EF41DB0C}" type="presParOf" srcId="{6A7D1265-317E-45A7-9922-313C8FAE3855}" destId="{63D06C33-7C1D-4385-9A5F-C9D7F557CE59}" srcOrd="5" destOrd="0" presId="urn:microsoft.com/office/officeart/2005/8/layout/default#2"/>
    <dgm:cxn modelId="{2F2580C4-71C2-4DBC-A1E5-217A8D8BAC17}" type="presParOf" srcId="{6A7D1265-317E-45A7-9922-313C8FAE3855}" destId="{B64E3C33-21E6-45A3-B04A-93A6314F0629}" srcOrd="6" destOrd="0" presId="urn:microsoft.com/office/officeart/2005/8/layout/default#2"/>
    <dgm:cxn modelId="{FF4607F3-EABF-45AD-BF8E-C04EC5976FE9}" type="presParOf" srcId="{6A7D1265-317E-45A7-9922-313C8FAE3855}" destId="{C5B92B84-B781-4294-B591-2328029D1415}" srcOrd="7" destOrd="0" presId="urn:microsoft.com/office/officeart/2005/8/layout/default#2"/>
    <dgm:cxn modelId="{A2B33303-2D31-46F2-BD82-65F14569F9A4}" type="presParOf" srcId="{6A7D1265-317E-45A7-9922-313C8FAE3855}" destId="{8B36A5FD-71DE-4118-80F6-E3271FF58D31}" srcOrd="8" destOrd="0" presId="urn:microsoft.com/office/officeart/2005/8/layout/default#2"/>
    <dgm:cxn modelId="{5415DF23-B174-4AC2-B1CF-846ABC8E9DFE}" type="presParOf" srcId="{6A7D1265-317E-45A7-9922-313C8FAE3855}" destId="{E31DBB63-0DD8-43AE-AB18-DDA7AB5C66C9}" srcOrd="9" destOrd="0" presId="urn:microsoft.com/office/officeart/2005/8/layout/default#2"/>
    <dgm:cxn modelId="{49BABAF9-6A88-4211-9FBE-A3B6B982616F}" type="presParOf" srcId="{6A7D1265-317E-45A7-9922-313C8FAE3855}" destId="{0BC07B25-EBE8-42CE-8166-9C8676061C26}" srcOrd="10" destOrd="0" presId="urn:microsoft.com/office/officeart/2005/8/layout/defaul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8F08CD-4CEF-4788-A5F2-87F3F400F5BF}"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6913C132-10F4-42B2-AF61-E819A8B48D55}">
      <dgm:prSet phldrT="[Text]" custT="1"/>
      <dgm:spPr/>
      <dgm:t>
        <a:bodyPr/>
        <a:lstStyle/>
        <a:p>
          <a:r>
            <a:rPr lang="en-US" sz="3600" dirty="0"/>
            <a:t>Residential Care</a:t>
          </a:r>
        </a:p>
      </dgm:t>
    </dgm:pt>
    <dgm:pt modelId="{399215B4-6084-459D-A1FC-9558310E8C03}" type="parTrans" cxnId="{CB23E233-1424-4E48-8ED0-AA3AAB5FF335}">
      <dgm:prSet/>
      <dgm:spPr/>
      <dgm:t>
        <a:bodyPr/>
        <a:lstStyle/>
        <a:p>
          <a:endParaRPr lang="en-US"/>
        </a:p>
      </dgm:t>
    </dgm:pt>
    <dgm:pt modelId="{FA3C9543-790A-402E-9210-22953CD46FF5}" type="sibTrans" cxnId="{CB23E233-1424-4E48-8ED0-AA3AAB5FF335}">
      <dgm:prSet/>
      <dgm:spPr/>
      <dgm:t>
        <a:bodyPr/>
        <a:lstStyle/>
        <a:p>
          <a:endParaRPr lang="en-US"/>
        </a:p>
      </dgm:t>
    </dgm:pt>
    <dgm:pt modelId="{7C3F15CA-3158-4D43-8650-470EC77621AB}" type="pres">
      <dgm:prSet presAssocID="{8F8F08CD-4CEF-4788-A5F2-87F3F400F5BF}" presName="linear" presStyleCnt="0">
        <dgm:presLayoutVars>
          <dgm:animLvl val="lvl"/>
          <dgm:resizeHandles val="exact"/>
        </dgm:presLayoutVars>
      </dgm:prSet>
      <dgm:spPr/>
    </dgm:pt>
    <dgm:pt modelId="{63DDB77F-F70E-4B7F-8530-8EB9BEEDE178}" type="pres">
      <dgm:prSet presAssocID="{6913C132-10F4-42B2-AF61-E819A8B48D55}" presName="parentText" presStyleLbl="node1" presStyleIdx="0" presStyleCnt="1">
        <dgm:presLayoutVars>
          <dgm:chMax val="0"/>
          <dgm:bulletEnabled val="1"/>
        </dgm:presLayoutVars>
      </dgm:prSet>
      <dgm:spPr/>
    </dgm:pt>
  </dgm:ptLst>
  <dgm:cxnLst>
    <dgm:cxn modelId="{CB23E233-1424-4E48-8ED0-AA3AAB5FF335}" srcId="{8F8F08CD-4CEF-4788-A5F2-87F3F400F5BF}" destId="{6913C132-10F4-42B2-AF61-E819A8B48D55}" srcOrd="0" destOrd="0" parTransId="{399215B4-6084-459D-A1FC-9558310E8C03}" sibTransId="{FA3C9543-790A-402E-9210-22953CD46FF5}"/>
    <dgm:cxn modelId="{6D72EB3C-FA54-4422-A2A8-CE7F6E35D6FD}" type="presOf" srcId="{6913C132-10F4-42B2-AF61-E819A8B48D55}" destId="{63DDB77F-F70E-4B7F-8530-8EB9BEEDE178}" srcOrd="0" destOrd="0" presId="urn:microsoft.com/office/officeart/2005/8/layout/vList2"/>
    <dgm:cxn modelId="{172F67DE-85D3-4029-822D-5D88AA272B17}" type="presOf" srcId="{8F8F08CD-4CEF-4788-A5F2-87F3F400F5BF}" destId="{7C3F15CA-3158-4D43-8650-470EC77621AB}" srcOrd="0" destOrd="0" presId="urn:microsoft.com/office/officeart/2005/8/layout/vList2"/>
    <dgm:cxn modelId="{34DD691A-749C-44E4-A3D9-C32053EF4D50}" type="presParOf" srcId="{7C3F15CA-3158-4D43-8650-470EC77621AB}" destId="{63DDB77F-F70E-4B7F-8530-8EB9BEEDE17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D464B0-7855-4AD6-BE0A-8603E7730C81}">
      <dsp:nvSpPr>
        <dsp:cNvPr id="0" name=""/>
        <dsp:cNvSpPr/>
      </dsp:nvSpPr>
      <dsp:spPr>
        <a:xfrm>
          <a:off x="1125339" y="670"/>
          <a:ext cx="2693913" cy="1616347"/>
        </a:xfrm>
        <a:prstGeom prst="rect">
          <a:avLst/>
        </a:prstGeom>
        <a:solidFill>
          <a:schemeClr val="accent1">
            <a:hueOff val="0"/>
            <a:satOff val="0"/>
            <a:lumOff val="0"/>
            <a:alphaOff val="0"/>
          </a:schemeClr>
        </a:solidFill>
        <a:ln>
          <a:noFill/>
        </a:ln>
        <a:effectLst>
          <a:outerShdw blurRad="38100" dist="300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Maintaining mobility and strength</a:t>
          </a:r>
          <a:endParaRPr lang="en-US" sz="2400" b="1" kern="1200" dirty="0">
            <a:solidFill>
              <a:schemeClr val="tx1"/>
            </a:solidFill>
          </a:endParaRPr>
        </a:p>
      </dsp:txBody>
      <dsp:txXfrm>
        <a:off x="1125339" y="670"/>
        <a:ext cx="2693913" cy="1616347"/>
      </dsp:txXfrm>
    </dsp:sp>
    <dsp:sp modelId="{3F214000-667A-438D-B1F1-3E2256443F5D}">
      <dsp:nvSpPr>
        <dsp:cNvPr id="0" name=""/>
        <dsp:cNvSpPr/>
      </dsp:nvSpPr>
      <dsp:spPr>
        <a:xfrm>
          <a:off x="4088643" y="670"/>
          <a:ext cx="2693913" cy="1616347"/>
        </a:xfrm>
        <a:prstGeom prst="rect">
          <a:avLst/>
        </a:prstGeom>
        <a:solidFill>
          <a:schemeClr val="accent1">
            <a:hueOff val="0"/>
            <a:satOff val="0"/>
            <a:lumOff val="0"/>
            <a:alphaOff val="0"/>
          </a:schemeClr>
        </a:solidFill>
        <a:ln>
          <a:noFill/>
        </a:ln>
        <a:effectLst>
          <a:outerShdw blurRad="38100" dist="300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Encouraging self-care</a:t>
          </a:r>
          <a:endParaRPr lang="en-US" sz="2400" b="1" kern="1200" dirty="0">
            <a:solidFill>
              <a:schemeClr val="tx1"/>
            </a:solidFill>
          </a:endParaRPr>
        </a:p>
      </dsp:txBody>
      <dsp:txXfrm>
        <a:off x="4088643" y="670"/>
        <a:ext cx="2693913" cy="1616347"/>
      </dsp:txXfrm>
    </dsp:sp>
    <dsp:sp modelId="{DF66F4B2-815C-4661-83B7-7D36CE21C472}">
      <dsp:nvSpPr>
        <dsp:cNvPr id="0" name=""/>
        <dsp:cNvSpPr/>
      </dsp:nvSpPr>
      <dsp:spPr>
        <a:xfrm>
          <a:off x="7051947" y="670"/>
          <a:ext cx="2693913" cy="1616347"/>
        </a:xfrm>
        <a:prstGeom prst="rect">
          <a:avLst/>
        </a:prstGeom>
        <a:solidFill>
          <a:schemeClr val="accent1">
            <a:hueOff val="0"/>
            <a:satOff val="0"/>
            <a:lumOff val="0"/>
            <a:alphaOff val="0"/>
          </a:schemeClr>
        </a:solidFill>
        <a:ln>
          <a:noFill/>
        </a:ln>
        <a:effectLst>
          <a:outerShdw blurRad="38100" dist="300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Adapting the home environment</a:t>
          </a:r>
          <a:endParaRPr lang="en-US" sz="2400" b="1" kern="1200" dirty="0">
            <a:solidFill>
              <a:schemeClr val="tx1"/>
            </a:solidFill>
          </a:endParaRPr>
        </a:p>
      </dsp:txBody>
      <dsp:txXfrm>
        <a:off x="7051947" y="670"/>
        <a:ext cx="2693913" cy="1616347"/>
      </dsp:txXfrm>
    </dsp:sp>
    <dsp:sp modelId="{B64E3C33-21E6-45A3-B04A-93A6314F0629}">
      <dsp:nvSpPr>
        <dsp:cNvPr id="0" name=""/>
        <dsp:cNvSpPr/>
      </dsp:nvSpPr>
      <dsp:spPr>
        <a:xfrm>
          <a:off x="1125339" y="1886409"/>
          <a:ext cx="2693913" cy="1616347"/>
        </a:xfrm>
        <a:prstGeom prst="rect">
          <a:avLst/>
        </a:prstGeom>
        <a:solidFill>
          <a:schemeClr val="accent1">
            <a:hueOff val="0"/>
            <a:satOff val="0"/>
            <a:lumOff val="0"/>
            <a:alphaOff val="0"/>
          </a:schemeClr>
        </a:solidFill>
        <a:ln>
          <a:noFill/>
        </a:ln>
        <a:effectLst>
          <a:outerShdw blurRad="38100" dist="300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Preventing avoidable deterioration</a:t>
          </a:r>
          <a:endParaRPr lang="en-US" sz="2400" b="1" kern="1200" dirty="0">
            <a:solidFill>
              <a:schemeClr val="tx1"/>
            </a:solidFill>
          </a:endParaRPr>
        </a:p>
      </dsp:txBody>
      <dsp:txXfrm>
        <a:off x="1125339" y="1886409"/>
        <a:ext cx="2693913" cy="1616347"/>
      </dsp:txXfrm>
    </dsp:sp>
    <dsp:sp modelId="{8B36A5FD-71DE-4118-80F6-E3271FF58D31}">
      <dsp:nvSpPr>
        <dsp:cNvPr id="0" name=""/>
        <dsp:cNvSpPr/>
      </dsp:nvSpPr>
      <dsp:spPr>
        <a:xfrm>
          <a:off x="4088643" y="1886409"/>
          <a:ext cx="2693913" cy="1616347"/>
        </a:xfrm>
        <a:prstGeom prst="rect">
          <a:avLst/>
        </a:prstGeom>
        <a:solidFill>
          <a:schemeClr val="accent1">
            <a:hueOff val="0"/>
            <a:satOff val="0"/>
            <a:lumOff val="0"/>
            <a:alphaOff val="0"/>
          </a:schemeClr>
        </a:solidFill>
        <a:ln>
          <a:noFill/>
        </a:ln>
        <a:effectLst>
          <a:outerShdw blurRad="38100" dist="300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Supporting rehabilitation</a:t>
          </a:r>
          <a:endParaRPr lang="en-US" sz="2400" b="1" kern="1200" dirty="0">
            <a:solidFill>
              <a:schemeClr val="tx1"/>
            </a:solidFill>
          </a:endParaRPr>
        </a:p>
      </dsp:txBody>
      <dsp:txXfrm>
        <a:off x="4088643" y="1886409"/>
        <a:ext cx="2693913" cy="1616347"/>
      </dsp:txXfrm>
    </dsp:sp>
    <dsp:sp modelId="{0BC07B25-EBE8-42CE-8166-9C8676061C26}">
      <dsp:nvSpPr>
        <dsp:cNvPr id="0" name=""/>
        <dsp:cNvSpPr/>
      </dsp:nvSpPr>
      <dsp:spPr>
        <a:xfrm>
          <a:off x="7051947" y="1886409"/>
          <a:ext cx="2693913" cy="1616347"/>
        </a:xfrm>
        <a:prstGeom prst="rect">
          <a:avLst/>
        </a:prstGeom>
        <a:solidFill>
          <a:schemeClr val="accent1">
            <a:hueOff val="0"/>
            <a:satOff val="0"/>
            <a:lumOff val="0"/>
            <a:alphaOff val="0"/>
          </a:schemeClr>
        </a:solidFill>
        <a:ln>
          <a:noFill/>
        </a:ln>
        <a:effectLst>
          <a:outerShdw blurRad="38100" dist="300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Enabling meaningful activity</a:t>
          </a:r>
          <a:endParaRPr lang="en-US" sz="2400" b="1" kern="1200" dirty="0">
            <a:solidFill>
              <a:schemeClr val="tx1"/>
            </a:solidFill>
          </a:endParaRPr>
        </a:p>
      </dsp:txBody>
      <dsp:txXfrm>
        <a:off x="7051947" y="1886409"/>
        <a:ext cx="2693913" cy="16163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DB77F-F70E-4B7F-8530-8EB9BEEDE178}">
      <dsp:nvSpPr>
        <dsp:cNvPr id="0" name=""/>
        <dsp:cNvSpPr/>
      </dsp:nvSpPr>
      <dsp:spPr>
        <a:xfrm>
          <a:off x="0" y="1185843"/>
          <a:ext cx="10871200" cy="1216800"/>
        </a:xfrm>
        <a:prstGeom prst="roundRect">
          <a:avLst/>
        </a:prstGeom>
        <a:solidFill>
          <a:schemeClr val="accent1">
            <a:hueOff val="0"/>
            <a:satOff val="0"/>
            <a:lumOff val="0"/>
            <a:alphaOff val="0"/>
          </a:schemeClr>
        </a:solidFill>
        <a:ln>
          <a:noFill/>
        </a:ln>
        <a:effectLst>
          <a:outerShdw blurRad="38100" dist="30000" dir="5400000" rotWithShape="0">
            <a:srgbClr val="000000">
              <a:alpha val="4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Residential Care</a:t>
          </a:r>
        </a:p>
      </dsp:txBody>
      <dsp:txXfrm>
        <a:off x="59399" y="1245242"/>
        <a:ext cx="10752402"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default#2">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C5BC6C-FFAE-4E03-3AEB-D86B37F0620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IN"/>
          </a:p>
        </p:txBody>
      </p:sp>
      <p:sp>
        <p:nvSpPr>
          <p:cNvPr id="3" name="Date Placeholder 2">
            <a:extLst>
              <a:ext uri="{FF2B5EF4-FFF2-40B4-BE49-F238E27FC236}">
                <a16:creationId xmlns:a16="http://schemas.microsoft.com/office/drawing/2014/main" id="{58BA8E48-980A-4CD3-8F92-5745916BD688}"/>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940246E9-3F86-4B76-95A8-2FBC2AD0A1EF}" type="datetimeFigureOut">
              <a:rPr lang="en-IN"/>
              <a:pPr>
                <a:defRPr/>
              </a:pPr>
              <a:t>23-10-2026</a:t>
            </a:fld>
            <a:endParaRPr lang="en-IN"/>
          </a:p>
        </p:txBody>
      </p:sp>
      <p:sp>
        <p:nvSpPr>
          <p:cNvPr id="4" name="Slide Image Placeholder 3">
            <a:extLst>
              <a:ext uri="{FF2B5EF4-FFF2-40B4-BE49-F238E27FC236}">
                <a16:creationId xmlns:a16="http://schemas.microsoft.com/office/drawing/2014/main" id="{5AC390C0-B0A5-5AAB-ACE8-3A58295B9813}"/>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IN" noProof="0"/>
          </a:p>
        </p:txBody>
      </p:sp>
      <p:sp>
        <p:nvSpPr>
          <p:cNvPr id="5" name="Notes Placeholder 4">
            <a:extLst>
              <a:ext uri="{FF2B5EF4-FFF2-40B4-BE49-F238E27FC236}">
                <a16:creationId xmlns:a16="http://schemas.microsoft.com/office/drawing/2014/main" id="{CAC5A5B0-CE45-32B2-2E22-04D45428F91F}"/>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IN" noProof="0"/>
          </a:p>
        </p:txBody>
      </p:sp>
      <p:sp>
        <p:nvSpPr>
          <p:cNvPr id="6" name="Footer Placeholder 5">
            <a:extLst>
              <a:ext uri="{FF2B5EF4-FFF2-40B4-BE49-F238E27FC236}">
                <a16:creationId xmlns:a16="http://schemas.microsoft.com/office/drawing/2014/main" id="{46724075-2596-4D81-A993-4546864BD2F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IN"/>
          </a:p>
        </p:txBody>
      </p:sp>
      <p:sp>
        <p:nvSpPr>
          <p:cNvPr id="7" name="Slide Number Placeholder 6">
            <a:extLst>
              <a:ext uri="{FF2B5EF4-FFF2-40B4-BE49-F238E27FC236}">
                <a16:creationId xmlns:a16="http://schemas.microsoft.com/office/drawing/2014/main" id="{8697C93F-FAD8-CBF9-6BE3-1E69B8CD16D9}"/>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EFFE4A10-05C0-4519-85CD-07CA83B9797D}" type="slidenum">
              <a:rPr lang="en-IN" altLang="en-US"/>
              <a:pPr/>
              <a:t>‹#›</a:t>
            </a:fld>
            <a:endParaRPr lang="en-I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6F6250F-95D1-4C7C-E8E1-C69E7FDC74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271A6D4F-D786-7728-7E27-B85FC6D4A8B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p:txBody>
      </p:sp>
      <p:sp>
        <p:nvSpPr>
          <p:cNvPr id="32772" name="Slide Number Placeholder 3">
            <a:extLst>
              <a:ext uri="{FF2B5EF4-FFF2-40B4-BE49-F238E27FC236}">
                <a16:creationId xmlns:a16="http://schemas.microsoft.com/office/drawing/2014/main" id="{0B0DEA11-D761-EE04-BF3E-6EEB0D0482E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44D8DF31-0E9A-47AF-B80F-6D1678D438D9}" type="slidenum">
              <a:rPr lang="en-IN" altLang="en-US">
                <a:latin typeface="Calibri" panose="020F0502020204030204" pitchFamily="34" charset="0"/>
              </a:rPr>
              <a:pPr/>
              <a:t>1</a:t>
            </a:fld>
            <a:endParaRPr lang="en-IN"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44979E0E-DD35-F6B8-2552-37F24C8A5A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FCCC22A7-092B-EF39-EC90-55641816CB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dirty="0"/>
              <a:t>Older people do not form a homogenous group and ageing does not necessarily imply dependency. However, any alterations in physical abilities, presence of any illnesses, social situations and service availability may have an impact on one's capacity to lead an independent lifestyle (Jalali et al, 2024). That is why, effective assistance should focus on the entire individual instead of concentrating on illness alone. The person-centred approach focuses on maintaining one's dignity, autonomy, choice and engagement while dealing with changes (Broadbent et al, 2023). In this presentation, the care, empowerment and support needs of older people will be evaluated and </a:t>
            </a:r>
            <a:r>
              <a:rPr lang="en-GB" altLang="en-US" dirty="0" err="1"/>
              <a:t>analyzed</a:t>
            </a:r>
            <a:r>
              <a:rPr lang="en-GB" altLang="en-US" dirty="0"/>
              <a:t> in terms of how the current approaches in the UK respond to these needs.</a:t>
            </a:r>
            <a:endParaRPr lang="en-US" altLang="en-US" dirty="0"/>
          </a:p>
          <a:p>
            <a:pPr algn="just"/>
            <a:r>
              <a:rPr lang="en-US" altLang="en-US" dirty="0"/>
              <a:t>H</a:t>
            </a:r>
          </a:p>
        </p:txBody>
      </p:sp>
      <p:sp>
        <p:nvSpPr>
          <p:cNvPr id="33796" name="Slide Number Placeholder 3">
            <a:extLst>
              <a:ext uri="{FF2B5EF4-FFF2-40B4-BE49-F238E27FC236}">
                <a16:creationId xmlns:a16="http://schemas.microsoft.com/office/drawing/2014/main" id="{38AEB83F-A681-30B7-45B7-7E1C7BA9B5F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F9845248-5BB0-44B2-A2D0-D951A84CDF50}" type="slidenum">
              <a:rPr lang="en-IN" altLang="en-US">
                <a:latin typeface="Calibri" panose="020F0502020204030204" pitchFamily="34" charset="0"/>
              </a:rPr>
              <a:pPr/>
              <a:t>2</a:t>
            </a:fld>
            <a:endParaRPr lang="en-IN"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8296F30F-013E-ACBB-B016-10EDF600B0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7050AFA2-E32E-DDDB-EAAC-E36A3E54463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An effective biological theory of ageing is the damage/error theory of ageing. According to this theory, the process of ageing entails with building-up of biological damage. Biological ageing entails cellular and molecular damage, oxidative stress, poor repair ability and cellular dysfunction (Khan, Addo and Findlay, 2024). This theory is applicable in the context of health and social care since physiological reserve is affected by the process of ageing and thus makes older individuals susceptible to disease, falls, disability and slow recovery. However, this theory has certain weaknesses; for example, it tends to focus on the biological perspective of ageing and fails to address the influence of social relations, mental well-being, socio-economic factors and environment (Khan, Addo and Findlay, 2024).</a:t>
            </a:r>
            <a:endParaRPr lang="en-US" altLang="en-US"/>
          </a:p>
          <a:p>
            <a:pPr algn="just"/>
            <a:endParaRPr lang="en-US" altLang="en-US"/>
          </a:p>
        </p:txBody>
      </p:sp>
      <p:sp>
        <p:nvSpPr>
          <p:cNvPr id="34820" name="Slide Number Placeholder 3">
            <a:extLst>
              <a:ext uri="{FF2B5EF4-FFF2-40B4-BE49-F238E27FC236}">
                <a16:creationId xmlns:a16="http://schemas.microsoft.com/office/drawing/2014/main" id="{AC323511-451E-0EC6-A0A8-343F329B94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B845707E-886F-4DFF-8DD3-2D59748F762C}" type="slidenum">
              <a:rPr lang="en-IN" altLang="en-US">
                <a:latin typeface="Calibri" panose="020F0502020204030204" pitchFamily="34" charset="0"/>
              </a:rPr>
              <a:pPr/>
              <a:t>3</a:t>
            </a:fld>
            <a:endParaRPr lang="en-IN"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75DD2DF7-6C29-5812-2F31-CF7A4422C2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1643E985-983A-C19A-6DC5-73B06D58A0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Activity theory suggests that older individuals experiencing greater life satisfaction through meaningful activities, social participation, promoting independence and relationship. Nevertheless, this overlook individual abilities and preferences. On the other hand, disengagement theory proposes that aged individuals might gradually withdrawn from recognising change and social roles whilst; they potentially reinforces stereotypes. However, within practice care workers must encourage community participation while respecting older individual choice, abilities and preferred level of social engagement. </a:t>
            </a:r>
          </a:p>
          <a:p>
            <a:endParaRPr lang="en-US" altLang="en-US"/>
          </a:p>
          <a:p>
            <a:pPr algn="just"/>
            <a:endParaRPr lang="en-US" altLang="en-US"/>
          </a:p>
        </p:txBody>
      </p:sp>
      <p:sp>
        <p:nvSpPr>
          <p:cNvPr id="35844" name="Slide Number Placeholder 3">
            <a:extLst>
              <a:ext uri="{FF2B5EF4-FFF2-40B4-BE49-F238E27FC236}">
                <a16:creationId xmlns:a16="http://schemas.microsoft.com/office/drawing/2014/main" id="{5FFC4666-EF78-2B71-3968-A83CD586AF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974AC967-EB40-4E13-8AE3-7C88424C215B}" type="slidenum">
              <a:rPr lang="en-IN" altLang="en-US">
                <a:latin typeface="Calibri" panose="020F0502020204030204" pitchFamily="34" charset="0"/>
              </a:rPr>
              <a:pPr/>
              <a:t>4</a:t>
            </a:fld>
            <a:endParaRPr lang="en-IN"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7040C52F-238E-DC87-6B10-3E7D9FC185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F6634281-9679-E55E-148B-936D987155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However, the care requirements of older individuals are multidimensional, as this includes the need to take care of long-term illnesses, nutrition and fall prevention. It should be noted that an exclusive focus on physical care requirements is not always sufficient since one cannot ignore other aspects such as- mental and social needs as these are crucial in case of older people (Khan, Addo and Findlay, 2024). For instance, older individuals suffer from loss, loneliness, low self-confidence and change in purpose and identity. Thus, social participation and relationships are vital elements as this significantly impact well-being of older individuals. Through empowerment, involvement of older individuals can be increased in decision making and this further supports in creating sense of belongingness among them (Khan, Addo and Findlay, 2024).</a:t>
            </a:r>
            <a:endParaRPr lang="en-US" altLang="en-US"/>
          </a:p>
          <a:p>
            <a:pPr algn="just"/>
            <a:endParaRPr lang="en-US" altLang="en-US"/>
          </a:p>
        </p:txBody>
      </p:sp>
      <p:sp>
        <p:nvSpPr>
          <p:cNvPr id="36868" name="Slide Number Placeholder 3">
            <a:extLst>
              <a:ext uri="{FF2B5EF4-FFF2-40B4-BE49-F238E27FC236}">
                <a16:creationId xmlns:a16="http://schemas.microsoft.com/office/drawing/2014/main" id="{20DFA137-2A07-DA7A-C348-F1205F200E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EC151B8E-90EF-489F-9B3E-C0384753042B}" type="slidenum">
              <a:rPr lang="en-IN" altLang="en-US">
                <a:latin typeface="Calibri" panose="020F0502020204030204" pitchFamily="34" charset="0"/>
              </a:rPr>
              <a:pPr/>
              <a:t>5</a:t>
            </a:fld>
            <a:endParaRPr lang="en-IN"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5BAC974-5D57-DE2C-3285-219CC366A3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2D0580AA-5C0E-7CAB-FBA9-7537F9F133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Functional ability is crucial to becoming independent. However, it does not necessarily imply that people do things on their own without any help. Rather, it means that they have enough support in order to carry out the activities and make decisions wherever possible (Broadbent et al, 2023). Activities like strength, balance training, rehabilitation, occupational therapy, home modifications and fall prevention can contribute to functional ability preservation. Care workers can also enable people to carry out certain activities on their own and not do everything by themselves all the time (Broadbent et al, 2023). However, this should be done carefully as consistent help often undermine the opportunity of carrying out activities. Thus, becoming independent should be combined with safety issues.</a:t>
            </a:r>
            <a:endParaRPr lang="en-US" altLang="en-US"/>
          </a:p>
          <a:p>
            <a:endParaRPr lang="en-US" altLang="en-US"/>
          </a:p>
        </p:txBody>
      </p:sp>
      <p:sp>
        <p:nvSpPr>
          <p:cNvPr id="37892" name="Slide Number Placeholder 3">
            <a:extLst>
              <a:ext uri="{FF2B5EF4-FFF2-40B4-BE49-F238E27FC236}">
                <a16:creationId xmlns:a16="http://schemas.microsoft.com/office/drawing/2014/main" id="{B3590520-69C9-9347-FF5D-A90B3D6B30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77B12A3-CA12-4648-8391-D473B443D36F}" type="slidenum">
              <a:rPr lang="en-IN" altLang="en-US">
                <a:latin typeface="Calibri" panose="020F0502020204030204" pitchFamily="34" charset="0"/>
              </a:rPr>
              <a:pPr/>
              <a:t>6</a:t>
            </a:fld>
            <a:endParaRPr lang="en-IN"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DB7B4C2-4AE7-7B47-7290-81328734F5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38756270-5C2F-659F-827A-14DD774C04B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Empowerment is merely not limited to consultation; older individuals must have meaningful opportunities for influencing decision making that is impacting their lives. This complies with choices related to routine, activities, care arrangements, food, relationship and where appropriate risk-taking needs to be undertaken (Maresova et al, 2023). The Care Act 2014 places well-being personalization and participation at the centre of adult social care within England. However, these choices can be restricted due to organizational routines, risk-averse practices and limited resources. Therefore, professionals need to distinguish between protecting people from serious harm and unnecessarily limiting autonomy. Hence, shared decision making, advocacy and accessible information can support older people in exercising their choices while assuring that decisions are proportionate and informed (Steinfeld, 2025).</a:t>
            </a:r>
            <a:endParaRPr lang="en-US" altLang="en-US"/>
          </a:p>
          <a:p>
            <a:endParaRPr lang="en-US" altLang="en-US"/>
          </a:p>
        </p:txBody>
      </p:sp>
      <p:sp>
        <p:nvSpPr>
          <p:cNvPr id="38916" name="Slide Number Placeholder 3">
            <a:extLst>
              <a:ext uri="{FF2B5EF4-FFF2-40B4-BE49-F238E27FC236}">
                <a16:creationId xmlns:a16="http://schemas.microsoft.com/office/drawing/2014/main" id="{8072F2AB-0683-CFC7-54E9-96491AD0561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2E1217D5-67D7-44FE-9027-E140DCEC82AB}" type="slidenum">
              <a:rPr lang="en-IN" altLang="en-US">
                <a:latin typeface="Calibri" panose="020F0502020204030204" pitchFamily="34" charset="0"/>
              </a:rPr>
              <a:pPr/>
              <a:t>7</a:t>
            </a:fld>
            <a:endParaRPr lang="en-IN"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3A5031E-BBE0-4DE6-CAF7-F8D63A9FA7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DA71A85-91C6-D0FC-1AC9-BBD72ED2AC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dirty="0"/>
              <a:t>Independence may be influenced by interaction rather than standalone barriers. Multimorbidity and frailty often make everyday tasks more challenging, while falls can not only decrease physical abilities but also reduce the level of confidence (</a:t>
            </a:r>
            <a:r>
              <a:rPr lang="en-GB" altLang="en-US" dirty="0" err="1"/>
              <a:t>Bertolazzi</a:t>
            </a:r>
            <a:r>
              <a:rPr lang="en-GB" altLang="en-US" dirty="0"/>
              <a:t>, Quaglia and </a:t>
            </a:r>
            <a:r>
              <a:rPr lang="en-GB" altLang="en-US" dirty="0" err="1"/>
              <a:t>Bongelli</a:t>
            </a:r>
            <a:r>
              <a:rPr lang="en-GB" altLang="en-US" dirty="0"/>
              <a:t>, 2024). Social isolation and bereavement may decrease motivation and engagement in the process. Economic barriers, such as low income, inappropriate housing or transportation problems can also hinder people in accessing services and maintaining community involvement. Service fragmentation may become a barrier due to the fact that health, social, and voluntary services function independently of each other. In addition, digitalisation may lead to barriers for those who do not have adequate equipment, connectivity, and skills (</a:t>
            </a:r>
            <a:r>
              <a:rPr lang="en-GB" altLang="en-US" dirty="0" err="1"/>
              <a:t>Bertolazzi</a:t>
            </a:r>
            <a:r>
              <a:rPr lang="en-GB" altLang="en-US" dirty="0"/>
              <a:t>, Quaglia and </a:t>
            </a:r>
            <a:r>
              <a:rPr lang="en-GB" altLang="en-US" dirty="0" err="1"/>
              <a:t>Bongelli</a:t>
            </a:r>
            <a:r>
              <a:rPr lang="en-GB" altLang="en-US" dirty="0"/>
              <a:t>, 2024).</a:t>
            </a:r>
            <a:endParaRPr lang="en-US" altLang="en-US" dirty="0"/>
          </a:p>
          <a:p>
            <a:pPr algn="just"/>
            <a:r>
              <a:rPr lang="en-GB" altLang="en-US" dirty="0"/>
              <a:t>Independence is defined by physical abilities, like washing, getting dressed or going shopping. However, independence is achieved through involvement in psychological and social activities. A person can have all the necessary physical abilities to stay at home but feel lonely, anxious and lacking purpose in their life (</a:t>
            </a:r>
            <a:r>
              <a:rPr lang="en-GB" altLang="en-US" dirty="0" err="1"/>
              <a:t>Bertolazzi</a:t>
            </a:r>
            <a:r>
              <a:rPr lang="en-GB" altLang="en-US" dirty="0"/>
              <a:t>, Quaglia and </a:t>
            </a:r>
            <a:r>
              <a:rPr lang="en-GB" altLang="en-US" dirty="0" err="1"/>
              <a:t>Bongelli</a:t>
            </a:r>
            <a:r>
              <a:rPr lang="en-GB" altLang="en-US" dirty="0"/>
              <a:t>, 2024). On the other hand, a person who needs assistance in everyday activities can feel independence, dignity and involvement. It explains why independence cannot associate with self-sufficiency, particularly in context of older people.</a:t>
            </a:r>
            <a:endParaRPr lang="en-US" altLang="en-US" dirty="0"/>
          </a:p>
          <a:p>
            <a:endParaRPr lang="en-US" altLang="en-US" dirty="0"/>
          </a:p>
        </p:txBody>
      </p:sp>
      <p:sp>
        <p:nvSpPr>
          <p:cNvPr id="39940" name="Slide Number Placeholder 3">
            <a:extLst>
              <a:ext uri="{FF2B5EF4-FFF2-40B4-BE49-F238E27FC236}">
                <a16:creationId xmlns:a16="http://schemas.microsoft.com/office/drawing/2014/main" id="{DA3A17D4-BE2F-05BD-7882-19CF378CFB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AF322882-B129-41D9-8826-DFB19B79AA36}" type="slidenum">
              <a:rPr lang="en-IN" altLang="en-US">
                <a:latin typeface="Calibri" panose="020F0502020204030204" pitchFamily="34" charset="0"/>
              </a:rPr>
              <a:pPr/>
              <a:t>8</a:t>
            </a:fld>
            <a:endParaRPr lang="en-IN"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C3CF5B6-6FBF-EA7F-33D4-9B16C8DF321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04C3727-6026-03F7-ECB9-AA0937B3FE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The conventional view of independence revolves around the performance of physical tasks like cleaning, dressing up or going out shopping. However, being healthy is about more than just the performance of physical tasks, it includes being mentally and socially independent (Nagarajan and Sixsmith, 2023). A senior individual might have the ability to live independently whilst he or she may feel lonely, anxious or depressed. On the other hand, an individual who needs help with his/her daily activities may remain independent, respectful, and participating in meaningful ways if help is provided appropriately. This explains why independence cannot be regarded as self-sufficiency (Nagarajan and Sixsmith, 2023).</a:t>
            </a:r>
          </a:p>
          <a:p>
            <a:pPr algn="just"/>
            <a:r>
              <a:rPr lang="en-US" altLang="en-US"/>
              <a:t>Why confidence matters- confident people keep trying tasks and ask for help, Confidence significantly foster independence. Moreover, purpose motivates activity, family and friendships provide support </a:t>
            </a:r>
            <a:r>
              <a:rPr lang="en-GB" altLang="en-US"/>
              <a:t>(Nagarajan and Sixsmith, 2023).</a:t>
            </a:r>
            <a:endParaRPr lang="en-US" altLang="en-US"/>
          </a:p>
          <a:p>
            <a:pPr algn="just"/>
            <a:endParaRPr lang="en-US" altLang="en-US"/>
          </a:p>
        </p:txBody>
      </p:sp>
      <p:sp>
        <p:nvSpPr>
          <p:cNvPr id="40964" name="Slide Number Placeholder 3">
            <a:extLst>
              <a:ext uri="{FF2B5EF4-FFF2-40B4-BE49-F238E27FC236}">
                <a16:creationId xmlns:a16="http://schemas.microsoft.com/office/drawing/2014/main" id="{0010FE14-8C39-6BDC-82FB-58A0168886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BE6A3E1C-680B-4270-BD43-6DA3D99BE6FA}" type="slidenum">
              <a:rPr lang="en-IN" altLang="en-US">
                <a:latin typeface="Calibri" panose="020F0502020204030204" pitchFamily="34" charset="0"/>
              </a:rPr>
              <a:pPr/>
              <a:t>9</a:t>
            </a:fld>
            <a:endParaRPr lang="en-IN"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0C84222E-68A1-0D3C-1A90-29A715CD5C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5A728F8B-73F2-F9CA-7D66-C07923C2D76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The policy and services of the UK serve as a framework that enables the promotion of the independence, well-being and empowerment of older people. Thus, the Care Act 2014 emphasises on wellbeing, prevention, personalization and involvement in the process of making decisions concerning care (Howden-Chapman et al, 2023). Furthermore, the NHS Long Term Plan focuses on prevention, integration of care and aging well. NICE recommendations promote person-centered care, falls prevention and multimorbidity management, whereas the Equality Act 2010 prohibits any discrimination against older people (Sawik et al, 2023).</a:t>
            </a:r>
            <a:r>
              <a:rPr lang="en-US" altLang="en-US"/>
              <a:t> </a:t>
            </a:r>
            <a:r>
              <a:rPr lang="en-GB" altLang="en-US"/>
              <a:t>Support for older people can be provided through various sectors of the services. The services of the NHS involve primary care, community services, rehabilitation, and specialist care. Meanwhile, adult social care provides assessment services, home care, reablement, and direct payments (Teo et al, 2022).</a:t>
            </a:r>
            <a:endParaRPr lang="en-US" altLang="en-US"/>
          </a:p>
          <a:p>
            <a:pPr algn="just"/>
            <a:endParaRPr lang="en-US" altLang="en-US"/>
          </a:p>
        </p:txBody>
      </p:sp>
      <p:sp>
        <p:nvSpPr>
          <p:cNvPr id="41988" name="Slide Number Placeholder 3">
            <a:extLst>
              <a:ext uri="{FF2B5EF4-FFF2-40B4-BE49-F238E27FC236}">
                <a16:creationId xmlns:a16="http://schemas.microsoft.com/office/drawing/2014/main" id="{5E97BDE1-D629-2C51-9650-A293A9F44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0DF6CC6D-22D5-4D05-B1F7-3642C6F0A5FC}" type="slidenum">
              <a:rPr lang="en-IN" altLang="en-US">
                <a:latin typeface="Calibri" panose="020F0502020204030204" pitchFamily="34" charset="0"/>
              </a:rPr>
              <a:pPr/>
              <a:t>10</a:t>
            </a:fld>
            <a:endParaRPr lang="en-IN"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1F2C3F35-39A9-11FD-3551-3CA8D07015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A9387658-EBC6-D59C-8C83-4ACAC3A14294}"/>
              </a:ext>
            </a:extLst>
          </p:cNvPr>
          <p:cNvSpPr>
            <a:spLocks noGrp="1"/>
          </p:cNvSpPr>
          <p:nvPr>
            <p:ph type="body" idx="1"/>
          </p:nvPr>
        </p:nvSpPr>
        <p:spPr/>
        <p:txBody>
          <a:bodyPr>
            <a:normAutofit/>
          </a:bodyPr>
          <a:lstStyle/>
          <a:p>
            <a:pPr algn="just">
              <a:defRPr/>
            </a:pPr>
            <a:endParaRPr lang="en-US" dirty="0"/>
          </a:p>
          <a:p>
            <a:pPr algn="just">
              <a:defRPr/>
            </a:pPr>
            <a:r>
              <a:rPr lang="en-US" b="1" dirty="0"/>
              <a:t>Residential Care</a:t>
            </a:r>
          </a:p>
          <a:p>
            <a:pPr algn="just">
              <a:defRPr/>
            </a:pPr>
            <a:r>
              <a:rPr lang="en-US" dirty="0"/>
              <a:t>Residential care is a form of provision of accommodation, food, personal care and general assistance in  care home for the elderly persons. Activity theory advocates for social interaction and disengagement theory emphasises on respect for the individual's choice regarding social interaction. The difficulties faced include cost, lack of privacy, staffing problems and loss of independence. These problems can be solved through person-centred approach, adequate staffing and involvement of families </a:t>
            </a:r>
            <a:r>
              <a:rPr lang="en-GB" dirty="0"/>
              <a:t>(Sawik et al, 2023).</a:t>
            </a:r>
            <a:endParaRPr lang="en-US" dirty="0"/>
          </a:p>
        </p:txBody>
      </p:sp>
      <p:sp>
        <p:nvSpPr>
          <p:cNvPr id="43012" name="Slide Number Placeholder 3">
            <a:extLst>
              <a:ext uri="{FF2B5EF4-FFF2-40B4-BE49-F238E27FC236}">
                <a16:creationId xmlns:a16="http://schemas.microsoft.com/office/drawing/2014/main" id="{B208C94B-D171-F66F-C56B-BC68D84D57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07879C13-6765-4A8B-B759-7900EDE1A218}" type="slidenum">
              <a:rPr lang="en-IN" altLang="en-US">
                <a:latin typeface="Calibri" panose="020F0502020204030204" pitchFamily="34" charset="0"/>
              </a:rPr>
              <a:pPr/>
              <a:t>11</a:t>
            </a:fld>
            <a:endParaRPr lang="en-IN"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EA019AB8-BADC-F7EF-8562-FEBCDF9C9D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F10FDC78-141D-C23F-878F-0F6750E0AF1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The current service provision has some advantages; for example-the policy increasingly recognizes the need for prevention, personalization, integration and the need to help individuals stay at home (Kam, 2023). Reablement can enable individuals to regain or retain their skills rather than making them dependent, while community-based solutions may cater for social needs. Nevertheless, effectiveness is not consistent, local authorities and services function in different environments regarding resources and staffing. This is leading to inconsistency in availability and capacity. Fragmentation can also put the burden of organizing services on older individuals and their families. Digitization may make the process easier for some but more difficult for others (Kam, 2023). This means that it will be misleading to state that current UK provision is either successful or unsuccessful. Its success will depend on whether the services are available and responsive to individual situations (Kam, 2023).</a:t>
            </a:r>
            <a:endParaRPr lang="en-US" altLang="en-US"/>
          </a:p>
          <a:p>
            <a:pPr algn="just"/>
            <a:endParaRPr lang="en-US" altLang="en-US"/>
          </a:p>
        </p:txBody>
      </p:sp>
      <p:sp>
        <p:nvSpPr>
          <p:cNvPr id="44036" name="Slide Number Placeholder 3">
            <a:extLst>
              <a:ext uri="{FF2B5EF4-FFF2-40B4-BE49-F238E27FC236}">
                <a16:creationId xmlns:a16="http://schemas.microsoft.com/office/drawing/2014/main" id="{779BFA16-2A03-6A04-6CEB-26A31632A6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F89FCB08-4279-4C50-81B9-8FD50AE7739F}" type="slidenum">
              <a:rPr lang="en-IN" altLang="en-US">
                <a:latin typeface="Calibri" panose="020F0502020204030204" pitchFamily="34" charset="0"/>
              </a:rPr>
              <a:pPr/>
              <a:t>12</a:t>
            </a:fld>
            <a:endParaRPr lang="en-IN"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9BD04B10-BBE7-5963-E0EB-C68FE1EC0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0219B097-2794-7E18-54DB-C0B00B46CB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Technology plays an increasing role in the care and independence of older people. Telehealth can decrease the necessity of attending certain appointments in person, while tele-monitoring enables health data collection outside the usual clinical context (Jacob et al, 2023). Wearable technology can contribute to activity tracking or identification of possible issues, whereas medication reminders can facilitate medication adherence. Home automation and assistive technologies can make it easier to stay at home through increased safety and assistance in performing everyday tasks (Jacob et al, 2023). Digital care records can also facilitate the information exchange among professional and ensured that they are implemented correctly. However, technology must be regarded as an enabler rather than a substitute of interpersonal relations. The utility of technology relies on its usability, accessibility, affordability, privacy and digital confidence (Jacob et al, 2023). Older people must be consulted when introducing new technologies. Technology can assure significant support in promoting independence, access to care and monitoring. However, digital exclusion, technical problems, privacy and reduced human interaction leads to promote inequalities and therefore, integration of person-centred attachment and non-digital alternatives are crucial (Jacob et al, 2023).</a:t>
            </a:r>
            <a:endParaRPr lang="en-US" altLang="en-US"/>
          </a:p>
          <a:p>
            <a:pPr algn="just"/>
            <a:endParaRPr lang="en-US" altLang="en-US"/>
          </a:p>
        </p:txBody>
      </p:sp>
      <p:sp>
        <p:nvSpPr>
          <p:cNvPr id="45060" name="Slide Number Placeholder 3">
            <a:extLst>
              <a:ext uri="{FF2B5EF4-FFF2-40B4-BE49-F238E27FC236}">
                <a16:creationId xmlns:a16="http://schemas.microsoft.com/office/drawing/2014/main" id="{2883F55A-8548-042B-F99A-3C60D7C6DC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A1FF8B76-999D-4809-88BC-A1E2C4726912}" type="slidenum">
              <a:rPr lang="en-IN" altLang="en-US">
                <a:latin typeface="Calibri" panose="020F0502020204030204" pitchFamily="34" charset="0"/>
              </a:rPr>
              <a:pPr/>
              <a:t>13</a:t>
            </a:fld>
            <a:endParaRPr lang="en-IN"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F6A4338-A197-020E-7DC2-C5DE6904A21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C86C61E8-F2E9-7B0F-DD97-E81A309B03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US" altLang="en-US"/>
              <a:t>Telecare includes  sensors and alarms, such as fall detectors and smoke sensors, alert carers. This promotes independence among people as they stay safe and feel safe at home. However, the major challenge complies with this is high cost and privacy concerns </a:t>
            </a:r>
            <a:r>
              <a:rPr lang="en-GB" altLang="en-US"/>
              <a:t>(Jacob et al, 2023). </a:t>
            </a:r>
            <a:r>
              <a:rPr lang="en-US" altLang="en-US"/>
              <a:t>Telecare uses sensors and alarms in the home, like pendant alarms, fall detectors, and smoke/heat sensors to notify a monitoring center or caregiver. Telecare promotes independence by allowing people to remain safe in their homes and provides faster access to assistance following a fall or fire. There are several issues with telecare, it has high cost; it was approximately £297,000 for each additional quality-adjusted life year. Also, when someone has limited mental capacity, the issue of consent and privacy must be considered </a:t>
            </a:r>
            <a:r>
              <a:rPr lang="en-GB" altLang="en-US"/>
              <a:t>(Kam, 2023).</a:t>
            </a:r>
            <a:endParaRPr lang="en-US" altLang="en-US"/>
          </a:p>
          <a:p>
            <a:endParaRPr lang="en-US" altLang="en-US"/>
          </a:p>
          <a:p>
            <a:endParaRPr lang="en-US" altLang="en-US"/>
          </a:p>
        </p:txBody>
      </p:sp>
      <p:sp>
        <p:nvSpPr>
          <p:cNvPr id="46084" name="Slide Number Placeholder 3">
            <a:extLst>
              <a:ext uri="{FF2B5EF4-FFF2-40B4-BE49-F238E27FC236}">
                <a16:creationId xmlns:a16="http://schemas.microsoft.com/office/drawing/2014/main" id="{76CA1198-F6B2-0747-47E3-FE1CB9B024A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9DACB869-F2FD-4EA0-BDB5-5FAE69D2DFC6}" type="slidenum">
              <a:rPr lang="en-IN" altLang="en-US">
                <a:latin typeface="Calibri" panose="020F0502020204030204" pitchFamily="34" charset="0"/>
              </a:rPr>
              <a:pPr/>
              <a:t>14</a:t>
            </a:fld>
            <a:endParaRPr lang="en-IN"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F91376A5-F0CC-91FA-DF09-20A715EC05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7529F9BE-C5AE-247D-8C58-A8F5D6281B8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US" altLang="en-US"/>
              <a:t>An 88-year old woman named Mrs F had dementia and resided by herself. She was taken to the hospital following an electrical heater fire. Subsequently, she was relocated to a care facility for the elderly. At the time of relocation, Mrs F received independent advocacy services to support her rights as a person residing in a care facility. A trial period where she returned home was unsuccessful. Mrs F formed friendships within the care facility which positively impacted her emotional health. Decisions regarding Mrs F's care were made through a process that identified what would be most beneficial to her (best-interest) while identifying the least restrictive options possible.</a:t>
            </a:r>
          </a:p>
          <a:p>
            <a:endParaRPr lang="en-US" altLang="en-US"/>
          </a:p>
        </p:txBody>
      </p:sp>
      <p:sp>
        <p:nvSpPr>
          <p:cNvPr id="47108" name="Slide Number Placeholder 3">
            <a:extLst>
              <a:ext uri="{FF2B5EF4-FFF2-40B4-BE49-F238E27FC236}">
                <a16:creationId xmlns:a16="http://schemas.microsoft.com/office/drawing/2014/main" id="{F0480E39-E39F-0532-FA8B-0603A4A74C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02A9BC2F-C459-461C-8A52-8769DEDB9C3C}" type="slidenum">
              <a:rPr lang="en-IN" altLang="en-US">
                <a:latin typeface="Calibri" panose="020F0502020204030204" pitchFamily="34" charset="0"/>
              </a:rPr>
              <a:pPr/>
              <a:t>15</a:t>
            </a:fld>
            <a:endParaRPr lang="en-IN"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ED46C1D7-2B99-B3AF-9FEA-83F000CD5A1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91EE1E9A-80CC-4AC7-C087-32AAF196E9F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An integrated approach effectively addresses physical, social, psychological and environmental needs (Dushkova and Ivlieva, 2024). The aim complies with fostering meaningful independence, continued participation within valued activities and consistent safety. Thus, improvement must comply with strong prevention, coordinated services and meaningful involvement of older people. Thus, technology should remain inclusive while evaluation must consider independence, well-being, dignity and quality of life along with clinical outcomes (Dushkova and Ivlieva, 2024).</a:t>
            </a:r>
            <a:endParaRPr lang="en-US" altLang="en-US"/>
          </a:p>
          <a:p>
            <a:endParaRPr lang="en-US" altLang="en-US"/>
          </a:p>
        </p:txBody>
      </p:sp>
      <p:sp>
        <p:nvSpPr>
          <p:cNvPr id="48132" name="Slide Number Placeholder 3">
            <a:extLst>
              <a:ext uri="{FF2B5EF4-FFF2-40B4-BE49-F238E27FC236}">
                <a16:creationId xmlns:a16="http://schemas.microsoft.com/office/drawing/2014/main" id="{19E9408D-FF10-C5BB-22B6-F5E82B03BB3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F143242B-8178-4E93-AF79-D720D97D52A0}" type="slidenum">
              <a:rPr lang="en-IN" altLang="en-US">
                <a:latin typeface="Calibri" panose="020F0502020204030204" pitchFamily="34" charset="0"/>
              </a:rPr>
              <a:pPr/>
              <a:t>16</a:t>
            </a:fld>
            <a:endParaRPr lang="en-IN"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463E35C4-5D44-DFFC-97DA-3E23EBAAD7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9A3E1F6C-18CA-50C6-7D2C-1F8D0CCDA5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The implementation can be restricted due to funding, workforce issue and service fragmentation (Kong, Cheung and Zhang, 2023). Thus, sustainable empowerment is needed that focuses on effective communication, organisational commitment, staff development and meaningful involvement of older individuals within care planning (Khursheed, 2022).</a:t>
            </a:r>
            <a:endParaRPr lang="en-US" altLang="en-US"/>
          </a:p>
          <a:p>
            <a:pPr algn="just"/>
            <a:endParaRPr lang="en-US" altLang="en-US"/>
          </a:p>
        </p:txBody>
      </p:sp>
      <p:sp>
        <p:nvSpPr>
          <p:cNvPr id="49156" name="Slide Number Placeholder 3">
            <a:extLst>
              <a:ext uri="{FF2B5EF4-FFF2-40B4-BE49-F238E27FC236}">
                <a16:creationId xmlns:a16="http://schemas.microsoft.com/office/drawing/2014/main" id="{BEF6B870-7AC4-538C-A72A-F0A104890C6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54D9BC10-197C-4C10-BF4E-27E477503723}" type="slidenum">
              <a:rPr lang="en-IN" altLang="en-US">
                <a:latin typeface="Calibri" panose="020F0502020204030204" pitchFamily="34" charset="0"/>
              </a:rPr>
              <a:pPr/>
              <a:t>17</a:t>
            </a:fld>
            <a:endParaRPr lang="en-IN"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1CCD0147-7C75-6315-8515-7F938B1E6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2624CB9-54E7-AD93-E46F-E8E00733EC0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However, there is need to address inequality, workforce and access issues for assuring that older people receives appropriate and significant support while maintaining control over their lives. </a:t>
            </a:r>
            <a:endParaRPr lang="en-US" altLang="en-US"/>
          </a:p>
          <a:p>
            <a:r>
              <a:rPr lang="en-GB" altLang="en-US"/>
              <a:t> </a:t>
            </a:r>
            <a:endParaRPr lang="en-US" altLang="en-US"/>
          </a:p>
          <a:p>
            <a:pPr algn="just"/>
            <a:endParaRPr lang="en-US" altLang="en-US"/>
          </a:p>
        </p:txBody>
      </p:sp>
      <p:sp>
        <p:nvSpPr>
          <p:cNvPr id="50180" name="Slide Number Placeholder 3">
            <a:extLst>
              <a:ext uri="{FF2B5EF4-FFF2-40B4-BE49-F238E27FC236}">
                <a16:creationId xmlns:a16="http://schemas.microsoft.com/office/drawing/2014/main" id="{C3D76AAB-1837-BEE5-0C9D-6E5CB0D2B8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077D6B8F-B827-44D0-8A63-D07C3C6DB43F}" type="slidenum">
              <a:rPr lang="en-IN" altLang="en-US">
                <a:latin typeface="Calibri" panose="020F0502020204030204" pitchFamily="34" charset="0"/>
              </a:rPr>
              <a:pPr/>
              <a:t>18</a:t>
            </a:fld>
            <a:endParaRPr lang="en-IN"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C29B8D4B-5969-B771-977D-0610F52300B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DDF3CAA1-6504-7A09-387D-18EC4A7DCDB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1204" name="Slide Number Placeholder 3">
            <a:extLst>
              <a:ext uri="{FF2B5EF4-FFF2-40B4-BE49-F238E27FC236}">
                <a16:creationId xmlns:a16="http://schemas.microsoft.com/office/drawing/2014/main" id="{9B22E939-0F2B-9DC5-0931-0BB523B9887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95E2D373-4F95-4DBF-9858-00F63A977FF4}" type="slidenum">
              <a:rPr lang="en-IN" altLang="en-US">
                <a:latin typeface="Calibri" panose="020F0502020204030204" pitchFamily="34" charset="0"/>
              </a:rPr>
              <a:pPr/>
              <a:t>19</a:t>
            </a:fld>
            <a:endParaRPr lang="en-IN"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FCCC464F-4163-B688-5546-451ACDC5B5C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410DC7AA-7FB6-4D16-484C-BDEF3D14A6F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2228" name="Slide Number Placeholder 3">
            <a:extLst>
              <a:ext uri="{FF2B5EF4-FFF2-40B4-BE49-F238E27FC236}">
                <a16:creationId xmlns:a16="http://schemas.microsoft.com/office/drawing/2014/main" id="{6C9BF9B2-55DE-9F6C-8105-721187E6B6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5AD7B100-7479-4D18-987D-442A58D2A6B4}" type="slidenum">
              <a:rPr lang="en-IN" altLang="en-US">
                <a:latin typeface="Calibri" panose="020F0502020204030204" pitchFamily="34" charset="0"/>
              </a:rPr>
              <a:pPr/>
              <a:t>20</a:t>
            </a:fld>
            <a:endParaRPr lang="en-IN"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C603D6F-357D-AAEA-4673-ABEAAD022B22}"/>
              </a:ext>
            </a:extLst>
          </p:cNvPr>
          <p:cNvSpPr/>
          <p:nvPr/>
        </p:nvSpPr>
        <p:spPr bwMode="white">
          <a:xfrm>
            <a:off x="0" y="5970588"/>
            <a:ext cx="12192000" cy="887412"/>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3" name="Rectangle 2">
            <a:extLst>
              <a:ext uri="{FF2B5EF4-FFF2-40B4-BE49-F238E27FC236}">
                <a16:creationId xmlns:a16="http://schemas.microsoft.com/office/drawing/2014/main" id="{49C89552-1F55-3853-939F-7A790A3160F2}"/>
              </a:ext>
            </a:extLst>
          </p:cNvPr>
          <p:cNvSpPr/>
          <p:nvPr/>
        </p:nvSpPr>
        <p:spPr>
          <a:xfrm>
            <a:off x="-12700" y="6053138"/>
            <a:ext cx="3000375" cy="712787"/>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4" name="Rectangle 3">
            <a:extLst>
              <a:ext uri="{FF2B5EF4-FFF2-40B4-BE49-F238E27FC236}">
                <a16:creationId xmlns:a16="http://schemas.microsoft.com/office/drawing/2014/main" id="{639ACB75-3D44-C40F-83CE-B98C6CEFCFE8}"/>
              </a:ext>
            </a:extLst>
          </p:cNvPr>
          <p:cNvSpPr/>
          <p:nvPr/>
        </p:nvSpPr>
        <p:spPr>
          <a:xfrm>
            <a:off x="3144838" y="6043613"/>
            <a:ext cx="9047162" cy="714375"/>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lang="en-US"/>
              <a:t>Click to edit Master title style</a:t>
            </a:r>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5" name="Date Placeholder 27">
            <a:extLst>
              <a:ext uri="{FF2B5EF4-FFF2-40B4-BE49-F238E27FC236}">
                <a16:creationId xmlns:a16="http://schemas.microsoft.com/office/drawing/2014/main" id="{453F7004-3048-1F20-3080-D49AA67BA836}"/>
              </a:ext>
            </a:extLst>
          </p:cNvPr>
          <p:cNvSpPr>
            <a:spLocks noGrp="1"/>
          </p:cNvSpPr>
          <p:nvPr>
            <p:ph type="dt" sz="half" idx="10"/>
          </p:nvPr>
        </p:nvSpPr>
        <p:spPr>
          <a:xfrm>
            <a:off x="101600" y="6069013"/>
            <a:ext cx="2743200" cy="685800"/>
          </a:xfrm>
        </p:spPr>
        <p:txBody>
          <a:bodyPr>
            <a:noAutofit/>
          </a:bodyPr>
          <a:lstStyle>
            <a:lvl1pPr algn="ctr">
              <a:defRPr sz="2000">
                <a:solidFill>
                  <a:srgbClr val="FFFFFF"/>
                </a:solidFill>
              </a:defRPr>
            </a:lvl1pPr>
          </a:lstStyle>
          <a:p>
            <a:pPr>
              <a:defRPr/>
            </a:pPr>
            <a:fld id="{A64DAB78-BF39-4E3E-9CAD-A21D35CD08E6}" type="datetimeFigureOut">
              <a:rPr lang="en-IN"/>
              <a:pPr>
                <a:defRPr/>
              </a:pPr>
              <a:t>23-10-2026</a:t>
            </a:fld>
            <a:endParaRPr lang="en-IN"/>
          </a:p>
        </p:txBody>
      </p:sp>
      <p:sp>
        <p:nvSpPr>
          <p:cNvPr id="6" name="Footer Placeholder 16">
            <a:extLst>
              <a:ext uri="{FF2B5EF4-FFF2-40B4-BE49-F238E27FC236}">
                <a16:creationId xmlns:a16="http://schemas.microsoft.com/office/drawing/2014/main" id="{30E457AD-73D2-2F41-3F3A-FF3AD8A7508B}"/>
              </a:ext>
            </a:extLst>
          </p:cNvPr>
          <p:cNvSpPr>
            <a:spLocks noGrp="1"/>
          </p:cNvSpPr>
          <p:nvPr>
            <p:ph type="ftr" sz="quarter" idx="11"/>
          </p:nvPr>
        </p:nvSpPr>
        <p:spPr>
          <a:xfrm>
            <a:off x="2781300" y="236538"/>
            <a:ext cx="7823200" cy="365125"/>
          </a:xfrm>
        </p:spPr>
        <p:txBody>
          <a:bodyPr/>
          <a:lstStyle>
            <a:lvl1pPr algn="r">
              <a:defRPr>
                <a:solidFill>
                  <a:schemeClr val="tx2"/>
                </a:solidFill>
              </a:defRPr>
            </a:lvl1pPr>
          </a:lstStyle>
          <a:p>
            <a:pPr>
              <a:defRPr/>
            </a:pPr>
            <a:endParaRPr lang="en-IN"/>
          </a:p>
        </p:txBody>
      </p:sp>
      <p:sp>
        <p:nvSpPr>
          <p:cNvPr id="7" name="Slide Number Placeholder 28">
            <a:extLst>
              <a:ext uri="{FF2B5EF4-FFF2-40B4-BE49-F238E27FC236}">
                <a16:creationId xmlns:a16="http://schemas.microsoft.com/office/drawing/2014/main" id="{FA7846AF-6F2B-B464-CEAC-08D9B9A684B5}"/>
              </a:ext>
            </a:extLst>
          </p:cNvPr>
          <p:cNvSpPr>
            <a:spLocks noGrp="1"/>
          </p:cNvSpPr>
          <p:nvPr>
            <p:ph type="sldNum" sz="quarter" idx="12"/>
          </p:nvPr>
        </p:nvSpPr>
        <p:spPr>
          <a:xfrm>
            <a:off x="10668000" y="228600"/>
            <a:ext cx="1117600" cy="381000"/>
          </a:xfrm>
        </p:spPr>
        <p:txBody>
          <a:bodyPr/>
          <a:lstStyle>
            <a:lvl1pPr>
              <a:defRPr>
                <a:solidFill>
                  <a:schemeClr val="tx2"/>
                </a:solidFill>
              </a:defRPr>
            </a:lvl1pPr>
          </a:lstStyle>
          <a:p>
            <a:fld id="{7990BB30-5392-4011-AE1A-31DFA9E528B2}" type="slidenum">
              <a:rPr lang="en-IN" altLang="en-US"/>
              <a:pPr/>
              <a:t>‹#›</a:t>
            </a:fld>
            <a:endParaRPr lang="en-IN" altLang="en-US"/>
          </a:p>
        </p:txBody>
      </p:sp>
    </p:spTree>
    <p:extLst>
      <p:ext uri="{BB962C8B-B14F-4D97-AF65-F5344CB8AC3E}">
        <p14:creationId xmlns:p14="http://schemas.microsoft.com/office/powerpoint/2010/main" val="31914744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lang="en-US"/>
              <a:t>Click to edit Master title style</a:t>
            </a:r>
          </a:p>
        </p:txBody>
      </p:sp>
      <p:sp>
        <p:nvSpPr>
          <p:cNvPr id="8" name="Content Placeholder 7"/>
          <p:cNvSpPr>
            <a:spLocks noGrp="1"/>
          </p:cNvSpPr>
          <p:nvPr>
            <p:ph sz="quarter" idx="1"/>
          </p:nvPr>
        </p:nvSpPr>
        <p:spPr>
          <a:xfrm>
            <a:off x="816864" y="1600200"/>
            <a:ext cx="108712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13">
            <a:extLst>
              <a:ext uri="{FF2B5EF4-FFF2-40B4-BE49-F238E27FC236}">
                <a16:creationId xmlns:a16="http://schemas.microsoft.com/office/drawing/2014/main" id="{F34ACA93-4662-CE81-B021-0D7A8F3F234C}"/>
              </a:ext>
            </a:extLst>
          </p:cNvPr>
          <p:cNvSpPr>
            <a:spLocks noGrp="1"/>
          </p:cNvSpPr>
          <p:nvPr>
            <p:ph type="dt" sz="half" idx="10"/>
          </p:nvPr>
        </p:nvSpPr>
        <p:spPr/>
        <p:txBody>
          <a:bodyPr/>
          <a:lstStyle>
            <a:lvl1pPr>
              <a:defRPr/>
            </a:lvl1pPr>
          </a:lstStyle>
          <a:p>
            <a:pPr>
              <a:defRPr/>
            </a:pPr>
            <a:fld id="{728D2E2F-3A2E-4E50-831D-25F6476DB349}" type="datetimeFigureOut">
              <a:rPr lang="en-IN"/>
              <a:pPr>
                <a:defRPr/>
              </a:pPr>
              <a:t>23-10-2026</a:t>
            </a:fld>
            <a:endParaRPr lang="en-IN"/>
          </a:p>
        </p:txBody>
      </p:sp>
      <p:sp>
        <p:nvSpPr>
          <p:cNvPr id="4" name="Footer Placeholder 2">
            <a:extLst>
              <a:ext uri="{FF2B5EF4-FFF2-40B4-BE49-F238E27FC236}">
                <a16:creationId xmlns:a16="http://schemas.microsoft.com/office/drawing/2014/main" id="{BFB0A3A8-9151-B6CC-1382-81558AEE600D}"/>
              </a:ext>
            </a:extLst>
          </p:cNvPr>
          <p:cNvSpPr>
            <a:spLocks noGrp="1"/>
          </p:cNvSpPr>
          <p:nvPr>
            <p:ph type="ftr" sz="quarter" idx="11"/>
          </p:nvPr>
        </p:nvSpPr>
        <p:spPr/>
        <p:txBody>
          <a:bodyPr/>
          <a:lstStyle>
            <a:lvl1pPr>
              <a:defRPr/>
            </a:lvl1pPr>
          </a:lstStyle>
          <a:p>
            <a:pPr>
              <a:defRPr/>
            </a:pPr>
            <a:endParaRPr lang="en-IN"/>
          </a:p>
        </p:txBody>
      </p:sp>
      <p:sp>
        <p:nvSpPr>
          <p:cNvPr id="5" name="Slide Number Placeholder 22">
            <a:extLst>
              <a:ext uri="{FF2B5EF4-FFF2-40B4-BE49-F238E27FC236}">
                <a16:creationId xmlns:a16="http://schemas.microsoft.com/office/drawing/2014/main" id="{7E57F737-D1C2-A20A-90EB-7035F6A35458}"/>
              </a:ext>
            </a:extLst>
          </p:cNvPr>
          <p:cNvSpPr>
            <a:spLocks noGrp="1"/>
          </p:cNvSpPr>
          <p:nvPr>
            <p:ph type="sldNum" sz="quarter" idx="12"/>
          </p:nvPr>
        </p:nvSpPr>
        <p:spPr/>
        <p:txBody>
          <a:bodyPr/>
          <a:lstStyle>
            <a:lvl1pPr>
              <a:defRPr/>
            </a:lvl1pPr>
          </a:lstStyle>
          <a:p>
            <a:fld id="{913FD91F-1AE3-466A-AA3E-3AD4FAF6733E}" type="slidenum">
              <a:rPr lang="en-IN" altLang="en-US"/>
              <a:pPr/>
              <a:t>‹#›</a:t>
            </a:fld>
            <a:endParaRPr lang="en-IN" altLang="en-US"/>
          </a:p>
        </p:txBody>
      </p:sp>
    </p:spTree>
    <p:extLst>
      <p:ext uri="{BB962C8B-B14F-4D97-AF65-F5344CB8AC3E}">
        <p14:creationId xmlns:p14="http://schemas.microsoft.com/office/powerpoint/2010/main" val="3072587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02FD4C0-D1A0-3F53-6943-7FCEBA78B7CD}"/>
              </a:ext>
            </a:extLst>
          </p:cNvPr>
          <p:cNvSpPr/>
          <p:nvPr/>
        </p:nvSpPr>
        <p:spPr bwMode="white">
          <a:xfrm>
            <a:off x="0" y="1524000"/>
            <a:ext cx="12192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5" name="Rectangle 4">
            <a:extLst>
              <a:ext uri="{FF2B5EF4-FFF2-40B4-BE49-F238E27FC236}">
                <a16:creationId xmlns:a16="http://schemas.microsoft.com/office/drawing/2014/main" id="{5EBEB8E9-F7B8-2C2A-DDAA-58171D2D5562}"/>
              </a:ext>
            </a:extLst>
          </p:cNvPr>
          <p:cNvSpPr/>
          <p:nvPr/>
        </p:nvSpPr>
        <p:spPr>
          <a:xfrm>
            <a:off x="0" y="1600200"/>
            <a:ext cx="17272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6" name="Rectangle 5">
            <a:extLst>
              <a:ext uri="{FF2B5EF4-FFF2-40B4-BE49-F238E27FC236}">
                <a16:creationId xmlns:a16="http://schemas.microsoft.com/office/drawing/2014/main" id="{4EF78E12-412E-746C-C6AA-BB841A4DB74F}"/>
              </a:ext>
            </a:extLst>
          </p:cNvPr>
          <p:cNvSpPr/>
          <p:nvPr/>
        </p:nvSpPr>
        <p:spPr>
          <a:xfrm>
            <a:off x="1828800" y="1600200"/>
            <a:ext cx="103632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3" name="Text Placeholder 2"/>
          <p:cNvSpPr>
            <a:spLocks noGrp="1"/>
          </p:cNvSpPr>
          <p:nvPr>
            <p:ph type="body" idx="1"/>
          </p:nvPr>
        </p:nvSpPr>
        <p:spPr>
          <a:xfrm>
            <a:off x="1828801" y="2743200"/>
            <a:ext cx="9497484" cy="1673225"/>
          </a:xfrm>
        </p:spPr>
        <p:txBody>
          <a:bodyPr/>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2" name="Title 1"/>
          <p:cNvSpPr>
            <a:spLocks noGrp="1"/>
          </p:cNvSpPr>
          <p:nvPr>
            <p:ph type="title"/>
          </p:nvPr>
        </p:nvSpPr>
        <p:spPr>
          <a:xfrm>
            <a:off x="1828800" y="1600200"/>
            <a:ext cx="10160000" cy="990600"/>
          </a:xfrm>
        </p:spPr>
        <p:txBody>
          <a:bodyPr/>
          <a:lstStyle>
            <a:lvl1pPr algn="l">
              <a:buNone/>
              <a:defRPr sz="4400" b="0" cap="none">
                <a:solidFill>
                  <a:srgbClr val="FFFFFF"/>
                </a:solidFill>
              </a:defRPr>
            </a:lvl1pPr>
          </a:lstStyle>
          <a:p>
            <a:r>
              <a:rPr lang="en-US"/>
              <a:t>Click to edit Master title style</a:t>
            </a:r>
          </a:p>
        </p:txBody>
      </p:sp>
      <p:sp>
        <p:nvSpPr>
          <p:cNvPr id="7" name="Date Placeholder 11">
            <a:extLst>
              <a:ext uri="{FF2B5EF4-FFF2-40B4-BE49-F238E27FC236}">
                <a16:creationId xmlns:a16="http://schemas.microsoft.com/office/drawing/2014/main" id="{3C95AE23-EA89-61CF-8048-D675C23095B0}"/>
              </a:ext>
            </a:extLst>
          </p:cNvPr>
          <p:cNvSpPr>
            <a:spLocks noGrp="1"/>
          </p:cNvSpPr>
          <p:nvPr>
            <p:ph type="dt" sz="half" idx="10"/>
          </p:nvPr>
        </p:nvSpPr>
        <p:spPr/>
        <p:txBody>
          <a:bodyPr/>
          <a:lstStyle>
            <a:lvl1pPr>
              <a:defRPr/>
            </a:lvl1pPr>
          </a:lstStyle>
          <a:p>
            <a:pPr>
              <a:defRPr/>
            </a:pPr>
            <a:fld id="{90C09EDC-353E-44E8-A005-445F8E270E9E}" type="datetimeFigureOut">
              <a:rPr lang="en-IN"/>
              <a:pPr>
                <a:defRPr/>
              </a:pPr>
              <a:t>23-10-2026</a:t>
            </a:fld>
            <a:endParaRPr lang="en-IN"/>
          </a:p>
        </p:txBody>
      </p:sp>
      <p:sp>
        <p:nvSpPr>
          <p:cNvPr id="8" name="Slide Number Placeholder 12">
            <a:extLst>
              <a:ext uri="{FF2B5EF4-FFF2-40B4-BE49-F238E27FC236}">
                <a16:creationId xmlns:a16="http://schemas.microsoft.com/office/drawing/2014/main" id="{D7E44633-4B40-54F3-1282-71E5A6EA3B31}"/>
              </a:ext>
            </a:extLst>
          </p:cNvPr>
          <p:cNvSpPr>
            <a:spLocks noGrp="1"/>
          </p:cNvSpPr>
          <p:nvPr>
            <p:ph type="sldNum" sz="quarter" idx="11"/>
          </p:nvPr>
        </p:nvSpPr>
        <p:spPr>
          <a:xfrm>
            <a:off x="0" y="1752600"/>
            <a:ext cx="1727200" cy="701675"/>
          </a:xfrm>
        </p:spPr>
        <p:txBody>
          <a:bodyPr>
            <a:noAutofit/>
          </a:bodyPr>
          <a:lstStyle>
            <a:lvl1pPr>
              <a:defRPr sz="2400"/>
            </a:lvl1pPr>
          </a:lstStyle>
          <a:p>
            <a:fld id="{3F50E080-3069-417A-BE23-0D820E116BC2}" type="slidenum">
              <a:rPr lang="en-IN" altLang="en-US"/>
              <a:pPr/>
              <a:t>‹#›</a:t>
            </a:fld>
            <a:endParaRPr lang="en-IN" altLang="en-US"/>
          </a:p>
        </p:txBody>
      </p:sp>
      <p:sp>
        <p:nvSpPr>
          <p:cNvPr id="9" name="Footer Placeholder 13">
            <a:extLst>
              <a:ext uri="{FF2B5EF4-FFF2-40B4-BE49-F238E27FC236}">
                <a16:creationId xmlns:a16="http://schemas.microsoft.com/office/drawing/2014/main" id="{27C3CDB2-D65D-EEEB-4E54-CB59BFDE842F}"/>
              </a:ext>
            </a:extLst>
          </p:cNvPr>
          <p:cNvSpPr>
            <a:spLocks noGrp="1"/>
          </p:cNvSpPr>
          <p:nvPr>
            <p:ph type="ftr" sz="quarter" idx="12"/>
          </p:nvPr>
        </p:nvSpPr>
        <p:spPr/>
        <p:txBody>
          <a:bodyPr/>
          <a:lstStyle>
            <a:lvl1pPr>
              <a:defRPr/>
            </a:lvl1pPr>
          </a:lstStyle>
          <a:p>
            <a:pPr>
              <a:defRPr/>
            </a:pPr>
            <a:endParaRPr lang="en-IN"/>
          </a:p>
        </p:txBody>
      </p:sp>
    </p:spTree>
    <p:extLst>
      <p:ext uri="{BB962C8B-B14F-4D97-AF65-F5344CB8AC3E}">
        <p14:creationId xmlns:p14="http://schemas.microsoft.com/office/powerpoint/2010/main" val="176329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812800" y="1589567"/>
            <a:ext cx="51816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459868" y="1589567"/>
            <a:ext cx="51816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7">
            <a:extLst>
              <a:ext uri="{FF2B5EF4-FFF2-40B4-BE49-F238E27FC236}">
                <a16:creationId xmlns:a16="http://schemas.microsoft.com/office/drawing/2014/main" id="{4676262A-B602-8560-193E-3FE7FBB125F9}"/>
              </a:ext>
            </a:extLst>
          </p:cNvPr>
          <p:cNvSpPr>
            <a:spLocks noGrp="1"/>
          </p:cNvSpPr>
          <p:nvPr>
            <p:ph type="dt" sz="half" idx="10"/>
          </p:nvPr>
        </p:nvSpPr>
        <p:spPr/>
        <p:txBody>
          <a:bodyPr rtlCol="0"/>
          <a:lstStyle>
            <a:lvl1pPr>
              <a:defRPr/>
            </a:lvl1pPr>
          </a:lstStyle>
          <a:p>
            <a:pPr>
              <a:defRPr/>
            </a:pPr>
            <a:fld id="{BDBC9F5C-4848-46EA-A44E-2D7A7B72D2D7}" type="datetimeFigureOut">
              <a:rPr lang="en-IN"/>
              <a:pPr>
                <a:defRPr/>
              </a:pPr>
              <a:t>23-10-2026</a:t>
            </a:fld>
            <a:endParaRPr lang="en-IN"/>
          </a:p>
        </p:txBody>
      </p:sp>
      <p:sp>
        <p:nvSpPr>
          <p:cNvPr id="4" name="Slide Number Placeholder 9">
            <a:extLst>
              <a:ext uri="{FF2B5EF4-FFF2-40B4-BE49-F238E27FC236}">
                <a16:creationId xmlns:a16="http://schemas.microsoft.com/office/drawing/2014/main" id="{5FDEA15D-82AF-7EA7-52E5-84FEF1FBB888}"/>
              </a:ext>
            </a:extLst>
          </p:cNvPr>
          <p:cNvSpPr>
            <a:spLocks noGrp="1"/>
          </p:cNvSpPr>
          <p:nvPr>
            <p:ph type="sldNum" sz="quarter" idx="11"/>
          </p:nvPr>
        </p:nvSpPr>
        <p:spPr/>
        <p:txBody>
          <a:bodyPr/>
          <a:lstStyle>
            <a:lvl1pPr>
              <a:defRPr/>
            </a:lvl1pPr>
          </a:lstStyle>
          <a:p>
            <a:fld id="{D59DEE6C-D9DB-45C9-93E2-345A3A169058}" type="slidenum">
              <a:rPr lang="en-IN" altLang="en-US"/>
              <a:pPr/>
              <a:t>‹#›</a:t>
            </a:fld>
            <a:endParaRPr lang="en-IN" altLang="en-US"/>
          </a:p>
        </p:txBody>
      </p:sp>
      <p:sp>
        <p:nvSpPr>
          <p:cNvPr id="5" name="Footer Placeholder 11">
            <a:extLst>
              <a:ext uri="{FF2B5EF4-FFF2-40B4-BE49-F238E27FC236}">
                <a16:creationId xmlns:a16="http://schemas.microsoft.com/office/drawing/2014/main" id="{9490D240-814F-03D2-54C4-3D49D6666DEB}"/>
              </a:ext>
            </a:extLst>
          </p:cNvPr>
          <p:cNvSpPr>
            <a:spLocks noGrp="1"/>
          </p:cNvSpPr>
          <p:nvPr>
            <p:ph type="ftr" sz="quarter" idx="12"/>
          </p:nvPr>
        </p:nvSpPr>
        <p:spPr/>
        <p:txBody>
          <a:bodyPr rtlCol="0"/>
          <a:lstStyle>
            <a:lvl1pPr>
              <a:defRPr/>
            </a:lvl1pPr>
          </a:lstStyle>
          <a:p>
            <a:pPr>
              <a:defRPr/>
            </a:pPr>
            <a:endParaRPr lang="en-IN"/>
          </a:p>
        </p:txBody>
      </p:sp>
    </p:spTree>
    <p:extLst>
      <p:ext uri="{BB962C8B-B14F-4D97-AF65-F5344CB8AC3E}">
        <p14:creationId xmlns:p14="http://schemas.microsoft.com/office/powerpoint/2010/main" val="2047436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0" y="273050"/>
            <a:ext cx="10871200" cy="869950"/>
          </a:xfrm>
        </p:spPr>
        <p:txBody>
          <a:bodyPr/>
          <a:lstStyle>
            <a:lvl1pPr>
              <a:defRPr/>
            </a:lvl1pPr>
          </a:lstStyle>
          <a:p>
            <a:r>
              <a:rPr lang="en-US"/>
              <a:t>Click to edit Master title style</a:t>
            </a:r>
          </a:p>
        </p:txBody>
      </p:sp>
      <p:sp>
        <p:nvSpPr>
          <p:cNvPr id="11" name="Content Placeholder 10"/>
          <p:cNvSpPr>
            <a:spLocks noGrp="1"/>
          </p:cNvSpPr>
          <p:nvPr>
            <p:ph sz="quarter" idx="2"/>
          </p:nvPr>
        </p:nvSpPr>
        <p:spPr>
          <a:xfrm>
            <a:off x="812800" y="2438400"/>
            <a:ext cx="5181600" cy="3581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quarter" idx="4"/>
          </p:nvPr>
        </p:nvSpPr>
        <p:spPr>
          <a:xfrm>
            <a:off x="6400800" y="2438400"/>
            <a:ext cx="5181600" cy="3581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Text Placeholder 15"/>
          <p:cNvSpPr>
            <a:spLocks noGrp="1"/>
          </p:cNvSpPr>
          <p:nvPr>
            <p:ph type="body" sz="quarter" idx="1"/>
          </p:nvPr>
        </p:nvSpPr>
        <p:spPr>
          <a:xfrm>
            <a:off x="812800" y="1752600"/>
            <a:ext cx="5181600" cy="640080"/>
          </a:xfrm>
          <a:solidFill>
            <a:schemeClr val="accent2"/>
          </a:solidFill>
        </p:spPr>
        <p:txBody>
          <a:bodyPr rtlCol="0" anchor="ctr"/>
          <a:lstStyle>
            <a:lvl1pPr marL="0" indent="0">
              <a:buFontTx/>
              <a:buNone/>
              <a:defRPr sz="2000" b="1">
                <a:solidFill>
                  <a:srgbClr val="FFFFFF"/>
                </a:solidFill>
              </a:defRPr>
            </a:lvl1pPr>
          </a:lstStyle>
          <a:p>
            <a:pPr lvl="0"/>
            <a:r>
              <a:rPr lang="en-US"/>
              <a:t>Click to edit Master text styles</a:t>
            </a:r>
          </a:p>
        </p:txBody>
      </p:sp>
      <p:sp>
        <p:nvSpPr>
          <p:cNvPr id="15" name="Text Placeholder 14"/>
          <p:cNvSpPr>
            <a:spLocks noGrp="1"/>
          </p:cNvSpPr>
          <p:nvPr>
            <p:ph type="body" sz="quarter" idx="3"/>
          </p:nvPr>
        </p:nvSpPr>
        <p:spPr>
          <a:xfrm>
            <a:off x="6400800" y="1752600"/>
            <a:ext cx="5181600" cy="640080"/>
          </a:xfrm>
          <a:solidFill>
            <a:schemeClr val="accent4"/>
          </a:solidFill>
        </p:spPr>
        <p:txBody>
          <a:bodyPr rtlCol="0" anchor="ctr"/>
          <a:lstStyle>
            <a:lvl1pPr marL="0" indent="0">
              <a:buFontTx/>
              <a:buNone/>
              <a:defRPr sz="2000" b="1">
                <a:solidFill>
                  <a:srgbClr val="FFFFFF"/>
                </a:solidFill>
              </a:defRPr>
            </a:lvl1pPr>
          </a:lstStyle>
          <a:p>
            <a:pPr lvl="0"/>
            <a:r>
              <a:rPr lang="en-US"/>
              <a:t>Click to edit Master text styles</a:t>
            </a:r>
          </a:p>
        </p:txBody>
      </p:sp>
      <p:sp>
        <p:nvSpPr>
          <p:cNvPr id="3" name="Date Placeholder 9">
            <a:extLst>
              <a:ext uri="{FF2B5EF4-FFF2-40B4-BE49-F238E27FC236}">
                <a16:creationId xmlns:a16="http://schemas.microsoft.com/office/drawing/2014/main" id="{19AF17CA-9B21-4D23-3FCB-B35FF2365A00}"/>
              </a:ext>
            </a:extLst>
          </p:cNvPr>
          <p:cNvSpPr>
            <a:spLocks noGrp="1"/>
          </p:cNvSpPr>
          <p:nvPr>
            <p:ph type="dt" sz="half" idx="10"/>
          </p:nvPr>
        </p:nvSpPr>
        <p:spPr/>
        <p:txBody>
          <a:bodyPr rtlCol="0"/>
          <a:lstStyle>
            <a:lvl1pPr>
              <a:defRPr/>
            </a:lvl1pPr>
          </a:lstStyle>
          <a:p>
            <a:pPr>
              <a:defRPr/>
            </a:pPr>
            <a:fld id="{0235274C-F8EC-4BCD-BCE7-D8E50B8348EA}" type="datetimeFigureOut">
              <a:rPr lang="en-IN"/>
              <a:pPr>
                <a:defRPr/>
              </a:pPr>
              <a:t>23-10-2026</a:t>
            </a:fld>
            <a:endParaRPr lang="en-IN"/>
          </a:p>
        </p:txBody>
      </p:sp>
      <p:sp>
        <p:nvSpPr>
          <p:cNvPr id="4" name="Slide Number Placeholder 11">
            <a:extLst>
              <a:ext uri="{FF2B5EF4-FFF2-40B4-BE49-F238E27FC236}">
                <a16:creationId xmlns:a16="http://schemas.microsoft.com/office/drawing/2014/main" id="{0692D6A5-22EE-120B-8EBD-332BD97D7403}"/>
              </a:ext>
            </a:extLst>
          </p:cNvPr>
          <p:cNvSpPr>
            <a:spLocks noGrp="1"/>
          </p:cNvSpPr>
          <p:nvPr>
            <p:ph type="sldNum" sz="quarter" idx="11"/>
          </p:nvPr>
        </p:nvSpPr>
        <p:spPr/>
        <p:txBody>
          <a:bodyPr/>
          <a:lstStyle>
            <a:lvl1pPr>
              <a:defRPr/>
            </a:lvl1pPr>
          </a:lstStyle>
          <a:p>
            <a:fld id="{3A653CAA-6C66-4144-A89A-E1D7424873A2}" type="slidenum">
              <a:rPr lang="en-IN" altLang="en-US"/>
              <a:pPr/>
              <a:t>‹#›</a:t>
            </a:fld>
            <a:endParaRPr lang="en-IN" altLang="en-US"/>
          </a:p>
        </p:txBody>
      </p:sp>
      <p:sp>
        <p:nvSpPr>
          <p:cNvPr id="5" name="Footer Placeholder 13">
            <a:extLst>
              <a:ext uri="{FF2B5EF4-FFF2-40B4-BE49-F238E27FC236}">
                <a16:creationId xmlns:a16="http://schemas.microsoft.com/office/drawing/2014/main" id="{FA253A9C-D707-F97C-C92C-1ECE14F64DEA}"/>
              </a:ext>
            </a:extLst>
          </p:cNvPr>
          <p:cNvSpPr>
            <a:spLocks noGrp="1"/>
          </p:cNvSpPr>
          <p:nvPr>
            <p:ph type="ftr" sz="quarter" idx="12"/>
          </p:nvPr>
        </p:nvSpPr>
        <p:spPr/>
        <p:txBody>
          <a:bodyPr rtlCol="0"/>
          <a:lstStyle>
            <a:lvl1pPr>
              <a:defRPr/>
            </a:lvl1pPr>
          </a:lstStyle>
          <a:p>
            <a:pPr>
              <a:defRPr/>
            </a:pPr>
            <a:endParaRPr lang="en-IN"/>
          </a:p>
        </p:txBody>
      </p:sp>
    </p:spTree>
    <p:extLst>
      <p:ext uri="{BB962C8B-B14F-4D97-AF65-F5344CB8AC3E}">
        <p14:creationId xmlns:p14="http://schemas.microsoft.com/office/powerpoint/2010/main" val="3947467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0F27FB75-694B-ED96-9F9D-5110134771C6}"/>
              </a:ext>
            </a:extLst>
          </p:cNvPr>
          <p:cNvSpPr>
            <a:spLocks noGrp="1"/>
          </p:cNvSpPr>
          <p:nvPr>
            <p:ph type="dt" sz="half" idx="10"/>
          </p:nvPr>
        </p:nvSpPr>
        <p:spPr/>
        <p:txBody>
          <a:bodyPr/>
          <a:lstStyle>
            <a:lvl1pPr>
              <a:defRPr/>
            </a:lvl1pPr>
          </a:lstStyle>
          <a:p>
            <a:pPr>
              <a:defRPr/>
            </a:pPr>
            <a:fld id="{EA8E3F66-AE45-4A81-9211-A310577B9BE3}" type="datetimeFigureOut">
              <a:rPr lang="en-IN"/>
              <a:pPr>
                <a:defRPr/>
              </a:pPr>
              <a:t>23-10-2026</a:t>
            </a:fld>
            <a:endParaRPr lang="en-IN"/>
          </a:p>
        </p:txBody>
      </p:sp>
      <p:sp>
        <p:nvSpPr>
          <p:cNvPr id="4" name="Footer Placeholder 2">
            <a:extLst>
              <a:ext uri="{FF2B5EF4-FFF2-40B4-BE49-F238E27FC236}">
                <a16:creationId xmlns:a16="http://schemas.microsoft.com/office/drawing/2014/main" id="{070A9533-9C7D-DA2F-C953-012CD41DB4A5}"/>
              </a:ext>
            </a:extLst>
          </p:cNvPr>
          <p:cNvSpPr>
            <a:spLocks noGrp="1"/>
          </p:cNvSpPr>
          <p:nvPr>
            <p:ph type="ftr" sz="quarter" idx="11"/>
          </p:nvPr>
        </p:nvSpPr>
        <p:spPr/>
        <p:txBody>
          <a:bodyPr/>
          <a:lstStyle>
            <a:lvl1pPr>
              <a:defRPr/>
            </a:lvl1pPr>
          </a:lstStyle>
          <a:p>
            <a:pPr>
              <a:defRPr/>
            </a:pPr>
            <a:endParaRPr lang="en-IN"/>
          </a:p>
        </p:txBody>
      </p:sp>
      <p:sp>
        <p:nvSpPr>
          <p:cNvPr id="5" name="Slide Number Placeholder 22">
            <a:extLst>
              <a:ext uri="{FF2B5EF4-FFF2-40B4-BE49-F238E27FC236}">
                <a16:creationId xmlns:a16="http://schemas.microsoft.com/office/drawing/2014/main" id="{A47D8D6F-181B-0AE7-EF3C-B2FA29E2338D}"/>
              </a:ext>
            </a:extLst>
          </p:cNvPr>
          <p:cNvSpPr>
            <a:spLocks noGrp="1"/>
          </p:cNvSpPr>
          <p:nvPr>
            <p:ph type="sldNum" sz="quarter" idx="12"/>
          </p:nvPr>
        </p:nvSpPr>
        <p:spPr/>
        <p:txBody>
          <a:bodyPr/>
          <a:lstStyle>
            <a:lvl1pPr>
              <a:defRPr/>
            </a:lvl1pPr>
          </a:lstStyle>
          <a:p>
            <a:fld id="{5922E8AB-A411-4E5F-B44D-1284930F22B2}" type="slidenum">
              <a:rPr lang="en-IN" altLang="en-US"/>
              <a:pPr/>
              <a:t>‹#›</a:t>
            </a:fld>
            <a:endParaRPr lang="en-IN" altLang="en-US"/>
          </a:p>
        </p:txBody>
      </p:sp>
    </p:spTree>
    <p:extLst>
      <p:ext uri="{BB962C8B-B14F-4D97-AF65-F5344CB8AC3E}">
        <p14:creationId xmlns:p14="http://schemas.microsoft.com/office/powerpoint/2010/main" val="2768934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D14F61-5DA2-1AF8-4AB2-2B2B5E92B9E0}"/>
              </a:ext>
            </a:extLst>
          </p:cNvPr>
          <p:cNvSpPr>
            <a:spLocks noGrp="1"/>
          </p:cNvSpPr>
          <p:nvPr>
            <p:ph type="dt" sz="half" idx="10"/>
          </p:nvPr>
        </p:nvSpPr>
        <p:spPr/>
        <p:txBody>
          <a:bodyPr/>
          <a:lstStyle>
            <a:lvl1pPr>
              <a:defRPr/>
            </a:lvl1pPr>
          </a:lstStyle>
          <a:p>
            <a:pPr>
              <a:defRPr/>
            </a:pPr>
            <a:fld id="{96B3BBE6-DB36-4B8A-A647-D985BC046329}" type="datetimeFigureOut">
              <a:rPr lang="en-IN"/>
              <a:pPr>
                <a:defRPr/>
              </a:pPr>
              <a:t>23-10-2026</a:t>
            </a:fld>
            <a:endParaRPr lang="en-IN"/>
          </a:p>
        </p:txBody>
      </p:sp>
      <p:sp>
        <p:nvSpPr>
          <p:cNvPr id="3" name="Footer Placeholder 2">
            <a:extLst>
              <a:ext uri="{FF2B5EF4-FFF2-40B4-BE49-F238E27FC236}">
                <a16:creationId xmlns:a16="http://schemas.microsoft.com/office/drawing/2014/main" id="{554B6FA8-6BAE-0E2D-9C4C-8E1AB8E723C6}"/>
              </a:ext>
            </a:extLst>
          </p:cNvPr>
          <p:cNvSpPr>
            <a:spLocks noGrp="1"/>
          </p:cNvSpPr>
          <p:nvPr>
            <p:ph type="ftr" sz="quarter" idx="11"/>
          </p:nvPr>
        </p:nvSpPr>
        <p:spPr/>
        <p:txBody>
          <a:bodyPr/>
          <a:lstStyle>
            <a:lvl1pPr>
              <a:defRPr/>
            </a:lvl1pPr>
          </a:lstStyle>
          <a:p>
            <a:pPr>
              <a:defRPr/>
            </a:pPr>
            <a:endParaRPr lang="en-IN"/>
          </a:p>
        </p:txBody>
      </p:sp>
      <p:sp>
        <p:nvSpPr>
          <p:cNvPr id="4" name="Slide Number Placeholder 3">
            <a:extLst>
              <a:ext uri="{FF2B5EF4-FFF2-40B4-BE49-F238E27FC236}">
                <a16:creationId xmlns:a16="http://schemas.microsoft.com/office/drawing/2014/main" id="{7099D63E-1E90-560E-F094-054832D1E8A5}"/>
              </a:ext>
            </a:extLst>
          </p:cNvPr>
          <p:cNvSpPr>
            <a:spLocks noGrp="1"/>
          </p:cNvSpPr>
          <p:nvPr>
            <p:ph type="sldNum" sz="quarter" idx="12"/>
          </p:nvPr>
        </p:nvSpPr>
        <p:spPr>
          <a:xfrm>
            <a:off x="0" y="6248400"/>
            <a:ext cx="711200" cy="381000"/>
          </a:xfrm>
        </p:spPr>
        <p:txBody>
          <a:bodyPr/>
          <a:lstStyle>
            <a:lvl1pPr>
              <a:defRPr>
                <a:solidFill>
                  <a:schemeClr val="tx2"/>
                </a:solidFill>
              </a:defRPr>
            </a:lvl1pPr>
          </a:lstStyle>
          <a:p>
            <a:fld id="{7A487526-4A57-491E-A581-3B7B3C61F0FC}" type="slidenum">
              <a:rPr lang="en-IN" altLang="en-US"/>
              <a:pPr/>
              <a:t>‹#›</a:t>
            </a:fld>
            <a:endParaRPr lang="en-IN" altLang="en-US"/>
          </a:p>
        </p:txBody>
      </p:sp>
    </p:spTree>
    <p:extLst>
      <p:ext uri="{BB962C8B-B14F-4D97-AF65-F5344CB8AC3E}">
        <p14:creationId xmlns:p14="http://schemas.microsoft.com/office/powerpoint/2010/main" val="1628159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lstStyle>
            <a:lvl1pPr algn="l">
              <a:buNone/>
              <a:defRPr sz="4400" b="0"/>
            </a:lvl1pPr>
          </a:lstStyle>
          <a:p>
            <a:r>
              <a:rPr lang="en-US"/>
              <a:t>Click to edit Master title style</a:t>
            </a:r>
          </a:p>
        </p:txBody>
      </p:sp>
      <p:sp>
        <p:nvSpPr>
          <p:cNvPr id="3" name="Text Placeholder 2"/>
          <p:cNvSpPr>
            <a:spLocks noGrp="1"/>
          </p:cNvSpPr>
          <p:nvPr>
            <p:ph type="body" idx="2"/>
          </p:nvPr>
        </p:nvSpPr>
        <p:spPr>
          <a:xfrm>
            <a:off x="812800" y="1752600"/>
            <a:ext cx="21336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9" name="Content Placeholder 8"/>
          <p:cNvSpPr>
            <a:spLocks noGrp="1"/>
          </p:cNvSpPr>
          <p:nvPr>
            <p:ph sz="quarter" idx="1"/>
          </p:nvPr>
        </p:nvSpPr>
        <p:spPr>
          <a:xfrm>
            <a:off x="3149600" y="1752600"/>
            <a:ext cx="85344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62F3C4C6-EFC3-0CBC-DC9F-A82F82FE47D5}"/>
              </a:ext>
            </a:extLst>
          </p:cNvPr>
          <p:cNvSpPr>
            <a:spLocks noGrp="1"/>
          </p:cNvSpPr>
          <p:nvPr>
            <p:ph type="dt" sz="half" idx="10"/>
          </p:nvPr>
        </p:nvSpPr>
        <p:spPr/>
        <p:txBody>
          <a:bodyPr/>
          <a:lstStyle>
            <a:lvl1pPr>
              <a:defRPr/>
            </a:lvl1pPr>
          </a:lstStyle>
          <a:p>
            <a:pPr>
              <a:defRPr/>
            </a:pPr>
            <a:fld id="{AEDF7939-32C7-4701-B3AA-D1E8B29436F5}" type="datetimeFigureOut">
              <a:rPr lang="en-IN"/>
              <a:pPr>
                <a:defRPr/>
              </a:pPr>
              <a:t>23-10-2026</a:t>
            </a:fld>
            <a:endParaRPr lang="en-IN"/>
          </a:p>
        </p:txBody>
      </p:sp>
      <p:sp>
        <p:nvSpPr>
          <p:cNvPr id="5" name="Footer Placeholder 2">
            <a:extLst>
              <a:ext uri="{FF2B5EF4-FFF2-40B4-BE49-F238E27FC236}">
                <a16:creationId xmlns:a16="http://schemas.microsoft.com/office/drawing/2014/main" id="{6997B02E-6C5E-545E-8BB1-073D380D1121}"/>
              </a:ext>
            </a:extLst>
          </p:cNvPr>
          <p:cNvSpPr>
            <a:spLocks noGrp="1"/>
          </p:cNvSpPr>
          <p:nvPr>
            <p:ph type="ftr" sz="quarter" idx="11"/>
          </p:nvPr>
        </p:nvSpPr>
        <p:spPr/>
        <p:txBody>
          <a:bodyPr/>
          <a:lstStyle>
            <a:lvl1pPr>
              <a:defRPr/>
            </a:lvl1pPr>
          </a:lstStyle>
          <a:p>
            <a:pPr>
              <a:defRPr/>
            </a:pPr>
            <a:endParaRPr lang="en-IN"/>
          </a:p>
        </p:txBody>
      </p:sp>
      <p:sp>
        <p:nvSpPr>
          <p:cNvPr id="6" name="Slide Number Placeholder 22">
            <a:extLst>
              <a:ext uri="{FF2B5EF4-FFF2-40B4-BE49-F238E27FC236}">
                <a16:creationId xmlns:a16="http://schemas.microsoft.com/office/drawing/2014/main" id="{A147F01A-CF17-383D-F888-45CD315FC862}"/>
              </a:ext>
            </a:extLst>
          </p:cNvPr>
          <p:cNvSpPr>
            <a:spLocks noGrp="1"/>
          </p:cNvSpPr>
          <p:nvPr>
            <p:ph type="sldNum" sz="quarter" idx="12"/>
          </p:nvPr>
        </p:nvSpPr>
        <p:spPr/>
        <p:txBody>
          <a:bodyPr/>
          <a:lstStyle>
            <a:lvl1pPr>
              <a:defRPr/>
            </a:lvl1pPr>
          </a:lstStyle>
          <a:p>
            <a:fld id="{7EF4FF43-76D6-4BAF-9D2D-9BC8757B1F39}" type="slidenum">
              <a:rPr lang="en-IN" altLang="en-US"/>
              <a:pPr/>
              <a:t>‹#›</a:t>
            </a:fld>
            <a:endParaRPr lang="en-IN" altLang="en-US"/>
          </a:p>
        </p:txBody>
      </p:sp>
    </p:spTree>
    <p:extLst>
      <p:ext uri="{BB962C8B-B14F-4D97-AF65-F5344CB8AC3E}">
        <p14:creationId xmlns:p14="http://schemas.microsoft.com/office/powerpoint/2010/main" val="3722764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0C43A4-11B7-DD53-A115-5B6AAD56C202}"/>
              </a:ext>
            </a:extLst>
          </p:cNvPr>
          <p:cNvSpPr/>
          <p:nvPr/>
        </p:nvSpPr>
        <p:spPr bwMode="white">
          <a:xfrm>
            <a:off x="-12700" y="4572000"/>
            <a:ext cx="12192000" cy="887413"/>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6" name="Rectangle 5">
            <a:extLst>
              <a:ext uri="{FF2B5EF4-FFF2-40B4-BE49-F238E27FC236}">
                <a16:creationId xmlns:a16="http://schemas.microsoft.com/office/drawing/2014/main" id="{E6C4B43E-2291-6A16-DFDC-26F1DDE52A8A}"/>
              </a:ext>
            </a:extLst>
          </p:cNvPr>
          <p:cNvSpPr/>
          <p:nvPr/>
        </p:nvSpPr>
        <p:spPr>
          <a:xfrm>
            <a:off x="-12700" y="4664075"/>
            <a:ext cx="1951038" cy="712788"/>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7" name="Rectangle 6">
            <a:extLst>
              <a:ext uri="{FF2B5EF4-FFF2-40B4-BE49-F238E27FC236}">
                <a16:creationId xmlns:a16="http://schemas.microsoft.com/office/drawing/2014/main" id="{2B363DA6-5B51-5309-BFC5-5BFB5B4E318A}"/>
              </a:ext>
            </a:extLst>
          </p:cNvPr>
          <p:cNvSpPr/>
          <p:nvPr/>
        </p:nvSpPr>
        <p:spPr>
          <a:xfrm>
            <a:off x="2060575" y="4654550"/>
            <a:ext cx="10131425" cy="712788"/>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8" name="Rectangle 7">
            <a:extLst>
              <a:ext uri="{FF2B5EF4-FFF2-40B4-BE49-F238E27FC236}">
                <a16:creationId xmlns:a16="http://schemas.microsoft.com/office/drawing/2014/main" id="{D863EADD-7177-E622-3EA9-3679C36DCB1A}"/>
              </a:ext>
            </a:extLst>
          </p:cNvPr>
          <p:cNvSpPr/>
          <p:nvPr/>
        </p:nvSpPr>
        <p:spPr bwMode="white">
          <a:xfrm>
            <a:off x="1930400" y="0"/>
            <a:ext cx="133350" cy="6867525"/>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4" name="Text Placeholder 3"/>
          <p:cNvSpPr>
            <a:spLocks noGrp="1"/>
          </p:cNvSpPr>
          <p:nvPr>
            <p:ph type="body" sz="half" idx="2"/>
          </p:nvPr>
        </p:nvSpPr>
        <p:spPr>
          <a:xfrm>
            <a:off x="2133600" y="5486400"/>
            <a:ext cx="97536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a:r>
              <a:rPr lang="en-US"/>
              <a:t>Click to edit Master text styles</a:t>
            </a:r>
          </a:p>
        </p:txBody>
      </p:sp>
      <p:sp>
        <p:nvSpPr>
          <p:cNvPr id="2" name="Title 1"/>
          <p:cNvSpPr>
            <a:spLocks noGrp="1"/>
          </p:cNvSpPr>
          <p:nvPr>
            <p:ph type="title"/>
          </p:nvPr>
        </p:nvSpPr>
        <p:spPr>
          <a:xfrm>
            <a:off x="2133600" y="4648200"/>
            <a:ext cx="9753600" cy="685800"/>
          </a:xfrm>
        </p:spPr>
        <p:txBody>
          <a:bodyPr/>
          <a:lstStyle>
            <a:lvl1pPr algn="l">
              <a:buNone/>
              <a:defRPr sz="2800" b="0">
                <a:solidFill>
                  <a:srgbClr val="FFFFFF"/>
                </a:solidFill>
              </a:defRPr>
            </a:lvl1pPr>
          </a:lstStyle>
          <a:p>
            <a:r>
              <a:rPr lang="en-US"/>
              <a:t>Click to edit Master title style</a:t>
            </a:r>
          </a:p>
        </p:txBody>
      </p:sp>
      <p:sp>
        <p:nvSpPr>
          <p:cNvPr id="3" name="Picture Placeholder 2"/>
          <p:cNvSpPr>
            <a:spLocks noGrp="1"/>
          </p:cNvSpPr>
          <p:nvPr>
            <p:ph type="pic" idx="1"/>
          </p:nvPr>
        </p:nvSpPr>
        <p:spPr>
          <a:xfrm>
            <a:off x="2080768" y="0"/>
            <a:ext cx="10111232" cy="4568952"/>
          </a:xfrm>
          <a:solidFill>
            <a:schemeClr val="accent1">
              <a:tint val="40000"/>
            </a:schemeClr>
          </a:solidFill>
          <a:ln>
            <a:noFill/>
          </a:ln>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11">
            <a:extLst>
              <a:ext uri="{FF2B5EF4-FFF2-40B4-BE49-F238E27FC236}">
                <a16:creationId xmlns:a16="http://schemas.microsoft.com/office/drawing/2014/main" id="{04F8A0D9-E7E8-F522-4725-39A5118B4921}"/>
              </a:ext>
            </a:extLst>
          </p:cNvPr>
          <p:cNvSpPr>
            <a:spLocks noGrp="1"/>
          </p:cNvSpPr>
          <p:nvPr>
            <p:ph type="dt" sz="half" idx="10"/>
          </p:nvPr>
        </p:nvSpPr>
        <p:spPr>
          <a:xfrm>
            <a:off x="8331200" y="6248400"/>
            <a:ext cx="3556000" cy="365125"/>
          </a:xfrm>
        </p:spPr>
        <p:txBody>
          <a:bodyPr rtlCol="0"/>
          <a:lstStyle>
            <a:lvl1pPr>
              <a:defRPr/>
            </a:lvl1pPr>
          </a:lstStyle>
          <a:p>
            <a:pPr>
              <a:defRPr/>
            </a:pPr>
            <a:fld id="{AE7A750A-5430-4C1D-A78D-6785950E138F}" type="datetimeFigureOut">
              <a:rPr lang="en-IN"/>
              <a:pPr>
                <a:defRPr/>
              </a:pPr>
              <a:t>23-10-2026</a:t>
            </a:fld>
            <a:endParaRPr lang="en-IN"/>
          </a:p>
        </p:txBody>
      </p:sp>
      <p:sp>
        <p:nvSpPr>
          <p:cNvPr id="10" name="Slide Number Placeholder 12">
            <a:extLst>
              <a:ext uri="{FF2B5EF4-FFF2-40B4-BE49-F238E27FC236}">
                <a16:creationId xmlns:a16="http://schemas.microsoft.com/office/drawing/2014/main" id="{23169BF2-D84C-52D0-F5C1-168CCAE3E764}"/>
              </a:ext>
            </a:extLst>
          </p:cNvPr>
          <p:cNvSpPr>
            <a:spLocks noGrp="1"/>
          </p:cNvSpPr>
          <p:nvPr>
            <p:ph type="sldNum" sz="quarter" idx="11"/>
          </p:nvPr>
        </p:nvSpPr>
        <p:spPr>
          <a:xfrm>
            <a:off x="0" y="4667250"/>
            <a:ext cx="1930400" cy="663575"/>
          </a:xfrm>
        </p:spPr>
        <p:txBody>
          <a:bodyPr/>
          <a:lstStyle>
            <a:lvl1pPr>
              <a:defRPr sz="2800"/>
            </a:lvl1pPr>
          </a:lstStyle>
          <a:p>
            <a:fld id="{2D4359A8-052E-4291-9837-F10BBED5A267}" type="slidenum">
              <a:rPr lang="en-IN" altLang="en-US"/>
              <a:pPr/>
              <a:t>‹#›</a:t>
            </a:fld>
            <a:endParaRPr lang="en-IN" altLang="en-US"/>
          </a:p>
        </p:txBody>
      </p:sp>
      <p:sp>
        <p:nvSpPr>
          <p:cNvPr id="11" name="Footer Placeholder 13">
            <a:extLst>
              <a:ext uri="{FF2B5EF4-FFF2-40B4-BE49-F238E27FC236}">
                <a16:creationId xmlns:a16="http://schemas.microsoft.com/office/drawing/2014/main" id="{255E9327-5886-BB61-1D4A-503615F6F8FB}"/>
              </a:ext>
            </a:extLst>
          </p:cNvPr>
          <p:cNvSpPr>
            <a:spLocks noGrp="1"/>
          </p:cNvSpPr>
          <p:nvPr>
            <p:ph type="ftr" sz="quarter" idx="12"/>
          </p:nvPr>
        </p:nvSpPr>
        <p:spPr>
          <a:xfrm>
            <a:off x="2133600" y="6248400"/>
            <a:ext cx="6096000" cy="365125"/>
          </a:xfrm>
        </p:spPr>
        <p:txBody>
          <a:bodyPr rtlCol="0"/>
          <a:lstStyle>
            <a:lvl1pPr>
              <a:defRPr/>
            </a:lvl1pPr>
          </a:lstStyle>
          <a:p>
            <a:pPr>
              <a:defRPr/>
            </a:pPr>
            <a:endParaRPr lang="en-IN"/>
          </a:p>
        </p:txBody>
      </p:sp>
    </p:spTree>
    <p:extLst>
      <p:ext uri="{BB962C8B-B14F-4D97-AF65-F5344CB8AC3E}">
        <p14:creationId xmlns:p14="http://schemas.microsoft.com/office/powerpoint/2010/main" val="102450269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4B8EFBA2-0E6A-5E87-ACD3-F10705179E93}"/>
              </a:ext>
            </a:extLst>
          </p:cNvPr>
          <p:cNvSpPr>
            <a:spLocks noGrp="1"/>
          </p:cNvSpPr>
          <p:nvPr>
            <p:ph type="dt" sz="half" idx="10"/>
          </p:nvPr>
        </p:nvSpPr>
        <p:spPr/>
        <p:txBody>
          <a:bodyPr/>
          <a:lstStyle>
            <a:lvl1pPr>
              <a:defRPr/>
            </a:lvl1pPr>
          </a:lstStyle>
          <a:p>
            <a:pPr>
              <a:defRPr/>
            </a:pPr>
            <a:fld id="{187E3EC2-7035-446C-A4AB-CC2A68251DA1}" type="datetimeFigureOut">
              <a:rPr lang="en-IN"/>
              <a:pPr>
                <a:defRPr/>
              </a:pPr>
              <a:t>23-10-2026</a:t>
            </a:fld>
            <a:endParaRPr lang="en-IN"/>
          </a:p>
        </p:txBody>
      </p:sp>
      <p:sp>
        <p:nvSpPr>
          <p:cNvPr id="5" name="Footer Placeholder 2">
            <a:extLst>
              <a:ext uri="{FF2B5EF4-FFF2-40B4-BE49-F238E27FC236}">
                <a16:creationId xmlns:a16="http://schemas.microsoft.com/office/drawing/2014/main" id="{36960DD0-C3D3-523C-9FC3-B0304F16E4D5}"/>
              </a:ext>
            </a:extLst>
          </p:cNvPr>
          <p:cNvSpPr>
            <a:spLocks noGrp="1"/>
          </p:cNvSpPr>
          <p:nvPr>
            <p:ph type="ftr" sz="quarter" idx="11"/>
          </p:nvPr>
        </p:nvSpPr>
        <p:spPr/>
        <p:txBody>
          <a:bodyPr/>
          <a:lstStyle>
            <a:lvl1pPr>
              <a:defRPr/>
            </a:lvl1pPr>
          </a:lstStyle>
          <a:p>
            <a:pPr>
              <a:defRPr/>
            </a:pPr>
            <a:endParaRPr lang="en-IN"/>
          </a:p>
        </p:txBody>
      </p:sp>
      <p:sp>
        <p:nvSpPr>
          <p:cNvPr id="6" name="Slide Number Placeholder 22">
            <a:extLst>
              <a:ext uri="{FF2B5EF4-FFF2-40B4-BE49-F238E27FC236}">
                <a16:creationId xmlns:a16="http://schemas.microsoft.com/office/drawing/2014/main" id="{6FF5EEF2-88FD-69A9-C9A2-EEE3228C55E2}"/>
              </a:ext>
            </a:extLst>
          </p:cNvPr>
          <p:cNvSpPr>
            <a:spLocks noGrp="1"/>
          </p:cNvSpPr>
          <p:nvPr>
            <p:ph type="sldNum" sz="quarter" idx="12"/>
          </p:nvPr>
        </p:nvSpPr>
        <p:spPr/>
        <p:txBody>
          <a:bodyPr/>
          <a:lstStyle>
            <a:lvl1pPr>
              <a:defRPr/>
            </a:lvl1pPr>
          </a:lstStyle>
          <a:p>
            <a:fld id="{792D86B7-814C-468D-B4E1-AD6500850A1C}" type="slidenum">
              <a:rPr lang="en-IN" altLang="en-US"/>
              <a:pPr/>
              <a:t>‹#›</a:t>
            </a:fld>
            <a:endParaRPr lang="en-IN" altLang="en-US"/>
          </a:p>
        </p:txBody>
      </p:sp>
    </p:spTree>
    <p:extLst>
      <p:ext uri="{BB962C8B-B14F-4D97-AF65-F5344CB8AC3E}">
        <p14:creationId xmlns:p14="http://schemas.microsoft.com/office/powerpoint/2010/main" val="1598456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286023D-E14B-3B86-0C53-241DA220A09A}"/>
              </a:ext>
            </a:extLst>
          </p:cNvPr>
          <p:cNvSpPr/>
          <p:nvPr/>
        </p:nvSpPr>
        <p:spPr bwMode="white">
          <a:xfrm>
            <a:off x="8128000" y="0"/>
            <a:ext cx="427038"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5" name="Rectangle 4">
            <a:extLst>
              <a:ext uri="{FF2B5EF4-FFF2-40B4-BE49-F238E27FC236}">
                <a16:creationId xmlns:a16="http://schemas.microsoft.com/office/drawing/2014/main" id="{9C9B95A9-0B0F-6F2A-709D-71FF841F3F66}"/>
              </a:ext>
            </a:extLst>
          </p:cNvPr>
          <p:cNvSpPr/>
          <p:nvPr/>
        </p:nvSpPr>
        <p:spPr>
          <a:xfrm>
            <a:off x="8189913" y="609600"/>
            <a:ext cx="3048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ectangle 5">
            <a:extLst>
              <a:ext uri="{FF2B5EF4-FFF2-40B4-BE49-F238E27FC236}">
                <a16:creationId xmlns:a16="http://schemas.microsoft.com/office/drawing/2014/main" id="{51D1D15D-E13D-8405-1322-A606E99D37CA}"/>
              </a:ext>
            </a:extLst>
          </p:cNvPr>
          <p:cNvSpPr/>
          <p:nvPr/>
        </p:nvSpPr>
        <p:spPr>
          <a:xfrm>
            <a:off x="8189913" y="0"/>
            <a:ext cx="3048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 name="Vertical Title 1"/>
          <p:cNvSpPr>
            <a:spLocks noGrp="1"/>
          </p:cNvSpPr>
          <p:nvPr>
            <p:ph type="title" orient="vert"/>
          </p:nvPr>
        </p:nvSpPr>
        <p:spPr>
          <a:xfrm>
            <a:off x="8737600" y="609601"/>
            <a:ext cx="2743200" cy="55165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609600"/>
            <a:ext cx="7416800" cy="55165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6019200-4BCA-2F01-F03D-9D9A8758AAE6}"/>
              </a:ext>
            </a:extLst>
          </p:cNvPr>
          <p:cNvSpPr>
            <a:spLocks noGrp="1"/>
          </p:cNvSpPr>
          <p:nvPr>
            <p:ph type="dt" sz="half" idx="10"/>
          </p:nvPr>
        </p:nvSpPr>
        <p:spPr>
          <a:xfrm>
            <a:off x="8737600" y="6248400"/>
            <a:ext cx="2946400" cy="365125"/>
          </a:xfrm>
        </p:spPr>
        <p:txBody>
          <a:bodyPr/>
          <a:lstStyle>
            <a:lvl1pPr>
              <a:defRPr/>
            </a:lvl1pPr>
          </a:lstStyle>
          <a:p>
            <a:pPr>
              <a:defRPr/>
            </a:pPr>
            <a:fld id="{F8424DEA-5B5F-4F66-BF28-3C9AB01CAA72}" type="datetimeFigureOut">
              <a:rPr lang="en-IN"/>
              <a:pPr>
                <a:defRPr/>
              </a:pPr>
              <a:t>23-10-2026</a:t>
            </a:fld>
            <a:endParaRPr lang="en-IN"/>
          </a:p>
        </p:txBody>
      </p:sp>
      <p:sp>
        <p:nvSpPr>
          <p:cNvPr id="8" name="Footer Placeholder 4">
            <a:extLst>
              <a:ext uri="{FF2B5EF4-FFF2-40B4-BE49-F238E27FC236}">
                <a16:creationId xmlns:a16="http://schemas.microsoft.com/office/drawing/2014/main" id="{A0E7FF0C-00E3-E87E-44D5-26AE07A21DC8}"/>
              </a:ext>
            </a:extLst>
          </p:cNvPr>
          <p:cNvSpPr>
            <a:spLocks noGrp="1"/>
          </p:cNvSpPr>
          <p:nvPr>
            <p:ph type="ftr" sz="quarter" idx="11"/>
          </p:nvPr>
        </p:nvSpPr>
        <p:spPr>
          <a:xfrm>
            <a:off x="609600" y="6248400"/>
            <a:ext cx="7431088" cy="365125"/>
          </a:xfrm>
        </p:spPr>
        <p:txBody>
          <a:bodyPr/>
          <a:lstStyle>
            <a:lvl1pPr>
              <a:defRPr/>
            </a:lvl1pPr>
          </a:lstStyle>
          <a:p>
            <a:pPr>
              <a:defRPr/>
            </a:pPr>
            <a:endParaRPr lang="en-IN"/>
          </a:p>
        </p:txBody>
      </p:sp>
      <p:sp>
        <p:nvSpPr>
          <p:cNvPr id="9" name="Slide Number Placeholder 5">
            <a:extLst>
              <a:ext uri="{FF2B5EF4-FFF2-40B4-BE49-F238E27FC236}">
                <a16:creationId xmlns:a16="http://schemas.microsoft.com/office/drawing/2014/main" id="{2F3D6795-2F8D-5445-4517-DCB9837A59FF}"/>
              </a:ext>
            </a:extLst>
          </p:cNvPr>
          <p:cNvSpPr>
            <a:spLocks noGrp="1"/>
          </p:cNvSpPr>
          <p:nvPr>
            <p:ph type="sldNum" sz="quarter" idx="12"/>
          </p:nvPr>
        </p:nvSpPr>
        <p:spPr>
          <a:xfrm rot="5400000">
            <a:off x="8074819" y="103981"/>
            <a:ext cx="533400" cy="325438"/>
          </a:xfrm>
        </p:spPr>
        <p:txBody>
          <a:bodyPr/>
          <a:lstStyle>
            <a:lvl1pPr>
              <a:defRPr/>
            </a:lvl1pPr>
          </a:lstStyle>
          <a:p>
            <a:fld id="{F7161E10-E1BE-40C7-AF91-D39B10EAF667}" type="slidenum">
              <a:rPr lang="en-IN" altLang="en-US"/>
              <a:pPr/>
              <a:t>‹#›</a:t>
            </a:fld>
            <a:endParaRPr lang="en-IN" altLang="en-US"/>
          </a:p>
        </p:txBody>
      </p:sp>
    </p:spTree>
    <p:extLst>
      <p:ext uri="{BB962C8B-B14F-4D97-AF65-F5344CB8AC3E}">
        <p14:creationId xmlns:p14="http://schemas.microsoft.com/office/powerpoint/2010/main" val="365699376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21">
            <a:extLst>
              <a:ext uri="{FF2B5EF4-FFF2-40B4-BE49-F238E27FC236}">
                <a16:creationId xmlns:a16="http://schemas.microsoft.com/office/drawing/2014/main" id="{4DF27F0D-980B-5A72-153A-8B3724FFC697}"/>
              </a:ext>
            </a:extLst>
          </p:cNvPr>
          <p:cNvSpPr>
            <a:spLocks noGrp="1"/>
          </p:cNvSpPr>
          <p:nvPr>
            <p:ph type="title"/>
          </p:nvPr>
        </p:nvSpPr>
        <p:spPr bwMode="auto">
          <a:xfrm>
            <a:off x="812800" y="228600"/>
            <a:ext cx="108712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12">
            <a:extLst>
              <a:ext uri="{FF2B5EF4-FFF2-40B4-BE49-F238E27FC236}">
                <a16:creationId xmlns:a16="http://schemas.microsoft.com/office/drawing/2014/main" id="{1514CBE3-880E-639E-CDFB-FAADCE3D6F07}"/>
              </a:ext>
            </a:extLst>
          </p:cNvPr>
          <p:cNvSpPr>
            <a:spLocks noGrp="1"/>
          </p:cNvSpPr>
          <p:nvPr>
            <p:ph type="body" idx="1"/>
          </p:nvPr>
        </p:nvSpPr>
        <p:spPr bwMode="auto">
          <a:xfrm>
            <a:off x="817563" y="1600200"/>
            <a:ext cx="108712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E9BB1F46-F1B0-434F-BC20-B99395F65A2E}"/>
              </a:ext>
            </a:extLst>
          </p:cNvPr>
          <p:cNvSpPr>
            <a:spLocks noGrp="1"/>
          </p:cNvSpPr>
          <p:nvPr>
            <p:ph type="dt" sz="half" idx="2"/>
          </p:nvPr>
        </p:nvSpPr>
        <p:spPr>
          <a:xfrm>
            <a:off x="8128000" y="6248400"/>
            <a:ext cx="3556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5C7E4EB6-A86E-4348-81FE-C410F73368C8}" type="datetimeFigureOut">
              <a:rPr lang="en-IN"/>
              <a:pPr>
                <a:defRPr/>
              </a:pPr>
              <a:t>23-10-2026</a:t>
            </a:fld>
            <a:endParaRPr lang="en-IN"/>
          </a:p>
        </p:txBody>
      </p:sp>
      <p:sp>
        <p:nvSpPr>
          <p:cNvPr id="3" name="Footer Placeholder 2">
            <a:extLst>
              <a:ext uri="{FF2B5EF4-FFF2-40B4-BE49-F238E27FC236}">
                <a16:creationId xmlns:a16="http://schemas.microsoft.com/office/drawing/2014/main" id="{D09DE3C6-BA3D-BED9-7175-AD529491F851}"/>
              </a:ext>
            </a:extLst>
          </p:cNvPr>
          <p:cNvSpPr>
            <a:spLocks noGrp="1"/>
          </p:cNvSpPr>
          <p:nvPr>
            <p:ph type="ftr" sz="quarter" idx="3"/>
          </p:nvPr>
        </p:nvSpPr>
        <p:spPr>
          <a:xfrm>
            <a:off x="812800" y="6248400"/>
            <a:ext cx="7227888"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IN"/>
          </a:p>
        </p:txBody>
      </p:sp>
      <p:sp>
        <p:nvSpPr>
          <p:cNvPr id="7" name="Rectangle 6">
            <a:extLst>
              <a:ext uri="{FF2B5EF4-FFF2-40B4-BE49-F238E27FC236}">
                <a16:creationId xmlns:a16="http://schemas.microsoft.com/office/drawing/2014/main" id="{CF64AC4D-5503-16F8-D3F6-AC6BDC96ABB3}"/>
              </a:ext>
            </a:extLst>
          </p:cNvPr>
          <p:cNvSpPr/>
          <p:nvPr/>
        </p:nvSpPr>
        <p:spPr bwMode="white">
          <a:xfrm>
            <a:off x="0" y="1235075"/>
            <a:ext cx="12192000" cy="31908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8" name="Rectangle 7">
            <a:extLst>
              <a:ext uri="{FF2B5EF4-FFF2-40B4-BE49-F238E27FC236}">
                <a16:creationId xmlns:a16="http://schemas.microsoft.com/office/drawing/2014/main" id="{706DE71A-FD6B-2208-CFA8-3E49C90EB1FC}"/>
              </a:ext>
            </a:extLst>
          </p:cNvPr>
          <p:cNvSpPr/>
          <p:nvPr/>
        </p:nvSpPr>
        <p:spPr>
          <a:xfrm>
            <a:off x="0" y="1279525"/>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9" name="Rectangle 8">
            <a:extLst>
              <a:ext uri="{FF2B5EF4-FFF2-40B4-BE49-F238E27FC236}">
                <a16:creationId xmlns:a16="http://schemas.microsoft.com/office/drawing/2014/main" id="{47EDBDE2-5C21-04B7-3CFE-66402728DB7B}"/>
              </a:ext>
            </a:extLst>
          </p:cNvPr>
          <p:cNvSpPr/>
          <p:nvPr/>
        </p:nvSpPr>
        <p:spPr>
          <a:xfrm>
            <a:off x="787400" y="1279525"/>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23" name="Slide Number Placeholder 22">
            <a:extLst>
              <a:ext uri="{FF2B5EF4-FFF2-40B4-BE49-F238E27FC236}">
                <a16:creationId xmlns:a16="http://schemas.microsoft.com/office/drawing/2014/main" id="{095BD32D-FADA-69EC-E757-359D7E2843A1}"/>
              </a:ext>
            </a:extLst>
          </p:cNvPr>
          <p:cNvSpPr>
            <a:spLocks noGrp="1"/>
          </p:cNvSpPr>
          <p:nvPr>
            <p:ph type="sldNum" sz="quarter" idx="4"/>
          </p:nvPr>
        </p:nvSpPr>
        <p:spPr>
          <a:xfrm>
            <a:off x="0" y="1271588"/>
            <a:ext cx="711200" cy="244475"/>
          </a:xfrm>
          <a:prstGeom prst="rect">
            <a:avLst/>
          </a:prstGeom>
        </p:spPr>
        <p:txBody>
          <a:bodyPr vert="horz" wrap="square" lIns="91440" tIns="45720" rIns="91440" bIns="45720" numCol="1" anchor="ctr" anchorCtr="0" compatLnSpc="1">
            <a:prstTxWarp prst="textNoShape">
              <a:avLst/>
            </a:prstTxWarp>
            <a:normAutofit/>
          </a:bodyPr>
          <a:lstStyle>
            <a:lvl1pPr algn="ctr" eaLnBrk="1" hangingPunct="1">
              <a:defRPr sz="1400" b="1">
                <a:solidFill>
                  <a:srgbClr val="FFFFFF"/>
                </a:solidFill>
              </a:defRPr>
            </a:lvl1pPr>
          </a:lstStyle>
          <a:p>
            <a:fld id="{4C1F4180-F3D6-4595-8E75-6B1F661252B8}" type="slidenum">
              <a:rPr lang="en-IN" altLang="en-US"/>
              <a:pPr/>
              <a:t>‹#›</a:t>
            </a:fld>
            <a:endParaRPr lang="en-IN" altLang="en-US"/>
          </a:p>
        </p:txBody>
      </p:sp>
    </p:spTree>
  </p:cSld>
  <p:clrMap bg1="lt1" tx1="dk1" bg2="lt2" tx2="dk2" accent1="accent1" accent2="accent2" accent3="accent3" accent4="accent4" accent5="accent5" accent6="accent6" hlink="hlink" folHlink="folHlink"/>
  <p:sldLayoutIdLst>
    <p:sldLayoutId id="2147484444" r:id="rId1"/>
    <p:sldLayoutId id="2147484440" r:id="rId2"/>
    <p:sldLayoutId id="2147484445" r:id="rId3"/>
    <p:sldLayoutId id="2147484446" r:id="rId4"/>
    <p:sldLayoutId id="2147484447" r:id="rId5"/>
    <p:sldLayoutId id="2147484441" r:id="rId6"/>
    <p:sldLayoutId id="2147484448" r:id="rId7"/>
    <p:sldLayoutId id="2147484442" r:id="rId8"/>
    <p:sldLayoutId id="2147484449" r:id="rId9"/>
    <p:sldLayoutId id="2147484443" r:id="rId10"/>
    <p:sldLayoutId id="2147484450" r:id="rId11"/>
  </p:sldLayoutIdLst>
  <p:txStyles>
    <p:titleStyle>
      <a:lvl1pPr algn="l" rtl="0" eaLnBrk="0" fontAlgn="base" hangingPunct="0">
        <a:spcBef>
          <a:spcPct val="0"/>
        </a:spcBef>
        <a:spcAft>
          <a:spcPct val="0"/>
        </a:spcAft>
        <a:defRPr sz="4400" kern="12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defRPr>
      </a:lvl2pPr>
      <a:lvl3pPr algn="l" rtl="0" eaLnBrk="0" fontAlgn="base" hangingPunct="0">
        <a:spcBef>
          <a:spcPct val="0"/>
        </a:spcBef>
        <a:spcAft>
          <a:spcPct val="0"/>
        </a:spcAft>
        <a:defRPr sz="4400">
          <a:solidFill>
            <a:schemeClr val="tx2"/>
          </a:solidFill>
          <a:latin typeface="Times New Roman" pitchFamily="18" charset="0"/>
        </a:defRPr>
      </a:lvl3pPr>
      <a:lvl4pPr algn="l" rtl="0" eaLnBrk="0" fontAlgn="base" hangingPunct="0">
        <a:spcBef>
          <a:spcPct val="0"/>
        </a:spcBef>
        <a:spcAft>
          <a:spcPct val="0"/>
        </a:spcAft>
        <a:defRPr sz="4400">
          <a:solidFill>
            <a:schemeClr val="tx2"/>
          </a:solidFill>
          <a:latin typeface="Times New Roman" pitchFamily="18" charset="0"/>
        </a:defRPr>
      </a:lvl4pPr>
      <a:lvl5pPr algn="l" rtl="0" eaLnBrk="0" fontAlgn="base" hangingPunct="0">
        <a:spcBef>
          <a:spcPct val="0"/>
        </a:spcBef>
        <a:spcAft>
          <a:spcPct val="0"/>
        </a:spcAft>
        <a:defRPr sz="4400">
          <a:solidFill>
            <a:schemeClr val="tx2"/>
          </a:solidFill>
          <a:latin typeface="Times New Roman" pitchFamily="18" charset="0"/>
        </a:defRPr>
      </a:lvl5pPr>
      <a:lvl6pPr marL="457200" algn="l" rtl="0" fontAlgn="base">
        <a:spcBef>
          <a:spcPct val="0"/>
        </a:spcBef>
        <a:spcAft>
          <a:spcPct val="0"/>
        </a:spcAft>
        <a:defRPr sz="4400">
          <a:solidFill>
            <a:schemeClr val="tx2"/>
          </a:solidFill>
          <a:latin typeface="Tw Cen MT" pitchFamily="34" charset="0"/>
        </a:defRPr>
      </a:lvl6pPr>
      <a:lvl7pPr marL="914400" algn="l" rtl="0" fontAlgn="base">
        <a:spcBef>
          <a:spcPct val="0"/>
        </a:spcBef>
        <a:spcAft>
          <a:spcPct val="0"/>
        </a:spcAft>
        <a:defRPr sz="4400">
          <a:solidFill>
            <a:schemeClr val="tx2"/>
          </a:solidFill>
          <a:latin typeface="Tw Cen MT" pitchFamily="34" charset="0"/>
        </a:defRPr>
      </a:lvl7pPr>
      <a:lvl8pPr marL="1371600" algn="l" rtl="0" fontAlgn="base">
        <a:spcBef>
          <a:spcPct val="0"/>
        </a:spcBef>
        <a:spcAft>
          <a:spcPct val="0"/>
        </a:spcAft>
        <a:defRPr sz="4400">
          <a:solidFill>
            <a:schemeClr val="tx2"/>
          </a:solidFill>
          <a:latin typeface="Tw Cen MT" pitchFamily="34" charset="0"/>
        </a:defRPr>
      </a:lvl8pPr>
      <a:lvl9pPr marL="1828800" algn="l" rtl="0" fontAlgn="base">
        <a:spcBef>
          <a:spcPct val="0"/>
        </a:spcBef>
        <a:spcAft>
          <a:spcPct val="0"/>
        </a:spcAft>
        <a:defRPr sz="4400">
          <a:solidFill>
            <a:schemeClr val="tx2"/>
          </a:solidFill>
          <a:latin typeface="Tw Cen MT" pitchFamily="34" charset="0"/>
        </a:defRPr>
      </a:lvl9pPr>
    </p:titleStyle>
    <p:bodyStyle>
      <a:lvl1pPr marL="319088" indent="-319088" algn="l" rtl="0" eaLnBrk="0" fontAlgn="base" hangingPunct="0">
        <a:spcBef>
          <a:spcPts val="700"/>
        </a:spcBef>
        <a:spcAft>
          <a:spcPct val="0"/>
        </a:spcAft>
        <a:buClr>
          <a:schemeClr val="accent2"/>
        </a:buClr>
        <a:buSzPct val="60000"/>
        <a:buFont typeface="Wingdings" panose="05000000000000000000" pitchFamily="2" charset="2"/>
        <a:buChar char=""/>
        <a:defRPr sz="2900" kern="1200">
          <a:solidFill>
            <a:schemeClr val="tx1"/>
          </a:solidFill>
          <a:latin typeface="+mn-lt"/>
          <a:ea typeface="+mn-ea"/>
          <a:cs typeface="+mn-cs"/>
        </a:defRPr>
      </a:lvl1pPr>
      <a:lvl2pPr marL="639763" indent="-273050" algn="l" rtl="0" eaLnBrk="0" fontAlgn="base" hangingPunct="0">
        <a:spcBef>
          <a:spcPts val="550"/>
        </a:spcBef>
        <a:spcAft>
          <a:spcPct val="0"/>
        </a:spcAft>
        <a:buClr>
          <a:schemeClr val="accent1"/>
        </a:buClr>
        <a:buSzPct val="70000"/>
        <a:buFont typeface="Wingdings 2" panose="05020102010507070707" pitchFamily="18" charset="2"/>
        <a:buChar char=""/>
        <a:defRPr sz="2600" kern="1200">
          <a:solidFill>
            <a:schemeClr val="tx1"/>
          </a:solidFill>
          <a:latin typeface="+mn-lt"/>
          <a:ea typeface="+mn-ea"/>
          <a:cs typeface="+mn-cs"/>
        </a:defRPr>
      </a:lvl2pPr>
      <a:lvl3pPr marL="914400" indent="-228600" algn="l" rtl="0" eaLnBrk="0" fontAlgn="base" hangingPunct="0">
        <a:spcBef>
          <a:spcPts val="500"/>
        </a:spcBef>
        <a:spcAft>
          <a:spcPct val="0"/>
        </a:spcAft>
        <a:buClr>
          <a:schemeClr val="accent2"/>
        </a:buClr>
        <a:buSzPct val="75000"/>
        <a:buFont typeface="Wingdings" panose="05000000000000000000" pitchFamily="2" charset="2"/>
        <a:buChar char=""/>
        <a:defRPr sz="2300" kern="1200">
          <a:solidFill>
            <a:schemeClr val="tx1"/>
          </a:solidFill>
          <a:latin typeface="+mn-lt"/>
          <a:ea typeface="+mn-ea"/>
          <a:cs typeface="+mn-cs"/>
        </a:defRPr>
      </a:lvl3pPr>
      <a:lvl4pPr marL="1371600" indent="-228600" algn="l" rtl="0" eaLnBrk="0" fontAlgn="base" hangingPunct="0">
        <a:spcBef>
          <a:spcPts val="400"/>
        </a:spcBef>
        <a:spcAft>
          <a:spcPct val="0"/>
        </a:spcAft>
        <a:buClr>
          <a:srgbClr val="A5AB81"/>
        </a:buClr>
        <a:buSzPct val="75000"/>
        <a:buFont typeface="Wingdings" panose="05000000000000000000" pitchFamily="2" charset="2"/>
        <a:buChar char=""/>
        <a:defRPr sz="2000" kern="1200">
          <a:solidFill>
            <a:schemeClr val="tx1"/>
          </a:solidFill>
          <a:latin typeface="+mn-lt"/>
          <a:ea typeface="+mn-ea"/>
          <a:cs typeface="+mn-cs"/>
        </a:defRPr>
      </a:lvl4pPr>
      <a:lvl5pPr marL="1828800" indent="-228600" algn="l" rtl="0" eaLnBrk="0" fontAlgn="base" hangingPunct="0">
        <a:spcBef>
          <a:spcPts val="400"/>
        </a:spcBef>
        <a:spcAft>
          <a:spcPct val="0"/>
        </a:spcAft>
        <a:buClr>
          <a:srgbClr val="D8B25C"/>
        </a:buClr>
        <a:buSzPct val="65000"/>
        <a:buFont typeface="Wingdings" panose="05000000000000000000" pitchFamily="2" charset="2"/>
        <a:buChar char=""/>
        <a:defRPr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legislation.gov.uk/ukpga/2005/9/contents"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41D5F98-7957-59ED-5410-93C78867D884}"/>
              </a:ext>
            </a:extLst>
          </p:cNvPr>
          <p:cNvSpPr>
            <a:spLocks noGrp="1"/>
          </p:cNvSpPr>
          <p:nvPr>
            <p:ph type="ctrTitle"/>
          </p:nvPr>
        </p:nvSpPr>
        <p:spPr>
          <a:xfrm>
            <a:off x="865188" y="2046288"/>
            <a:ext cx="10385425" cy="1766887"/>
          </a:xfrm>
        </p:spPr>
        <p:txBody>
          <a:bodyPr>
            <a:normAutofit fontScale="90000"/>
          </a:bodyPr>
          <a:lstStyle/>
          <a:p>
            <a:pPr algn="ctr" eaLnBrk="1" fontAlgn="auto" hangingPunct="1">
              <a:spcAft>
                <a:spcPts val="0"/>
              </a:spcAft>
              <a:defRPr/>
            </a:pPr>
            <a:r>
              <a:rPr lang="en-GB" sz="3600" b="1" u="sng"/>
              <a:t>6027 Component 1: Individual Presentation</a:t>
            </a:r>
            <a:br>
              <a:rPr lang="en-GB" sz="3600" b="1" u="sng"/>
            </a:br>
            <a:r>
              <a:rPr lang="en-GB" sz="3600" b="1" u="sng">
                <a:solidFill>
                  <a:srgbClr val="EBDDC3"/>
                </a:solidFill>
                <a:cs typeface="Times New Roman"/>
              </a:rPr>
              <a:t>NAME-FARAH HUSSAIN</a:t>
            </a:r>
            <a:br>
              <a:rPr lang="en-GB" sz="3600" b="1" u="sng">
                <a:solidFill>
                  <a:srgbClr val="EBDDC3"/>
                </a:solidFill>
                <a:cs typeface="Times New Roman"/>
              </a:rPr>
            </a:br>
            <a:r>
              <a:rPr lang="en-GB" sz="3600" b="1" u="sng">
                <a:solidFill>
                  <a:srgbClr val="EBDDC3"/>
                </a:solidFill>
                <a:cs typeface="Times New Roman"/>
              </a:rPr>
              <a:t>STUDENT NUMBER-2328221</a:t>
            </a:r>
            <a:br>
              <a:rPr lang="en-GB" sz="3600" b="1" u="sng">
                <a:solidFill>
                  <a:srgbClr val="EBDDC3"/>
                </a:solidFill>
                <a:cs typeface="Times New Roman"/>
              </a:rPr>
            </a:br>
            <a:r>
              <a:rPr lang="en-GB" sz="3600" b="1" u="sng">
                <a:solidFill>
                  <a:srgbClr val="EBDDC3"/>
                </a:solidFill>
                <a:cs typeface="Times New Roman"/>
              </a:rPr>
              <a:t>LECTURER-TSOWANI  </a:t>
            </a:r>
            <a:endParaRPr lang="en-US" sz="4000" b="1">
              <a:solidFill>
                <a:schemeClr val="bg1"/>
              </a:solidFill>
              <a:cs typeface="Times New Roman" pitchFamily="18" charset="0"/>
            </a:endParaRPr>
          </a:p>
        </p:txBody>
      </p:sp>
      <p:pic>
        <p:nvPicPr>
          <p:cNvPr id="6" name="Video 5">
            <a:hlinkClick r:id="" action="ppaction://media"/>
            <a:extLst>
              <a:ext uri="{FF2B5EF4-FFF2-40B4-BE49-F238E27FC236}">
                <a16:creationId xmlns:a16="http://schemas.microsoft.com/office/drawing/2014/main" id="{07559883-62F3-7236-0A28-ACDE9B6DBB6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a:ln w="19050" cap="rnd">
            <a:solidFill>
              <a:srgbClr val="404040"/>
            </a:solidFill>
          </a:ln>
          <a:effectLst/>
        </p:spPr>
      </p:pic>
    </p:spTree>
  </p:cSld>
  <p:clrMapOvr>
    <a:masterClrMapping/>
  </p:clrMapOvr>
  <mc:AlternateContent xmlns:mc="http://schemas.openxmlformats.org/markup-compatibility/2006">
    <mc:Choice xmlns:p14="http://schemas.microsoft.com/office/powerpoint/2010/main" Requires="p14">
      <p:transition spd="slow" p14:dur="2000" advTm="3115"/>
    </mc:Choice>
    <mc:Fallback>
      <p:transition spd="slow" advTm="3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7DA7402-9B92-CD6C-BEAC-ADEC7A0F6781}"/>
              </a:ext>
            </a:extLst>
          </p:cNvPr>
          <p:cNvSpPr>
            <a:spLocks noGrp="1"/>
          </p:cNvSpPr>
          <p:nvPr>
            <p:ph type="title"/>
          </p:nvPr>
        </p:nvSpPr>
        <p:spPr>
          <a:xfrm>
            <a:off x="817563" y="228600"/>
            <a:ext cx="10871200" cy="1200150"/>
          </a:xfrm>
        </p:spPr>
        <p:txBody>
          <a:bodyPr/>
          <a:lstStyle/>
          <a:p>
            <a:pPr algn="ctr" eaLnBrk="1" hangingPunct="1"/>
            <a:r>
              <a:rPr lang="en-GB" altLang="en-US" sz="4000" b="1"/>
              <a:t>Introduction and presentation focus</a:t>
            </a:r>
            <a:endParaRPr lang="en-US" altLang="en-US" sz="4000"/>
          </a:p>
        </p:txBody>
      </p:sp>
      <p:sp>
        <p:nvSpPr>
          <p:cNvPr id="10243" name="Content Placeholder 2">
            <a:extLst>
              <a:ext uri="{FF2B5EF4-FFF2-40B4-BE49-F238E27FC236}">
                <a16:creationId xmlns:a16="http://schemas.microsoft.com/office/drawing/2014/main" id="{E89C8B7F-4D7A-4277-2911-93F1E604DCD2}"/>
              </a:ext>
            </a:extLst>
          </p:cNvPr>
          <p:cNvSpPr>
            <a:spLocks noGrp="1"/>
          </p:cNvSpPr>
          <p:nvPr>
            <p:ph sz="quarter" idx="1"/>
          </p:nvPr>
        </p:nvSpPr>
        <p:spPr>
          <a:xfrm>
            <a:off x="677863" y="1631950"/>
            <a:ext cx="10871200" cy="2286000"/>
          </a:xfrm>
        </p:spPr>
        <p:txBody>
          <a:bodyPr/>
          <a:lstStyle/>
          <a:p>
            <a:pPr algn="just"/>
            <a:r>
              <a:rPr lang="en-GB" altLang="en-US" sz="2000" dirty="0"/>
              <a:t>Ageing can impact physical, psychological and social functioning (Khan, Addo and Findlay, 2024).</a:t>
            </a:r>
          </a:p>
          <a:p>
            <a:pPr algn="just"/>
            <a:r>
              <a:rPr lang="en-US" altLang="en-US" sz="2000" dirty="0"/>
              <a:t>Ageing is a lifelong process involving biological, psychological and social changes that influence a person's health, abilities, relationships and independence</a:t>
            </a:r>
          </a:p>
          <a:p>
            <a:pPr algn="just"/>
            <a:r>
              <a:rPr lang="en-GB" altLang="en-US" sz="2000" dirty="0"/>
              <a:t>Support for older people should promote independence, dignity, choice and participation.</a:t>
            </a:r>
            <a:endParaRPr lang="en-US" altLang="en-US" sz="2000" dirty="0"/>
          </a:p>
          <a:p>
            <a:pPr algn="just"/>
            <a:r>
              <a:rPr lang="en-GB" altLang="en-US" sz="2000" dirty="0"/>
              <a:t>Care must respond to individual strengths, needs and preferences (Khan, Addo and Findlay, 2024).</a:t>
            </a:r>
            <a:endParaRPr lang="en-US" altLang="en-US" sz="2000" dirty="0"/>
          </a:p>
          <a:p>
            <a:pPr algn="just"/>
            <a:r>
              <a:rPr lang="en-GB" altLang="en-US" sz="2000" dirty="0"/>
              <a:t>UK policy increasingly emphasises on person-centred and preventative care</a:t>
            </a:r>
            <a:r>
              <a:rPr lang="en-GB" altLang="en-US" sz="2000" b="1" dirty="0"/>
              <a:t> </a:t>
            </a:r>
            <a:r>
              <a:rPr lang="en-GB" altLang="en-US" sz="2000" dirty="0"/>
              <a:t>for supporting aged people.</a:t>
            </a:r>
            <a:endParaRPr lang="en-US" altLang="en-US" sz="2000" dirty="0"/>
          </a:p>
          <a:p>
            <a:pPr>
              <a:lnSpc>
                <a:spcPct val="200000"/>
              </a:lnSpc>
            </a:pPr>
            <a:endParaRPr lang="en-US" altLang="en-US" sz="2000" dirty="0"/>
          </a:p>
        </p:txBody>
      </p:sp>
      <p:pic>
        <p:nvPicPr>
          <p:cNvPr id="10244" name="Picture 5">
            <a:extLst>
              <a:ext uri="{FF2B5EF4-FFF2-40B4-BE49-F238E27FC236}">
                <a16:creationId xmlns:a16="http://schemas.microsoft.com/office/drawing/2014/main" id="{A37618E9-2DC8-1B8A-DF30-BADFDA7337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1938" y="4121150"/>
            <a:ext cx="3667125"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C3F8F56-6A73-ACD9-AA50-2E8F5B29E8C8}"/>
              </a:ext>
            </a:extLst>
          </p:cNvPr>
          <p:cNvSpPr>
            <a:spLocks noGrp="1"/>
          </p:cNvSpPr>
          <p:nvPr>
            <p:ph type="title"/>
          </p:nvPr>
        </p:nvSpPr>
        <p:spPr>
          <a:xfrm>
            <a:off x="817563" y="228600"/>
            <a:ext cx="10871200" cy="990600"/>
          </a:xfrm>
        </p:spPr>
        <p:txBody>
          <a:bodyPr/>
          <a:lstStyle/>
          <a:p>
            <a:pPr algn="ctr"/>
            <a:r>
              <a:rPr lang="en-GB" altLang="en-US" sz="4000" b="1"/>
              <a:t>Understanding ageing: biological theory</a:t>
            </a:r>
            <a:br>
              <a:rPr lang="en-US" altLang="en-US" sz="4000" b="1"/>
            </a:br>
            <a:endParaRPr lang="en-US" altLang="en-US" sz="4000" b="1"/>
          </a:p>
        </p:txBody>
      </p:sp>
      <p:sp>
        <p:nvSpPr>
          <p:cNvPr id="11267" name="Content Placeholder 2">
            <a:extLst>
              <a:ext uri="{FF2B5EF4-FFF2-40B4-BE49-F238E27FC236}">
                <a16:creationId xmlns:a16="http://schemas.microsoft.com/office/drawing/2014/main" id="{56D93E48-4E70-81DE-B16A-B3DCFA2D5019}"/>
              </a:ext>
            </a:extLst>
          </p:cNvPr>
          <p:cNvSpPr>
            <a:spLocks noGrp="1"/>
          </p:cNvSpPr>
          <p:nvPr>
            <p:ph sz="quarter" idx="1"/>
          </p:nvPr>
        </p:nvSpPr>
        <p:spPr>
          <a:xfrm>
            <a:off x="817563" y="1600200"/>
            <a:ext cx="7208837" cy="4470400"/>
          </a:xfrm>
        </p:spPr>
        <p:txBody>
          <a:bodyPr/>
          <a:lstStyle/>
          <a:p>
            <a:r>
              <a:rPr lang="en-GB" altLang="en-US" sz="2000"/>
              <a:t>Damage/ error theory</a:t>
            </a:r>
            <a:endParaRPr lang="en-US" altLang="en-US" sz="2000"/>
          </a:p>
          <a:p>
            <a:r>
              <a:rPr lang="en-GB" altLang="en-US" sz="2000"/>
              <a:t>Ageing is comprised with accumulated cellular and molecular damage (Broadbent et al, 2023).</a:t>
            </a:r>
            <a:endParaRPr lang="en-US" altLang="en-US" sz="2000"/>
          </a:p>
          <a:p>
            <a:r>
              <a:rPr lang="en-GB" altLang="en-US" sz="2000"/>
              <a:t>Oxidative stress and impaired cellular repair often contribute in functional decline.</a:t>
            </a:r>
            <a:endParaRPr lang="en-US" altLang="en-US" sz="2000"/>
          </a:p>
          <a:p>
            <a:r>
              <a:rPr lang="en-GB" altLang="en-US" sz="2000"/>
              <a:t>Damage can impact tissues, organs and physical functioning (Broadbent et al, 2023).</a:t>
            </a:r>
            <a:endParaRPr lang="en-US" altLang="en-US" sz="2000"/>
          </a:p>
          <a:p>
            <a:r>
              <a:rPr lang="en-GB" altLang="en-US" sz="2000"/>
              <a:t>This theory also helps in explaining vulnerability to illness and reduced physiological reserve.</a:t>
            </a:r>
            <a:endParaRPr lang="en-US" altLang="en-US" sz="2000"/>
          </a:p>
          <a:p>
            <a:r>
              <a:rPr lang="en-GB" altLang="en-US" sz="2000"/>
              <a:t>However, the limitation is that ageing is multidimensional and this cannot be explained biologically alone. </a:t>
            </a:r>
            <a:endParaRPr lang="en-US" altLang="en-US" sz="2000"/>
          </a:p>
          <a:p>
            <a:endParaRPr lang="en-US" altLang="en-US" sz="2000"/>
          </a:p>
        </p:txBody>
      </p:sp>
      <p:pic>
        <p:nvPicPr>
          <p:cNvPr id="11268" name="Picture 2">
            <a:extLst>
              <a:ext uri="{FF2B5EF4-FFF2-40B4-BE49-F238E27FC236}">
                <a16:creationId xmlns:a16="http://schemas.microsoft.com/office/drawing/2014/main" id="{D0462245-B3C3-878C-BD12-06385B67AF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8300" y="1930400"/>
            <a:ext cx="3979863" cy="372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4F33388-AFC5-16D4-5A16-5D01C0DDA208}"/>
              </a:ext>
            </a:extLst>
          </p:cNvPr>
          <p:cNvSpPr>
            <a:spLocks noGrp="1"/>
          </p:cNvSpPr>
          <p:nvPr>
            <p:ph type="title"/>
          </p:nvPr>
        </p:nvSpPr>
        <p:spPr>
          <a:xfrm>
            <a:off x="817563" y="228600"/>
            <a:ext cx="10871200" cy="990600"/>
          </a:xfrm>
        </p:spPr>
        <p:txBody>
          <a:bodyPr/>
          <a:lstStyle/>
          <a:p>
            <a:pPr algn="ctr"/>
            <a:br>
              <a:rPr lang="en-US" altLang="en-US" sz="4000" b="1"/>
            </a:br>
            <a:r>
              <a:rPr lang="en-US" altLang="en-US" sz="4000" b="1"/>
              <a:t>Activity and Disengagement Theories</a:t>
            </a:r>
            <a:br>
              <a:rPr lang="en-US" altLang="en-US"/>
            </a:br>
            <a:endParaRPr lang="en-US" altLang="en-US"/>
          </a:p>
        </p:txBody>
      </p:sp>
      <p:sp>
        <p:nvSpPr>
          <p:cNvPr id="12291" name="Content Placeholder 2">
            <a:extLst>
              <a:ext uri="{FF2B5EF4-FFF2-40B4-BE49-F238E27FC236}">
                <a16:creationId xmlns:a16="http://schemas.microsoft.com/office/drawing/2014/main" id="{E3F41117-3C47-B2CD-BE19-1D60C5EA3D38}"/>
              </a:ext>
            </a:extLst>
          </p:cNvPr>
          <p:cNvSpPr>
            <a:spLocks noGrp="1"/>
          </p:cNvSpPr>
          <p:nvPr>
            <p:ph sz="quarter" idx="1"/>
          </p:nvPr>
        </p:nvSpPr>
        <p:spPr>
          <a:xfrm>
            <a:off x="817563" y="1600200"/>
            <a:ext cx="10871200" cy="4495800"/>
          </a:xfrm>
        </p:spPr>
        <p:txBody>
          <a:bodyPr/>
          <a:lstStyle/>
          <a:p>
            <a:pPr>
              <a:buFont typeface="Wingdings" panose="05000000000000000000" pitchFamily="2" charset="2"/>
              <a:buNone/>
            </a:pPr>
            <a:r>
              <a:rPr lang="en-US" altLang="en-US" sz="2000" dirty="0"/>
              <a:t>social engagement</a:t>
            </a:r>
            <a:r>
              <a:rPr lang="en-US" altLang="en-US" sz="2000" dirty="0">
                <a:solidFill>
                  <a:srgbClr val="FF0000"/>
                </a:solidFill>
              </a:rPr>
              <a:t>.</a:t>
            </a:r>
          </a:p>
        </p:txBody>
      </p:sp>
      <p:sp>
        <p:nvSpPr>
          <p:cNvPr id="3" name="TextBox 2">
            <a:extLst>
              <a:ext uri="{FF2B5EF4-FFF2-40B4-BE49-F238E27FC236}">
                <a16:creationId xmlns:a16="http://schemas.microsoft.com/office/drawing/2014/main" id="{49A373B6-17B8-F2AA-8BF7-411481207E1D}"/>
              </a:ext>
            </a:extLst>
          </p:cNvPr>
          <p:cNvSpPr txBox="1"/>
          <p:nvPr/>
        </p:nvSpPr>
        <p:spPr>
          <a:xfrm>
            <a:off x="3480179" y="1600200"/>
            <a:ext cx="6138080" cy="5016758"/>
          </a:xfrm>
          <a:prstGeom prst="rect">
            <a:avLst/>
          </a:prstGeom>
          <a:noFill/>
        </p:spPr>
        <p:txBody>
          <a:bodyPr wrap="square">
            <a:spAutoFit/>
          </a:bodyPr>
          <a:lstStyle/>
          <a:p>
            <a:pPr>
              <a:buFont typeface="Wingdings" panose="05000000000000000000" pitchFamily="2" charset="2"/>
              <a:buNone/>
            </a:pPr>
            <a:r>
              <a:rPr lang="en-US" altLang="en-US" sz="2000" b="1" dirty="0"/>
              <a:t>Activity Theory</a:t>
            </a:r>
          </a:p>
          <a:p>
            <a:r>
              <a:rPr lang="en-US" altLang="en-US" sz="2000" dirty="0"/>
              <a:t>Elderly individuals experience higher satisfaction in their lives by remaining socially and physically active (Mollaei et al, 2025).</a:t>
            </a:r>
          </a:p>
          <a:p>
            <a:r>
              <a:rPr lang="en-US" altLang="en-US" sz="2000" dirty="0"/>
              <a:t>Advantage: Promotes engagement, self-reliance, and meaningful connections.</a:t>
            </a:r>
          </a:p>
          <a:p>
            <a:r>
              <a:rPr lang="en-US" altLang="en-US" sz="2000" dirty="0"/>
              <a:t>Weakness: Might not take into account individual preference or capabilities for being less engaged.</a:t>
            </a:r>
          </a:p>
          <a:p>
            <a:pPr>
              <a:buFont typeface="Wingdings" panose="05000000000000000000" pitchFamily="2" charset="2"/>
              <a:buNone/>
            </a:pPr>
            <a:r>
              <a:rPr lang="en-US" altLang="en-US" sz="2000" b="1" dirty="0"/>
              <a:t>Disengagement Theory</a:t>
            </a:r>
          </a:p>
          <a:p>
            <a:r>
              <a:rPr lang="en-US" altLang="en-US" sz="2000" dirty="0"/>
              <a:t>Indicates that older individuals and society might disengage from certain social roles.</a:t>
            </a:r>
          </a:p>
          <a:p>
            <a:r>
              <a:rPr lang="en-US" altLang="en-US" sz="2000" dirty="0"/>
              <a:t>Advantage: Takes into consideration the fact that social engagement is subject to change while aging (Mollaei et al, 2025).</a:t>
            </a:r>
          </a:p>
          <a:p>
            <a:r>
              <a:rPr lang="en-US" altLang="en-US" sz="2000" dirty="0"/>
              <a:t>Weakness: Might perpetuate stereotypes and ignore the positive aspects of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9D9206B-800C-F46E-6A1A-3E664F656513}"/>
              </a:ext>
            </a:extLst>
          </p:cNvPr>
          <p:cNvSpPr>
            <a:spLocks noGrp="1"/>
          </p:cNvSpPr>
          <p:nvPr>
            <p:ph type="title"/>
          </p:nvPr>
        </p:nvSpPr>
        <p:spPr>
          <a:xfrm>
            <a:off x="817563" y="228600"/>
            <a:ext cx="10871200" cy="990600"/>
          </a:xfrm>
        </p:spPr>
        <p:txBody>
          <a:bodyPr/>
          <a:lstStyle/>
          <a:p>
            <a:pPr algn="ctr"/>
            <a:r>
              <a:rPr lang="en-GB" altLang="en-US" sz="4000" b="1"/>
              <a:t>Care, empowerment and support needs</a:t>
            </a:r>
            <a:br>
              <a:rPr lang="en-US" altLang="en-US" sz="4000" b="1"/>
            </a:br>
            <a:endParaRPr lang="en-US" altLang="en-US" sz="4000"/>
          </a:p>
        </p:txBody>
      </p:sp>
      <p:graphicFrame>
        <p:nvGraphicFramePr>
          <p:cNvPr id="4" name="Content Placeholder 3">
            <a:extLst>
              <a:ext uri="{FF2B5EF4-FFF2-40B4-BE49-F238E27FC236}">
                <a16:creationId xmlns:a16="http://schemas.microsoft.com/office/drawing/2014/main" id="{567821DA-F89E-A28C-FC69-E95FDED3746A}"/>
              </a:ext>
            </a:extLst>
          </p:cNvPr>
          <p:cNvGraphicFramePr>
            <a:graphicFrameLocks noGrp="1"/>
          </p:cNvGraphicFramePr>
          <p:nvPr>
            <p:ph sz="quarter" idx="1"/>
          </p:nvPr>
        </p:nvGraphicFramePr>
        <p:xfrm>
          <a:off x="817563" y="1600200"/>
          <a:ext cx="10871200" cy="4851399"/>
        </p:xfrm>
        <a:graphic>
          <a:graphicData uri="http://schemas.openxmlformats.org/drawingml/2006/table">
            <a:tbl>
              <a:tblPr firstRow="1" bandRow="1">
                <a:tableStyleId>{5C22544A-7EE6-4342-B048-85BDC9FD1C3A}</a:tableStyleId>
              </a:tblPr>
              <a:tblGrid>
                <a:gridCol w="5435600">
                  <a:extLst>
                    <a:ext uri="{9D8B030D-6E8A-4147-A177-3AD203B41FA5}">
                      <a16:colId xmlns:a16="http://schemas.microsoft.com/office/drawing/2014/main" val="20000"/>
                    </a:ext>
                  </a:extLst>
                </a:gridCol>
                <a:gridCol w="5435600">
                  <a:extLst>
                    <a:ext uri="{9D8B030D-6E8A-4147-A177-3AD203B41FA5}">
                      <a16:colId xmlns:a16="http://schemas.microsoft.com/office/drawing/2014/main" val="20001"/>
                    </a:ext>
                  </a:extLst>
                </a:gridCol>
              </a:tblGrid>
              <a:tr h="382929">
                <a:tc>
                  <a:txBody>
                    <a:bodyPr/>
                    <a:lstStyle/>
                    <a:p>
                      <a:pPr algn="ctr">
                        <a:lnSpc>
                          <a:spcPct val="150000"/>
                        </a:lnSpc>
                        <a:spcAft>
                          <a:spcPts val="0"/>
                        </a:spcAft>
                      </a:pPr>
                      <a:r>
                        <a:rPr lang="en-GB" sz="1400" b="1" dirty="0">
                          <a:solidFill>
                            <a:srgbClr val="000000"/>
                          </a:solidFill>
                          <a:latin typeface="Times New Roman"/>
                          <a:ea typeface="Calibri"/>
                        </a:rPr>
                        <a:t>Area</a:t>
                      </a:r>
                      <a:endParaRPr lang="en-US" sz="14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400" b="1">
                          <a:solidFill>
                            <a:srgbClr val="000000"/>
                          </a:solidFill>
                          <a:latin typeface="Times New Roman"/>
                          <a:ea typeface="Calibri"/>
                        </a:rPr>
                        <a:t>Key aspects of support</a:t>
                      </a:r>
                      <a:endParaRPr lang="en-US" sz="14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0"/>
                  </a:ext>
                </a:extLst>
              </a:tr>
              <a:tr h="1282354">
                <a:tc>
                  <a:txBody>
                    <a:bodyPr/>
                    <a:lstStyle/>
                    <a:p>
                      <a:pPr algn="ctr">
                        <a:lnSpc>
                          <a:spcPct val="150000"/>
                        </a:lnSpc>
                        <a:spcAft>
                          <a:spcPts val="0"/>
                        </a:spcAft>
                      </a:pPr>
                      <a:r>
                        <a:rPr lang="en-GB" sz="1400" dirty="0">
                          <a:solidFill>
                            <a:srgbClr val="000000"/>
                          </a:solidFill>
                          <a:latin typeface="Times New Roman"/>
                          <a:ea typeface="Calibri"/>
                        </a:rPr>
                        <a:t>Physical</a:t>
                      </a:r>
                      <a:endParaRPr lang="en-US" sz="14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400">
                          <a:solidFill>
                            <a:srgbClr val="000000"/>
                          </a:solidFill>
                          <a:latin typeface="Times New Roman"/>
                          <a:ea typeface="Calibri"/>
                        </a:rPr>
                        <a:t>Long-term condition management</a:t>
                      </a:r>
                      <a:endParaRPr lang="en-US" sz="1400">
                        <a:solidFill>
                          <a:srgbClr val="000000"/>
                        </a:solidFill>
                        <a:latin typeface="Times New Roman"/>
                        <a:ea typeface="Calibri"/>
                      </a:endParaRPr>
                    </a:p>
                    <a:p>
                      <a:pPr algn="ctr">
                        <a:lnSpc>
                          <a:spcPct val="150000"/>
                        </a:lnSpc>
                        <a:spcAft>
                          <a:spcPts val="0"/>
                        </a:spcAft>
                      </a:pPr>
                      <a:r>
                        <a:rPr lang="en-GB" sz="1400">
                          <a:solidFill>
                            <a:srgbClr val="000000"/>
                          </a:solidFill>
                          <a:latin typeface="Times New Roman"/>
                          <a:ea typeface="Calibri"/>
                        </a:rPr>
                        <a:t>Nutrition and hydration</a:t>
                      </a:r>
                      <a:endParaRPr lang="en-US" sz="1400">
                        <a:solidFill>
                          <a:srgbClr val="000000"/>
                        </a:solidFill>
                        <a:latin typeface="Times New Roman"/>
                        <a:ea typeface="Calibri"/>
                      </a:endParaRPr>
                    </a:p>
                    <a:p>
                      <a:pPr algn="ctr">
                        <a:lnSpc>
                          <a:spcPct val="150000"/>
                        </a:lnSpc>
                        <a:spcAft>
                          <a:spcPts val="0"/>
                        </a:spcAft>
                      </a:pPr>
                      <a:r>
                        <a:rPr lang="en-GB" sz="1400">
                          <a:solidFill>
                            <a:srgbClr val="000000"/>
                          </a:solidFill>
                          <a:latin typeface="Times New Roman"/>
                          <a:ea typeface="Calibri"/>
                        </a:rPr>
                        <a:t>Mobility and falls prevention</a:t>
                      </a:r>
                      <a:endParaRPr lang="en-US" sz="1400">
                        <a:solidFill>
                          <a:srgbClr val="000000"/>
                        </a:solidFill>
                        <a:latin typeface="Times New Roman"/>
                        <a:ea typeface="Calibri"/>
                      </a:endParaRPr>
                    </a:p>
                    <a:p>
                      <a:pPr algn="ctr">
                        <a:lnSpc>
                          <a:spcPct val="150000"/>
                        </a:lnSpc>
                        <a:spcAft>
                          <a:spcPts val="0"/>
                        </a:spcAft>
                      </a:pPr>
                      <a:r>
                        <a:rPr lang="en-GB" sz="1400">
                          <a:solidFill>
                            <a:srgbClr val="000000"/>
                          </a:solidFill>
                          <a:latin typeface="Times New Roman"/>
                          <a:ea typeface="Calibri"/>
                        </a:rPr>
                        <a:t>Medication support</a:t>
                      </a:r>
                      <a:endParaRPr lang="en-US" sz="14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1"/>
                  </a:ext>
                </a:extLst>
              </a:tr>
              <a:tr h="951881">
                <a:tc>
                  <a:txBody>
                    <a:bodyPr/>
                    <a:lstStyle/>
                    <a:p>
                      <a:pPr algn="ctr">
                        <a:lnSpc>
                          <a:spcPct val="150000"/>
                        </a:lnSpc>
                        <a:spcAft>
                          <a:spcPts val="0"/>
                        </a:spcAft>
                      </a:pPr>
                      <a:r>
                        <a:rPr lang="en-GB" sz="1400" dirty="0">
                          <a:solidFill>
                            <a:srgbClr val="000000"/>
                          </a:solidFill>
                          <a:latin typeface="Times New Roman"/>
                          <a:ea typeface="Calibri"/>
                        </a:rPr>
                        <a:t>Psychological</a:t>
                      </a:r>
                      <a:endParaRPr lang="en-US" sz="14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400">
                          <a:solidFill>
                            <a:srgbClr val="000000"/>
                          </a:solidFill>
                          <a:latin typeface="Times New Roman"/>
                          <a:ea typeface="Calibri"/>
                        </a:rPr>
                        <a:t>Emotional wellbeing</a:t>
                      </a:r>
                      <a:endParaRPr lang="en-US" sz="1400">
                        <a:solidFill>
                          <a:srgbClr val="000000"/>
                        </a:solidFill>
                        <a:latin typeface="Times New Roman"/>
                        <a:ea typeface="Calibri"/>
                      </a:endParaRPr>
                    </a:p>
                    <a:p>
                      <a:pPr algn="ctr">
                        <a:lnSpc>
                          <a:spcPct val="150000"/>
                        </a:lnSpc>
                        <a:spcAft>
                          <a:spcPts val="0"/>
                        </a:spcAft>
                      </a:pPr>
                      <a:r>
                        <a:rPr lang="en-GB" sz="1400">
                          <a:solidFill>
                            <a:srgbClr val="000000"/>
                          </a:solidFill>
                          <a:latin typeface="Times New Roman"/>
                          <a:ea typeface="Calibri"/>
                        </a:rPr>
                        <a:t>Cognitive support</a:t>
                      </a:r>
                      <a:endParaRPr lang="en-US" sz="1400">
                        <a:solidFill>
                          <a:srgbClr val="000000"/>
                        </a:solidFill>
                        <a:latin typeface="Times New Roman"/>
                        <a:ea typeface="Calibri"/>
                      </a:endParaRPr>
                    </a:p>
                    <a:p>
                      <a:pPr algn="ctr">
                        <a:lnSpc>
                          <a:spcPct val="150000"/>
                        </a:lnSpc>
                        <a:spcAft>
                          <a:spcPts val="0"/>
                        </a:spcAft>
                      </a:pPr>
                      <a:r>
                        <a:rPr lang="en-GB" sz="1400">
                          <a:solidFill>
                            <a:srgbClr val="000000"/>
                          </a:solidFill>
                          <a:latin typeface="Times New Roman"/>
                          <a:ea typeface="Calibri"/>
                        </a:rPr>
                        <a:t>Meaning and purpose</a:t>
                      </a:r>
                      <a:endParaRPr lang="en-US" sz="14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2"/>
                  </a:ext>
                </a:extLst>
              </a:tr>
              <a:tr h="951881">
                <a:tc>
                  <a:txBody>
                    <a:bodyPr/>
                    <a:lstStyle/>
                    <a:p>
                      <a:pPr algn="ctr">
                        <a:lnSpc>
                          <a:spcPct val="150000"/>
                        </a:lnSpc>
                        <a:spcAft>
                          <a:spcPts val="0"/>
                        </a:spcAft>
                      </a:pPr>
                      <a:r>
                        <a:rPr lang="en-GB" sz="1400" dirty="0">
                          <a:solidFill>
                            <a:srgbClr val="000000"/>
                          </a:solidFill>
                          <a:latin typeface="Times New Roman"/>
                          <a:ea typeface="Calibri"/>
                        </a:rPr>
                        <a:t>Social</a:t>
                      </a:r>
                      <a:endParaRPr lang="en-US" sz="14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400" dirty="0">
                          <a:solidFill>
                            <a:srgbClr val="000000"/>
                          </a:solidFill>
                          <a:latin typeface="Times New Roman"/>
                          <a:ea typeface="Calibri"/>
                        </a:rPr>
                        <a:t>Relationships and participation</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Community connection</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Accessible services</a:t>
                      </a:r>
                      <a:endParaRPr lang="en-US" sz="1400" dirty="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3"/>
                  </a:ext>
                </a:extLst>
              </a:tr>
              <a:tr h="1282354">
                <a:tc>
                  <a:txBody>
                    <a:bodyPr/>
                    <a:lstStyle/>
                    <a:p>
                      <a:pPr algn="ctr">
                        <a:lnSpc>
                          <a:spcPct val="150000"/>
                        </a:lnSpc>
                        <a:spcAft>
                          <a:spcPts val="0"/>
                        </a:spcAft>
                      </a:pPr>
                      <a:r>
                        <a:rPr lang="en-GB" sz="1400">
                          <a:solidFill>
                            <a:srgbClr val="000000"/>
                          </a:solidFill>
                          <a:latin typeface="Times New Roman"/>
                          <a:ea typeface="Calibri"/>
                        </a:rPr>
                        <a:t>Empowerment</a:t>
                      </a:r>
                      <a:endParaRPr lang="en-US" sz="14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400" dirty="0">
                          <a:solidFill>
                            <a:srgbClr val="000000"/>
                          </a:solidFill>
                          <a:latin typeface="Times New Roman"/>
                          <a:ea typeface="Calibri"/>
                        </a:rPr>
                        <a:t>Dignity</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Choice</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Voice</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Control (</a:t>
                      </a:r>
                      <a:r>
                        <a:rPr lang="en-GB" sz="1400" dirty="0"/>
                        <a:t>Khan, </a:t>
                      </a:r>
                      <a:r>
                        <a:rPr lang="en-GB" sz="1400" dirty="0" err="1"/>
                        <a:t>Addo</a:t>
                      </a:r>
                      <a:r>
                        <a:rPr lang="en-GB" sz="1400" dirty="0"/>
                        <a:t> and Findlay, 2024</a:t>
                      </a:r>
                      <a:r>
                        <a:rPr lang="en-GB" sz="1400" dirty="0">
                          <a:solidFill>
                            <a:srgbClr val="000000"/>
                          </a:solidFill>
                          <a:latin typeface="Times New Roman"/>
                          <a:ea typeface="Calibri"/>
                        </a:rPr>
                        <a:t>)</a:t>
                      </a:r>
                      <a:endParaRPr lang="en-US" sz="1400" dirty="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E80D0F0-732F-E9FD-D20D-CDE40D7E305C}"/>
              </a:ext>
            </a:extLst>
          </p:cNvPr>
          <p:cNvSpPr>
            <a:spLocks noGrp="1"/>
          </p:cNvSpPr>
          <p:nvPr>
            <p:ph type="title"/>
          </p:nvPr>
        </p:nvSpPr>
        <p:spPr>
          <a:xfrm>
            <a:off x="817563" y="228600"/>
            <a:ext cx="10871200" cy="1320800"/>
          </a:xfrm>
        </p:spPr>
        <p:txBody>
          <a:bodyPr/>
          <a:lstStyle/>
          <a:p>
            <a:pPr algn="ctr"/>
            <a:r>
              <a:rPr lang="en-GB" altLang="en-US" sz="4000" b="1"/>
              <a:t>Functional ability and independence Comprises with</a:t>
            </a:r>
            <a:br>
              <a:rPr lang="en-US" altLang="en-US" sz="4000"/>
            </a:br>
            <a:endParaRPr lang="en-US" altLang="en-US" sz="4000"/>
          </a:p>
        </p:txBody>
      </p:sp>
      <p:graphicFrame>
        <p:nvGraphicFramePr>
          <p:cNvPr id="4" name="Content Placeholder 3">
            <a:extLst>
              <a:ext uri="{FF2B5EF4-FFF2-40B4-BE49-F238E27FC236}">
                <a16:creationId xmlns:a16="http://schemas.microsoft.com/office/drawing/2014/main" id="{CAF47776-2A43-A197-A859-3A72362CBD30}"/>
              </a:ext>
            </a:extLst>
          </p:cNvPr>
          <p:cNvGraphicFramePr>
            <a:graphicFrameLocks noGrp="1"/>
          </p:cNvGraphicFramePr>
          <p:nvPr>
            <p:ph sz="quarter" idx="1"/>
          </p:nvPr>
        </p:nvGraphicFramePr>
        <p:xfrm>
          <a:off x="817563" y="1600200"/>
          <a:ext cx="10871200" cy="35034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340" name="TextBox 1">
            <a:extLst>
              <a:ext uri="{FF2B5EF4-FFF2-40B4-BE49-F238E27FC236}">
                <a16:creationId xmlns:a16="http://schemas.microsoft.com/office/drawing/2014/main" id="{83559381-E953-C4C4-DE27-C035851E0C72}"/>
              </a:ext>
            </a:extLst>
          </p:cNvPr>
          <p:cNvSpPr txBox="1">
            <a:spLocks noChangeArrowheads="1"/>
          </p:cNvSpPr>
          <p:nvPr/>
        </p:nvSpPr>
        <p:spPr bwMode="auto">
          <a:xfrm>
            <a:off x="1966913" y="5561013"/>
            <a:ext cx="8389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r>
              <a:rPr lang="en-IN" altLang="en-US"/>
              <a:t>Source: </a:t>
            </a:r>
            <a:r>
              <a:rPr lang="en-GB" altLang="en-US"/>
              <a:t>(Broadbent et al, 2023)</a:t>
            </a:r>
            <a:endParaRPr lang="en-IN"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55827F0-EBB3-1171-B113-8A1B8FBA0F12}"/>
              </a:ext>
            </a:extLst>
          </p:cNvPr>
          <p:cNvSpPr>
            <a:spLocks noGrp="1"/>
          </p:cNvSpPr>
          <p:nvPr>
            <p:ph type="title"/>
          </p:nvPr>
        </p:nvSpPr>
        <p:spPr>
          <a:xfrm>
            <a:off x="817563" y="228600"/>
            <a:ext cx="10871200" cy="990600"/>
          </a:xfrm>
        </p:spPr>
        <p:txBody>
          <a:bodyPr/>
          <a:lstStyle/>
          <a:p>
            <a:pPr algn="ctr" eaLnBrk="1" hangingPunct="1"/>
            <a:r>
              <a:rPr lang="en-GB" altLang="en-US" sz="4000" b="1"/>
              <a:t>Choice, freedom and control</a:t>
            </a:r>
            <a:br>
              <a:rPr lang="en-US" altLang="en-US" sz="4000" b="1"/>
            </a:br>
            <a:endParaRPr lang="en-US" altLang="en-US" sz="4000" b="1"/>
          </a:p>
        </p:txBody>
      </p:sp>
      <p:sp>
        <p:nvSpPr>
          <p:cNvPr id="15363" name="Content Placeholder 3">
            <a:extLst>
              <a:ext uri="{FF2B5EF4-FFF2-40B4-BE49-F238E27FC236}">
                <a16:creationId xmlns:a16="http://schemas.microsoft.com/office/drawing/2014/main" id="{0ED0F34E-0F14-3409-CC29-FD5CC4302CC1}"/>
              </a:ext>
            </a:extLst>
          </p:cNvPr>
          <p:cNvSpPr>
            <a:spLocks noGrp="1"/>
          </p:cNvSpPr>
          <p:nvPr>
            <p:ph sz="quarter" idx="1"/>
          </p:nvPr>
        </p:nvSpPr>
        <p:spPr>
          <a:xfrm>
            <a:off x="817563" y="1600200"/>
            <a:ext cx="10871200" cy="4495800"/>
          </a:xfrm>
        </p:spPr>
        <p:txBody>
          <a:bodyPr/>
          <a:lstStyle/>
          <a:p>
            <a:pPr>
              <a:buFont typeface="Wingdings" panose="05000000000000000000" pitchFamily="2" charset="2"/>
              <a:buNone/>
            </a:pPr>
            <a:r>
              <a:rPr lang="en-GB" altLang="en-US" sz="2000" b="1"/>
              <a:t>Older people should be enabled to</a:t>
            </a:r>
            <a:endParaRPr lang="en-US" altLang="en-US" sz="2000"/>
          </a:p>
          <a:p>
            <a:r>
              <a:rPr lang="en-GB" altLang="en-US" sz="2000"/>
              <a:t>Decide how care is provided</a:t>
            </a:r>
            <a:endParaRPr lang="en-US" altLang="en-US" sz="2000"/>
          </a:p>
          <a:p>
            <a:r>
              <a:rPr lang="en-GB" altLang="en-US" sz="2000"/>
              <a:t>Choose daily routines where possible</a:t>
            </a:r>
            <a:endParaRPr lang="en-US" altLang="en-US" sz="2000"/>
          </a:p>
          <a:p>
            <a:r>
              <a:rPr lang="en-GB" altLang="en-US" sz="2000"/>
              <a:t>Express preferences and concerns</a:t>
            </a:r>
            <a:endParaRPr lang="en-US" altLang="en-US" sz="2000"/>
          </a:p>
          <a:p>
            <a:r>
              <a:rPr lang="en-GB" altLang="en-US" sz="2000"/>
              <a:t>Participate in care planning</a:t>
            </a:r>
            <a:endParaRPr lang="en-US" altLang="en-US" sz="2000"/>
          </a:p>
          <a:p>
            <a:r>
              <a:rPr lang="en-GB" altLang="en-US" sz="2000"/>
              <a:t>Make informed decisions</a:t>
            </a:r>
            <a:endParaRPr lang="en-US" altLang="en-US" sz="2000"/>
          </a:p>
          <a:p>
            <a:r>
              <a:rPr lang="en-GB" altLang="en-US" sz="2000"/>
              <a:t>Take proportionate risks ((Steinfeld, 2025)</a:t>
            </a:r>
            <a:endParaRPr lang="en-US" altLang="en-US" sz="2000"/>
          </a:p>
          <a:p>
            <a:r>
              <a:rPr lang="en-GB" altLang="en-US" sz="2000"/>
              <a:t>Access advocacy when required</a:t>
            </a:r>
            <a:endParaRPr lang="en-US" altLang="en-US" sz="2000"/>
          </a:p>
          <a:p>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175753A-EA0C-A7E0-D868-ACAE414E3C25}"/>
              </a:ext>
            </a:extLst>
          </p:cNvPr>
          <p:cNvSpPr>
            <a:spLocks noGrp="1"/>
          </p:cNvSpPr>
          <p:nvPr>
            <p:ph type="title"/>
          </p:nvPr>
        </p:nvSpPr>
        <p:spPr>
          <a:xfrm>
            <a:off x="817563" y="228600"/>
            <a:ext cx="10871200" cy="990600"/>
          </a:xfrm>
        </p:spPr>
        <p:txBody>
          <a:bodyPr/>
          <a:lstStyle/>
          <a:p>
            <a:pPr algn="ctr"/>
            <a:r>
              <a:rPr lang="en-GB" altLang="en-US" sz="4000" b="1"/>
              <a:t>Challenges to independence</a:t>
            </a:r>
            <a:endParaRPr lang="en-US" altLang="en-US" sz="4000" b="1"/>
          </a:p>
        </p:txBody>
      </p:sp>
      <p:graphicFrame>
        <p:nvGraphicFramePr>
          <p:cNvPr id="6" name="Content Placeholder 5">
            <a:extLst>
              <a:ext uri="{FF2B5EF4-FFF2-40B4-BE49-F238E27FC236}">
                <a16:creationId xmlns:a16="http://schemas.microsoft.com/office/drawing/2014/main" id="{A818EAA4-165B-2A23-0D91-0ED984BBFDD1}"/>
              </a:ext>
            </a:extLst>
          </p:cNvPr>
          <p:cNvGraphicFramePr>
            <a:graphicFrameLocks noGrp="1"/>
          </p:cNvGraphicFramePr>
          <p:nvPr>
            <p:ph sz="quarter" idx="1"/>
          </p:nvPr>
        </p:nvGraphicFramePr>
        <p:xfrm>
          <a:off x="474663" y="1968500"/>
          <a:ext cx="10871200" cy="2765298"/>
        </p:xfrm>
        <a:graphic>
          <a:graphicData uri="http://schemas.openxmlformats.org/drawingml/2006/table">
            <a:tbl>
              <a:tblPr firstRow="1" bandRow="1">
                <a:tableStyleId>{5C22544A-7EE6-4342-B048-85BDC9FD1C3A}</a:tableStyleId>
              </a:tblPr>
              <a:tblGrid>
                <a:gridCol w="2717800">
                  <a:extLst>
                    <a:ext uri="{9D8B030D-6E8A-4147-A177-3AD203B41FA5}">
                      <a16:colId xmlns:a16="http://schemas.microsoft.com/office/drawing/2014/main" val="20000"/>
                    </a:ext>
                  </a:extLst>
                </a:gridCol>
                <a:gridCol w="2717800">
                  <a:extLst>
                    <a:ext uri="{9D8B030D-6E8A-4147-A177-3AD203B41FA5}">
                      <a16:colId xmlns:a16="http://schemas.microsoft.com/office/drawing/2014/main" val="20001"/>
                    </a:ext>
                  </a:extLst>
                </a:gridCol>
                <a:gridCol w="2717800">
                  <a:extLst>
                    <a:ext uri="{9D8B030D-6E8A-4147-A177-3AD203B41FA5}">
                      <a16:colId xmlns:a16="http://schemas.microsoft.com/office/drawing/2014/main" val="20002"/>
                    </a:ext>
                  </a:extLst>
                </a:gridCol>
                <a:gridCol w="2717800">
                  <a:extLst>
                    <a:ext uri="{9D8B030D-6E8A-4147-A177-3AD203B41FA5}">
                      <a16:colId xmlns:a16="http://schemas.microsoft.com/office/drawing/2014/main" val="20003"/>
                    </a:ext>
                  </a:extLst>
                </a:gridCol>
              </a:tblGrid>
              <a:tr h="419146">
                <a:tc>
                  <a:txBody>
                    <a:bodyPr/>
                    <a:lstStyle/>
                    <a:p>
                      <a:pPr algn="just">
                        <a:lnSpc>
                          <a:spcPct val="150000"/>
                        </a:lnSpc>
                      </a:pPr>
                      <a:r>
                        <a:rPr lang="en-GB" sz="2100" b="1" dirty="0">
                          <a:solidFill>
                            <a:srgbClr val="000000"/>
                          </a:solidFill>
                          <a:latin typeface="Times New Roman"/>
                          <a:ea typeface="Times New Roman"/>
                        </a:rPr>
                        <a:t>Health</a:t>
                      </a:r>
                      <a:endParaRPr lang="en-US" sz="2100" dirty="0">
                        <a:latin typeface="Times New Roman"/>
                        <a:ea typeface="Times New Roman"/>
                      </a:endParaRPr>
                    </a:p>
                  </a:txBody>
                  <a:tcPr marL="68580" marR="68580" marT="0" marB="0"/>
                </a:tc>
                <a:tc>
                  <a:txBody>
                    <a:bodyPr/>
                    <a:lstStyle/>
                    <a:p>
                      <a:pPr algn="just">
                        <a:lnSpc>
                          <a:spcPct val="150000"/>
                        </a:lnSpc>
                      </a:pPr>
                      <a:r>
                        <a:rPr lang="en-GB" sz="2100" b="1">
                          <a:solidFill>
                            <a:srgbClr val="000000"/>
                          </a:solidFill>
                          <a:latin typeface="Times New Roman"/>
                          <a:ea typeface="Times New Roman"/>
                        </a:rPr>
                        <a:t>Social</a:t>
                      </a:r>
                      <a:endParaRPr lang="en-US" sz="2100">
                        <a:latin typeface="Times New Roman"/>
                        <a:ea typeface="Times New Roman"/>
                      </a:endParaRPr>
                    </a:p>
                  </a:txBody>
                  <a:tcPr marL="68580" marR="68580" marT="0" marB="0"/>
                </a:tc>
                <a:tc>
                  <a:txBody>
                    <a:bodyPr/>
                    <a:lstStyle/>
                    <a:p>
                      <a:pPr algn="just">
                        <a:lnSpc>
                          <a:spcPct val="150000"/>
                        </a:lnSpc>
                      </a:pPr>
                      <a:r>
                        <a:rPr lang="en-GB" sz="2100" b="1">
                          <a:solidFill>
                            <a:srgbClr val="000000"/>
                          </a:solidFill>
                          <a:latin typeface="Times New Roman"/>
                          <a:ea typeface="Times New Roman"/>
                        </a:rPr>
                        <a:t>Economic</a:t>
                      </a:r>
                      <a:endParaRPr lang="en-US" sz="2100">
                        <a:latin typeface="Times New Roman"/>
                        <a:ea typeface="Times New Roman"/>
                      </a:endParaRPr>
                    </a:p>
                  </a:txBody>
                  <a:tcPr marL="68580" marR="68580" marT="0" marB="0"/>
                </a:tc>
                <a:tc>
                  <a:txBody>
                    <a:bodyPr/>
                    <a:lstStyle/>
                    <a:p>
                      <a:pPr algn="just">
                        <a:lnSpc>
                          <a:spcPct val="150000"/>
                        </a:lnSpc>
                      </a:pPr>
                      <a:r>
                        <a:rPr lang="en-GB" sz="2100" b="1">
                          <a:solidFill>
                            <a:srgbClr val="000000"/>
                          </a:solidFill>
                          <a:latin typeface="Times New Roman"/>
                          <a:ea typeface="Times New Roman"/>
                        </a:rPr>
                        <a:t>Service-related</a:t>
                      </a:r>
                      <a:endParaRPr lang="en-US" sz="2100">
                        <a:latin typeface="Times New Roman"/>
                        <a:ea typeface="Times New Roman"/>
                      </a:endParaRPr>
                    </a:p>
                  </a:txBody>
                  <a:tcPr marL="68580" marR="68580" marT="0" marB="0"/>
                </a:tc>
                <a:extLst>
                  <a:ext uri="{0D108BD9-81ED-4DB2-BD59-A6C34878D82A}">
                    <a16:rowId xmlns:a16="http://schemas.microsoft.com/office/drawing/2014/main" val="10000"/>
                  </a:ext>
                </a:extLst>
              </a:tr>
              <a:tr h="2324054">
                <a:tc>
                  <a:txBody>
                    <a:bodyPr/>
                    <a:lstStyle/>
                    <a:p>
                      <a:pPr algn="just">
                        <a:lnSpc>
                          <a:spcPct val="150000"/>
                        </a:lnSpc>
                        <a:spcAft>
                          <a:spcPts val="0"/>
                        </a:spcAft>
                      </a:pPr>
                      <a:r>
                        <a:rPr lang="en-GB" sz="2100">
                          <a:solidFill>
                            <a:srgbClr val="000000"/>
                          </a:solidFill>
                          <a:latin typeface="Times New Roman"/>
                          <a:ea typeface="Calibri"/>
                        </a:rPr>
                        <a:t>Multimorbidity</a:t>
                      </a:r>
                      <a:endParaRPr lang="en-US" sz="2100">
                        <a:solidFill>
                          <a:srgbClr val="000000"/>
                        </a:solidFill>
                        <a:latin typeface="Times New Roman"/>
                        <a:ea typeface="Calibri"/>
                      </a:endParaRPr>
                    </a:p>
                    <a:p>
                      <a:pPr algn="just">
                        <a:lnSpc>
                          <a:spcPct val="150000"/>
                        </a:lnSpc>
                        <a:spcAft>
                          <a:spcPts val="0"/>
                        </a:spcAft>
                      </a:pPr>
                      <a:r>
                        <a:rPr lang="en-GB" sz="2100">
                          <a:solidFill>
                            <a:srgbClr val="000000"/>
                          </a:solidFill>
                          <a:latin typeface="Times New Roman"/>
                          <a:ea typeface="Calibri"/>
                        </a:rPr>
                        <a:t>Frailty</a:t>
                      </a:r>
                      <a:endParaRPr lang="en-US" sz="2100">
                        <a:solidFill>
                          <a:srgbClr val="000000"/>
                        </a:solidFill>
                        <a:latin typeface="Times New Roman"/>
                        <a:ea typeface="Calibri"/>
                      </a:endParaRPr>
                    </a:p>
                    <a:p>
                      <a:pPr algn="just">
                        <a:lnSpc>
                          <a:spcPct val="150000"/>
                        </a:lnSpc>
                        <a:spcAft>
                          <a:spcPts val="0"/>
                        </a:spcAft>
                      </a:pPr>
                      <a:r>
                        <a:rPr lang="en-GB" sz="2100">
                          <a:solidFill>
                            <a:srgbClr val="000000"/>
                          </a:solidFill>
                          <a:latin typeface="Times New Roman"/>
                          <a:ea typeface="Calibri"/>
                        </a:rPr>
                        <a:t>Falls</a:t>
                      </a:r>
                      <a:endParaRPr lang="en-US" sz="2100">
                        <a:solidFill>
                          <a:srgbClr val="000000"/>
                        </a:solidFill>
                        <a:latin typeface="Times New Roman"/>
                        <a:ea typeface="Calibri"/>
                      </a:endParaRPr>
                    </a:p>
                    <a:p>
                      <a:pPr algn="just">
                        <a:lnSpc>
                          <a:spcPct val="150000"/>
                        </a:lnSpc>
                        <a:spcAft>
                          <a:spcPts val="0"/>
                        </a:spcAft>
                      </a:pPr>
                      <a:r>
                        <a:rPr lang="en-GB" sz="2100">
                          <a:solidFill>
                            <a:srgbClr val="000000"/>
                          </a:solidFill>
                          <a:latin typeface="Times New Roman"/>
                          <a:ea typeface="Calibri"/>
                        </a:rPr>
                        <a:t>Sensory impairment</a:t>
                      </a:r>
                      <a:endParaRPr lang="en-US" sz="2100">
                        <a:solidFill>
                          <a:srgbClr val="000000"/>
                        </a:solidFill>
                        <a:latin typeface="Times New Roman"/>
                        <a:ea typeface="Calibri"/>
                      </a:endParaRPr>
                    </a:p>
                  </a:txBody>
                  <a:tcPr marL="68580" marR="68580" marT="0" marB="0"/>
                </a:tc>
                <a:tc>
                  <a:txBody>
                    <a:bodyPr/>
                    <a:lstStyle/>
                    <a:p>
                      <a:pPr algn="just">
                        <a:lnSpc>
                          <a:spcPct val="150000"/>
                        </a:lnSpc>
                        <a:spcAft>
                          <a:spcPts val="0"/>
                        </a:spcAft>
                      </a:pPr>
                      <a:r>
                        <a:rPr lang="en-GB" sz="2100" dirty="0">
                          <a:solidFill>
                            <a:srgbClr val="000000"/>
                          </a:solidFill>
                          <a:latin typeface="Times New Roman"/>
                          <a:ea typeface="Calibri"/>
                        </a:rPr>
                        <a:t>Loneliness</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Bereavement</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Reduced social networks</a:t>
                      </a:r>
                      <a:endParaRPr lang="en-US" sz="2100" dirty="0">
                        <a:solidFill>
                          <a:srgbClr val="000000"/>
                        </a:solidFill>
                        <a:latin typeface="Times New Roman"/>
                        <a:ea typeface="Calibri"/>
                      </a:endParaRPr>
                    </a:p>
                  </a:txBody>
                  <a:tcPr marL="68580" marR="68580" marT="0" marB="0"/>
                </a:tc>
                <a:tc>
                  <a:txBody>
                    <a:bodyPr/>
                    <a:lstStyle/>
                    <a:p>
                      <a:pPr algn="just">
                        <a:lnSpc>
                          <a:spcPct val="150000"/>
                        </a:lnSpc>
                        <a:spcAft>
                          <a:spcPts val="0"/>
                        </a:spcAft>
                      </a:pPr>
                      <a:r>
                        <a:rPr lang="en-GB" sz="2100">
                          <a:solidFill>
                            <a:srgbClr val="000000"/>
                          </a:solidFill>
                          <a:latin typeface="Times New Roman"/>
                          <a:ea typeface="Calibri"/>
                        </a:rPr>
                        <a:t>Poverty</a:t>
                      </a:r>
                      <a:endParaRPr lang="en-US" sz="2100">
                        <a:solidFill>
                          <a:srgbClr val="000000"/>
                        </a:solidFill>
                        <a:latin typeface="Times New Roman"/>
                        <a:ea typeface="Calibri"/>
                      </a:endParaRPr>
                    </a:p>
                    <a:p>
                      <a:pPr algn="just">
                        <a:lnSpc>
                          <a:spcPct val="150000"/>
                        </a:lnSpc>
                        <a:spcAft>
                          <a:spcPts val="0"/>
                        </a:spcAft>
                      </a:pPr>
                      <a:r>
                        <a:rPr lang="en-GB" sz="2100">
                          <a:solidFill>
                            <a:srgbClr val="000000"/>
                          </a:solidFill>
                          <a:latin typeface="Times New Roman"/>
                          <a:ea typeface="Calibri"/>
                        </a:rPr>
                        <a:t>Housing problems</a:t>
                      </a:r>
                      <a:endParaRPr lang="en-US" sz="2100">
                        <a:solidFill>
                          <a:srgbClr val="000000"/>
                        </a:solidFill>
                        <a:latin typeface="Times New Roman"/>
                        <a:ea typeface="Calibri"/>
                      </a:endParaRPr>
                    </a:p>
                    <a:p>
                      <a:pPr algn="just">
                        <a:lnSpc>
                          <a:spcPct val="150000"/>
                        </a:lnSpc>
                        <a:spcAft>
                          <a:spcPts val="0"/>
                        </a:spcAft>
                      </a:pPr>
                      <a:r>
                        <a:rPr lang="en-GB" sz="2100">
                          <a:solidFill>
                            <a:srgbClr val="000000"/>
                          </a:solidFill>
                          <a:latin typeface="Times New Roman"/>
                          <a:ea typeface="Calibri"/>
                        </a:rPr>
                        <a:t>Transport costs</a:t>
                      </a:r>
                      <a:endParaRPr lang="en-US" sz="2100">
                        <a:solidFill>
                          <a:srgbClr val="000000"/>
                        </a:solidFill>
                        <a:latin typeface="Times New Roman"/>
                        <a:ea typeface="Calibri"/>
                      </a:endParaRPr>
                    </a:p>
                  </a:txBody>
                  <a:tcPr marL="68580" marR="68580" marT="0" marB="0"/>
                </a:tc>
                <a:tc>
                  <a:txBody>
                    <a:bodyPr/>
                    <a:lstStyle/>
                    <a:p>
                      <a:pPr algn="just">
                        <a:lnSpc>
                          <a:spcPct val="150000"/>
                        </a:lnSpc>
                        <a:spcAft>
                          <a:spcPts val="0"/>
                        </a:spcAft>
                      </a:pPr>
                      <a:r>
                        <a:rPr lang="en-GB" sz="2100" dirty="0">
                          <a:solidFill>
                            <a:srgbClr val="000000"/>
                          </a:solidFill>
                          <a:latin typeface="Times New Roman"/>
                          <a:ea typeface="Calibri"/>
                        </a:rPr>
                        <a:t>Waiting times</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Fragmented services</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Digital exclusion (</a:t>
                      </a:r>
                      <a:r>
                        <a:rPr lang="en-GB" sz="2100" dirty="0" err="1"/>
                        <a:t>Bertolazzi</a:t>
                      </a:r>
                      <a:r>
                        <a:rPr lang="en-GB" sz="2100" dirty="0"/>
                        <a:t>, </a:t>
                      </a:r>
                      <a:r>
                        <a:rPr lang="en-GB" sz="2100" dirty="0" err="1"/>
                        <a:t>Quaglia</a:t>
                      </a:r>
                      <a:r>
                        <a:rPr lang="en-GB" sz="2100" dirty="0"/>
                        <a:t> and </a:t>
                      </a:r>
                      <a:r>
                        <a:rPr lang="en-GB" sz="2100" dirty="0" err="1"/>
                        <a:t>Bongelli</a:t>
                      </a:r>
                      <a:r>
                        <a:rPr lang="en-GB" sz="2100" dirty="0"/>
                        <a:t>, 2024</a:t>
                      </a:r>
                      <a:r>
                        <a:rPr lang="en-GB" sz="2100" dirty="0">
                          <a:solidFill>
                            <a:srgbClr val="000000"/>
                          </a:solidFill>
                          <a:latin typeface="Times New Roman"/>
                          <a:ea typeface="Calibri"/>
                        </a:rPr>
                        <a:t>)</a:t>
                      </a:r>
                      <a:endParaRPr lang="en-US" sz="21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1"/>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54B2AE7-8C1C-14FF-77B7-6E9BD092BA7C}"/>
              </a:ext>
            </a:extLst>
          </p:cNvPr>
          <p:cNvSpPr>
            <a:spLocks noGrp="1"/>
          </p:cNvSpPr>
          <p:nvPr>
            <p:ph type="title"/>
          </p:nvPr>
        </p:nvSpPr>
        <p:spPr>
          <a:xfrm>
            <a:off x="817563" y="228600"/>
            <a:ext cx="10871200" cy="990600"/>
          </a:xfrm>
        </p:spPr>
        <p:txBody>
          <a:bodyPr/>
          <a:lstStyle/>
          <a:p>
            <a:pPr algn="ctr" eaLnBrk="1" hangingPunct="1"/>
            <a:r>
              <a:rPr lang="en-GB" altLang="en-US" sz="4000" b="1"/>
              <a:t>Social and psychological dimensions</a:t>
            </a:r>
            <a:br>
              <a:rPr lang="en-US" altLang="en-US" sz="4000" b="1"/>
            </a:br>
            <a:endParaRPr lang="en-US" altLang="en-US" sz="4000"/>
          </a:p>
        </p:txBody>
      </p:sp>
      <p:sp>
        <p:nvSpPr>
          <p:cNvPr id="17411" name="Content Placeholder 2">
            <a:extLst>
              <a:ext uri="{FF2B5EF4-FFF2-40B4-BE49-F238E27FC236}">
                <a16:creationId xmlns:a16="http://schemas.microsoft.com/office/drawing/2014/main" id="{99B502F2-0555-0D0A-0AC7-97167A989239}"/>
              </a:ext>
            </a:extLst>
          </p:cNvPr>
          <p:cNvSpPr>
            <a:spLocks noGrp="1"/>
          </p:cNvSpPr>
          <p:nvPr>
            <p:ph sz="quarter" idx="1"/>
          </p:nvPr>
        </p:nvSpPr>
        <p:spPr>
          <a:xfrm>
            <a:off x="817563" y="1600200"/>
            <a:ext cx="10871200" cy="2235200"/>
          </a:xfrm>
        </p:spPr>
        <p:txBody>
          <a:bodyPr/>
          <a:lstStyle/>
          <a:p>
            <a:r>
              <a:rPr lang="en-GB" altLang="en-US" sz="2000"/>
              <a:t>Confidence</a:t>
            </a:r>
            <a:endParaRPr lang="en-US" altLang="en-US" sz="2000"/>
          </a:p>
          <a:p>
            <a:r>
              <a:rPr lang="en-GB" altLang="en-US" sz="2000"/>
              <a:t>Self-esteem</a:t>
            </a:r>
            <a:endParaRPr lang="en-US" altLang="en-US" sz="2000"/>
          </a:p>
          <a:p>
            <a:r>
              <a:rPr lang="en-GB" altLang="en-US" sz="2000"/>
              <a:t>Sense of purpose</a:t>
            </a:r>
            <a:endParaRPr lang="en-US" altLang="en-US" sz="2000"/>
          </a:p>
          <a:p>
            <a:r>
              <a:rPr lang="en-GB" altLang="en-US" sz="2000"/>
              <a:t>Emotional security</a:t>
            </a:r>
            <a:endParaRPr lang="en-US" altLang="en-US" sz="2000"/>
          </a:p>
          <a:p>
            <a:r>
              <a:rPr lang="en-GB" altLang="en-US" sz="2000"/>
              <a:t>Family and friendships</a:t>
            </a:r>
            <a:endParaRPr lang="en-US" altLang="en-US" sz="2000"/>
          </a:p>
          <a:p>
            <a:pPr algn="just" eaLnBrk="1" hangingPunct="1"/>
            <a:endParaRPr lang="en-US" altLang="en-US" sz="2000"/>
          </a:p>
        </p:txBody>
      </p:sp>
      <p:pic>
        <p:nvPicPr>
          <p:cNvPr id="17412" name="Picture 4">
            <a:extLst>
              <a:ext uri="{FF2B5EF4-FFF2-40B4-BE49-F238E27FC236}">
                <a16:creationId xmlns:a16="http://schemas.microsoft.com/office/drawing/2014/main" id="{4441FF2C-577E-EF58-0A32-9D7F0B9FA4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4650" y="2717800"/>
            <a:ext cx="3781425"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TextBox 1">
            <a:extLst>
              <a:ext uri="{FF2B5EF4-FFF2-40B4-BE49-F238E27FC236}">
                <a16:creationId xmlns:a16="http://schemas.microsoft.com/office/drawing/2014/main" id="{CC730CBE-508B-24D0-8DA0-70165D5899C0}"/>
              </a:ext>
            </a:extLst>
          </p:cNvPr>
          <p:cNvSpPr txBox="1">
            <a:spLocks noChangeArrowheads="1"/>
          </p:cNvSpPr>
          <p:nvPr/>
        </p:nvSpPr>
        <p:spPr bwMode="auto">
          <a:xfrm>
            <a:off x="6724650" y="5592763"/>
            <a:ext cx="4737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r>
              <a:rPr lang="en-IN" altLang="en-US"/>
              <a:t>Source:  (</a:t>
            </a:r>
            <a:r>
              <a:rPr lang="en-GB" altLang="en-US"/>
              <a:t>Nagarajan and Sixsmith, 2023</a:t>
            </a:r>
            <a:r>
              <a:rPr lang="en-IN" altLang="en-US"/>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B3E62FC-6B8D-19CF-1DA6-D452B10F37A8}"/>
              </a:ext>
            </a:extLst>
          </p:cNvPr>
          <p:cNvSpPr>
            <a:spLocks noGrp="1"/>
          </p:cNvSpPr>
          <p:nvPr>
            <p:ph type="title"/>
          </p:nvPr>
        </p:nvSpPr>
        <p:spPr>
          <a:xfrm>
            <a:off x="817563" y="0"/>
            <a:ext cx="10871200" cy="1358900"/>
          </a:xfrm>
        </p:spPr>
        <p:txBody>
          <a:bodyPr/>
          <a:lstStyle/>
          <a:p>
            <a:pPr algn="ctr" eaLnBrk="1" hangingPunct="1"/>
            <a:br>
              <a:rPr lang="en-GB" altLang="en-US" sz="4000" b="1"/>
            </a:br>
            <a:r>
              <a:rPr lang="en-GB" altLang="en-US" sz="4000" b="1"/>
              <a:t>UK policy framework and Current UK services and provision</a:t>
            </a:r>
            <a:br>
              <a:rPr lang="en-US" altLang="en-US" sz="4000"/>
            </a:br>
            <a:endParaRPr lang="en-US" altLang="en-US" sz="4000"/>
          </a:p>
        </p:txBody>
      </p:sp>
      <p:graphicFrame>
        <p:nvGraphicFramePr>
          <p:cNvPr id="7" name="Table 6">
            <a:extLst>
              <a:ext uri="{FF2B5EF4-FFF2-40B4-BE49-F238E27FC236}">
                <a16:creationId xmlns:a16="http://schemas.microsoft.com/office/drawing/2014/main" id="{95EEA831-82DC-0A3C-2DAB-1DF930AADCDD}"/>
              </a:ext>
            </a:extLst>
          </p:cNvPr>
          <p:cNvGraphicFramePr>
            <a:graphicFrameLocks noGrp="1"/>
          </p:cNvGraphicFramePr>
          <p:nvPr/>
        </p:nvGraphicFramePr>
        <p:xfrm>
          <a:off x="922338" y="4838700"/>
          <a:ext cx="10718800" cy="1279525"/>
        </p:xfrm>
        <a:graphic>
          <a:graphicData uri="http://schemas.openxmlformats.org/drawingml/2006/table">
            <a:tbl>
              <a:tblPr firstRow="1" bandRow="1">
                <a:tableStyleId>{5C22544A-7EE6-4342-B048-85BDC9FD1C3A}</a:tableStyleId>
              </a:tblPr>
              <a:tblGrid>
                <a:gridCol w="5359400">
                  <a:extLst>
                    <a:ext uri="{9D8B030D-6E8A-4147-A177-3AD203B41FA5}">
                      <a16:colId xmlns:a16="http://schemas.microsoft.com/office/drawing/2014/main" val="20000"/>
                    </a:ext>
                  </a:extLst>
                </a:gridCol>
                <a:gridCol w="5359400">
                  <a:extLst>
                    <a:ext uri="{9D8B030D-6E8A-4147-A177-3AD203B41FA5}">
                      <a16:colId xmlns:a16="http://schemas.microsoft.com/office/drawing/2014/main" val="20001"/>
                    </a:ext>
                  </a:extLst>
                </a:gridCol>
              </a:tblGrid>
              <a:tr h="319881">
                <a:tc>
                  <a:txBody>
                    <a:bodyPr/>
                    <a:lstStyle/>
                    <a:p>
                      <a:pPr algn="just">
                        <a:lnSpc>
                          <a:spcPct val="150000"/>
                        </a:lnSpc>
                        <a:spcAft>
                          <a:spcPts val="0"/>
                        </a:spcAft>
                      </a:pPr>
                      <a:r>
                        <a:rPr lang="en-GB" sz="1400" b="1" dirty="0">
                          <a:solidFill>
                            <a:srgbClr val="000000"/>
                          </a:solidFill>
                          <a:latin typeface="Times New Roman"/>
                          <a:ea typeface="Calibri"/>
                        </a:rPr>
                        <a:t>Current services</a:t>
                      </a:r>
                      <a:endParaRPr lang="en-US" sz="1400" dirty="0">
                        <a:solidFill>
                          <a:srgbClr val="000000"/>
                        </a:solidFill>
                        <a:latin typeface="Times New Roman"/>
                        <a:ea typeface="Calibri"/>
                      </a:endParaRPr>
                    </a:p>
                  </a:txBody>
                  <a:tcPr marL="68580" marR="68580" marT="0" marB="0" anchor="ctr"/>
                </a:tc>
                <a:tc>
                  <a:txBody>
                    <a:bodyPr/>
                    <a:lstStyle/>
                    <a:p>
                      <a:pPr algn="just">
                        <a:lnSpc>
                          <a:spcPct val="150000"/>
                        </a:lnSpc>
                        <a:spcAft>
                          <a:spcPts val="0"/>
                        </a:spcAft>
                      </a:pPr>
                      <a:r>
                        <a:rPr lang="en-GB" sz="1400" b="1">
                          <a:solidFill>
                            <a:srgbClr val="000000"/>
                          </a:solidFill>
                          <a:latin typeface="Times New Roman"/>
                          <a:ea typeface="Calibri"/>
                        </a:rPr>
                        <a:t>Examples</a:t>
                      </a:r>
                      <a:endParaRPr lang="en-US" sz="14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0"/>
                  </a:ext>
                </a:extLst>
              </a:tr>
              <a:tr h="319881">
                <a:tc>
                  <a:txBody>
                    <a:bodyPr/>
                    <a:lstStyle/>
                    <a:p>
                      <a:pPr algn="just">
                        <a:lnSpc>
                          <a:spcPct val="150000"/>
                        </a:lnSpc>
                        <a:spcAft>
                          <a:spcPts val="0"/>
                        </a:spcAft>
                      </a:pPr>
                      <a:r>
                        <a:rPr lang="en-GB" sz="1400" dirty="0">
                          <a:solidFill>
                            <a:srgbClr val="000000"/>
                          </a:solidFill>
                          <a:latin typeface="Times New Roman"/>
                          <a:ea typeface="Calibri"/>
                        </a:rPr>
                        <a:t>NHS</a:t>
                      </a:r>
                      <a:endParaRPr lang="en-US" sz="1400" dirty="0">
                        <a:solidFill>
                          <a:srgbClr val="000000"/>
                        </a:solidFill>
                        <a:latin typeface="Times New Roman"/>
                        <a:ea typeface="Calibri"/>
                      </a:endParaRPr>
                    </a:p>
                  </a:txBody>
                  <a:tcPr marL="68580" marR="68580" marT="0" marB="0" anchor="ctr"/>
                </a:tc>
                <a:tc>
                  <a:txBody>
                    <a:bodyPr/>
                    <a:lstStyle/>
                    <a:p>
                      <a:pPr algn="just">
                        <a:lnSpc>
                          <a:spcPct val="150000"/>
                        </a:lnSpc>
                        <a:spcAft>
                          <a:spcPts val="0"/>
                        </a:spcAft>
                      </a:pPr>
                      <a:r>
                        <a:rPr lang="en-GB" sz="1400">
                          <a:solidFill>
                            <a:srgbClr val="000000"/>
                          </a:solidFill>
                          <a:latin typeface="Times New Roman"/>
                          <a:ea typeface="Calibri"/>
                        </a:rPr>
                        <a:t>Primary care, community, rehabilitation and specialist services</a:t>
                      </a:r>
                      <a:endParaRPr lang="en-US" sz="14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1"/>
                  </a:ext>
                </a:extLst>
              </a:tr>
              <a:tr h="639763">
                <a:tc>
                  <a:txBody>
                    <a:bodyPr/>
                    <a:lstStyle/>
                    <a:p>
                      <a:pPr algn="just">
                        <a:lnSpc>
                          <a:spcPct val="150000"/>
                        </a:lnSpc>
                        <a:spcAft>
                          <a:spcPts val="0"/>
                        </a:spcAft>
                      </a:pPr>
                      <a:r>
                        <a:rPr lang="en-GB" sz="1400" dirty="0">
                          <a:solidFill>
                            <a:srgbClr val="000000"/>
                          </a:solidFill>
                          <a:latin typeface="Times New Roman"/>
                          <a:ea typeface="Calibri"/>
                        </a:rPr>
                        <a:t>Adult social care</a:t>
                      </a:r>
                      <a:endParaRPr lang="en-US" sz="1400" dirty="0">
                        <a:solidFill>
                          <a:srgbClr val="000000"/>
                        </a:solidFill>
                        <a:latin typeface="Times New Roman"/>
                        <a:ea typeface="Calibri"/>
                      </a:endParaRPr>
                    </a:p>
                  </a:txBody>
                  <a:tcPr marL="68580" marR="68580" marT="0" marB="0" anchor="ctr"/>
                </a:tc>
                <a:tc>
                  <a:txBody>
                    <a:bodyPr/>
                    <a:lstStyle/>
                    <a:p>
                      <a:pPr algn="just">
                        <a:lnSpc>
                          <a:spcPct val="150000"/>
                        </a:lnSpc>
                        <a:spcAft>
                          <a:spcPts val="0"/>
                        </a:spcAft>
                      </a:pPr>
                      <a:r>
                        <a:rPr lang="en-GB" sz="1400" dirty="0">
                          <a:solidFill>
                            <a:srgbClr val="000000"/>
                          </a:solidFill>
                          <a:latin typeface="Times New Roman"/>
                          <a:ea typeface="Calibri"/>
                        </a:rPr>
                        <a:t>Home care, assessments, direct payments and reablement (Howden-Chapman et al, 2023).</a:t>
                      </a:r>
                      <a:endParaRPr lang="en-US" sz="1400" dirty="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2"/>
                  </a:ext>
                </a:extLst>
              </a:tr>
            </a:tbl>
          </a:graphicData>
        </a:graphic>
      </p:graphicFrame>
      <p:graphicFrame>
        <p:nvGraphicFramePr>
          <p:cNvPr id="5" name="Table 4">
            <a:extLst>
              <a:ext uri="{FF2B5EF4-FFF2-40B4-BE49-F238E27FC236}">
                <a16:creationId xmlns:a16="http://schemas.microsoft.com/office/drawing/2014/main" id="{F408128E-3726-49F6-A213-60410FACFD74}"/>
              </a:ext>
            </a:extLst>
          </p:cNvPr>
          <p:cNvGraphicFramePr>
            <a:graphicFrameLocks noGrp="1"/>
          </p:cNvGraphicFramePr>
          <p:nvPr>
            <p:extLst>
              <p:ext uri="{D42A27DB-BD31-4B8C-83A1-F6EECF244321}">
                <p14:modId xmlns:p14="http://schemas.microsoft.com/office/powerpoint/2010/main" val="1014278760"/>
              </p:ext>
            </p:extLst>
          </p:nvPr>
        </p:nvGraphicFramePr>
        <p:xfrm>
          <a:off x="884238" y="1658938"/>
          <a:ext cx="10642599" cy="2955925"/>
        </p:xfrm>
        <a:graphic>
          <a:graphicData uri="http://schemas.openxmlformats.org/drawingml/2006/table">
            <a:tbl>
              <a:tblPr firstRow="1" bandRow="1">
                <a:tableStyleId>{5C22544A-7EE6-4342-B048-85BDC9FD1C3A}</a:tableStyleId>
              </a:tblPr>
              <a:tblGrid>
                <a:gridCol w="3547533">
                  <a:extLst>
                    <a:ext uri="{9D8B030D-6E8A-4147-A177-3AD203B41FA5}">
                      <a16:colId xmlns:a16="http://schemas.microsoft.com/office/drawing/2014/main" val="20000"/>
                    </a:ext>
                  </a:extLst>
                </a:gridCol>
                <a:gridCol w="3538522">
                  <a:extLst>
                    <a:ext uri="{9D8B030D-6E8A-4147-A177-3AD203B41FA5}">
                      <a16:colId xmlns:a16="http://schemas.microsoft.com/office/drawing/2014/main" val="20001"/>
                    </a:ext>
                  </a:extLst>
                </a:gridCol>
                <a:gridCol w="3556544">
                  <a:extLst>
                    <a:ext uri="{9D8B030D-6E8A-4147-A177-3AD203B41FA5}">
                      <a16:colId xmlns:a16="http://schemas.microsoft.com/office/drawing/2014/main" val="20002"/>
                    </a:ext>
                  </a:extLst>
                </a:gridCol>
              </a:tblGrid>
              <a:tr h="314502">
                <a:tc>
                  <a:txBody>
                    <a:bodyPr/>
                    <a:lstStyle/>
                    <a:p>
                      <a:pPr algn="just">
                        <a:lnSpc>
                          <a:spcPct val="150000"/>
                        </a:lnSpc>
                        <a:spcAft>
                          <a:spcPts val="0"/>
                        </a:spcAft>
                      </a:pPr>
                      <a:r>
                        <a:rPr lang="en-GB" sz="1400" b="1" dirty="0">
                          <a:solidFill>
                            <a:srgbClr val="000000"/>
                          </a:solidFill>
                          <a:latin typeface="Times New Roman"/>
                          <a:ea typeface="Calibri"/>
                        </a:rPr>
                        <a:t>Policy / framework</a:t>
                      </a:r>
                      <a:endParaRPr lang="en-US" sz="1400" dirty="0">
                        <a:solidFill>
                          <a:srgbClr val="000000"/>
                        </a:solidFill>
                        <a:latin typeface="Times New Roman"/>
                        <a:ea typeface="Calibri"/>
                      </a:endParaRPr>
                    </a:p>
                  </a:txBody>
                  <a:tcPr marL="68584" marR="68584" marT="0" marB="0" anchor="ctr"/>
                </a:tc>
                <a:tc>
                  <a:txBody>
                    <a:bodyPr/>
                    <a:lstStyle/>
                    <a:p>
                      <a:pPr algn="just">
                        <a:lnSpc>
                          <a:spcPct val="150000"/>
                        </a:lnSpc>
                        <a:spcAft>
                          <a:spcPts val="0"/>
                        </a:spcAft>
                      </a:pPr>
                      <a:r>
                        <a:rPr lang="en-GB" sz="1400" b="1" dirty="0">
                          <a:solidFill>
                            <a:srgbClr val="000000"/>
                          </a:solidFill>
                          <a:latin typeface="Times New Roman"/>
                          <a:ea typeface="Calibri"/>
                        </a:rPr>
                        <a:t>Key contribution</a:t>
                      </a:r>
                      <a:endParaRPr lang="en-US" sz="1400" dirty="0">
                        <a:solidFill>
                          <a:srgbClr val="000000"/>
                        </a:solidFill>
                        <a:latin typeface="Times New Roman"/>
                        <a:ea typeface="Calibri"/>
                      </a:endParaRPr>
                    </a:p>
                  </a:txBody>
                  <a:tcPr marL="68584" marR="68584" marT="0" marB="0" anchor="ctr"/>
                </a:tc>
                <a:tc>
                  <a:txBody>
                    <a:bodyPr/>
                    <a:lstStyle/>
                    <a:p>
                      <a:r>
                        <a:rPr kumimoji="0" lang="en-US" sz="1400" b="1" kern="1200" dirty="0">
                          <a:solidFill>
                            <a:schemeClr val="tx1"/>
                          </a:solidFill>
                          <a:latin typeface="Times New Roman"/>
                          <a:ea typeface="Calibri"/>
                          <a:cs typeface="+mn-cs"/>
                        </a:rPr>
                        <a:t>Why Empowering </a:t>
                      </a:r>
                    </a:p>
                  </a:txBody>
                  <a:tcPr marL="91445" marR="91445" marT="47175" marB="47175"/>
                </a:tc>
                <a:extLst>
                  <a:ext uri="{0D108BD9-81ED-4DB2-BD59-A6C34878D82A}">
                    <a16:rowId xmlns:a16="http://schemas.microsoft.com/office/drawing/2014/main" val="10000"/>
                  </a:ext>
                </a:extLst>
              </a:tr>
              <a:tr h="620945">
                <a:tc>
                  <a:txBody>
                    <a:bodyPr/>
                    <a:lstStyle/>
                    <a:p>
                      <a:pPr algn="just">
                        <a:lnSpc>
                          <a:spcPct val="150000"/>
                        </a:lnSpc>
                        <a:spcAft>
                          <a:spcPts val="0"/>
                        </a:spcAft>
                      </a:pPr>
                      <a:r>
                        <a:rPr lang="en-GB" sz="1400" dirty="0">
                          <a:solidFill>
                            <a:srgbClr val="000000"/>
                          </a:solidFill>
                          <a:latin typeface="Times New Roman"/>
                          <a:ea typeface="Calibri"/>
                        </a:rPr>
                        <a:t>Care Act 2014</a:t>
                      </a:r>
                      <a:endParaRPr lang="en-US" sz="1400" dirty="0">
                        <a:solidFill>
                          <a:srgbClr val="000000"/>
                        </a:solidFill>
                        <a:latin typeface="Times New Roman"/>
                        <a:ea typeface="Calibri"/>
                      </a:endParaRPr>
                    </a:p>
                  </a:txBody>
                  <a:tcPr marL="68584" marR="68584" marT="0" marB="0" anchor="ctr"/>
                </a:tc>
                <a:tc>
                  <a:txBody>
                    <a:bodyPr/>
                    <a:lstStyle/>
                    <a:p>
                      <a:pPr algn="just">
                        <a:lnSpc>
                          <a:spcPct val="150000"/>
                        </a:lnSpc>
                        <a:spcAft>
                          <a:spcPts val="0"/>
                        </a:spcAft>
                      </a:pPr>
                      <a:r>
                        <a:rPr lang="en-GB" sz="1400" dirty="0">
                          <a:solidFill>
                            <a:srgbClr val="000000"/>
                          </a:solidFill>
                          <a:latin typeface="Times New Roman"/>
                          <a:ea typeface="Calibri"/>
                        </a:rPr>
                        <a:t>Wellbeing, prevention, personalisation and </a:t>
                      </a:r>
                      <a:r>
                        <a:rPr lang="en-GB" sz="1400" dirty="0">
                          <a:solidFill>
                            <a:schemeClr val="tx1"/>
                          </a:solidFill>
                          <a:latin typeface="Times New Roman"/>
                          <a:ea typeface="Calibri"/>
                        </a:rPr>
                        <a:t>participation </a:t>
                      </a:r>
                      <a:r>
                        <a:rPr kumimoji="0" lang="en-US" sz="1400" kern="1200" baseline="0" dirty="0">
                          <a:solidFill>
                            <a:schemeClr val="tx1"/>
                          </a:solidFill>
                          <a:latin typeface="+mn-lt"/>
                          <a:ea typeface="Calibri"/>
                          <a:cs typeface="+mn-cs"/>
                        </a:rPr>
                        <a:t>(</a:t>
                      </a:r>
                      <a:r>
                        <a:rPr kumimoji="0" lang="en-US" sz="1400" kern="1200" dirty="0">
                          <a:solidFill>
                            <a:schemeClr val="tx1"/>
                          </a:solidFill>
                          <a:latin typeface="+mn-lt"/>
                          <a:ea typeface="Calibri"/>
                          <a:cs typeface="+mn-cs"/>
                        </a:rPr>
                        <a:t>Care Act, 2014).</a:t>
                      </a:r>
                      <a:endParaRPr lang="en-US" sz="1400" dirty="0">
                        <a:solidFill>
                          <a:schemeClr val="tx1"/>
                        </a:solidFill>
                        <a:latin typeface="Times New Roman"/>
                        <a:ea typeface="Calibri"/>
                      </a:endParaRPr>
                    </a:p>
                  </a:txBody>
                  <a:tcPr marL="68584" marR="68584" marT="0" marB="0" anchor="ctr"/>
                </a:tc>
                <a:tc>
                  <a:txBody>
                    <a:bodyPr/>
                    <a:lstStyle/>
                    <a:p>
                      <a:r>
                        <a:rPr kumimoji="0" lang="en-US" sz="1400" kern="1200" dirty="0">
                          <a:solidFill>
                            <a:schemeClr val="tx1"/>
                          </a:solidFill>
                          <a:latin typeface="Times New Roman"/>
                          <a:ea typeface="Calibri"/>
                          <a:cs typeface="+mn-cs"/>
                        </a:rPr>
                        <a:t>People shape their own support through assessment and advocacy</a:t>
                      </a:r>
                      <a:r>
                        <a:rPr kumimoji="0" lang="en-US" sz="1400" kern="1200" baseline="0" dirty="0">
                          <a:solidFill>
                            <a:schemeClr val="tx1"/>
                          </a:solidFill>
                          <a:latin typeface="Times New Roman"/>
                          <a:ea typeface="Calibri"/>
                          <a:cs typeface="+mn-cs"/>
                        </a:rPr>
                        <a:t> (</a:t>
                      </a:r>
                      <a:r>
                        <a:rPr kumimoji="0" lang="en-US" sz="1400" kern="1200" dirty="0">
                          <a:solidFill>
                            <a:schemeClr val="tx1"/>
                          </a:solidFill>
                          <a:latin typeface="Times New Roman"/>
                          <a:ea typeface="Calibri"/>
                          <a:cs typeface="+mn-cs"/>
                        </a:rPr>
                        <a:t>Care Act, 2014).</a:t>
                      </a:r>
                    </a:p>
                  </a:txBody>
                  <a:tcPr marL="91445" marR="91445" marT="47175" marB="47175"/>
                </a:tc>
                <a:extLst>
                  <a:ext uri="{0D108BD9-81ED-4DB2-BD59-A6C34878D82A}">
                    <a16:rowId xmlns:a16="http://schemas.microsoft.com/office/drawing/2014/main" val="10001"/>
                  </a:ext>
                </a:extLst>
              </a:tr>
              <a:tr h="534653">
                <a:tc>
                  <a:txBody>
                    <a:bodyPr/>
                    <a:lstStyle/>
                    <a:p>
                      <a:pPr algn="just">
                        <a:lnSpc>
                          <a:spcPct val="150000"/>
                        </a:lnSpc>
                        <a:spcAft>
                          <a:spcPts val="0"/>
                        </a:spcAft>
                      </a:pPr>
                      <a:r>
                        <a:rPr lang="en-GB" sz="1400">
                          <a:solidFill>
                            <a:srgbClr val="000000"/>
                          </a:solidFill>
                          <a:latin typeface="Times New Roman"/>
                          <a:ea typeface="Calibri"/>
                        </a:rPr>
                        <a:t>NHS Long Term Plan</a:t>
                      </a:r>
                      <a:endParaRPr lang="en-US" sz="1400">
                        <a:solidFill>
                          <a:srgbClr val="000000"/>
                        </a:solidFill>
                        <a:latin typeface="Times New Roman"/>
                        <a:ea typeface="Calibri"/>
                      </a:endParaRPr>
                    </a:p>
                  </a:txBody>
                  <a:tcPr marL="68584" marR="68584" marT="0" marB="0" anchor="ctr"/>
                </a:tc>
                <a:tc>
                  <a:txBody>
                    <a:bodyPr/>
                    <a:lstStyle/>
                    <a:p>
                      <a:pPr algn="just">
                        <a:lnSpc>
                          <a:spcPct val="150000"/>
                        </a:lnSpc>
                        <a:spcAft>
                          <a:spcPts val="0"/>
                        </a:spcAft>
                      </a:pPr>
                      <a:r>
                        <a:rPr lang="en-GB" sz="1400" dirty="0">
                          <a:solidFill>
                            <a:srgbClr val="000000"/>
                          </a:solidFill>
                          <a:latin typeface="Times New Roman"/>
                          <a:ea typeface="Calibri"/>
                        </a:rPr>
                        <a:t>Integrated care, prevention and ageing well</a:t>
                      </a:r>
                      <a:endParaRPr lang="en-US" sz="1400" dirty="0">
                        <a:solidFill>
                          <a:srgbClr val="000000"/>
                        </a:solidFill>
                        <a:latin typeface="Times New Roman"/>
                        <a:ea typeface="Calibri"/>
                      </a:endParaRPr>
                    </a:p>
                  </a:txBody>
                  <a:tcPr marL="68584" marR="68584" marT="0" marB="0" anchor="ctr"/>
                </a:tc>
                <a:tc>
                  <a:txBody>
                    <a:bodyPr/>
                    <a:lstStyle/>
                    <a:p>
                      <a:r>
                        <a:rPr kumimoji="0" lang="en-US" sz="1400" kern="1200" dirty="0">
                          <a:solidFill>
                            <a:schemeClr val="tx1"/>
                          </a:solidFill>
                          <a:latin typeface="Times New Roman"/>
                          <a:ea typeface="Calibri"/>
                          <a:cs typeface="+mn-cs"/>
                        </a:rPr>
                        <a:t>Earlier prevention helps people stay independent at home.</a:t>
                      </a:r>
                    </a:p>
                  </a:txBody>
                  <a:tcPr marL="91445" marR="91445" marT="47175" marB="47175"/>
                </a:tc>
                <a:extLst>
                  <a:ext uri="{0D108BD9-81ED-4DB2-BD59-A6C34878D82A}">
                    <a16:rowId xmlns:a16="http://schemas.microsoft.com/office/drawing/2014/main" val="10002"/>
                  </a:ext>
                </a:extLst>
              </a:tr>
              <a:tr h="951172">
                <a:tc>
                  <a:txBody>
                    <a:bodyPr/>
                    <a:lstStyle/>
                    <a:p>
                      <a:pPr algn="just">
                        <a:lnSpc>
                          <a:spcPct val="150000"/>
                        </a:lnSpc>
                        <a:spcAft>
                          <a:spcPts val="0"/>
                        </a:spcAft>
                      </a:pPr>
                      <a:r>
                        <a:rPr lang="en-GB" sz="1400">
                          <a:solidFill>
                            <a:srgbClr val="000000"/>
                          </a:solidFill>
                          <a:latin typeface="Times New Roman"/>
                          <a:ea typeface="Calibri"/>
                        </a:rPr>
                        <a:t>NICE guidance</a:t>
                      </a:r>
                      <a:endParaRPr lang="en-US" sz="1400">
                        <a:solidFill>
                          <a:srgbClr val="000000"/>
                        </a:solidFill>
                        <a:latin typeface="Times New Roman"/>
                        <a:ea typeface="Calibri"/>
                      </a:endParaRPr>
                    </a:p>
                  </a:txBody>
                  <a:tcPr marL="68584" marR="68584" marT="0" marB="0" anchor="ctr"/>
                </a:tc>
                <a:tc>
                  <a:txBody>
                    <a:bodyPr/>
                    <a:lstStyle/>
                    <a:p>
                      <a:pPr algn="just">
                        <a:lnSpc>
                          <a:spcPct val="150000"/>
                        </a:lnSpc>
                        <a:spcAft>
                          <a:spcPts val="0"/>
                        </a:spcAft>
                      </a:pPr>
                      <a:r>
                        <a:rPr lang="en-GB" sz="1400" dirty="0">
                          <a:solidFill>
                            <a:srgbClr val="000000"/>
                          </a:solidFill>
                          <a:latin typeface="Times New Roman"/>
                          <a:ea typeface="Calibri"/>
                        </a:rPr>
                        <a:t>Person-centred care, falls prevention and multimorbidity (Howden-Chapman et al, 2023).</a:t>
                      </a:r>
                      <a:endParaRPr lang="en-US" sz="1400" dirty="0">
                        <a:solidFill>
                          <a:srgbClr val="000000"/>
                        </a:solidFill>
                        <a:latin typeface="Times New Roman"/>
                        <a:ea typeface="Calibri"/>
                      </a:endParaRPr>
                    </a:p>
                  </a:txBody>
                  <a:tcPr marL="68584" marR="68584" marT="0" marB="0" anchor="ctr"/>
                </a:tc>
                <a:tc>
                  <a:txBody>
                    <a:bodyPr/>
                    <a:lstStyle/>
                    <a:p>
                      <a:r>
                        <a:rPr kumimoji="0" lang="en-US" sz="1400" kern="1200" dirty="0">
                          <a:solidFill>
                            <a:schemeClr val="tx1"/>
                          </a:solidFill>
                          <a:latin typeface="Times New Roman"/>
                          <a:ea typeface="Calibri"/>
                          <a:cs typeface="+mn-cs"/>
                        </a:rPr>
                        <a:t>Person-centred recommendations respect individual preferences.</a:t>
                      </a:r>
                    </a:p>
                  </a:txBody>
                  <a:tcPr marL="91445" marR="91445" marT="47175" marB="47175"/>
                </a:tc>
                <a:extLst>
                  <a:ext uri="{0D108BD9-81ED-4DB2-BD59-A6C34878D82A}">
                    <a16:rowId xmlns:a16="http://schemas.microsoft.com/office/drawing/2014/main" val="10003"/>
                  </a:ext>
                </a:extLst>
              </a:tr>
              <a:tr h="534653">
                <a:tc>
                  <a:txBody>
                    <a:bodyPr/>
                    <a:lstStyle/>
                    <a:p>
                      <a:pPr algn="just">
                        <a:lnSpc>
                          <a:spcPct val="150000"/>
                        </a:lnSpc>
                        <a:spcAft>
                          <a:spcPts val="0"/>
                        </a:spcAft>
                      </a:pPr>
                      <a:r>
                        <a:rPr lang="en-GB" sz="1400">
                          <a:solidFill>
                            <a:srgbClr val="000000"/>
                          </a:solidFill>
                          <a:latin typeface="Times New Roman"/>
                          <a:ea typeface="Calibri"/>
                        </a:rPr>
                        <a:t>Equality Act 2010</a:t>
                      </a:r>
                      <a:endParaRPr lang="en-US" sz="1400">
                        <a:solidFill>
                          <a:srgbClr val="000000"/>
                        </a:solidFill>
                        <a:latin typeface="Times New Roman"/>
                        <a:ea typeface="Calibri"/>
                      </a:endParaRPr>
                    </a:p>
                  </a:txBody>
                  <a:tcPr marL="68584" marR="68584" marT="0" marB="0" anchor="ctr"/>
                </a:tc>
                <a:tc>
                  <a:txBody>
                    <a:bodyPr/>
                    <a:lstStyle/>
                    <a:p>
                      <a:pPr algn="just">
                        <a:lnSpc>
                          <a:spcPct val="150000"/>
                        </a:lnSpc>
                        <a:spcAft>
                          <a:spcPts val="0"/>
                        </a:spcAft>
                      </a:pPr>
                      <a:r>
                        <a:rPr lang="en-GB" sz="1400" dirty="0">
                          <a:solidFill>
                            <a:srgbClr val="000000"/>
                          </a:solidFill>
                          <a:latin typeface="Times New Roman"/>
                          <a:ea typeface="Calibri"/>
                        </a:rPr>
                        <a:t>Protection from discrimination</a:t>
                      </a:r>
                      <a:endParaRPr lang="en-US" sz="1400" dirty="0">
                        <a:solidFill>
                          <a:srgbClr val="000000"/>
                        </a:solidFill>
                        <a:latin typeface="Times New Roman"/>
                        <a:ea typeface="Calibri"/>
                      </a:endParaRPr>
                    </a:p>
                  </a:txBody>
                  <a:tcPr marL="68584" marR="68584" marT="0" marB="0" anchor="ctr"/>
                </a:tc>
                <a:tc>
                  <a:txBody>
                    <a:bodyPr/>
                    <a:lstStyle/>
                    <a:p>
                      <a:r>
                        <a:rPr kumimoji="0" lang="en-US" sz="1400" kern="1200" dirty="0">
                          <a:solidFill>
                            <a:schemeClr val="tx1"/>
                          </a:solidFill>
                          <a:latin typeface="Times New Roman"/>
                          <a:ea typeface="Calibri"/>
                          <a:cs typeface="+mn-cs"/>
                        </a:rPr>
                        <a:t>Prevents age discrimination, ensuring equal access</a:t>
                      </a:r>
                      <a:r>
                        <a:rPr kumimoji="0" lang="en-US" sz="1400" kern="1200" baseline="0" dirty="0">
                          <a:solidFill>
                            <a:schemeClr val="tx1"/>
                          </a:solidFill>
                          <a:latin typeface="Times New Roman"/>
                          <a:ea typeface="Calibri"/>
                          <a:cs typeface="+mn-cs"/>
                        </a:rPr>
                        <a:t> </a:t>
                      </a:r>
                      <a:r>
                        <a:rPr kumimoji="0" lang="en-GB" sz="1400" kern="1200" dirty="0">
                          <a:solidFill>
                            <a:schemeClr val="tx1"/>
                          </a:solidFill>
                          <a:latin typeface="Times New Roman"/>
                          <a:ea typeface="Calibri"/>
                          <a:cs typeface="+mn-cs"/>
                        </a:rPr>
                        <a:t>(Howden-Chapman et al, 2023).</a:t>
                      </a:r>
                      <a:endParaRPr kumimoji="0" lang="en-US" sz="1400" kern="1200" dirty="0">
                        <a:solidFill>
                          <a:schemeClr val="tx1"/>
                        </a:solidFill>
                        <a:latin typeface="Times New Roman"/>
                        <a:ea typeface="Calibri"/>
                        <a:cs typeface="+mn-cs"/>
                      </a:endParaRPr>
                    </a:p>
                  </a:txBody>
                  <a:tcPr marL="91445" marR="91445" marT="47175" marB="47175"/>
                </a:tc>
                <a:extLst>
                  <a:ext uri="{0D108BD9-81ED-4DB2-BD59-A6C34878D82A}">
                    <a16:rowId xmlns:a16="http://schemas.microsoft.com/office/drawing/2014/main" val="1000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6D58040-114C-60C1-2DC4-F83E4A41DF44}"/>
              </a:ext>
            </a:extLst>
          </p:cNvPr>
          <p:cNvSpPr>
            <a:spLocks noGrp="1"/>
          </p:cNvSpPr>
          <p:nvPr>
            <p:ph type="title"/>
          </p:nvPr>
        </p:nvSpPr>
        <p:spPr>
          <a:xfrm>
            <a:off x="817563" y="228600"/>
            <a:ext cx="10871200" cy="990600"/>
          </a:xfrm>
        </p:spPr>
        <p:txBody>
          <a:bodyPr/>
          <a:lstStyle/>
          <a:p>
            <a:pPr algn="ctr"/>
            <a:r>
              <a:rPr lang="en-US" altLang="en-US" sz="4000" b="1"/>
              <a:t>Two provisions</a:t>
            </a:r>
          </a:p>
        </p:txBody>
      </p:sp>
      <p:graphicFrame>
        <p:nvGraphicFramePr>
          <p:cNvPr id="4" name="Content Placeholder 3">
            <a:extLst>
              <a:ext uri="{FF2B5EF4-FFF2-40B4-BE49-F238E27FC236}">
                <a16:creationId xmlns:a16="http://schemas.microsoft.com/office/drawing/2014/main" id="{315107EF-026C-10D5-F2BE-6FE73A861EAF}"/>
              </a:ext>
            </a:extLst>
          </p:cNvPr>
          <p:cNvGraphicFramePr>
            <a:graphicFrameLocks noGrp="1"/>
          </p:cNvGraphicFramePr>
          <p:nvPr>
            <p:ph sz="quarter" idx="1"/>
          </p:nvPr>
        </p:nvGraphicFramePr>
        <p:xfrm>
          <a:off x="817563" y="1600200"/>
          <a:ext cx="10871200" cy="3588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516A010B-AF78-6830-0DCF-0D010DB0E8FD}"/>
              </a:ext>
            </a:extLst>
          </p:cNvPr>
          <p:cNvSpPr txBox="1"/>
          <p:nvPr/>
        </p:nvSpPr>
        <p:spPr>
          <a:xfrm>
            <a:off x="882650" y="5613400"/>
            <a:ext cx="8143875" cy="647700"/>
          </a:xfrm>
          <a:prstGeom prst="rect">
            <a:avLst/>
          </a:prstGeom>
          <a:noFill/>
        </p:spPr>
        <p:txBody>
          <a:bodyPr>
            <a:spAutoFit/>
          </a:bodyPr>
          <a:lstStyle/>
          <a:p>
            <a:pPr algn="ctr">
              <a:defRPr/>
            </a:pPr>
            <a:r>
              <a:rPr lang="en-IN" dirty="0">
                <a:latin typeface="+mj-lt"/>
              </a:rPr>
              <a:t>Source: </a:t>
            </a:r>
            <a:r>
              <a:rPr lang="en-US" dirty="0">
                <a:latin typeface="+mj-lt"/>
              </a:rPr>
              <a:t>(</a:t>
            </a:r>
            <a:r>
              <a:rPr lang="en-GB" dirty="0" err="1">
                <a:latin typeface="+mj-lt"/>
              </a:rPr>
              <a:t>Sawik</a:t>
            </a:r>
            <a:r>
              <a:rPr lang="en-GB" dirty="0">
                <a:latin typeface="+mj-lt"/>
              </a:rPr>
              <a:t> et al, 2023</a:t>
            </a:r>
            <a:r>
              <a:rPr lang="en-US" dirty="0">
                <a:latin typeface="+mj-lt"/>
              </a:rPr>
              <a:t>)</a:t>
            </a:r>
          </a:p>
          <a:p>
            <a:pPr algn="ctr">
              <a:defRPr/>
            </a:pPr>
            <a:endParaRPr lang="en-IN" dirty="0">
              <a:latin typeface="+mj-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696F841B-17B3-0641-3C28-23CC9B14EA30}"/>
              </a:ext>
            </a:extLst>
          </p:cNvPr>
          <p:cNvSpPr>
            <a:spLocks noGrp="1"/>
          </p:cNvSpPr>
          <p:nvPr>
            <p:ph type="title"/>
          </p:nvPr>
        </p:nvSpPr>
        <p:spPr>
          <a:xfrm>
            <a:off x="817563" y="228600"/>
            <a:ext cx="10871200" cy="990600"/>
          </a:xfrm>
        </p:spPr>
        <p:txBody>
          <a:bodyPr/>
          <a:lstStyle/>
          <a:p>
            <a:pPr algn="ctr"/>
            <a:r>
              <a:rPr lang="en-GB" altLang="en-US" sz="4000" b="1"/>
              <a:t>Critical evaluation of current provision</a:t>
            </a:r>
            <a:br>
              <a:rPr lang="en-US" altLang="en-US" sz="4000"/>
            </a:br>
            <a:endParaRPr lang="en-US" altLang="en-US" sz="4000"/>
          </a:p>
        </p:txBody>
      </p:sp>
      <p:graphicFrame>
        <p:nvGraphicFramePr>
          <p:cNvPr id="5" name="Content Placeholder 4">
            <a:extLst>
              <a:ext uri="{FF2B5EF4-FFF2-40B4-BE49-F238E27FC236}">
                <a16:creationId xmlns:a16="http://schemas.microsoft.com/office/drawing/2014/main" id="{29EB5F9C-3956-C5AF-26DB-41B0040E1ECC}"/>
              </a:ext>
            </a:extLst>
          </p:cNvPr>
          <p:cNvGraphicFramePr>
            <a:graphicFrameLocks noGrp="1"/>
          </p:cNvGraphicFramePr>
          <p:nvPr>
            <p:ph sz="quarter" idx="1"/>
          </p:nvPr>
        </p:nvGraphicFramePr>
        <p:xfrm>
          <a:off x="804863" y="2146300"/>
          <a:ext cx="10871200" cy="2290763"/>
        </p:xfrm>
        <a:graphic>
          <a:graphicData uri="http://schemas.openxmlformats.org/drawingml/2006/table">
            <a:tbl>
              <a:tblPr firstRow="1" bandRow="1">
                <a:tableStyleId>{5C22544A-7EE6-4342-B048-85BDC9FD1C3A}</a:tableStyleId>
              </a:tblPr>
              <a:tblGrid>
                <a:gridCol w="5435600">
                  <a:extLst>
                    <a:ext uri="{9D8B030D-6E8A-4147-A177-3AD203B41FA5}">
                      <a16:colId xmlns:a16="http://schemas.microsoft.com/office/drawing/2014/main" val="20000"/>
                    </a:ext>
                  </a:extLst>
                </a:gridCol>
                <a:gridCol w="5435600">
                  <a:extLst>
                    <a:ext uri="{9D8B030D-6E8A-4147-A177-3AD203B41FA5}">
                      <a16:colId xmlns:a16="http://schemas.microsoft.com/office/drawing/2014/main" val="20001"/>
                    </a:ext>
                  </a:extLst>
                </a:gridCol>
              </a:tblGrid>
              <a:tr h="370746">
                <a:tc>
                  <a:txBody>
                    <a:bodyPr/>
                    <a:lstStyle/>
                    <a:p>
                      <a:pPr algn="ctr">
                        <a:lnSpc>
                          <a:spcPct val="150000"/>
                        </a:lnSpc>
                        <a:spcAft>
                          <a:spcPts val="0"/>
                        </a:spcAft>
                      </a:pPr>
                      <a:r>
                        <a:rPr lang="en-GB" sz="1400" b="1" dirty="0">
                          <a:solidFill>
                            <a:srgbClr val="000000"/>
                          </a:solidFill>
                          <a:latin typeface="Times New Roman"/>
                          <a:ea typeface="Calibri"/>
                        </a:rPr>
                        <a:t>Strengths</a:t>
                      </a:r>
                      <a:endParaRPr lang="en-US" sz="1400" dirty="0">
                        <a:solidFill>
                          <a:srgbClr val="000000"/>
                        </a:solidFill>
                        <a:latin typeface="Times New Roman"/>
                        <a:ea typeface="Calibri"/>
                      </a:endParaRPr>
                    </a:p>
                  </a:txBody>
                  <a:tcPr marL="68580" marR="68580" marT="0" marB="0"/>
                </a:tc>
                <a:tc>
                  <a:txBody>
                    <a:bodyPr/>
                    <a:lstStyle/>
                    <a:p>
                      <a:pPr algn="ctr">
                        <a:lnSpc>
                          <a:spcPct val="150000"/>
                        </a:lnSpc>
                        <a:spcAft>
                          <a:spcPts val="0"/>
                        </a:spcAft>
                      </a:pPr>
                      <a:r>
                        <a:rPr lang="en-GB" sz="1400" b="1">
                          <a:solidFill>
                            <a:srgbClr val="000000"/>
                          </a:solidFill>
                          <a:latin typeface="Times New Roman"/>
                          <a:ea typeface="Calibri"/>
                        </a:rPr>
                        <a:t>Limitations</a:t>
                      </a:r>
                      <a:endParaRPr lang="en-US" sz="1400">
                        <a:solidFill>
                          <a:srgbClr val="000000"/>
                        </a:solidFill>
                        <a:latin typeface="Times New Roman"/>
                        <a:ea typeface="Calibri"/>
                      </a:endParaRPr>
                    </a:p>
                  </a:txBody>
                  <a:tcPr marL="68580" marR="68580" marT="0" marB="0"/>
                </a:tc>
                <a:extLst>
                  <a:ext uri="{0D108BD9-81ED-4DB2-BD59-A6C34878D82A}">
                    <a16:rowId xmlns:a16="http://schemas.microsoft.com/office/drawing/2014/main" val="10000"/>
                  </a:ext>
                </a:extLst>
              </a:tr>
              <a:tr h="1920017">
                <a:tc>
                  <a:txBody>
                    <a:bodyPr/>
                    <a:lstStyle/>
                    <a:p>
                      <a:pPr algn="ctr">
                        <a:lnSpc>
                          <a:spcPct val="150000"/>
                        </a:lnSpc>
                        <a:spcAft>
                          <a:spcPts val="0"/>
                        </a:spcAft>
                      </a:pPr>
                      <a:r>
                        <a:rPr lang="en-GB" sz="1400" dirty="0">
                          <a:solidFill>
                            <a:srgbClr val="000000"/>
                          </a:solidFill>
                          <a:latin typeface="Times New Roman"/>
                          <a:ea typeface="Calibri"/>
                        </a:rPr>
                        <a:t>Greater emphasis on person-centred care</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Prevention and reablement</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Integrated working</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Wider recognition of social needs (</a:t>
                      </a:r>
                      <a:r>
                        <a:rPr lang="en-GB" sz="1400" dirty="0" err="1"/>
                        <a:t>Kam</a:t>
                      </a:r>
                      <a:r>
                        <a:rPr lang="en-GB" sz="1400" dirty="0"/>
                        <a:t>, 2023</a:t>
                      </a:r>
                      <a:r>
                        <a:rPr lang="en-GB" sz="1400" dirty="0">
                          <a:solidFill>
                            <a:srgbClr val="000000"/>
                          </a:solidFill>
                          <a:latin typeface="Times New Roman"/>
                          <a:ea typeface="Calibri"/>
                        </a:rPr>
                        <a:t>)</a:t>
                      </a:r>
                      <a:endParaRPr lang="en-US" sz="1400" dirty="0">
                        <a:solidFill>
                          <a:srgbClr val="000000"/>
                        </a:solidFill>
                        <a:latin typeface="Times New Roman"/>
                        <a:ea typeface="Calibri"/>
                      </a:endParaRPr>
                    </a:p>
                  </a:txBody>
                  <a:tcPr marL="68580" marR="68580" marT="0" marB="0"/>
                </a:tc>
                <a:tc>
                  <a:txBody>
                    <a:bodyPr/>
                    <a:lstStyle/>
                    <a:p>
                      <a:pPr algn="ctr">
                        <a:lnSpc>
                          <a:spcPct val="150000"/>
                        </a:lnSpc>
                        <a:spcAft>
                          <a:spcPts val="0"/>
                        </a:spcAft>
                      </a:pPr>
                      <a:r>
                        <a:rPr lang="en-GB" sz="1400" dirty="0">
                          <a:solidFill>
                            <a:srgbClr val="000000"/>
                          </a:solidFill>
                          <a:latin typeface="Times New Roman"/>
                          <a:ea typeface="Calibri"/>
                        </a:rPr>
                        <a:t>Variation in local provision</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Workforce pressures</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Access and waiting times</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Fragmentation</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Financial constraints</a:t>
                      </a:r>
                      <a:endParaRPr lang="en-US" sz="1400" dirty="0">
                        <a:solidFill>
                          <a:srgbClr val="000000"/>
                        </a:solidFill>
                        <a:latin typeface="Times New Roman"/>
                        <a:ea typeface="Calibri"/>
                      </a:endParaRPr>
                    </a:p>
                    <a:p>
                      <a:pPr algn="ctr">
                        <a:lnSpc>
                          <a:spcPct val="150000"/>
                        </a:lnSpc>
                        <a:spcAft>
                          <a:spcPts val="0"/>
                        </a:spcAft>
                      </a:pPr>
                      <a:r>
                        <a:rPr lang="en-GB" sz="1400" dirty="0">
                          <a:solidFill>
                            <a:srgbClr val="000000"/>
                          </a:solidFill>
                          <a:latin typeface="Times New Roman"/>
                          <a:ea typeface="Calibri"/>
                        </a:rPr>
                        <a:t>Digital exclusion</a:t>
                      </a:r>
                      <a:endParaRPr lang="en-US" sz="14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AC8AC5F-1F4A-BECC-2FFA-5996F868677F}"/>
              </a:ext>
            </a:extLst>
          </p:cNvPr>
          <p:cNvSpPr>
            <a:spLocks noGrp="1"/>
          </p:cNvSpPr>
          <p:nvPr>
            <p:ph type="title"/>
          </p:nvPr>
        </p:nvSpPr>
        <p:spPr>
          <a:xfrm>
            <a:off x="817563" y="228600"/>
            <a:ext cx="10871200" cy="1600200"/>
          </a:xfrm>
        </p:spPr>
        <p:txBody>
          <a:bodyPr/>
          <a:lstStyle/>
          <a:p>
            <a:pPr algn="ctr" eaLnBrk="1" hangingPunct="1"/>
            <a:r>
              <a:rPr lang="en-GB" altLang="en-US" sz="4000" b="1"/>
              <a:t>Technology and digital innovation</a:t>
            </a:r>
            <a:br>
              <a:rPr lang="en-US" altLang="en-US" sz="4000"/>
            </a:br>
            <a:endParaRPr lang="en-US" altLang="en-US" sz="4000"/>
          </a:p>
        </p:txBody>
      </p:sp>
      <p:graphicFrame>
        <p:nvGraphicFramePr>
          <p:cNvPr id="7" name="Content Placeholder 6">
            <a:extLst>
              <a:ext uri="{FF2B5EF4-FFF2-40B4-BE49-F238E27FC236}">
                <a16:creationId xmlns:a16="http://schemas.microsoft.com/office/drawing/2014/main" id="{D7BE8307-4442-BF90-36B3-04FCEE8CC5E3}"/>
              </a:ext>
            </a:extLst>
          </p:cNvPr>
          <p:cNvGraphicFramePr>
            <a:graphicFrameLocks noGrp="1"/>
          </p:cNvGraphicFramePr>
          <p:nvPr>
            <p:ph sz="quarter" idx="1"/>
          </p:nvPr>
        </p:nvGraphicFramePr>
        <p:xfrm>
          <a:off x="4889500" y="2260600"/>
          <a:ext cx="6710364" cy="3245358"/>
        </p:xfrm>
        <a:graphic>
          <a:graphicData uri="http://schemas.openxmlformats.org/drawingml/2006/table">
            <a:tbl>
              <a:tblPr firstRow="1" bandRow="1">
                <a:tableStyleId>{5C22544A-7EE6-4342-B048-85BDC9FD1C3A}</a:tableStyleId>
              </a:tblPr>
              <a:tblGrid>
                <a:gridCol w="3355182">
                  <a:extLst>
                    <a:ext uri="{9D8B030D-6E8A-4147-A177-3AD203B41FA5}">
                      <a16:colId xmlns:a16="http://schemas.microsoft.com/office/drawing/2014/main" val="20000"/>
                    </a:ext>
                  </a:extLst>
                </a:gridCol>
                <a:gridCol w="3355182">
                  <a:extLst>
                    <a:ext uri="{9D8B030D-6E8A-4147-A177-3AD203B41FA5}">
                      <a16:colId xmlns:a16="http://schemas.microsoft.com/office/drawing/2014/main" val="20001"/>
                    </a:ext>
                  </a:extLst>
                </a:gridCol>
              </a:tblGrid>
              <a:tr h="416669">
                <a:tc>
                  <a:txBody>
                    <a:bodyPr/>
                    <a:lstStyle/>
                    <a:p>
                      <a:pPr algn="just">
                        <a:lnSpc>
                          <a:spcPct val="150000"/>
                        </a:lnSpc>
                        <a:spcAft>
                          <a:spcPts val="0"/>
                        </a:spcAft>
                      </a:pPr>
                      <a:r>
                        <a:rPr lang="en-GB" sz="2100" b="1" dirty="0">
                          <a:solidFill>
                            <a:srgbClr val="000000"/>
                          </a:solidFill>
                          <a:latin typeface="Times New Roman"/>
                          <a:ea typeface="Calibri"/>
                        </a:rPr>
                        <a:t>Strengths</a:t>
                      </a:r>
                      <a:endParaRPr lang="en-US" sz="2100" dirty="0">
                        <a:solidFill>
                          <a:srgbClr val="000000"/>
                        </a:solidFill>
                        <a:latin typeface="Times New Roman"/>
                        <a:ea typeface="Calibri"/>
                      </a:endParaRPr>
                    </a:p>
                  </a:txBody>
                  <a:tcPr marL="68580" marR="68580" marT="0" marB="0"/>
                </a:tc>
                <a:tc>
                  <a:txBody>
                    <a:bodyPr/>
                    <a:lstStyle/>
                    <a:p>
                      <a:pPr algn="just">
                        <a:lnSpc>
                          <a:spcPct val="150000"/>
                        </a:lnSpc>
                        <a:spcAft>
                          <a:spcPts val="0"/>
                        </a:spcAft>
                      </a:pPr>
                      <a:r>
                        <a:rPr lang="en-GB" sz="2100" b="1">
                          <a:solidFill>
                            <a:srgbClr val="000000"/>
                          </a:solidFill>
                          <a:latin typeface="Times New Roman"/>
                          <a:ea typeface="Calibri"/>
                        </a:rPr>
                        <a:t>Limitations </a:t>
                      </a:r>
                      <a:endParaRPr lang="en-US" sz="2100">
                        <a:solidFill>
                          <a:srgbClr val="000000"/>
                        </a:solidFill>
                        <a:latin typeface="Times New Roman"/>
                        <a:ea typeface="Calibri"/>
                      </a:endParaRPr>
                    </a:p>
                  </a:txBody>
                  <a:tcPr marL="68580" marR="68580" marT="0" marB="0"/>
                </a:tc>
                <a:extLst>
                  <a:ext uri="{0D108BD9-81ED-4DB2-BD59-A6C34878D82A}">
                    <a16:rowId xmlns:a16="http://schemas.microsoft.com/office/drawing/2014/main" val="10000"/>
                  </a:ext>
                </a:extLst>
              </a:tr>
              <a:tr h="2783731">
                <a:tc>
                  <a:txBody>
                    <a:bodyPr/>
                    <a:lstStyle/>
                    <a:p>
                      <a:pPr algn="just">
                        <a:lnSpc>
                          <a:spcPct val="150000"/>
                        </a:lnSpc>
                        <a:spcAft>
                          <a:spcPts val="0"/>
                        </a:spcAft>
                      </a:pPr>
                      <a:r>
                        <a:rPr lang="en-GB" sz="2100" dirty="0">
                          <a:solidFill>
                            <a:srgbClr val="000000"/>
                          </a:solidFill>
                          <a:latin typeface="Times New Roman"/>
                          <a:ea typeface="Calibri"/>
                        </a:rPr>
                        <a:t>Greater independence</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Faster monitoring</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Earlier identification</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Reduced travel</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Ensures Personalized support </a:t>
                      </a:r>
                      <a:endParaRPr lang="en-US" sz="2100" dirty="0">
                        <a:solidFill>
                          <a:srgbClr val="000000"/>
                        </a:solidFill>
                        <a:latin typeface="Times New Roman"/>
                        <a:ea typeface="Calibri"/>
                      </a:endParaRPr>
                    </a:p>
                  </a:txBody>
                  <a:tcPr marL="68580" marR="68580" marT="0" marB="0"/>
                </a:tc>
                <a:tc>
                  <a:txBody>
                    <a:bodyPr/>
                    <a:lstStyle/>
                    <a:p>
                      <a:pPr algn="just">
                        <a:lnSpc>
                          <a:spcPct val="150000"/>
                        </a:lnSpc>
                        <a:spcAft>
                          <a:spcPts val="0"/>
                        </a:spcAft>
                      </a:pPr>
                      <a:r>
                        <a:rPr lang="en-GB" sz="2100" dirty="0">
                          <a:solidFill>
                            <a:srgbClr val="000000"/>
                          </a:solidFill>
                          <a:latin typeface="Times New Roman"/>
                          <a:ea typeface="Calibri"/>
                        </a:rPr>
                        <a:t>Digital exclusion</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Privacy concerns</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Technical failure</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Reduced human contact</a:t>
                      </a:r>
                      <a:endParaRPr lang="en-US" sz="2100" dirty="0">
                        <a:solidFill>
                          <a:srgbClr val="000000"/>
                        </a:solidFill>
                        <a:latin typeface="Times New Roman"/>
                        <a:ea typeface="Calibri"/>
                      </a:endParaRPr>
                    </a:p>
                    <a:p>
                      <a:pPr algn="just">
                        <a:lnSpc>
                          <a:spcPct val="150000"/>
                        </a:lnSpc>
                        <a:spcAft>
                          <a:spcPts val="0"/>
                        </a:spcAft>
                      </a:pPr>
                      <a:r>
                        <a:rPr lang="en-GB" sz="2100" dirty="0">
                          <a:solidFill>
                            <a:srgbClr val="000000"/>
                          </a:solidFill>
                          <a:latin typeface="Times New Roman"/>
                          <a:ea typeface="Calibri"/>
                        </a:rPr>
                        <a:t>Cost inequalities (</a:t>
                      </a:r>
                      <a:r>
                        <a:rPr lang="en-GB" sz="2100" dirty="0"/>
                        <a:t>Jacob et al, 2023</a:t>
                      </a:r>
                      <a:r>
                        <a:rPr lang="en-GB" sz="2100" dirty="0">
                          <a:solidFill>
                            <a:srgbClr val="000000"/>
                          </a:solidFill>
                          <a:latin typeface="Times New Roman"/>
                          <a:ea typeface="Calibri"/>
                        </a:rPr>
                        <a:t>)</a:t>
                      </a:r>
                      <a:endParaRPr lang="en-US" sz="2100" dirty="0">
                        <a:solidFill>
                          <a:srgbClr val="000000"/>
                        </a:solidFill>
                        <a:latin typeface="Times New Roman"/>
                        <a:ea typeface="Calibri"/>
                      </a:endParaRPr>
                    </a:p>
                  </a:txBody>
                  <a:tcPr marL="68580" marR="68580" marT="0" marB="0"/>
                </a:tc>
                <a:extLst>
                  <a:ext uri="{0D108BD9-81ED-4DB2-BD59-A6C34878D82A}">
                    <a16:rowId xmlns:a16="http://schemas.microsoft.com/office/drawing/2014/main" val="10001"/>
                  </a:ext>
                </a:extLst>
              </a:tr>
            </a:tbl>
          </a:graphicData>
        </a:graphic>
      </p:graphicFrame>
      <p:sp>
        <p:nvSpPr>
          <p:cNvPr id="6" name="Rectangle 5">
            <a:extLst>
              <a:ext uri="{FF2B5EF4-FFF2-40B4-BE49-F238E27FC236}">
                <a16:creationId xmlns:a16="http://schemas.microsoft.com/office/drawing/2014/main" id="{D6131D8D-623D-0906-349E-66EB8D96CCA0}"/>
              </a:ext>
            </a:extLst>
          </p:cNvPr>
          <p:cNvSpPr/>
          <p:nvPr/>
        </p:nvSpPr>
        <p:spPr>
          <a:xfrm>
            <a:off x="1346200" y="2487613"/>
            <a:ext cx="2946400" cy="1403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just">
              <a:buFont typeface="Wingdings" pitchFamily="2" charset="2"/>
              <a:buChar char="Ø"/>
              <a:defRPr/>
            </a:pPr>
            <a:r>
              <a:rPr lang="en-GB" sz="2000" dirty="0">
                <a:solidFill>
                  <a:schemeClr val="tx1"/>
                </a:solidFill>
              </a:rPr>
              <a:t>Telehealth and remote consultations</a:t>
            </a:r>
            <a:endParaRPr lang="en-US" sz="2000" dirty="0">
              <a:solidFill>
                <a:schemeClr val="tx1"/>
              </a:solidFill>
            </a:endParaRPr>
          </a:p>
          <a:p>
            <a:pPr algn="just">
              <a:buFont typeface="Wingdings" pitchFamily="2" charset="2"/>
              <a:buChar char="Ø"/>
              <a:defRPr/>
            </a:pPr>
            <a:endParaRPr lang="en-US" sz="2000" dirty="0">
              <a:solidFill>
                <a:schemeClr val="tx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7F69EEF-BE71-CFCA-23A0-78DB9E36B667}"/>
              </a:ext>
            </a:extLst>
          </p:cNvPr>
          <p:cNvSpPr>
            <a:spLocks noGrp="1"/>
          </p:cNvSpPr>
          <p:nvPr>
            <p:ph type="title"/>
          </p:nvPr>
        </p:nvSpPr>
        <p:spPr>
          <a:xfrm>
            <a:off x="817563" y="228600"/>
            <a:ext cx="10871200" cy="990600"/>
          </a:xfrm>
        </p:spPr>
        <p:txBody>
          <a:bodyPr/>
          <a:lstStyle/>
          <a:p>
            <a:pPr algn="ctr"/>
            <a:r>
              <a:rPr lang="en-GB" altLang="en-US" b="1"/>
              <a:t>Technology and digital innovation</a:t>
            </a:r>
            <a:br>
              <a:rPr lang="en-US" altLang="en-US"/>
            </a:br>
            <a:endParaRPr lang="en-US" altLang="en-US"/>
          </a:p>
        </p:txBody>
      </p:sp>
      <p:sp>
        <p:nvSpPr>
          <p:cNvPr id="4" name="Content Placeholder 3">
            <a:extLst>
              <a:ext uri="{FF2B5EF4-FFF2-40B4-BE49-F238E27FC236}">
                <a16:creationId xmlns:a16="http://schemas.microsoft.com/office/drawing/2014/main" id="{54E70709-953C-51D2-FCA6-73D60E528A7F}"/>
              </a:ext>
            </a:extLst>
          </p:cNvPr>
          <p:cNvSpPr>
            <a:spLocks noGrp="1"/>
          </p:cNvSpPr>
          <p:nvPr>
            <p:ph sz="quarter" idx="1"/>
          </p:nvPr>
        </p:nvSpPr>
        <p:spPr>
          <a:xfrm>
            <a:off x="319088" y="1987550"/>
            <a:ext cx="3243262" cy="1255713"/>
          </a:xfrm>
        </p:spPr>
        <p:style>
          <a:lnRef idx="2">
            <a:schemeClr val="accent1">
              <a:shade val="50000"/>
            </a:schemeClr>
          </a:lnRef>
          <a:fillRef idx="1">
            <a:schemeClr val="accent1"/>
          </a:fillRef>
          <a:effectRef idx="0">
            <a:schemeClr val="accent1"/>
          </a:effectRef>
          <a:fontRef idx="minor">
            <a:schemeClr val="lt1"/>
          </a:fontRef>
        </p:style>
        <p:txBody>
          <a:bodyPr anchor="ctr"/>
          <a:lstStyle/>
          <a:p>
            <a:pPr algn="just">
              <a:buFont typeface="Wingdings" panose="05000000000000000000" pitchFamily="2" charset="2"/>
              <a:buChar char="Ø"/>
              <a:defRPr/>
            </a:pPr>
            <a:r>
              <a:rPr lang="en-US" sz="2000" b="1" dirty="0">
                <a:solidFill>
                  <a:schemeClr val="tx1"/>
                </a:solidFill>
              </a:rPr>
              <a:t>Telecare and home safety sensors. </a:t>
            </a:r>
          </a:p>
        </p:txBody>
      </p:sp>
      <p:graphicFrame>
        <p:nvGraphicFramePr>
          <p:cNvPr id="5" name="Table 4">
            <a:extLst>
              <a:ext uri="{FF2B5EF4-FFF2-40B4-BE49-F238E27FC236}">
                <a16:creationId xmlns:a16="http://schemas.microsoft.com/office/drawing/2014/main" id="{7FBABCB6-2BC0-51F9-103D-30E9DC00F160}"/>
              </a:ext>
            </a:extLst>
          </p:cNvPr>
          <p:cNvGraphicFramePr>
            <a:graphicFrameLocks noGrp="1"/>
          </p:cNvGraphicFramePr>
          <p:nvPr>
            <p:extLst>
              <p:ext uri="{D42A27DB-BD31-4B8C-83A1-F6EECF244321}">
                <p14:modId xmlns:p14="http://schemas.microsoft.com/office/powerpoint/2010/main" val="251014766"/>
              </p:ext>
            </p:extLst>
          </p:nvPr>
        </p:nvGraphicFramePr>
        <p:xfrm>
          <a:off x="4551363" y="1527175"/>
          <a:ext cx="6710362" cy="2286000"/>
        </p:xfrm>
        <a:graphic>
          <a:graphicData uri="http://schemas.openxmlformats.org/drawingml/2006/table">
            <a:tbl>
              <a:tblPr firstRow="1" bandRow="1">
                <a:tableStyleId>{5C22544A-7EE6-4342-B048-85BDC9FD1C3A}</a:tableStyleId>
              </a:tblPr>
              <a:tblGrid>
                <a:gridCol w="3355181">
                  <a:extLst>
                    <a:ext uri="{9D8B030D-6E8A-4147-A177-3AD203B41FA5}">
                      <a16:colId xmlns:a16="http://schemas.microsoft.com/office/drawing/2014/main" val="20000"/>
                    </a:ext>
                  </a:extLst>
                </a:gridCol>
                <a:gridCol w="3355181">
                  <a:extLst>
                    <a:ext uri="{9D8B030D-6E8A-4147-A177-3AD203B41FA5}">
                      <a16:colId xmlns:a16="http://schemas.microsoft.com/office/drawing/2014/main" val="20001"/>
                    </a:ext>
                  </a:extLst>
                </a:gridCol>
              </a:tblGrid>
              <a:tr h="422664">
                <a:tc>
                  <a:txBody>
                    <a:bodyPr/>
                    <a:lstStyle/>
                    <a:p>
                      <a:pPr algn="just">
                        <a:lnSpc>
                          <a:spcPct val="150000"/>
                        </a:lnSpc>
                        <a:spcAft>
                          <a:spcPts val="0"/>
                        </a:spcAft>
                      </a:pPr>
                      <a:r>
                        <a:rPr lang="en-GB" sz="2100" b="1" dirty="0">
                          <a:solidFill>
                            <a:schemeClr val="tx1"/>
                          </a:solidFill>
                          <a:latin typeface="Times New Roman"/>
                          <a:ea typeface="Calibri"/>
                        </a:rPr>
                        <a:t>Strengths</a:t>
                      </a:r>
                      <a:endParaRPr lang="en-US" sz="2100" dirty="0">
                        <a:solidFill>
                          <a:schemeClr val="tx1"/>
                        </a:solidFill>
                        <a:latin typeface="Times New Roman"/>
                        <a:ea typeface="Calibri"/>
                      </a:endParaRPr>
                    </a:p>
                  </a:txBody>
                  <a:tcPr marL="68580" marR="68580" marT="0" marB="0"/>
                </a:tc>
                <a:tc>
                  <a:txBody>
                    <a:bodyPr/>
                    <a:lstStyle/>
                    <a:p>
                      <a:pPr algn="just">
                        <a:lnSpc>
                          <a:spcPct val="150000"/>
                        </a:lnSpc>
                        <a:spcAft>
                          <a:spcPts val="0"/>
                        </a:spcAft>
                      </a:pPr>
                      <a:r>
                        <a:rPr lang="en-GB" sz="2100" b="1">
                          <a:solidFill>
                            <a:schemeClr val="tx1"/>
                          </a:solidFill>
                          <a:latin typeface="Times New Roman"/>
                          <a:ea typeface="Calibri"/>
                        </a:rPr>
                        <a:t>Limitations </a:t>
                      </a:r>
                      <a:endParaRPr lang="en-US" sz="2100">
                        <a:solidFill>
                          <a:schemeClr val="tx1"/>
                        </a:solidFill>
                        <a:latin typeface="Times New Roman"/>
                        <a:ea typeface="Calibri"/>
                      </a:endParaRPr>
                    </a:p>
                  </a:txBody>
                  <a:tcPr marL="68580" marR="68580" marT="0" marB="0"/>
                </a:tc>
                <a:extLst>
                  <a:ext uri="{0D108BD9-81ED-4DB2-BD59-A6C34878D82A}">
                    <a16:rowId xmlns:a16="http://schemas.microsoft.com/office/drawing/2014/main" val="10000"/>
                  </a:ext>
                </a:extLst>
              </a:tr>
              <a:tr h="1863336">
                <a:tc>
                  <a:txBody>
                    <a:bodyPr/>
                    <a:lstStyle/>
                    <a:p>
                      <a:pPr algn="just">
                        <a:lnSpc>
                          <a:spcPct val="150000"/>
                        </a:lnSpc>
                        <a:spcAft>
                          <a:spcPts val="0"/>
                        </a:spcAft>
                      </a:pPr>
                      <a:r>
                        <a:rPr lang="en-GB" sz="2100" dirty="0">
                          <a:solidFill>
                            <a:schemeClr val="tx1"/>
                          </a:solidFill>
                          <a:latin typeface="Times New Roman"/>
                          <a:ea typeface="Calibri"/>
                        </a:rPr>
                        <a:t>Greater independence</a:t>
                      </a:r>
                      <a:endParaRPr lang="en-US" sz="2100" dirty="0">
                        <a:solidFill>
                          <a:schemeClr val="tx1"/>
                        </a:solidFill>
                        <a:latin typeface="Times New Roman"/>
                        <a:ea typeface="Calibri"/>
                      </a:endParaRPr>
                    </a:p>
                    <a:p>
                      <a:pPr algn="just">
                        <a:lnSpc>
                          <a:spcPct val="150000"/>
                        </a:lnSpc>
                        <a:spcAft>
                          <a:spcPts val="0"/>
                        </a:spcAft>
                      </a:pPr>
                      <a:r>
                        <a:rPr lang="en-GB" sz="2100" dirty="0">
                          <a:solidFill>
                            <a:schemeClr val="tx1"/>
                          </a:solidFill>
                          <a:latin typeface="Times New Roman"/>
                          <a:ea typeface="Calibri"/>
                        </a:rPr>
                        <a:t>Faster monitoring</a:t>
                      </a:r>
                      <a:endParaRPr lang="en-US" sz="2100" dirty="0">
                        <a:solidFill>
                          <a:schemeClr val="tx1"/>
                        </a:solidFill>
                        <a:latin typeface="Times New Roman"/>
                        <a:ea typeface="Calibri"/>
                      </a:endParaRPr>
                    </a:p>
                    <a:p>
                      <a:pPr algn="just">
                        <a:lnSpc>
                          <a:spcPct val="150000"/>
                        </a:lnSpc>
                        <a:spcAft>
                          <a:spcPts val="0"/>
                        </a:spcAft>
                      </a:pPr>
                      <a:r>
                        <a:rPr lang="en-GB" sz="2100" dirty="0">
                          <a:solidFill>
                            <a:schemeClr val="tx1"/>
                          </a:solidFill>
                          <a:latin typeface="Times New Roman"/>
                          <a:ea typeface="Calibri"/>
                        </a:rPr>
                        <a:t>Ensures Personalized support </a:t>
                      </a:r>
                      <a:endParaRPr lang="en-US" sz="2100" dirty="0">
                        <a:solidFill>
                          <a:schemeClr val="tx1"/>
                        </a:solidFill>
                        <a:latin typeface="Times New Roman"/>
                        <a:ea typeface="Calibri"/>
                      </a:endParaRPr>
                    </a:p>
                  </a:txBody>
                  <a:tcPr marL="68580" marR="68580" marT="0" marB="0"/>
                </a:tc>
                <a:tc>
                  <a:txBody>
                    <a:bodyPr/>
                    <a:lstStyle/>
                    <a:p>
                      <a:pPr algn="just">
                        <a:lnSpc>
                          <a:spcPct val="150000"/>
                        </a:lnSpc>
                        <a:spcAft>
                          <a:spcPts val="0"/>
                        </a:spcAft>
                      </a:pPr>
                      <a:r>
                        <a:rPr lang="en-GB" sz="2100" dirty="0">
                          <a:solidFill>
                            <a:schemeClr val="tx1"/>
                          </a:solidFill>
                          <a:latin typeface="Times New Roman"/>
                          <a:ea typeface="Calibri"/>
                        </a:rPr>
                        <a:t>Digital exclusion</a:t>
                      </a:r>
                      <a:endParaRPr lang="en-US" sz="2100" dirty="0">
                        <a:solidFill>
                          <a:schemeClr val="tx1"/>
                        </a:solidFill>
                        <a:latin typeface="Times New Roman"/>
                        <a:ea typeface="Calibri"/>
                      </a:endParaRPr>
                    </a:p>
                    <a:p>
                      <a:pPr algn="just">
                        <a:lnSpc>
                          <a:spcPct val="150000"/>
                        </a:lnSpc>
                        <a:spcAft>
                          <a:spcPts val="0"/>
                        </a:spcAft>
                      </a:pPr>
                      <a:r>
                        <a:rPr lang="en-GB" sz="2100" dirty="0">
                          <a:solidFill>
                            <a:schemeClr val="tx1"/>
                          </a:solidFill>
                          <a:latin typeface="Times New Roman"/>
                          <a:ea typeface="Calibri"/>
                        </a:rPr>
                        <a:t>Privacy concerns</a:t>
                      </a:r>
                      <a:endParaRPr lang="en-US" sz="2100" dirty="0">
                        <a:solidFill>
                          <a:schemeClr val="tx1"/>
                        </a:solidFill>
                        <a:latin typeface="Times New Roman"/>
                        <a:ea typeface="Calibri"/>
                      </a:endParaRPr>
                    </a:p>
                    <a:p>
                      <a:pPr algn="just">
                        <a:lnSpc>
                          <a:spcPct val="150000"/>
                        </a:lnSpc>
                        <a:spcAft>
                          <a:spcPts val="0"/>
                        </a:spcAft>
                      </a:pPr>
                      <a:r>
                        <a:rPr lang="en-GB" sz="2100" dirty="0">
                          <a:solidFill>
                            <a:schemeClr val="tx1"/>
                          </a:solidFill>
                          <a:latin typeface="Times New Roman"/>
                          <a:ea typeface="Calibri"/>
                        </a:rPr>
                        <a:t>Technical failure</a:t>
                      </a:r>
                      <a:r>
                        <a:rPr lang="en-US" sz="2100" baseline="0" dirty="0">
                          <a:solidFill>
                            <a:schemeClr val="tx1"/>
                          </a:solidFill>
                          <a:latin typeface="Times New Roman"/>
                          <a:ea typeface="Calibri"/>
                        </a:rPr>
                        <a:t> </a:t>
                      </a:r>
                      <a:r>
                        <a:rPr lang="en-GB" sz="2100" dirty="0">
                          <a:solidFill>
                            <a:schemeClr val="tx1"/>
                          </a:solidFill>
                          <a:latin typeface="Times New Roman"/>
                          <a:ea typeface="Calibri"/>
                        </a:rPr>
                        <a:t>(</a:t>
                      </a:r>
                      <a:r>
                        <a:rPr lang="en-GB" sz="2100" dirty="0">
                          <a:solidFill>
                            <a:schemeClr val="tx1"/>
                          </a:solidFill>
                        </a:rPr>
                        <a:t>Jacob et al, 2023</a:t>
                      </a:r>
                      <a:r>
                        <a:rPr lang="en-GB" sz="2100" dirty="0">
                          <a:solidFill>
                            <a:schemeClr val="tx1"/>
                          </a:solidFill>
                          <a:latin typeface="Times New Roman"/>
                          <a:ea typeface="Calibri"/>
                        </a:rPr>
                        <a:t>)</a:t>
                      </a:r>
                      <a:endParaRPr lang="en-US" sz="2100" dirty="0">
                        <a:solidFill>
                          <a:schemeClr val="tx1"/>
                        </a:solidFill>
                        <a:latin typeface="Times New Roman"/>
                        <a:ea typeface="Calibri"/>
                      </a:endParaRPr>
                    </a:p>
                  </a:txBody>
                  <a:tcPr marL="68580" marR="68580" marT="0" marB="0"/>
                </a:tc>
                <a:extLst>
                  <a:ext uri="{0D108BD9-81ED-4DB2-BD59-A6C34878D82A}">
                    <a16:rowId xmlns:a16="http://schemas.microsoft.com/office/drawing/2014/main" val="1000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40E22D28-F662-6954-5C7D-1FDEAE029722}"/>
              </a:ext>
            </a:extLst>
          </p:cNvPr>
          <p:cNvSpPr>
            <a:spLocks noGrp="1"/>
          </p:cNvSpPr>
          <p:nvPr>
            <p:ph type="title"/>
          </p:nvPr>
        </p:nvSpPr>
        <p:spPr>
          <a:xfrm>
            <a:off x="817563" y="228600"/>
            <a:ext cx="10871200" cy="990600"/>
          </a:xfrm>
        </p:spPr>
        <p:txBody>
          <a:bodyPr/>
          <a:lstStyle/>
          <a:p>
            <a:pPr algn="ctr"/>
            <a:r>
              <a:rPr lang="en-US" altLang="en-US" sz="4000" b="1"/>
              <a:t>Real life case example </a:t>
            </a:r>
          </a:p>
        </p:txBody>
      </p:sp>
      <p:sp>
        <p:nvSpPr>
          <p:cNvPr id="23555" name="Content Placeholder 2">
            <a:extLst>
              <a:ext uri="{FF2B5EF4-FFF2-40B4-BE49-F238E27FC236}">
                <a16:creationId xmlns:a16="http://schemas.microsoft.com/office/drawing/2014/main" id="{021B45E0-38D4-05D4-3EC3-A667AD5ACE24}"/>
              </a:ext>
            </a:extLst>
          </p:cNvPr>
          <p:cNvSpPr>
            <a:spLocks noGrp="1"/>
          </p:cNvSpPr>
          <p:nvPr>
            <p:ph sz="quarter" idx="1"/>
          </p:nvPr>
        </p:nvSpPr>
        <p:spPr>
          <a:xfrm>
            <a:off x="817563" y="1600200"/>
            <a:ext cx="10871200" cy="4495800"/>
          </a:xfrm>
        </p:spPr>
        <p:txBody>
          <a:bodyPr/>
          <a:lstStyle/>
          <a:p>
            <a:r>
              <a:rPr lang="en-US" altLang="en-US" sz="2000" dirty="0" err="1"/>
              <a:t>Mrs</a:t>
            </a:r>
            <a:r>
              <a:rPr lang="en-US" altLang="en-US" sz="2000" dirty="0"/>
              <a:t> F is 88 years old and had been diagnosed with dementia, she was living alone when there was  fire caused by an electric heater. </a:t>
            </a:r>
          </a:p>
          <a:p>
            <a:r>
              <a:rPr lang="en-US" altLang="en-US" sz="2000" dirty="0"/>
              <a:t>Following the fire, she was hospitalized and then transferred to  care facility, where she received protection from being deprived of her liberty. </a:t>
            </a:r>
          </a:p>
          <a:p>
            <a:r>
              <a:rPr lang="en-US" altLang="en-US" sz="2000" dirty="0"/>
              <a:t>She also had an independent advocate. When </a:t>
            </a:r>
            <a:r>
              <a:rPr lang="en-US" altLang="en-US" sz="2000" dirty="0" err="1"/>
              <a:t>Mrs</a:t>
            </a:r>
            <a:r>
              <a:rPr lang="en-US" altLang="en-US" sz="2000" dirty="0"/>
              <a:t> F tried to go back home again, it didn't work. Now she refers to her current residence as "home“.</a:t>
            </a:r>
          </a:p>
          <a:p>
            <a:r>
              <a:rPr lang="en-US" altLang="en-US" sz="2000" dirty="0"/>
              <a:t>Activity theory describes how spending time with friends helped in improve her overall health and wellness.</a:t>
            </a:r>
          </a:p>
          <a:p>
            <a:r>
              <a:rPr lang="en-US" altLang="en-US" sz="2000" dirty="0"/>
              <a:t>The care for </a:t>
            </a:r>
            <a:r>
              <a:rPr lang="en-US" altLang="en-US" sz="2000" dirty="0" err="1"/>
              <a:t>Mrs</a:t>
            </a:r>
            <a:r>
              <a:rPr lang="en-US" altLang="en-US" sz="2000" dirty="0"/>
              <a:t> F was based on the "best interests" process under the Mental Capacity Act 2005 (Mental Capacity Act, 2005).</a:t>
            </a:r>
          </a:p>
          <a:p>
            <a:endParaRPr lang="en-US" alt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59843F60-B09B-B3A4-6D03-9A57DD0A3A46}"/>
              </a:ext>
            </a:extLst>
          </p:cNvPr>
          <p:cNvSpPr>
            <a:spLocks noGrp="1"/>
          </p:cNvSpPr>
          <p:nvPr>
            <p:ph type="title"/>
          </p:nvPr>
        </p:nvSpPr>
        <p:spPr>
          <a:xfrm>
            <a:off x="817563" y="0"/>
            <a:ext cx="10871200" cy="1498600"/>
          </a:xfrm>
        </p:spPr>
        <p:txBody>
          <a:bodyPr/>
          <a:lstStyle/>
          <a:p>
            <a:pPr algn="ctr"/>
            <a:r>
              <a:rPr lang="en-GB" altLang="en-US" sz="4000" b="1"/>
              <a:t>Applying theory to practice: case example and Recommendations for improvement</a:t>
            </a:r>
            <a:br>
              <a:rPr lang="en-US" altLang="en-US" sz="4000"/>
            </a:br>
            <a:endParaRPr lang="en-US" altLang="en-US" sz="4000"/>
          </a:p>
        </p:txBody>
      </p:sp>
      <p:graphicFrame>
        <p:nvGraphicFramePr>
          <p:cNvPr id="5" name="Content Placeholder 4">
            <a:extLst>
              <a:ext uri="{FF2B5EF4-FFF2-40B4-BE49-F238E27FC236}">
                <a16:creationId xmlns:a16="http://schemas.microsoft.com/office/drawing/2014/main" id="{4E46B27F-8C86-4247-353C-92E118859A7B}"/>
              </a:ext>
            </a:extLst>
          </p:cNvPr>
          <p:cNvGraphicFramePr>
            <a:graphicFrameLocks noGrp="1"/>
          </p:cNvGraphicFramePr>
          <p:nvPr>
            <p:ph sz="quarter" idx="1"/>
          </p:nvPr>
        </p:nvGraphicFramePr>
        <p:xfrm>
          <a:off x="817563" y="1600200"/>
          <a:ext cx="7399338" cy="2403474"/>
        </p:xfrm>
        <a:graphic>
          <a:graphicData uri="http://schemas.openxmlformats.org/drawingml/2006/table">
            <a:tbl>
              <a:tblPr firstRow="1" bandRow="1">
                <a:tableStyleId>{5C22544A-7EE6-4342-B048-85BDC9FD1C3A}</a:tableStyleId>
              </a:tblPr>
              <a:tblGrid>
                <a:gridCol w="3699669">
                  <a:extLst>
                    <a:ext uri="{9D8B030D-6E8A-4147-A177-3AD203B41FA5}">
                      <a16:colId xmlns:a16="http://schemas.microsoft.com/office/drawing/2014/main" val="20000"/>
                    </a:ext>
                  </a:extLst>
                </a:gridCol>
                <a:gridCol w="3699669">
                  <a:extLst>
                    <a:ext uri="{9D8B030D-6E8A-4147-A177-3AD203B41FA5}">
                      <a16:colId xmlns:a16="http://schemas.microsoft.com/office/drawing/2014/main" val="20001"/>
                    </a:ext>
                  </a:extLst>
                </a:gridCol>
              </a:tblGrid>
              <a:tr h="370962">
                <a:tc>
                  <a:txBody>
                    <a:bodyPr/>
                    <a:lstStyle/>
                    <a:p>
                      <a:pPr algn="ctr">
                        <a:lnSpc>
                          <a:spcPct val="150000"/>
                        </a:lnSpc>
                        <a:spcAft>
                          <a:spcPts val="0"/>
                        </a:spcAft>
                      </a:pPr>
                      <a:r>
                        <a:rPr lang="en-GB" sz="1200" b="1" dirty="0">
                          <a:solidFill>
                            <a:srgbClr val="000000"/>
                          </a:solidFill>
                          <a:latin typeface="Times New Roman"/>
                          <a:ea typeface="Calibri"/>
                        </a:rPr>
                        <a:t>Assessment</a:t>
                      </a:r>
                      <a:endParaRPr lang="en-US" sz="12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b="1">
                          <a:solidFill>
                            <a:srgbClr val="000000"/>
                          </a:solidFill>
                          <a:latin typeface="Times New Roman"/>
                          <a:ea typeface="Calibri"/>
                        </a:rPr>
                        <a:t>Person-centred response</a:t>
                      </a:r>
                      <a:endParaRPr lang="en-US" sz="12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0"/>
                  </a:ext>
                </a:extLst>
              </a:tr>
              <a:tr h="370962">
                <a:tc>
                  <a:txBody>
                    <a:bodyPr/>
                    <a:lstStyle/>
                    <a:p>
                      <a:pPr algn="ctr">
                        <a:lnSpc>
                          <a:spcPct val="150000"/>
                        </a:lnSpc>
                        <a:spcAft>
                          <a:spcPts val="0"/>
                        </a:spcAft>
                      </a:pPr>
                      <a:r>
                        <a:rPr lang="en-GB" sz="1200" dirty="0">
                          <a:solidFill>
                            <a:srgbClr val="000000"/>
                          </a:solidFill>
                          <a:latin typeface="Times New Roman"/>
                          <a:ea typeface="Calibri"/>
                        </a:rPr>
                        <a:t>Reduced mobility and falls concern</a:t>
                      </a:r>
                      <a:endParaRPr lang="en-US" sz="12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a:solidFill>
                            <a:srgbClr val="000000"/>
                          </a:solidFill>
                          <a:latin typeface="Times New Roman"/>
                          <a:ea typeface="Calibri"/>
                        </a:rPr>
                        <a:t>Falls assessment and physiotherapy</a:t>
                      </a:r>
                      <a:endParaRPr lang="en-US" sz="12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1"/>
                  </a:ext>
                </a:extLst>
              </a:tr>
              <a:tr h="370962">
                <a:tc>
                  <a:txBody>
                    <a:bodyPr/>
                    <a:lstStyle/>
                    <a:p>
                      <a:pPr algn="ctr">
                        <a:lnSpc>
                          <a:spcPct val="150000"/>
                        </a:lnSpc>
                        <a:spcAft>
                          <a:spcPts val="0"/>
                        </a:spcAft>
                      </a:pPr>
                      <a:r>
                        <a:rPr lang="en-GB" sz="1200" dirty="0">
                          <a:solidFill>
                            <a:srgbClr val="000000"/>
                          </a:solidFill>
                          <a:latin typeface="Times New Roman"/>
                          <a:ea typeface="Calibri"/>
                        </a:rPr>
                        <a:t>Medication complexity</a:t>
                      </a:r>
                      <a:endParaRPr lang="en-US" sz="12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a:solidFill>
                            <a:srgbClr val="000000"/>
                          </a:solidFill>
                          <a:latin typeface="Times New Roman"/>
                          <a:ea typeface="Calibri"/>
                        </a:rPr>
                        <a:t>Medication review</a:t>
                      </a:r>
                      <a:endParaRPr lang="en-US" sz="12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2"/>
                  </a:ext>
                </a:extLst>
              </a:tr>
              <a:tr h="370962">
                <a:tc>
                  <a:txBody>
                    <a:bodyPr/>
                    <a:lstStyle/>
                    <a:p>
                      <a:pPr algn="ctr">
                        <a:lnSpc>
                          <a:spcPct val="150000"/>
                        </a:lnSpc>
                        <a:spcAft>
                          <a:spcPts val="0"/>
                        </a:spcAft>
                      </a:pPr>
                      <a:r>
                        <a:rPr lang="en-GB" sz="1200">
                          <a:solidFill>
                            <a:srgbClr val="000000"/>
                          </a:solidFill>
                          <a:latin typeface="Times New Roman"/>
                          <a:ea typeface="Calibri"/>
                        </a:rPr>
                        <a:t>Social isolation</a:t>
                      </a:r>
                      <a:endParaRPr lang="en-US" sz="12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dirty="0">
                          <a:solidFill>
                            <a:srgbClr val="000000"/>
                          </a:solidFill>
                          <a:latin typeface="Times New Roman"/>
                          <a:ea typeface="Calibri"/>
                        </a:rPr>
                        <a:t>Social prescribing</a:t>
                      </a:r>
                      <a:endParaRPr lang="en-US" sz="1200" dirty="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3"/>
                  </a:ext>
                </a:extLst>
              </a:tr>
              <a:tr h="370962">
                <a:tc>
                  <a:txBody>
                    <a:bodyPr/>
                    <a:lstStyle/>
                    <a:p>
                      <a:pPr algn="ctr">
                        <a:lnSpc>
                          <a:spcPct val="150000"/>
                        </a:lnSpc>
                        <a:spcAft>
                          <a:spcPts val="0"/>
                        </a:spcAft>
                      </a:pPr>
                      <a:r>
                        <a:rPr lang="en-GB" sz="1200">
                          <a:solidFill>
                            <a:srgbClr val="000000"/>
                          </a:solidFill>
                          <a:latin typeface="Times New Roman"/>
                          <a:ea typeface="Calibri"/>
                        </a:rPr>
                        <a:t>Desire to remain at home</a:t>
                      </a:r>
                      <a:endParaRPr lang="en-US" sz="12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dirty="0">
                          <a:solidFill>
                            <a:srgbClr val="000000"/>
                          </a:solidFill>
                          <a:latin typeface="Times New Roman"/>
                          <a:ea typeface="Calibri"/>
                        </a:rPr>
                        <a:t>Home adaptations and reablement</a:t>
                      </a:r>
                      <a:endParaRPr lang="en-US" sz="1200" dirty="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4"/>
                  </a:ext>
                </a:extLst>
              </a:tr>
              <a:tr h="548664">
                <a:tc>
                  <a:txBody>
                    <a:bodyPr/>
                    <a:lstStyle/>
                    <a:p>
                      <a:pPr algn="ctr">
                        <a:lnSpc>
                          <a:spcPct val="150000"/>
                        </a:lnSpc>
                        <a:spcAft>
                          <a:spcPts val="0"/>
                        </a:spcAft>
                      </a:pPr>
                      <a:r>
                        <a:rPr lang="en-GB" sz="1200">
                          <a:solidFill>
                            <a:srgbClr val="000000"/>
                          </a:solidFill>
                          <a:latin typeface="Times New Roman"/>
                          <a:ea typeface="Calibri"/>
                        </a:rPr>
                        <a:t>Appropriate technology</a:t>
                      </a:r>
                      <a:endParaRPr lang="en-US" sz="12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dirty="0">
                          <a:solidFill>
                            <a:srgbClr val="000000"/>
                          </a:solidFill>
                          <a:latin typeface="Times New Roman"/>
                          <a:ea typeface="Calibri"/>
                        </a:rPr>
                        <a:t>Optional assistive technology (</a:t>
                      </a:r>
                      <a:r>
                        <a:rPr lang="en-GB" sz="1200" dirty="0" err="1"/>
                        <a:t>Dushkova</a:t>
                      </a:r>
                      <a:r>
                        <a:rPr lang="en-GB" sz="1200" dirty="0"/>
                        <a:t> and </a:t>
                      </a:r>
                      <a:r>
                        <a:rPr lang="en-GB" sz="1200" dirty="0" err="1"/>
                        <a:t>Ivlieva</a:t>
                      </a:r>
                      <a:r>
                        <a:rPr lang="en-GB" sz="1200" dirty="0"/>
                        <a:t>, 2024</a:t>
                      </a:r>
                      <a:r>
                        <a:rPr lang="en-GB" sz="1200" dirty="0">
                          <a:solidFill>
                            <a:srgbClr val="000000"/>
                          </a:solidFill>
                          <a:latin typeface="Times New Roman"/>
                          <a:ea typeface="Calibri"/>
                        </a:rPr>
                        <a:t>)</a:t>
                      </a:r>
                      <a:endParaRPr lang="en-US" sz="1200" dirty="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5"/>
                  </a:ext>
                </a:extLst>
              </a:tr>
            </a:tbl>
          </a:graphicData>
        </a:graphic>
      </p:graphicFrame>
      <p:graphicFrame>
        <p:nvGraphicFramePr>
          <p:cNvPr id="6" name="Table 5">
            <a:extLst>
              <a:ext uri="{FF2B5EF4-FFF2-40B4-BE49-F238E27FC236}">
                <a16:creationId xmlns:a16="http://schemas.microsoft.com/office/drawing/2014/main" id="{6ED4F603-CB56-A997-A9DA-544D40C96AA2}"/>
              </a:ext>
            </a:extLst>
          </p:cNvPr>
          <p:cNvGraphicFramePr>
            <a:graphicFrameLocks noGrp="1"/>
          </p:cNvGraphicFramePr>
          <p:nvPr/>
        </p:nvGraphicFramePr>
        <p:xfrm>
          <a:off x="3733800" y="4008438"/>
          <a:ext cx="8128000" cy="2865437"/>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71">
                <a:tc>
                  <a:txBody>
                    <a:bodyPr/>
                    <a:lstStyle/>
                    <a:p>
                      <a:pPr algn="ctr">
                        <a:lnSpc>
                          <a:spcPct val="150000"/>
                        </a:lnSpc>
                        <a:spcAft>
                          <a:spcPts val="0"/>
                        </a:spcAft>
                      </a:pPr>
                      <a:r>
                        <a:rPr lang="en-GB" sz="1200" b="1" dirty="0">
                          <a:solidFill>
                            <a:srgbClr val="000000"/>
                          </a:solidFill>
                          <a:latin typeface="Times New Roman"/>
                          <a:ea typeface="Calibri"/>
                        </a:rPr>
                        <a:t>Priority</a:t>
                      </a:r>
                      <a:endParaRPr lang="en-US" sz="12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b="1">
                          <a:solidFill>
                            <a:srgbClr val="000000"/>
                          </a:solidFill>
                          <a:latin typeface="Times New Roman"/>
                          <a:ea typeface="Calibri"/>
                        </a:rPr>
                        <a:t>Action</a:t>
                      </a:r>
                      <a:endParaRPr lang="en-US" sz="12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0"/>
                  </a:ext>
                </a:extLst>
              </a:tr>
              <a:tr h="370871">
                <a:tc>
                  <a:txBody>
                    <a:bodyPr/>
                    <a:lstStyle/>
                    <a:p>
                      <a:pPr algn="ctr">
                        <a:lnSpc>
                          <a:spcPct val="150000"/>
                        </a:lnSpc>
                        <a:spcAft>
                          <a:spcPts val="0"/>
                        </a:spcAft>
                      </a:pPr>
                      <a:r>
                        <a:rPr lang="en-GB" sz="1200">
                          <a:solidFill>
                            <a:srgbClr val="000000"/>
                          </a:solidFill>
                          <a:latin typeface="Times New Roman"/>
                          <a:ea typeface="Calibri"/>
                        </a:rPr>
                        <a:t>Integrated care</a:t>
                      </a:r>
                      <a:endParaRPr lang="en-US" sz="12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a:solidFill>
                            <a:srgbClr val="000000"/>
                          </a:solidFill>
                          <a:latin typeface="Times New Roman"/>
                          <a:ea typeface="Calibri"/>
                        </a:rPr>
                        <a:t>Improve communication across services</a:t>
                      </a:r>
                      <a:endParaRPr lang="en-US" sz="12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1"/>
                  </a:ext>
                </a:extLst>
              </a:tr>
              <a:tr h="370871">
                <a:tc>
                  <a:txBody>
                    <a:bodyPr/>
                    <a:lstStyle/>
                    <a:p>
                      <a:pPr algn="ctr">
                        <a:lnSpc>
                          <a:spcPct val="150000"/>
                        </a:lnSpc>
                        <a:spcAft>
                          <a:spcPts val="0"/>
                        </a:spcAft>
                      </a:pPr>
                      <a:r>
                        <a:rPr lang="en-GB" sz="1200">
                          <a:solidFill>
                            <a:srgbClr val="000000"/>
                          </a:solidFill>
                          <a:latin typeface="Times New Roman"/>
                          <a:ea typeface="Calibri"/>
                        </a:rPr>
                        <a:t>Prevention</a:t>
                      </a:r>
                      <a:endParaRPr lang="en-US" sz="12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a:solidFill>
                            <a:srgbClr val="000000"/>
                          </a:solidFill>
                          <a:latin typeface="Times New Roman"/>
                          <a:ea typeface="Calibri"/>
                        </a:rPr>
                        <a:t>Strengthen falls prevention and reablement</a:t>
                      </a:r>
                      <a:endParaRPr lang="en-US" sz="12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2"/>
                  </a:ext>
                </a:extLst>
              </a:tr>
              <a:tr h="370871">
                <a:tc>
                  <a:txBody>
                    <a:bodyPr/>
                    <a:lstStyle/>
                    <a:p>
                      <a:pPr algn="ctr">
                        <a:lnSpc>
                          <a:spcPct val="150000"/>
                        </a:lnSpc>
                        <a:spcAft>
                          <a:spcPts val="0"/>
                        </a:spcAft>
                      </a:pPr>
                      <a:r>
                        <a:rPr lang="en-GB" sz="1200">
                          <a:solidFill>
                            <a:srgbClr val="000000"/>
                          </a:solidFill>
                          <a:latin typeface="Times New Roman"/>
                          <a:ea typeface="Calibri"/>
                        </a:rPr>
                        <a:t>Co-production</a:t>
                      </a:r>
                      <a:endParaRPr lang="en-US" sz="12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a:solidFill>
                            <a:srgbClr val="000000"/>
                          </a:solidFill>
                          <a:latin typeface="Times New Roman"/>
                          <a:ea typeface="Calibri"/>
                        </a:rPr>
                        <a:t>Involve older people in decisions</a:t>
                      </a:r>
                      <a:endParaRPr lang="en-US" sz="12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3"/>
                  </a:ext>
                </a:extLst>
              </a:tr>
              <a:tr h="370871">
                <a:tc>
                  <a:txBody>
                    <a:bodyPr/>
                    <a:lstStyle/>
                    <a:p>
                      <a:pPr algn="ctr">
                        <a:lnSpc>
                          <a:spcPct val="150000"/>
                        </a:lnSpc>
                        <a:spcAft>
                          <a:spcPts val="0"/>
                        </a:spcAft>
                      </a:pPr>
                      <a:r>
                        <a:rPr lang="en-GB" sz="1200">
                          <a:solidFill>
                            <a:srgbClr val="000000"/>
                          </a:solidFill>
                          <a:latin typeface="Times New Roman"/>
                          <a:ea typeface="Calibri"/>
                        </a:rPr>
                        <a:t>Inclusive technology</a:t>
                      </a:r>
                      <a:endParaRPr lang="en-US" sz="12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a:solidFill>
                            <a:srgbClr val="000000"/>
                          </a:solidFill>
                          <a:latin typeface="Times New Roman"/>
                          <a:ea typeface="Calibri"/>
                        </a:rPr>
                        <a:t>Provide training and alternatives</a:t>
                      </a:r>
                      <a:endParaRPr lang="en-US" sz="12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4"/>
                  </a:ext>
                </a:extLst>
              </a:tr>
              <a:tr h="370871">
                <a:tc>
                  <a:txBody>
                    <a:bodyPr/>
                    <a:lstStyle/>
                    <a:p>
                      <a:pPr algn="ctr">
                        <a:lnSpc>
                          <a:spcPct val="150000"/>
                        </a:lnSpc>
                        <a:spcAft>
                          <a:spcPts val="0"/>
                        </a:spcAft>
                      </a:pPr>
                      <a:r>
                        <a:rPr lang="en-GB" sz="1200">
                          <a:solidFill>
                            <a:srgbClr val="000000"/>
                          </a:solidFill>
                          <a:latin typeface="Times New Roman"/>
                          <a:ea typeface="Calibri"/>
                        </a:rPr>
                        <a:t>Community connection</a:t>
                      </a:r>
                      <a:endParaRPr lang="en-US" sz="12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200">
                          <a:solidFill>
                            <a:srgbClr val="000000"/>
                          </a:solidFill>
                          <a:latin typeface="Times New Roman"/>
                          <a:ea typeface="Calibri"/>
                        </a:rPr>
                        <a:t>Strengthen social prescribing</a:t>
                      </a:r>
                      <a:endParaRPr lang="en-US" sz="12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5"/>
                  </a:ext>
                </a:extLst>
              </a:tr>
              <a:tr h="640211">
                <a:tc>
                  <a:txBody>
                    <a:bodyPr/>
                    <a:lstStyle/>
                    <a:p>
                      <a:pPr algn="ctr">
                        <a:lnSpc>
                          <a:spcPct val="150000"/>
                        </a:lnSpc>
                        <a:spcAft>
                          <a:spcPts val="0"/>
                        </a:spcAft>
                      </a:pPr>
                      <a:r>
                        <a:rPr lang="en-GB" sz="1200">
                          <a:solidFill>
                            <a:srgbClr val="000000"/>
                          </a:solidFill>
                          <a:latin typeface="Times New Roman"/>
                          <a:ea typeface="Calibri"/>
                        </a:rPr>
                        <a:t>Outcomes</a:t>
                      </a:r>
                      <a:endParaRPr lang="en-US" sz="1200">
                        <a:solidFill>
                          <a:srgbClr val="000000"/>
                        </a:solidFill>
                        <a:latin typeface="Times New Roman"/>
                        <a:ea typeface="Calibri"/>
                      </a:endParaRPr>
                    </a:p>
                  </a:txBody>
                  <a:tcPr marL="68580" marR="68580" marT="0" marB="0" anchor="ctr"/>
                </a:tc>
                <a:tc>
                  <a:txBody>
                    <a:bodyPr/>
                    <a:lstStyle/>
                    <a:p>
                      <a:r>
                        <a:rPr lang="en-GB" sz="1200" dirty="0">
                          <a:solidFill>
                            <a:srgbClr val="000000"/>
                          </a:solidFill>
                          <a:latin typeface="Times New Roman"/>
                          <a:ea typeface="Calibri"/>
                        </a:rPr>
                        <a:t>Measure wellbeing, choice and independence (</a:t>
                      </a:r>
                      <a:r>
                        <a:rPr lang="en-GB" sz="1200" dirty="0" err="1"/>
                        <a:t>Dushkova</a:t>
                      </a:r>
                      <a:r>
                        <a:rPr lang="en-GB" sz="1200" dirty="0"/>
                        <a:t> and </a:t>
                      </a:r>
                      <a:r>
                        <a:rPr lang="en-GB" sz="1200" dirty="0" err="1"/>
                        <a:t>Ivlieva</a:t>
                      </a:r>
                      <a:r>
                        <a:rPr lang="en-GB" sz="1200" dirty="0"/>
                        <a:t>, 2024).</a:t>
                      </a:r>
                      <a:endParaRPr lang="en-US" sz="1200" dirty="0"/>
                    </a:p>
                    <a:p>
                      <a:pPr algn="ctr">
                        <a:lnSpc>
                          <a:spcPct val="150000"/>
                        </a:lnSpc>
                        <a:spcAft>
                          <a:spcPts val="0"/>
                        </a:spcAft>
                      </a:pPr>
                      <a:endParaRPr lang="en-US" sz="1200" dirty="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6"/>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36A9EF9-1331-850F-2570-29646F706CFC}"/>
              </a:ext>
            </a:extLst>
          </p:cNvPr>
          <p:cNvSpPr>
            <a:spLocks noGrp="1"/>
          </p:cNvSpPr>
          <p:nvPr>
            <p:ph type="title"/>
          </p:nvPr>
        </p:nvSpPr>
        <p:spPr>
          <a:xfrm>
            <a:off x="817563" y="406400"/>
            <a:ext cx="10871200" cy="812800"/>
          </a:xfrm>
        </p:spPr>
        <p:txBody>
          <a:bodyPr/>
          <a:lstStyle/>
          <a:p>
            <a:pPr algn="ctr"/>
            <a:r>
              <a:rPr lang="en-GB" altLang="en-US" sz="4000" b="1"/>
              <a:t>Implementation barriers and solutions</a:t>
            </a:r>
            <a:br>
              <a:rPr lang="en-US" altLang="en-US" sz="4000"/>
            </a:br>
            <a:endParaRPr lang="en-US" altLang="en-US" sz="4000"/>
          </a:p>
        </p:txBody>
      </p:sp>
      <p:graphicFrame>
        <p:nvGraphicFramePr>
          <p:cNvPr id="6" name="Content Placeholder 5">
            <a:extLst>
              <a:ext uri="{FF2B5EF4-FFF2-40B4-BE49-F238E27FC236}">
                <a16:creationId xmlns:a16="http://schemas.microsoft.com/office/drawing/2014/main" id="{AC5F0E4C-A051-86CC-22DE-CAF771D37146}"/>
              </a:ext>
            </a:extLst>
          </p:cNvPr>
          <p:cNvGraphicFramePr>
            <a:graphicFrameLocks noGrp="1"/>
          </p:cNvGraphicFramePr>
          <p:nvPr>
            <p:ph sz="quarter" idx="1"/>
          </p:nvPr>
        </p:nvGraphicFramePr>
        <p:xfrm>
          <a:off x="1719263" y="1778000"/>
          <a:ext cx="7881938" cy="3703640"/>
        </p:xfrm>
        <a:graphic>
          <a:graphicData uri="http://schemas.openxmlformats.org/drawingml/2006/table">
            <a:tbl>
              <a:tblPr firstRow="1" bandRow="1">
                <a:tableStyleId>{5C22544A-7EE6-4342-B048-85BDC9FD1C3A}</a:tableStyleId>
              </a:tblPr>
              <a:tblGrid>
                <a:gridCol w="3940969">
                  <a:extLst>
                    <a:ext uri="{9D8B030D-6E8A-4147-A177-3AD203B41FA5}">
                      <a16:colId xmlns:a16="http://schemas.microsoft.com/office/drawing/2014/main" val="20000"/>
                    </a:ext>
                  </a:extLst>
                </a:gridCol>
                <a:gridCol w="3940969">
                  <a:extLst>
                    <a:ext uri="{9D8B030D-6E8A-4147-A177-3AD203B41FA5}">
                      <a16:colId xmlns:a16="http://schemas.microsoft.com/office/drawing/2014/main" val="20001"/>
                    </a:ext>
                  </a:extLst>
                </a:gridCol>
              </a:tblGrid>
              <a:tr h="411533">
                <a:tc>
                  <a:txBody>
                    <a:bodyPr/>
                    <a:lstStyle/>
                    <a:p>
                      <a:pPr algn="ctr">
                        <a:lnSpc>
                          <a:spcPct val="150000"/>
                        </a:lnSpc>
                        <a:spcAft>
                          <a:spcPts val="0"/>
                        </a:spcAft>
                      </a:pPr>
                      <a:r>
                        <a:rPr lang="en-GB" sz="1800" b="1" dirty="0">
                          <a:solidFill>
                            <a:srgbClr val="000000"/>
                          </a:solidFill>
                          <a:latin typeface="Times New Roman"/>
                          <a:ea typeface="Calibri"/>
                        </a:rPr>
                        <a:t>Barrier</a:t>
                      </a:r>
                      <a:endParaRPr lang="en-US" sz="18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800" b="1">
                          <a:solidFill>
                            <a:srgbClr val="000000"/>
                          </a:solidFill>
                          <a:latin typeface="Times New Roman"/>
                          <a:ea typeface="Calibri"/>
                        </a:rPr>
                        <a:t>Response</a:t>
                      </a:r>
                      <a:endParaRPr lang="en-US" sz="18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0"/>
                  </a:ext>
                </a:extLst>
              </a:tr>
              <a:tr h="411533">
                <a:tc>
                  <a:txBody>
                    <a:bodyPr/>
                    <a:lstStyle/>
                    <a:p>
                      <a:pPr algn="ctr">
                        <a:lnSpc>
                          <a:spcPct val="150000"/>
                        </a:lnSpc>
                        <a:spcAft>
                          <a:spcPts val="0"/>
                        </a:spcAft>
                      </a:pPr>
                      <a:r>
                        <a:rPr lang="en-GB" sz="1800">
                          <a:solidFill>
                            <a:srgbClr val="000000"/>
                          </a:solidFill>
                          <a:latin typeface="Times New Roman"/>
                          <a:ea typeface="Calibri"/>
                        </a:rPr>
                        <a:t>Workforce shortages</a:t>
                      </a:r>
                      <a:endParaRPr lang="en-US" sz="18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800">
                          <a:solidFill>
                            <a:srgbClr val="000000"/>
                          </a:solidFill>
                          <a:latin typeface="Times New Roman"/>
                          <a:ea typeface="Calibri"/>
                        </a:rPr>
                        <a:t>Training and multidisciplinary working</a:t>
                      </a:r>
                      <a:endParaRPr lang="en-US" sz="18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1"/>
                  </a:ext>
                </a:extLst>
              </a:tr>
              <a:tr h="411533">
                <a:tc>
                  <a:txBody>
                    <a:bodyPr/>
                    <a:lstStyle/>
                    <a:p>
                      <a:pPr algn="ctr">
                        <a:lnSpc>
                          <a:spcPct val="150000"/>
                        </a:lnSpc>
                        <a:spcAft>
                          <a:spcPts val="0"/>
                        </a:spcAft>
                      </a:pPr>
                      <a:r>
                        <a:rPr lang="en-GB" sz="1800">
                          <a:solidFill>
                            <a:srgbClr val="000000"/>
                          </a:solidFill>
                          <a:latin typeface="Times New Roman"/>
                          <a:ea typeface="Calibri"/>
                        </a:rPr>
                        <a:t>Limited funding</a:t>
                      </a:r>
                      <a:endParaRPr lang="en-US" sz="18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800">
                          <a:solidFill>
                            <a:srgbClr val="000000"/>
                          </a:solidFill>
                          <a:latin typeface="Times New Roman"/>
                          <a:ea typeface="Calibri"/>
                        </a:rPr>
                        <a:t>Prevention and targeted resources</a:t>
                      </a:r>
                      <a:endParaRPr lang="en-US" sz="18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2"/>
                  </a:ext>
                </a:extLst>
              </a:tr>
              <a:tr h="823067">
                <a:tc>
                  <a:txBody>
                    <a:bodyPr/>
                    <a:lstStyle/>
                    <a:p>
                      <a:pPr algn="ctr">
                        <a:lnSpc>
                          <a:spcPct val="150000"/>
                        </a:lnSpc>
                        <a:spcAft>
                          <a:spcPts val="0"/>
                        </a:spcAft>
                      </a:pPr>
                      <a:r>
                        <a:rPr lang="en-GB" sz="1800" dirty="0">
                          <a:solidFill>
                            <a:srgbClr val="000000"/>
                          </a:solidFill>
                          <a:latin typeface="Times New Roman"/>
                          <a:ea typeface="Calibri"/>
                        </a:rPr>
                        <a:t>Fragmented services</a:t>
                      </a:r>
                      <a:endParaRPr lang="en-US" sz="18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800">
                          <a:solidFill>
                            <a:srgbClr val="000000"/>
                          </a:solidFill>
                          <a:latin typeface="Times New Roman"/>
                          <a:ea typeface="Calibri"/>
                        </a:rPr>
                        <a:t>Shared pathways and information systems</a:t>
                      </a:r>
                      <a:endParaRPr lang="en-US" sz="18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3"/>
                  </a:ext>
                </a:extLst>
              </a:tr>
              <a:tr h="411533">
                <a:tc>
                  <a:txBody>
                    <a:bodyPr/>
                    <a:lstStyle/>
                    <a:p>
                      <a:pPr algn="ctr">
                        <a:lnSpc>
                          <a:spcPct val="150000"/>
                        </a:lnSpc>
                        <a:spcAft>
                          <a:spcPts val="0"/>
                        </a:spcAft>
                      </a:pPr>
                      <a:r>
                        <a:rPr lang="en-GB" sz="1800">
                          <a:solidFill>
                            <a:srgbClr val="000000"/>
                          </a:solidFill>
                          <a:latin typeface="Times New Roman"/>
                          <a:ea typeface="Calibri"/>
                        </a:rPr>
                        <a:t>Digital exclusion</a:t>
                      </a:r>
                      <a:endParaRPr lang="en-US" sz="18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800">
                          <a:solidFill>
                            <a:srgbClr val="000000"/>
                          </a:solidFill>
                          <a:latin typeface="Times New Roman"/>
                          <a:ea typeface="Calibri"/>
                        </a:rPr>
                        <a:t>Support and non-digital alternatives</a:t>
                      </a:r>
                      <a:endParaRPr lang="en-US" sz="18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4"/>
                  </a:ext>
                </a:extLst>
              </a:tr>
              <a:tr h="411533">
                <a:tc>
                  <a:txBody>
                    <a:bodyPr/>
                    <a:lstStyle/>
                    <a:p>
                      <a:pPr algn="ctr">
                        <a:lnSpc>
                          <a:spcPct val="150000"/>
                        </a:lnSpc>
                        <a:spcAft>
                          <a:spcPts val="0"/>
                        </a:spcAft>
                      </a:pPr>
                      <a:r>
                        <a:rPr lang="en-GB" sz="1800">
                          <a:solidFill>
                            <a:srgbClr val="000000"/>
                          </a:solidFill>
                          <a:latin typeface="Times New Roman"/>
                          <a:ea typeface="Calibri"/>
                        </a:rPr>
                        <a:t>Risk-averse culture</a:t>
                      </a:r>
                      <a:endParaRPr lang="en-US" sz="180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800">
                          <a:solidFill>
                            <a:srgbClr val="000000"/>
                          </a:solidFill>
                          <a:latin typeface="Times New Roman"/>
                          <a:ea typeface="Calibri"/>
                        </a:rPr>
                        <a:t>Proportionate risk enablement</a:t>
                      </a:r>
                      <a:endParaRPr lang="en-US" sz="180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5"/>
                  </a:ext>
                </a:extLst>
              </a:tr>
              <a:tr h="822908">
                <a:tc>
                  <a:txBody>
                    <a:bodyPr/>
                    <a:lstStyle/>
                    <a:p>
                      <a:pPr algn="ctr">
                        <a:lnSpc>
                          <a:spcPct val="150000"/>
                        </a:lnSpc>
                        <a:spcAft>
                          <a:spcPts val="0"/>
                        </a:spcAft>
                      </a:pPr>
                      <a:r>
                        <a:rPr lang="en-GB" sz="1800" dirty="0">
                          <a:solidFill>
                            <a:srgbClr val="000000"/>
                          </a:solidFill>
                          <a:latin typeface="Times New Roman"/>
                          <a:ea typeface="Calibri"/>
                        </a:rPr>
                        <a:t>Limited involvement (</a:t>
                      </a:r>
                      <a:r>
                        <a:rPr lang="en-GB" sz="1800" dirty="0"/>
                        <a:t>(Kong, Cheung and Zhang, 2023</a:t>
                      </a:r>
                      <a:r>
                        <a:rPr lang="en-GB" sz="1800" dirty="0">
                          <a:solidFill>
                            <a:srgbClr val="000000"/>
                          </a:solidFill>
                          <a:latin typeface="Times New Roman"/>
                          <a:ea typeface="Calibri"/>
                        </a:rPr>
                        <a:t>)</a:t>
                      </a:r>
                      <a:endParaRPr lang="en-US" sz="1800" dirty="0">
                        <a:solidFill>
                          <a:srgbClr val="000000"/>
                        </a:solidFill>
                        <a:latin typeface="Times New Roman"/>
                        <a:ea typeface="Calibri"/>
                      </a:endParaRPr>
                    </a:p>
                  </a:txBody>
                  <a:tcPr marL="68580" marR="68580" marT="0" marB="0" anchor="ctr"/>
                </a:tc>
                <a:tc>
                  <a:txBody>
                    <a:bodyPr/>
                    <a:lstStyle/>
                    <a:p>
                      <a:pPr algn="ctr">
                        <a:lnSpc>
                          <a:spcPct val="150000"/>
                        </a:lnSpc>
                        <a:spcAft>
                          <a:spcPts val="0"/>
                        </a:spcAft>
                      </a:pPr>
                      <a:r>
                        <a:rPr lang="en-GB" sz="1800" dirty="0">
                          <a:solidFill>
                            <a:srgbClr val="000000"/>
                          </a:solidFill>
                          <a:latin typeface="Times New Roman"/>
                          <a:ea typeface="Calibri"/>
                        </a:rPr>
                        <a:t>Co-production and accessible feedback</a:t>
                      </a:r>
                      <a:endParaRPr lang="en-US" sz="1800" dirty="0">
                        <a:solidFill>
                          <a:srgbClr val="000000"/>
                        </a:solidFill>
                        <a:latin typeface="Times New Roman"/>
                        <a:ea typeface="Calibri"/>
                      </a:endParaRPr>
                    </a:p>
                  </a:txBody>
                  <a:tcPr marL="68580" marR="68580" marT="0" marB="0" anchor="ctr"/>
                </a:tc>
                <a:extLst>
                  <a:ext uri="{0D108BD9-81ED-4DB2-BD59-A6C34878D82A}">
                    <a16:rowId xmlns:a16="http://schemas.microsoft.com/office/drawing/2014/main" val="10006"/>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9F88DA38-9D5E-BA9A-F8CD-DCB179FB4C06}"/>
              </a:ext>
            </a:extLst>
          </p:cNvPr>
          <p:cNvSpPr>
            <a:spLocks noGrp="1"/>
          </p:cNvSpPr>
          <p:nvPr>
            <p:ph type="title"/>
          </p:nvPr>
        </p:nvSpPr>
        <p:spPr>
          <a:xfrm>
            <a:off x="817563" y="368300"/>
            <a:ext cx="10871200" cy="850900"/>
          </a:xfrm>
        </p:spPr>
        <p:txBody>
          <a:bodyPr/>
          <a:lstStyle/>
          <a:p>
            <a:pPr algn="ctr"/>
            <a:r>
              <a:rPr lang="en-GB" altLang="en-US" sz="4000" b="1"/>
              <a:t>Conclusion </a:t>
            </a:r>
            <a:br>
              <a:rPr lang="en-US" altLang="en-US" sz="4000"/>
            </a:br>
            <a:endParaRPr lang="en-US" altLang="en-US" sz="4000"/>
          </a:p>
        </p:txBody>
      </p:sp>
      <p:sp>
        <p:nvSpPr>
          <p:cNvPr id="26627" name="Content Placeholder 2">
            <a:extLst>
              <a:ext uri="{FF2B5EF4-FFF2-40B4-BE49-F238E27FC236}">
                <a16:creationId xmlns:a16="http://schemas.microsoft.com/office/drawing/2014/main" id="{7955985F-A098-295D-2819-83DE9B4D7069}"/>
              </a:ext>
            </a:extLst>
          </p:cNvPr>
          <p:cNvSpPr>
            <a:spLocks noGrp="1"/>
          </p:cNvSpPr>
          <p:nvPr>
            <p:ph sz="quarter" idx="1"/>
          </p:nvPr>
        </p:nvSpPr>
        <p:spPr>
          <a:xfrm>
            <a:off x="817563" y="1600200"/>
            <a:ext cx="10871200" cy="4495800"/>
          </a:xfrm>
        </p:spPr>
        <p:txBody>
          <a:bodyPr/>
          <a:lstStyle/>
          <a:p>
            <a:pPr algn="just"/>
            <a:r>
              <a:rPr lang="en-GB" altLang="en-US" sz="2000"/>
              <a:t>Conclusively; this can be said that older people well-being complies with physical, social and psychological needs.</a:t>
            </a:r>
            <a:endParaRPr lang="en-US" altLang="en-US" sz="2000"/>
          </a:p>
          <a:p>
            <a:pPr algn="just"/>
            <a:r>
              <a:rPr lang="en-GB" altLang="en-US" sz="2000"/>
              <a:t>Empowerment leads to support independence, choice, dignity and participation.</a:t>
            </a:r>
            <a:endParaRPr lang="en-US" altLang="en-US" sz="2000"/>
          </a:p>
          <a:p>
            <a:pPr algn="just"/>
            <a:r>
              <a:rPr lang="en-GB" altLang="en-US" sz="2000"/>
              <a:t>Preventive approaches and person-centred care can be effectively supported through integrated services and inclusive technology.</a:t>
            </a:r>
            <a:endParaRPr lang="en-US" altLang="en-US" sz="2000"/>
          </a:p>
          <a:p>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96D4E817-B1AF-A008-DFB5-81318CB938A9}"/>
              </a:ext>
            </a:extLst>
          </p:cNvPr>
          <p:cNvSpPr>
            <a:spLocks noGrp="1"/>
          </p:cNvSpPr>
          <p:nvPr>
            <p:ph type="title"/>
          </p:nvPr>
        </p:nvSpPr>
        <p:spPr>
          <a:xfrm>
            <a:off x="401638" y="228600"/>
            <a:ext cx="11379200" cy="1104900"/>
          </a:xfrm>
        </p:spPr>
        <p:txBody>
          <a:bodyPr/>
          <a:lstStyle/>
          <a:p>
            <a:pPr algn="ctr" eaLnBrk="1" hangingPunct="1"/>
            <a:r>
              <a:rPr lang="en-GB" altLang="en-US" sz="4000" b="1"/>
              <a:t>REFERENCES</a:t>
            </a:r>
            <a:br>
              <a:rPr lang="en-US" altLang="en-US" sz="4000" b="1"/>
            </a:br>
            <a:endParaRPr lang="en-US" altLang="en-US" sz="4000"/>
          </a:p>
        </p:txBody>
      </p:sp>
      <p:sp>
        <p:nvSpPr>
          <p:cNvPr id="27651" name="Content Placeholder 2">
            <a:extLst>
              <a:ext uri="{FF2B5EF4-FFF2-40B4-BE49-F238E27FC236}">
                <a16:creationId xmlns:a16="http://schemas.microsoft.com/office/drawing/2014/main" id="{45CA3C67-F752-CE2D-9B0F-10E4181EDB46}"/>
              </a:ext>
            </a:extLst>
          </p:cNvPr>
          <p:cNvSpPr>
            <a:spLocks noGrp="1"/>
          </p:cNvSpPr>
          <p:nvPr>
            <p:ph sz="quarter" idx="1"/>
          </p:nvPr>
        </p:nvSpPr>
        <p:spPr>
          <a:xfrm>
            <a:off x="817563" y="1600200"/>
            <a:ext cx="10871200" cy="4927600"/>
          </a:xfrm>
        </p:spPr>
        <p:txBody>
          <a:bodyPr/>
          <a:lstStyle/>
          <a:p>
            <a:r>
              <a:rPr lang="en-GB" altLang="en-US" sz="1600"/>
              <a:t>Bertolazzi, A., Quaglia, V. and Bongelli, R., (2024). Barriers and facilitators to health technology adoption by older adults with chronic diseases: an integrative systematic review. </a:t>
            </a:r>
            <a:r>
              <a:rPr lang="en-US" altLang="en-US" sz="1600" i="1"/>
              <a:t>BMC public health</a:t>
            </a:r>
            <a:r>
              <a:rPr lang="en-US" altLang="en-US" sz="1600"/>
              <a:t>, </a:t>
            </a:r>
            <a:r>
              <a:rPr lang="en-US" altLang="en-US" sz="1600" i="1"/>
              <a:t>24</a:t>
            </a:r>
            <a:r>
              <a:rPr lang="en-US" altLang="en-US" sz="1600"/>
              <a:t>(1), p.506.</a:t>
            </a:r>
          </a:p>
          <a:p>
            <a:r>
              <a:rPr lang="en-GB" altLang="en-US" sz="1600"/>
              <a:t>Broadbent, P., Thomson, R., Kopasker, D., McCartney, G., Meier, P., Richiardi, M., McKee, M. and Katikireddi, S.V., (2023). The public health implications of the cost-of-living crisis: outlining mechanisms and modelling consequences. </a:t>
            </a:r>
            <a:r>
              <a:rPr lang="en-US" altLang="en-US" sz="1600" i="1"/>
              <a:t>The Lancet Regional Health–Europe</a:t>
            </a:r>
            <a:r>
              <a:rPr lang="en-US" altLang="en-US" sz="1600"/>
              <a:t>, </a:t>
            </a:r>
            <a:r>
              <a:rPr lang="en-US" altLang="en-US" sz="1600" i="1"/>
              <a:t>27</a:t>
            </a:r>
            <a:r>
              <a:rPr lang="en-US" altLang="en-US" sz="1600"/>
              <a:t>.</a:t>
            </a:r>
          </a:p>
          <a:p>
            <a:r>
              <a:rPr lang="en-GB" altLang="en-US" sz="1600"/>
              <a:t>Broadbent, P., Thomson, R., Kopasker, D., McCartney, G., Meier, P., Richiardi, M., McKee, M. and Katikireddi, S.V., (2023). The public health implications of the cost-of-living crisis: outlining mechanisms and modelling consequences. </a:t>
            </a:r>
            <a:r>
              <a:rPr lang="en-US" altLang="en-US" sz="1600" i="1"/>
              <a:t>The Lancet Regional Health–Europe</a:t>
            </a:r>
            <a:r>
              <a:rPr lang="en-US" altLang="en-US" sz="1600"/>
              <a:t>, </a:t>
            </a:r>
            <a:r>
              <a:rPr lang="en-US" altLang="en-US" sz="1600" i="1"/>
              <a:t>27</a:t>
            </a:r>
            <a:r>
              <a:rPr lang="en-US" altLang="en-US" sz="1600"/>
              <a:t>.</a:t>
            </a:r>
          </a:p>
          <a:p>
            <a:r>
              <a:rPr lang="en-GB" altLang="en-US" sz="1600"/>
              <a:t>Dushkova, D. and Ivlieva, O., (2024). Empowering communities to act for a change: A review of the community empowerment programs towards sustainability and resilience. </a:t>
            </a:r>
            <a:r>
              <a:rPr lang="en-US" altLang="en-US" sz="1600" i="1"/>
              <a:t>Sustainability</a:t>
            </a:r>
            <a:r>
              <a:rPr lang="en-US" altLang="en-US" sz="1600"/>
              <a:t>, </a:t>
            </a:r>
            <a:r>
              <a:rPr lang="en-US" altLang="en-US" sz="1600" i="1"/>
              <a:t>16</a:t>
            </a:r>
            <a:r>
              <a:rPr lang="en-US" altLang="en-US" sz="1600"/>
              <a:t>(19), p.8700.</a:t>
            </a:r>
          </a:p>
          <a:p>
            <a:r>
              <a:rPr lang="en-GB" altLang="en-US" sz="1600"/>
              <a:t>Howden-Chapman, P., Bennett, J., Edwards, R., Jacobs, D., Nathan, K. and Ormandy, D., (2023). Review of the impact of housing quality on inequalities in health and well-being. </a:t>
            </a:r>
            <a:r>
              <a:rPr lang="en-US" altLang="en-US" sz="1600" i="1"/>
              <a:t>Annual review of public health</a:t>
            </a:r>
            <a:r>
              <a:rPr lang="en-US" altLang="en-US" sz="1600"/>
              <a:t>, </a:t>
            </a:r>
            <a:r>
              <a:rPr lang="en-US" altLang="en-US" sz="1600" i="1"/>
              <a:t>44</a:t>
            </a:r>
            <a:r>
              <a:rPr lang="en-US" altLang="en-US" sz="1600"/>
              <a:t>(1), pp.233-254.</a:t>
            </a:r>
          </a:p>
          <a:p>
            <a:r>
              <a:rPr lang="en-GB" altLang="en-US" sz="1600"/>
              <a:t>Jacob, G., Faber, S.C., Faber, N., Bartlett, A., Ouimet, A.J. and Williams, M.T., (2023). A systematic review of Black people coping with racism: Approaches, analysis, and empowerment. </a:t>
            </a:r>
            <a:r>
              <a:rPr lang="en-US" altLang="en-US" sz="1600" i="1"/>
              <a:t>Perspectives on Psychological Science</a:t>
            </a:r>
            <a:r>
              <a:rPr lang="en-US" altLang="en-US" sz="1600"/>
              <a:t>, </a:t>
            </a:r>
            <a:r>
              <a:rPr lang="en-US" altLang="en-US" sz="1600" i="1"/>
              <a:t>18</a:t>
            </a:r>
            <a:r>
              <a:rPr lang="en-US" altLang="en-US" sz="1600"/>
              <a:t>(2), pp.392-415.</a:t>
            </a:r>
          </a:p>
          <a:p>
            <a:r>
              <a:rPr lang="en-GB" altLang="en-US" sz="1600"/>
              <a:t>Jalali, A., Ziapour, A., Karimi, Z., Rezaei, M., Emami, B., Kalhori, R.P., Khosravi, F., Sameni, J.S. and Kazeminia, M., (2024). Global prevalence of depression, anxiety, and stress in the elderly population: a systematic review and meta-analysis. </a:t>
            </a:r>
            <a:r>
              <a:rPr lang="en-US" altLang="en-US" sz="1600" i="1"/>
              <a:t>BMC geriatrics</a:t>
            </a:r>
            <a:r>
              <a:rPr lang="en-US" altLang="en-US" sz="1600"/>
              <a:t>, </a:t>
            </a:r>
            <a:r>
              <a:rPr lang="en-US" altLang="en-US" sz="1600" i="1"/>
              <a:t>24</a:t>
            </a:r>
            <a:r>
              <a:rPr lang="en-US" altLang="en-US" sz="1600"/>
              <a:t>(1), p.809.</a:t>
            </a:r>
          </a:p>
          <a:p>
            <a:endParaRPr lang="en-US" altLang="en-US" sz="16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0299DF64-33EC-47BC-2E05-07B00DFAF8D8}"/>
              </a:ext>
            </a:extLst>
          </p:cNvPr>
          <p:cNvSpPr>
            <a:spLocks noGrp="1"/>
          </p:cNvSpPr>
          <p:nvPr>
            <p:ph type="title"/>
          </p:nvPr>
        </p:nvSpPr>
        <p:spPr>
          <a:xfrm>
            <a:off x="401638" y="228600"/>
            <a:ext cx="11379200" cy="1104900"/>
          </a:xfrm>
        </p:spPr>
        <p:txBody>
          <a:bodyPr/>
          <a:lstStyle/>
          <a:p>
            <a:pPr algn="ctr" eaLnBrk="1" hangingPunct="1"/>
            <a:r>
              <a:rPr lang="en-GB" altLang="en-US" sz="4000" b="1"/>
              <a:t>REFERENCES</a:t>
            </a:r>
            <a:br>
              <a:rPr lang="en-US" altLang="en-US" sz="4000" b="1"/>
            </a:br>
            <a:endParaRPr lang="en-US" altLang="en-US" sz="4000"/>
          </a:p>
        </p:txBody>
      </p:sp>
      <p:sp>
        <p:nvSpPr>
          <p:cNvPr id="28675" name="Content Placeholder 2">
            <a:extLst>
              <a:ext uri="{FF2B5EF4-FFF2-40B4-BE49-F238E27FC236}">
                <a16:creationId xmlns:a16="http://schemas.microsoft.com/office/drawing/2014/main" id="{960883DF-CF06-0B2C-3A47-9404F3305009}"/>
              </a:ext>
            </a:extLst>
          </p:cNvPr>
          <p:cNvSpPr>
            <a:spLocks noGrp="1"/>
          </p:cNvSpPr>
          <p:nvPr>
            <p:ph sz="quarter" idx="1"/>
          </p:nvPr>
        </p:nvSpPr>
        <p:spPr>
          <a:xfrm>
            <a:off x="817563" y="1600200"/>
            <a:ext cx="10871200" cy="4495800"/>
          </a:xfrm>
        </p:spPr>
        <p:txBody>
          <a:bodyPr/>
          <a:lstStyle/>
          <a:p>
            <a:r>
              <a:rPr lang="en-GB" altLang="en-US" sz="1600"/>
              <a:t>Kam, P.K., (2023). Empowerment in old age: A ladder of user participation in social services for older people. </a:t>
            </a:r>
            <a:r>
              <a:rPr lang="en-US" altLang="en-US" sz="1600" i="1"/>
              <a:t>Journal of Social Work</a:t>
            </a:r>
            <a:r>
              <a:rPr lang="en-US" altLang="en-US" sz="1600"/>
              <a:t>, </a:t>
            </a:r>
            <a:r>
              <a:rPr lang="en-US" altLang="en-US" sz="1600" i="1"/>
              <a:t>23</a:t>
            </a:r>
            <a:r>
              <a:rPr lang="en-US" altLang="en-US" sz="1600"/>
              <a:t>(4), pp.677-691.</a:t>
            </a:r>
          </a:p>
          <a:p>
            <a:r>
              <a:rPr lang="en-GB" altLang="en-US" sz="1600"/>
              <a:t>Khan, H.T., Addo, K.M. and Findlay, H., (2024). Public health challenges and responses to the growing ageing populations. </a:t>
            </a:r>
            <a:r>
              <a:rPr lang="en-US" altLang="en-US" sz="1600" i="1"/>
              <a:t>Public health challenges</a:t>
            </a:r>
            <a:r>
              <a:rPr lang="en-US" altLang="en-US" sz="1600"/>
              <a:t>, </a:t>
            </a:r>
            <a:r>
              <a:rPr lang="en-US" altLang="en-US" sz="1600" i="1"/>
              <a:t>3</a:t>
            </a:r>
            <a:r>
              <a:rPr lang="en-US" altLang="en-US" sz="1600"/>
              <a:t>(3), p.e213.</a:t>
            </a:r>
          </a:p>
          <a:p>
            <a:r>
              <a:rPr lang="en-GB" altLang="en-US" sz="1600"/>
              <a:t>Khan, H.T., Addo, K.M. and Findlay, H., (2024). Public health challenges and responses to the growing ageing populations. </a:t>
            </a:r>
            <a:r>
              <a:rPr lang="en-US" altLang="en-US" sz="1600" i="1"/>
              <a:t>Public health challenges</a:t>
            </a:r>
            <a:r>
              <a:rPr lang="en-US" altLang="en-US" sz="1600"/>
              <a:t>, </a:t>
            </a:r>
            <a:r>
              <a:rPr lang="en-US" altLang="en-US" sz="1600" i="1"/>
              <a:t>3</a:t>
            </a:r>
            <a:r>
              <a:rPr lang="en-US" altLang="en-US" sz="1600"/>
              <a:t>(3), p.e213.</a:t>
            </a:r>
          </a:p>
          <a:p>
            <a:r>
              <a:rPr lang="en-GB" altLang="en-US" sz="1600"/>
              <a:t>Khursheed, A., (2022). Exploring the role of microfinance in women’s empowerment and entrepreneurial development: a qualitative study. </a:t>
            </a:r>
            <a:r>
              <a:rPr lang="en-US" altLang="en-US" sz="1600" i="1"/>
              <a:t>Future Business Journal</a:t>
            </a:r>
            <a:r>
              <a:rPr lang="en-US" altLang="en-US" sz="1600"/>
              <a:t>, </a:t>
            </a:r>
            <a:r>
              <a:rPr lang="en-US" altLang="en-US" sz="1600" i="1"/>
              <a:t>8</a:t>
            </a:r>
            <a:r>
              <a:rPr lang="en-US" altLang="en-US" sz="1600"/>
              <a:t>(1), p.57.</a:t>
            </a:r>
          </a:p>
          <a:p>
            <a:r>
              <a:rPr lang="en-GB" altLang="en-US" sz="1600"/>
              <a:t>Kong, S.C., Cheung, W.M.Y. and Zhang, G., (2023). Evaluating an artificial intelligence literacy programme for developing university students’ conceptual understanding, literacy, empowerment and ethical awareness. </a:t>
            </a:r>
            <a:r>
              <a:rPr lang="en-US" altLang="en-US" sz="1600" i="1"/>
              <a:t>Educational Technology &amp; Society</a:t>
            </a:r>
            <a:r>
              <a:rPr lang="en-US" altLang="en-US" sz="1600"/>
              <a:t>, </a:t>
            </a:r>
            <a:r>
              <a:rPr lang="en-US" altLang="en-US" sz="1600" i="1"/>
              <a:t>26</a:t>
            </a:r>
            <a:r>
              <a:rPr lang="en-US" altLang="en-US" sz="1600"/>
              <a:t>(1), pp.16-30.</a:t>
            </a:r>
          </a:p>
          <a:p>
            <a:r>
              <a:rPr lang="en-GB" altLang="en-US" sz="1600"/>
              <a:t>Maresova, P., Krejcar, O., Maskuriy, R., Bakar, N.A.A., Selamat, A., Truhlarova, Z., Horak, J., Joukl, M. and Vítkova, L., (2023). Challenges and opportunity in mobility among older adults–key determinant identification. </a:t>
            </a:r>
            <a:r>
              <a:rPr lang="en-US" altLang="en-US" sz="1600" i="1"/>
              <a:t>BMC geriatrics</a:t>
            </a:r>
            <a:r>
              <a:rPr lang="en-US" altLang="en-US" sz="1600"/>
              <a:t>, </a:t>
            </a:r>
            <a:r>
              <a:rPr lang="en-US" altLang="en-US" sz="1600" i="1"/>
              <a:t>23</a:t>
            </a:r>
            <a:r>
              <a:rPr lang="en-US" altLang="en-US" sz="1600"/>
              <a:t>(1), p.447.</a:t>
            </a:r>
          </a:p>
          <a:p>
            <a:r>
              <a:rPr lang="en-US" altLang="en-US" sz="1600"/>
              <a:t>Mollaei, P., Momtaz, Y.A., Saboor, M. and Nasibeh, Z., (2025). Theories and measures of adjustment to aging: Scoping review. </a:t>
            </a:r>
            <a:r>
              <a:rPr lang="en-US" altLang="en-US" sz="1600" i="1"/>
              <a:t>Educational Gerontology</a:t>
            </a:r>
            <a:r>
              <a:rPr lang="en-US" altLang="en-US" sz="1600"/>
              <a:t>, pp.1-20.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E1544E7-13F0-F00E-4B16-F6E14E1D8CF7}"/>
              </a:ext>
            </a:extLst>
          </p:cNvPr>
          <p:cNvSpPr>
            <a:spLocks noGrp="1"/>
          </p:cNvSpPr>
          <p:nvPr>
            <p:ph type="title"/>
          </p:nvPr>
        </p:nvSpPr>
        <p:spPr>
          <a:xfrm>
            <a:off x="817563" y="228600"/>
            <a:ext cx="10871200" cy="990600"/>
          </a:xfrm>
        </p:spPr>
        <p:txBody>
          <a:bodyPr/>
          <a:lstStyle/>
          <a:p>
            <a:pPr algn="ctr"/>
            <a:r>
              <a:rPr lang="en-GB" altLang="en-US" sz="4000" b="1"/>
              <a:t>REFERENCES</a:t>
            </a:r>
            <a:endParaRPr lang="en-US" altLang="en-US" sz="4000"/>
          </a:p>
        </p:txBody>
      </p:sp>
      <p:sp>
        <p:nvSpPr>
          <p:cNvPr id="29699" name="Content Placeholder 2">
            <a:extLst>
              <a:ext uri="{FF2B5EF4-FFF2-40B4-BE49-F238E27FC236}">
                <a16:creationId xmlns:a16="http://schemas.microsoft.com/office/drawing/2014/main" id="{F9F8E752-EE56-AE10-BAC2-85F63142E23C}"/>
              </a:ext>
            </a:extLst>
          </p:cNvPr>
          <p:cNvSpPr>
            <a:spLocks noGrp="1"/>
          </p:cNvSpPr>
          <p:nvPr>
            <p:ph sz="quarter" idx="1"/>
          </p:nvPr>
        </p:nvSpPr>
        <p:spPr>
          <a:xfrm>
            <a:off x="955675" y="1611313"/>
            <a:ext cx="10871200" cy="4495800"/>
          </a:xfrm>
        </p:spPr>
        <p:txBody>
          <a:bodyPr/>
          <a:lstStyle/>
          <a:p>
            <a:r>
              <a:rPr lang="en-GB" altLang="en-US" sz="1600" dirty="0"/>
              <a:t>Nagarajan, N.R. and Sixsmith, A., (2023). Policy initiatives to address the challenges of an older population in the workforce. </a:t>
            </a:r>
            <a:r>
              <a:rPr lang="en-US" altLang="en-US" sz="1600" i="1" dirty="0"/>
              <a:t>Ageing International</a:t>
            </a:r>
            <a:r>
              <a:rPr lang="en-US" altLang="en-US" sz="1600" dirty="0"/>
              <a:t>, </a:t>
            </a:r>
            <a:r>
              <a:rPr lang="en-US" altLang="en-US" sz="1600" i="1" dirty="0"/>
              <a:t>48</a:t>
            </a:r>
            <a:r>
              <a:rPr lang="en-US" altLang="en-US" sz="1600" dirty="0"/>
              <a:t>(1), pp.41-77.</a:t>
            </a:r>
          </a:p>
          <a:p>
            <a:r>
              <a:rPr lang="en-GB" altLang="en-US" sz="1600" dirty="0" err="1"/>
              <a:t>Sawik</a:t>
            </a:r>
            <a:r>
              <a:rPr lang="en-GB" altLang="en-US" sz="1600" dirty="0"/>
              <a:t>, B., Tobis, S., Baum, E., </a:t>
            </a:r>
            <a:r>
              <a:rPr lang="en-GB" altLang="en-US" sz="1600" dirty="0" err="1"/>
              <a:t>Suwalska</a:t>
            </a:r>
            <a:r>
              <a:rPr lang="en-GB" altLang="en-US" sz="1600" dirty="0"/>
              <a:t>, A., </a:t>
            </a:r>
            <a:r>
              <a:rPr lang="en-GB" altLang="en-US" sz="1600" dirty="0" err="1"/>
              <a:t>Kropińska</a:t>
            </a:r>
            <a:r>
              <a:rPr lang="en-GB" altLang="en-US" sz="1600" dirty="0"/>
              <a:t>, S., Stachnik, K., Pérez-Bernabeu, E., </a:t>
            </a:r>
            <a:r>
              <a:rPr lang="en-GB" altLang="en-US" sz="1600" dirty="0" err="1"/>
              <a:t>Cildoz</a:t>
            </a:r>
            <a:r>
              <a:rPr lang="en-GB" altLang="en-US" sz="1600" dirty="0"/>
              <a:t>, M., Agustin, A. and </a:t>
            </a:r>
            <a:r>
              <a:rPr lang="en-GB" altLang="en-US" sz="1600" dirty="0" err="1"/>
              <a:t>Wieczorowska</a:t>
            </a:r>
            <a:r>
              <a:rPr lang="en-GB" altLang="en-US" sz="1600" dirty="0"/>
              <a:t>-Tobis, K., (2023), April. Robots for elderly care: review, multi-criteria optimization model and qualitative case study. In </a:t>
            </a:r>
            <a:r>
              <a:rPr lang="en-US" altLang="en-US" sz="1600" i="1" dirty="0"/>
              <a:t>Healthcare</a:t>
            </a:r>
            <a:r>
              <a:rPr lang="en-US" altLang="en-US" sz="1600" dirty="0"/>
              <a:t> (Vol. 11, No. 9, p. 1286). MDPI.</a:t>
            </a:r>
          </a:p>
          <a:p>
            <a:r>
              <a:rPr lang="en-GB" altLang="en-US" sz="1600" dirty="0"/>
              <a:t>Steinfeld, E., (2025). The place of old age: the meaning of housing for old people. In </a:t>
            </a:r>
            <a:r>
              <a:rPr lang="en-US" altLang="en-US" sz="1600" i="1" dirty="0"/>
              <a:t>Housing and identity</a:t>
            </a:r>
            <a:r>
              <a:rPr lang="en-US" altLang="en-US" sz="1600" dirty="0"/>
              <a:t> (pp. 198-246). Routledge.</a:t>
            </a:r>
          </a:p>
          <a:p>
            <a:r>
              <a:rPr lang="en-GB" altLang="en-US" sz="1600" dirty="0"/>
              <a:t>Teo, K., Churchill, R., </a:t>
            </a:r>
            <a:r>
              <a:rPr lang="en-GB" altLang="en-US" sz="1600" dirty="0" err="1"/>
              <a:t>Riadi</a:t>
            </a:r>
            <a:r>
              <a:rPr lang="en-GB" altLang="en-US" sz="1600" dirty="0"/>
              <a:t>, I., Kervin, L., Wister, A.V. and Cosco, T.D., (2022). Help-seeking </a:t>
            </a:r>
            <a:r>
              <a:rPr lang="en-GB" altLang="en-US" sz="1600" dirty="0" err="1"/>
              <a:t>behaviors</a:t>
            </a:r>
            <a:r>
              <a:rPr lang="en-GB" altLang="en-US" sz="1600" dirty="0"/>
              <a:t> among older adults: a scoping review. </a:t>
            </a:r>
            <a:r>
              <a:rPr lang="en-US" altLang="en-US" sz="1600" i="1" dirty="0"/>
              <a:t>Journal of Applied Gerontology</a:t>
            </a:r>
            <a:r>
              <a:rPr lang="en-US" altLang="en-US" sz="1600" dirty="0"/>
              <a:t>, </a:t>
            </a:r>
            <a:r>
              <a:rPr lang="en-US" altLang="en-US" sz="1600" i="1" dirty="0"/>
              <a:t>41</a:t>
            </a:r>
            <a:r>
              <a:rPr lang="en-US" altLang="en-US" sz="1600" dirty="0"/>
              <a:t>(5), pp.1500-1510.</a:t>
            </a:r>
          </a:p>
          <a:p>
            <a:pPr>
              <a:buFont typeface="Wingdings" panose="05000000000000000000" pitchFamily="2" charset="2"/>
              <a:buNone/>
            </a:pPr>
            <a:r>
              <a:rPr lang="en-US" altLang="en-US" sz="1600" b="1" dirty="0"/>
              <a:t>Online</a:t>
            </a:r>
          </a:p>
          <a:p>
            <a:r>
              <a:rPr lang="en-US" altLang="en-US" sz="1600" dirty="0"/>
              <a:t>Care Act, (2014). Available at: </a:t>
            </a:r>
            <a:r>
              <a:rPr lang="en-US" altLang="en-US" sz="1600" dirty="0">
                <a:hlinkClick r:id="rId2">
                  <a:extLst>
                    <a:ext uri="{A12FA001-AC4F-418D-AE19-62706E023703}">
                      <ahyp:hlinkClr xmlns:ahyp="http://schemas.microsoft.com/office/drawing/2018/hyperlinkcolor" val="tx"/>
                    </a:ext>
                  </a:extLst>
                </a:hlinkClick>
              </a:rPr>
              <a:t>https://www.legislation.gov.uk/ukpga/2014/23/contents</a:t>
            </a:r>
            <a:r>
              <a:rPr lang="en-US" altLang="en-US" sz="1600" dirty="0"/>
              <a:t>(Accessed: 23 October 2026).</a:t>
            </a:r>
          </a:p>
          <a:p>
            <a:r>
              <a:rPr lang="en-US" altLang="en-US" sz="1600" dirty="0"/>
              <a:t>Mental Capacity Act, (2005).. Available at: </a:t>
            </a:r>
            <a:r>
              <a:rPr lang="en-US" altLang="en-US" sz="1600" dirty="0">
                <a:hlinkClick r:id="rId3">
                  <a:extLst>
                    <a:ext uri="{A12FA001-AC4F-418D-AE19-62706E023703}">
                      <ahyp:hlinkClr xmlns:ahyp="http://schemas.microsoft.com/office/drawing/2018/hyperlinkcolor" val="tx"/>
                    </a:ext>
                  </a:extLst>
                </a:hlinkClick>
              </a:rPr>
              <a:t>https://www.legislation.gov.uk/ukpga/2005/9/contents</a:t>
            </a:r>
            <a:r>
              <a:rPr lang="en-US" altLang="en-US" sz="1600" dirty="0"/>
              <a:t>(Accessed: 23 October 2026).</a:t>
            </a:r>
          </a:p>
          <a:p>
            <a:endParaRPr lang="en-US" altLang="en-US" sz="1600" dirty="0"/>
          </a:p>
          <a:p>
            <a:endParaRPr lang="en-US" altLang="en-US" sz="1600" dirty="0"/>
          </a:p>
          <a:p>
            <a:endParaRPr lang="en-US" altLang="en-US" sz="1600" dirty="0"/>
          </a:p>
          <a:p>
            <a:endParaRPr lang="en-US" altLang="en-US" sz="16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1,800+ Thank You Presentation Stock Photos, Pictures ...">
            <a:extLst>
              <a:ext uri="{FF2B5EF4-FFF2-40B4-BE49-F238E27FC236}">
                <a16:creationId xmlns:a16="http://schemas.microsoft.com/office/drawing/2014/main" id="{3F1BDD6C-D2CA-5119-E3BD-A2D0920C06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5425" y="1308100"/>
            <a:ext cx="6638925" cy="284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ustom 3">
      <a:majorFont>
        <a:latin typeface="Times New Roman"/>
        <a:ea typeface=""/>
        <a:cs typeface=""/>
      </a:majorFont>
      <a:minorFont>
        <a:latin typeface="Times New Roman"/>
        <a:ea typeface=""/>
        <a:cs typeface=""/>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12" ma:contentTypeDescription="Create a new document." ma:contentTypeScope="" ma:versionID="282490263b77a82cadb07621d1f7aed1">
  <xsd:schema xmlns:xsd="http://www.w3.org/2001/XMLSchema" xmlns:xs="http://www.w3.org/2001/XMLSchema" xmlns:p="http://schemas.microsoft.com/office/2006/metadata/properties" xmlns:ns3="6642d537-5170-4cd9-a3f2-9ec198ee3eac" targetNamespace="http://schemas.microsoft.com/office/2006/metadata/properties" ma:root="true" ma:fieldsID="bbc34053adbab24feb7e72b24eb9d328"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Props1.xml><?xml version="1.0" encoding="utf-8"?>
<ds:datastoreItem xmlns:ds="http://schemas.openxmlformats.org/officeDocument/2006/customXml" ds:itemID="{EB7A402D-5AB1-4F7D-BC16-E59A0CB90E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25633D2-C4AD-497F-9D7F-0D7807BF06F2}">
  <ds:schemaRefs>
    <ds:schemaRef ds:uri="http://schemas.microsoft.com/sharepoint/v3/contenttype/forms"/>
  </ds:schemaRefs>
</ds:datastoreItem>
</file>

<file path=customXml/itemProps3.xml><?xml version="1.0" encoding="utf-8"?>
<ds:datastoreItem xmlns:ds="http://schemas.openxmlformats.org/officeDocument/2006/customXml" ds:itemID="{07133396-3D28-4957-B4C1-A6A4EA80DE4A}">
  <ds:schemaRefs>
    <ds:schemaRef ds:uri="http://schemas.microsoft.com/office/2006/metadata/properties"/>
    <ds:schemaRef ds:uri="http://www.w3.org/XML/1998/namespace"/>
    <ds:schemaRef ds:uri="http://purl.org/dc/elements/1.1/"/>
    <ds:schemaRef ds:uri="http://schemas.microsoft.com/office/2006/documentManagement/types"/>
    <ds:schemaRef ds:uri="6642d537-5170-4cd9-a3f2-9ec198ee3eac"/>
    <ds:schemaRef ds:uri="http://purl.org/dc/term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Median</Template>
  <TotalTime>2149</TotalTime>
  <Words>4335</Words>
  <Application>Microsoft Office PowerPoint</Application>
  <PresentationFormat>Widescreen</PresentationFormat>
  <Paragraphs>270</Paragraphs>
  <Slides>22</Slides>
  <Notes>20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Gill Sans MT</vt:lpstr>
      <vt:lpstr>Arial</vt:lpstr>
      <vt:lpstr>Times New Roman</vt:lpstr>
      <vt:lpstr>Wingdings</vt:lpstr>
      <vt:lpstr>Wingdings 2</vt:lpstr>
      <vt:lpstr>Calibri</vt:lpstr>
      <vt:lpstr>Median</vt:lpstr>
      <vt:lpstr>6027 Component 1: Individual Presentation NAME-FARAH HUSSAIN STUDENT NUMBER-2328221 LECTURER-TSOWANI  </vt:lpstr>
      <vt:lpstr>Introduction and presentation focus</vt:lpstr>
      <vt:lpstr>Understanding ageing: biological theory </vt:lpstr>
      <vt:lpstr> Activity and Disengagement Theories </vt:lpstr>
      <vt:lpstr>Care, empowerment and support needs </vt:lpstr>
      <vt:lpstr>Functional ability and independence Comprises with </vt:lpstr>
      <vt:lpstr>Choice, freedom and control </vt:lpstr>
      <vt:lpstr>Challenges to independence</vt:lpstr>
      <vt:lpstr>Social and psychological dimensions </vt:lpstr>
      <vt:lpstr> UK policy framework and Current UK services and provision </vt:lpstr>
      <vt:lpstr>Two provisions</vt:lpstr>
      <vt:lpstr>Critical evaluation of current provision </vt:lpstr>
      <vt:lpstr>Technology and digital innovation </vt:lpstr>
      <vt:lpstr>Technology and digital innovation </vt:lpstr>
      <vt:lpstr>Real life case example </vt:lpstr>
      <vt:lpstr>Applying theory to practice: case example and Recommendations for improvement </vt:lpstr>
      <vt:lpstr>Implementation barriers and solutions </vt:lpstr>
      <vt:lpstr>Conclusion  </vt:lpstr>
      <vt:lpstr>REFERENCES </vt:lpstr>
      <vt:lpstr>REFERENCES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MGT400: Change Management and Organisational Behaviour</dc:title>
  <dc:creator>user</dc:creator>
  <cp:lastModifiedBy>Farah Hussain (2328221)</cp:lastModifiedBy>
  <cp:revision>91</cp:revision>
  <dcterms:created xsi:type="dcterms:W3CDTF">2025-11-18T07:08:57Z</dcterms:created>
  <dcterms:modified xsi:type="dcterms:W3CDTF">2026-10-24T10:41:20Z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