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theme/theme6.xml" ContentType="application/vnd.openxmlformats-officedocument.theme+xml"/>
  <Override PartName="/ppt/slideLayouts/slideLayout10.xml" ContentType="application/vnd.openxmlformats-officedocument.presentationml.slideLayout+xml"/>
  <Override PartName="/ppt/theme/theme7.xml" ContentType="application/vnd.openxmlformats-officedocument.theme+xml"/>
  <Override PartName="/ppt/slideLayouts/slideLayout11.xml" ContentType="application/vnd.openxmlformats-officedocument.presentationml.slideLayout+xml"/>
  <Override PartName="/ppt/theme/theme8.xml" ContentType="application/vnd.openxmlformats-officedocument.theme+xml"/>
  <Override PartName="/ppt/slideLayouts/slideLayout12.xml" ContentType="application/vnd.openxmlformats-officedocument.presentationml.slideLayout+xml"/>
  <Override PartName="/ppt/theme/theme9.xml" ContentType="application/vnd.openxmlformats-officedocument.theme+xml"/>
  <Override PartName="/ppt/slideLayouts/slideLayout13.xml" ContentType="application/vnd.openxmlformats-officedocument.presentationml.slideLayout+xml"/>
  <Override PartName="/ppt/theme/theme10.xml" ContentType="application/vnd.openxmlformats-officedocument.theme+xml"/>
  <Override PartName="/ppt/slideLayouts/slideLayout14.xml" ContentType="application/vnd.openxmlformats-officedocument.presentationml.slideLayout+xml"/>
  <Override PartName="/ppt/theme/theme11.xml" ContentType="application/vnd.openxmlformats-officedocument.theme+xml"/>
  <Override PartName="/ppt/slideLayouts/slideLayout15.xml" ContentType="application/vnd.openxmlformats-officedocument.presentationml.slideLayout+xml"/>
  <Override PartName="/ppt/theme/theme12.xml" ContentType="application/vnd.openxmlformats-officedocument.theme+xml"/>
  <Override PartName="/ppt/slideLayouts/slideLayout16.xml" ContentType="application/vnd.openxmlformats-officedocument.presentationml.slideLayout+xml"/>
  <Override PartName="/ppt/theme/theme13.xml" ContentType="application/vnd.openxmlformats-officedocument.theme+xml"/>
  <Override PartName="/ppt/slideLayouts/slideLayout17.xml" ContentType="application/vnd.openxmlformats-officedocument.presentationml.slideLayout+xml"/>
  <Override PartName="/ppt/theme/theme14.xml" ContentType="application/vnd.openxmlformats-officedocument.theme+xml"/>
  <Override PartName="/ppt/slideLayouts/slideLayout18.xml" ContentType="application/vnd.openxmlformats-officedocument.presentationml.slideLayout+xml"/>
  <Override PartName="/ppt/theme/theme15.xml" ContentType="application/vnd.openxmlformats-officedocument.theme+xml"/>
  <Override PartName="/ppt/slideLayouts/slideLayout19.xml" ContentType="application/vnd.openxmlformats-officedocument.presentationml.slideLayout+xml"/>
  <Override PartName="/ppt/theme/theme16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17.xml" ContentType="application/vnd.openxmlformats-officedocument.theme+xml"/>
  <Override PartName="/ppt/slideLayouts/slideLayout28.xml" ContentType="application/vnd.openxmlformats-officedocument.presentationml.slideLayout+xml"/>
  <Override PartName="/ppt/theme/theme18.xml" ContentType="application/vnd.openxmlformats-officedocument.theme+xml"/>
  <Override PartName="/ppt/slideLayouts/slideLayout29.xml" ContentType="application/vnd.openxmlformats-officedocument.presentationml.slideLayout+xml"/>
  <Override PartName="/ppt/theme/theme19.xml" ContentType="application/vnd.openxmlformats-officedocument.theme+xml"/>
  <Override PartName="/ppt/slideLayouts/slideLayout30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50"/>
  </p:notesMasterIdLst>
  <p:sldIdLst>
    <p:sldId id="266" r:id="rId24"/>
    <p:sldId id="257" r:id="rId25"/>
    <p:sldId id="258" r:id="rId26"/>
    <p:sldId id="259" r:id="rId27"/>
    <p:sldId id="260" r:id="rId28"/>
    <p:sldId id="264" r:id="rId29"/>
    <p:sldId id="262" r:id="rId30"/>
    <p:sldId id="263" r:id="rId31"/>
    <p:sldId id="265" r:id="rId32"/>
    <p:sldId id="267" r:id="rId33"/>
    <p:sldId id="268" r:id="rId34"/>
    <p:sldId id="269" r:id="rId35"/>
    <p:sldId id="270" r:id="rId36"/>
    <p:sldId id="283" r:id="rId37"/>
    <p:sldId id="284" r:id="rId38"/>
    <p:sldId id="271" r:id="rId39"/>
    <p:sldId id="273" r:id="rId40"/>
    <p:sldId id="274" r:id="rId41"/>
    <p:sldId id="275" r:id="rId42"/>
    <p:sldId id="276" r:id="rId43"/>
    <p:sldId id="277" r:id="rId44"/>
    <p:sldId id="278" r:id="rId45"/>
    <p:sldId id="279" r:id="rId46"/>
    <p:sldId id="280" r:id="rId47"/>
    <p:sldId id="281" r:id="rId48"/>
    <p:sldId id="282" r:id="rId4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92" autoAdjust="0"/>
    <p:restoredTop sz="82854" autoAdjust="0"/>
  </p:normalViewPr>
  <p:slideViewPr>
    <p:cSldViewPr snapToGrid="0">
      <p:cViewPr varScale="1">
        <p:scale>
          <a:sx n="90" d="100"/>
          <a:sy n="90" d="100"/>
        </p:scale>
        <p:origin x="52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notesMaster" Target="notesMasters/notesMaster1.xml"/><Relationship Id="rId55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8" Type="http://schemas.openxmlformats.org/officeDocument/2006/relationships/slideMaster" Target="slideMasters/slideMaster5.xml"/><Relationship Id="rId51" Type="http://schemas.openxmlformats.org/officeDocument/2006/relationships/presProps" Target="presProps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23D49206-C434-4B34-9407-E966B1DB6FDF}"/>
    <pc:docChg chg="modSld">
      <pc:chgData name="Jenifer Prince Devaraj" userId="c3fb109c-09d1-42a6-93f4-69472d709861" providerId="ADAL" clId="{23D49206-C434-4B34-9407-E966B1DB6FDF}" dt="2025-02-28T09:20:14.940" v="20" actId="6549"/>
      <pc:docMkLst>
        <pc:docMk/>
      </pc:docMkLst>
      <pc:sldChg chg="modNotesTx">
        <pc:chgData name="Jenifer Prince Devaraj" userId="c3fb109c-09d1-42a6-93f4-69472d709861" providerId="ADAL" clId="{23D49206-C434-4B34-9407-E966B1DB6FDF}" dt="2025-02-28T09:19:07.543" v="0" actId="6549"/>
        <pc:sldMkLst>
          <pc:docMk/>
          <pc:sldMk cId="0" sldId="257"/>
        </pc:sldMkLst>
      </pc:sldChg>
      <pc:sldChg chg="modNotesTx">
        <pc:chgData name="Jenifer Prince Devaraj" userId="c3fb109c-09d1-42a6-93f4-69472d709861" providerId="ADAL" clId="{23D49206-C434-4B34-9407-E966B1DB6FDF}" dt="2025-02-28T09:19:10.693" v="1" actId="20577"/>
        <pc:sldMkLst>
          <pc:docMk/>
          <pc:sldMk cId="0" sldId="258"/>
        </pc:sldMkLst>
      </pc:sldChg>
      <pc:sldChg chg="modNotesTx">
        <pc:chgData name="Jenifer Prince Devaraj" userId="c3fb109c-09d1-42a6-93f4-69472d709861" providerId="ADAL" clId="{23D49206-C434-4B34-9407-E966B1DB6FDF}" dt="2025-02-28T09:19:14.246" v="2" actId="6549"/>
        <pc:sldMkLst>
          <pc:docMk/>
          <pc:sldMk cId="0" sldId="259"/>
        </pc:sldMkLst>
      </pc:sldChg>
      <pc:sldChg chg="modNotesTx">
        <pc:chgData name="Jenifer Prince Devaraj" userId="c3fb109c-09d1-42a6-93f4-69472d709861" providerId="ADAL" clId="{23D49206-C434-4B34-9407-E966B1DB6FDF}" dt="2025-02-28T09:19:17.102" v="3" actId="6549"/>
        <pc:sldMkLst>
          <pc:docMk/>
          <pc:sldMk cId="0" sldId="260"/>
        </pc:sldMkLst>
      </pc:sldChg>
      <pc:sldChg chg="modNotesTx">
        <pc:chgData name="Jenifer Prince Devaraj" userId="c3fb109c-09d1-42a6-93f4-69472d709861" providerId="ADAL" clId="{23D49206-C434-4B34-9407-E966B1DB6FDF}" dt="2025-02-28T09:19:23.215" v="4" actId="6549"/>
        <pc:sldMkLst>
          <pc:docMk/>
          <pc:sldMk cId="0" sldId="265"/>
        </pc:sldMkLst>
      </pc:sldChg>
      <pc:sldChg chg="modNotesTx">
        <pc:chgData name="Jenifer Prince Devaraj" userId="c3fb109c-09d1-42a6-93f4-69472d709861" providerId="ADAL" clId="{23D49206-C434-4B34-9407-E966B1DB6FDF}" dt="2025-02-28T09:19:29.789" v="5" actId="6549"/>
        <pc:sldMkLst>
          <pc:docMk/>
          <pc:sldMk cId="0" sldId="267"/>
        </pc:sldMkLst>
      </pc:sldChg>
      <pc:sldChg chg="modNotesTx">
        <pc:chgData name="Jenifer Prince Devaraj" userId="c3fb109c-09d1-42a6-93f4-69472d709861" providerId="ADAL" clId="{23D49206-C434-4B34-9407-E966B1DB6FDF}" dt="2025-02-28T09:19:32.678" v="6" actId="6549"/>
        <pc:sldMkLst>
          <pc:docMk/>
          <pc:sldMk cId="0" sldId="268"/>
        </pc:sldMkLst>
      </pc:sldChg>
      <pc:sldChg chg="modNotesTx">
        <pc:chgData name="Jenifer Prince Devaraj" userId="c3fb109c-09d1-42a6-93f4-69472d709861" providerId="ADAL" clId="{23D49206-C434-4B34-9407-E966B1DB6FDF}" dt="2025-02-28T09:19:35.323" v="7" actId="6549"/>
        <pc:sldMkLst>
          <pc:docMk/>
          <pc:sldMk cId="0" sldId="269"/>
        </pc:sldMkLst>
      </pc:sldChg>
      <pc:sldChg chg="modNotesTx">
        <pc:chgData name="Jenifer Prince Devaraj" userId="c3fb109c-09d1-42a6-93f4-69472d709861" providerId="ADAL" clId="{23D49206-C434-4B34-9407-E966B1DB6FDF}" dt="2025-02-28T09:19:38.620" v="8" actId="6549"/>
        <pc:sldMkLst>
          <pc:docMk/>
          <pc:sldMk cId="0" sldId="270"/>
        </pc:sldMkLst>
      </pc:sldChg>
      <pc:sldChg chg="modNotesTx">
        <pc:chgData name="Jenifer Prince Devaraj" userId="c3fb109c-09d1-42a6-93f4-69472d709861" providerId="ADAL" clId="{23D49206-C434-4B34-9407-E966B1DB6FDF}" dt="2025-02-28T09:19:49.701" v="11" actId="6549"/>
        <pc:sldMkLst>
          <pc:docMk/>
          <pc:sldMk cId="0" sldId="271"/>
        </pc:sldMkLst>
      </pc:sldChg>
      <pc:sldChg chg="modNotesTx">
        <pc:chgData name="Jenifer Prince Devaraj" userId="c3fb109c-09d1-42a6-93f4-69472d709861" providerId="ADAL" clId="{23D49206-C434-4B34-9407-E966B1DB6FDF}" dt="2025-02-28T09:19:52.551" v="12" actId="6549"/>
        <pc:sldMkLst>
          <pc:docMk/>
          <pc:sldMk cId="0" sldId="273"/>
        </pc:sldMkLst>
      </pc:sldChg>
      <pc:sldChg chg="modNotesTx">
        <pc:chgData name="Jenifer Prince Devaraj" userId="c3fb109c-09d1-42a6-93f4-69472d709861" providerId="ADAL" clId="{23D49206-C434-4B34-9407-E966B1DB6FDF}" dt="2025-02-28T09:19:55.308" v="13" actId="6549"/>
        <pc:sldMkLst>
          <pc:docMk/>
          <pc:sldMk cId="0" sldId="274"/>
        </pc:sldMkLst>
      </pc:sldChg>
      <pc:sldChg chg="modNotesTx">
        <pc:chgData name="Jenifer Prince Devaraj" userId="c3fb109c-09d1-42a6-93f4-69472d709861" providerId="ADAL" clId="{23D49206-C434-4B34-9407-E966B1DB6FDF}" dt="2025-02-28T09:19:58.061" v="14" actId="6549"/>
        <pc:sldMkLst>
          <pc:docMk/>
          <pc:sldMk cId="0" sldId="275"/>
        </pc:sldMkLst>
      </pc:sldChg>
      <pc:sldChg chg="modNotesTx">
        <pc:chgData name="Jenifer Prince Devaraj" userId="c3fb109c-09d1-42a6-93f4-69472d709861" providerId="ADAL" clId="{23D49206-C434-4B34-9407-E966B1DB6FDF}" dt="2025-02-28T09:20:00.461" v="15" actId="6549"/>
        <pc:sldMkLst>
          <pc:docMk/>
          <pc:sldMk cId="0" sldId="276"/>
        </pc:sldMkLst>
      </pc:sldChg>
      <pc:sldChg chg="modNotesTx">
        <pc:chgData name="Jenifer Prince Devaraj" userId="c3fb109c-09d1-42a6-93f4-69472d709861" providerId="ADAL" clId="{23D49206-C434-4B34-9407-E966B1DB6FDF}" dt="2025-02-28T09:20:03.408" v="16" actId="6549"/>
        <pc:sldMkLst>
          <pc:docMk/>
          <pc:sldMk cId="0" sldId="277"/>
        </pc:sldMkLst>
      </pc:sldChg>
      <pc:sldChg chg="modNotesTx">
        <pc:chgData name="Jenifer Prince Devaraj" userId="c3fb109c-09d1-42a6-93f4-69472d709861" providerId="ADAL" clId="{23D49206-C434-4B34-9407-E966B1DB6FDF}" dt="2025-02-28T09:20:05.877" v="17" actId="6549"/>
        <pc:sldMkLst>
          <pc:docMk/>
          <pc:sldMk cId="0" sldId="278"/>
        </pc:sldMkLst>
      </pc:sldChg>
      <pc:sldChg chg="modNotesTx">
        <pc:chgData name="Jenifer Prince Devaraj" userId="c3fb109c-09d1-42a6-93f4-69472d709861" providerId="ADAL" clId="{23D49206-C434-4B34-9407-E966B1DB6FDF}" dt="2025-02-28T09:20:09.648" v="18" actId="6549"/>
        <pc:sldMkLst>
          <pc:docMk/>
          <pc:sldMk cId="0" sldId="280"/>
        </pc:sldMkLst>
      </pc:sldChg>
      <pc:sldChg chg="modNotesTx">
        <pc:chgData name="Jenifer Prince Devaraj" userId="c3fb109c-09d1-42a6-93f4-69472d709861" providerId="ADAL" clId="{23D49206-C434-4B34-9407-E966B1DB6FDF}" dt="2025-02-28T09:20:12.538" v="19" actId="6549"/>
        <pc:sldMkLst>
          <pc:docMk/>
          <pc:sldMk cId="0" sldId="281"/>
        </pc:sldMkLst>
      </pc:sldChg>
      <pc:sldChg chg="modNotesTx">
        <pc:chgData name="Jenifer Prince Devaraj" userId="c3fb109c-09d1-42a6-93f4-69472d709861" providerId="ADAL" clId="{23D49206-C434-4B34-9407-E966B1DB6FDF}" dt="2025-02-28T09:20:14.940" v="20" actId="6549"/>
        <pc:sldMkLst>
          <pc:docMk/>
          <pc:sldMk cId="0" sldId="282"/>
        </pc:sldMkLst>
      </pc:sldChg>
      <pc:sldChg chg="modNotesTx">
        <pc:chgData name="Jenifer Prince Devaraj" userId="c3fb109c-09d1-42a6-93f4-69472d709861" providerId="ADAL" clId="{23D49206-C434-4B34-9407-E966B1DB6FDF}" dt="2025-02-28T09:19:41.861" v="9" actId="6549"/>
        <pc:sldMkLst>
          <pc:docMk/>
          <pc:sldMk cId="0" sldId="283"/>
        </pc:sldMkLst>
      </pc:sldChg>
      <pc:sldChg chg="modNotesTx">
        <pc:chgData name="Jenifer Prince Devaraj" userId="c3fb109c-09d1-42a6-93f4-69472d709861" providerId="ADAL" clId="{23D49206-C434-4B34-9407-E966B1DB6FDF}" dt="2025-02-28T09:19:44.636" v="10" actId="6549"/>
        <pc:sldMkLst>
          <pc:docMk/>
          <pc:sldMk cId="0" sldId="284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DFB9CF-5B7E-4FEF-B2FB-C1A0DF751515}" type="datetimeFigureOut">
              <a:rPr lang="en-GB" smtClean="0"/>
              <a:t>28/02/2025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E91D61-8995-4A7C-ABF8-8C49952CEB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36119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E91D61-8995-4A7C-ABF8-8C49952CEBD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59953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E91D61-8995-4A7C-ABF8-8C49952CEBD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6951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49B0A33-8CEA-4136-B471-E7F45DFDB1EB}" type="slidenum">
              <a:rPr lang="en-GB"/>
              <a:pPr/>
              <a:t>4</a:t>
            </a:fld>
            <a:endParaRPr lang="en-GB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026105B-5CB9-49E5-80D2-B84FC6E08797}" type="slidenum">
              <a:rPr lang="en-GB"/>
              <a:pPr/>
              <a:t>5</a:t>
            </a:fld>
            <a:endParaRPr lang="en-GB"/>
          </a:p>
        </p:txBody>
      </p:sp>
      <p:sp>
        <p:nvSpPr>
          <p:cNvPr id="133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18C5BF0-76DB-4F0C-A5DD-994AEA7CEE38}" type="slidenum">
              <a:rPr lang="en-GB"/>
              <a:pPr/>
              <a:t>9</a:t>
            </a:fld>
            <a:endParaRPr lang="en-GB"/>
          </a:p>
        </p:txBody>
      </p:sp>
      <p:sp>
        <p:nvSpPr>
          <p:cNvPr id="23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B23CEAF-CA8A-4A38-8721-5AF3F02136A0}" type="slidenum">
              <a:rPr lang="en-GB"/>
              <a:pPr/>
              <a:t>10</a:t>
            </a:fld>
            <a:endParaRPr lang="en-GB"/>
          </a:p>
        </p:txBody>
      </p:sp>
      <p:sp>
        <p:nvSpPr>
          <p:cNvPr id="245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A1DF802-D378-493F-BD41-0FDFD6885D61}" type="slidenum">
              <a:rPr lang="en-GB"/>
              <a:pPr/>
              <a:t>11</a:t>
            </a:fld>
            <a:endParaRPr lang="en-GB"/>
          </a:p>
        </p:txBody>
      </p:sp>
      <p:sp>
        <p:nvSpPr>
          <p:cNvPr id="26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A67E8EE-0395-4B2B-99B1-7DD7CEB21808}" type="slidenum">
              <a:rPr lang="en-GB"/>
              <a:pPr/>
              <a:t>12</a:t>
            </a:fld>
            <a:endParaRPr lang="en-GB"/>
          </a:p>
        </p:txBody>
      </p:sp>
      <p:sp>
        <p:nvSpPr>
          <p:cNvPr id="286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F771F51-966B-481C-8470-EF9ECADCEB90}" type="slidenum">
              <a:rPr lang="en-GB"/>
              <a:pPr/>
              <a:t>13</a:t>
            </a:fld>
            <a:endParaRPr lang="en-GB"/>
          </a:p>
        </p:txBody>
      </p:sp>
      <p:sp>
        <p:nvSpPr>
          <p:cNvPr id="30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5F9E3B-D1FF-4267-974F-F08C93D3A422}" type="slidenum">
              <a:rPr lang="en-GB" smtClean="0"/>
              <a:pPr/>
              <a:t>14</a:t>
            </a:fld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60D38D8-EED7-4B9A-BFC8-581D8DBE9F63}" type="slidenum">
              <a:rPr lang="en-GB"/>
              <a:pPr/>
              <a:t>15</a:t>
            </a:fld>
            <a:endParaRPr lang="en-GB"/>
          </a:p>
        </p:txBody>
      </p:sp>
      <p:sp>
        <p:nvSpPr>
          <p:cNvPr id="32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1B2EEF9-E1BF-4E12-9F40-40EC390B0CA6}" type="slidenum">
              <a:rPr lang="en-GB"/>
              <a:pPr/>
              <a:t>16</a:t>
            </a:fld>
            <a:endParaRPr lang="en-GB"/>
          </a:p>
        </p:txBody>
      </p:sp>
      <p:sp>
        <p:nvSpPr>
          <p:cNvPr id="358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A9DB9C2-E396-474D-B1A8-AA953B1EE7B1}" type="slidenum">
              <a:rPr lang="en-GB"/>
              <a:pPr/>
              <a:t>17</a:t>
            </a:fld>
            <a:endParaRPr lang="en-GB"/>
          </a:p>
        </p:txBody>
      </p:sp>
      <p:sp>
        <p:nvSpPr>
          <p:cNvPr id="39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CFAF0C2-97B7-4B27-B027-96C5ED572303}" type="slidenum">
              <a:rPr lang="en-GB"/>
              <a:pPr/>
              <a:t>18</a:t>
            </a:fld>
            <a:endParaRPr lang="en-GB"/>
          </a:p>
        </p:txBody>
      </p:sp>
      <p:sp>
        <p:nvSpPr>
          <p:cNvPr id="419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2E287FE-4219-4094-B3C4-099B9A7411D2}" type="slidenum">
              <a:rPr lang="en-GB"/>
              <a:pPr/>
              <a:t>19</a:t>
            </a:fld>
            <a:endParaRPr lang="en-GB"/>
          </a:p>
        </p:txBody>
      </p:sp>
      <p:sp>
        <p:nvSpPr>
          <p:cNvPr id="440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7BA051F-39B7-45A2-AF4A-9637F997E215}" type="slidenum">
              <a:rPr lang="en-GB"/>
              <a:pPr/>
              <a:t>20</a:t>
            </a:fld>
            <a:endParaRPr lang="en-GB"/>
          </a:p>
        </p:txBody>
      </p:sp>
      <p:sp>
        <p:nvSpPr>
          <p:cNvPr id="460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3E64A18-C17D-4428-B101-83C731245915}" type="slidenum">
              <a:rPr lang="en-GB"/>
              <a:pPr/>
              <a:t>21</a:t>
            </a:fld>
            <a:endParaRPr lang="en-GB"/>
          </a:p>
        </p:txBody>
      </p:sp>
      <p:sp>
        <p:nvSpPr>
          <p:cNvPr id="49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E578603-90AF-4E08-83C4-7E8B1FB7AFF7}" type="slidenum">
              <a:rPr lang="en-GB"/>
              <a:pPr/>
              <a:t>22</a:t>
            </a:fld>
            <a:endParaRPr lang="en-GB"/>
          </a:p>
        </p:txBody>
      </p:sp>
      <p:sp>
        <p:nvSpPr>
          <p:cNvPr id="512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CAD802E-E19F-4B8B-A047-3C935D728EAB}" type="slidenum">
              <a:rPr lang="en-GB"/>
              <a:pPr/>
              <a:t>24</a:t>
            </a:fld>
            <a:endParaRPr lang="en-GB"/>
          </a:p>
        </p:txBody>
      </p:sp>
      <p:sp>
        <p:nvSpPr>
          <p:cNvPr id="542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C48D626-FB3A-431B-B03B-B493EA1B9B5D}" type="slidenum">
              <a:rPr lang="en-GB"/>
              <a:pPr/>
              <a:t>25</a:t>
            </a:fld>
            <a:endParaRPr lang="en-GB"/>
          </a:p>
        </p:txBody>
      </p:sp>
      <p:sp>
        <p:nvSpPr>
          <p:cNvPr id="583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6BE0FF8-0C0E-4FD0-AB73-99CE2D07CA6C}" type="slidenum">
              <a:rPr lang="en-GB"/>
              <a:pPr/>
              <a:t>26</a:t>
            </a:fld>
            <a:endParaRPr lang="en-GB"/>
          </a:p>
        </p:txBody>
      </p:sp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27" name="Content Placeholder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5" name="Date Placeholder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2/28/2025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>
          <a:xfrm>
            <a:off x="4775200" y="76201"/>
            <a:ext cx="3860800" cy="288925"/>
          </a:xfrm>
        </p:spPr>
        <p:txBody>
          <a:bodyPr/>
          <a:lstStyle/>
          <a:p>
            <a:endParaRPr kumimoji="0" lang="en-US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2"/>
          </p:nvPr>
        </p:nvSpPr>
        <p:spPr>
          <a:xfrm>
            <a:off x="10972800" y="6473952"/>
            <a:ext cx="1011936" cy="246888"/>
          </a:xfrm>
        </p:spPr>
        <p:txBody>
          <a:bodyPr/>
          <a:lstStyle/>
          <a:p>
            <a:fld id="{9F8192EC-DC6A-4D44-9DB0-8829CA19CF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5960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/>
          <p:cNvSpPr>
            <a:spLocks noGrp="1"/>
          </p:cNvSpPr>
          <p:nvPr>
            <p:ph type="title"/>
          </p:nvPr>
        </p:nvSpPr>
        <p:spPr>
          <a:xfrm>
            <a:off x="402336" y="457200"/>
            <a:ext cx="11582400" cy="84124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>
          <a:xfrm>
            <a:off x="406400" y="1600200"/>
            <a:ext cx="5588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2"/>
          </p:nvPr>
        </p:nvSpPr>
        <p:spPr>
          <a:xfrm>
            <a:off x="6197600" y="1600200"/>
            <a:ext cx="57912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2/28/2025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31" name="Slide Number Placeholder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4278B8-0A34-485A-A9E1-39C28EB0F5A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87059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914400" y="1981200"/>
            <a:ext cx="10363200" cy="411480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4470400" y="6324600"/>
            <a:ext cx="3048000" cy="381000"/>
          </a:xfrm>
        </p:spPr>
        <p:txBody>
          <a:bodyPr/>
          <a:lstStyle>
            <a:lvl1pPr>
              <a:defRPr/>
            </a:lvl1pPr>
          </a:lstStyle>
          <a:p>
            <a:fld id="{731FC18F-17F4-48C8-875B-350146AD2D92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5592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.png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6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7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8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9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10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11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1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3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4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5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6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7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8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9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7.xml"/><Relationship Id="rId3" Type="http://schemas.openxmlformats.org/officeDocument/2006/relationships/slideLayout" Target="../slideLayouts/slideLayout22.xml"/><Relationship Id="rId7" Type="http://schemas.openxmlformats.org/officeDocument/2006/relationships/slideLayout" Target="../slideLayouts/slideLayout26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6" Type="http://schemas.openxmlformats.org/officeDocument/2006/relationships/slideLayout" Target="../slideLayouts/slideLayout25.xml"/><Relationship Id="rId5" Type="http://schemas.openxmlformats.org/officeDocument/2006/relationships/slideLayout" Target="../slideLayouts/slideLayout24.xml"/><Relationship Id="rId4" Type="http://schemas.openxmlformats.org/officeDocument/2006/relationships/slideLayout" Target="../slideLayouts/slideLayout23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9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706" r:id="rId2"/>
    <p:sldLayoutId id="2147483707" r:id="rId3"/>
    <p:sldLayoutId id="2147483708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94560"/>
            <a:ext cx="4535079" cy="3141010"/>
          </a:xfrm>
        </p:spPr>
        <p:txBody>
          <a:bodyPr/>
          <a:lstStyle/>
          <a:p>
            <a:r>
              <a:rPr lang="en-US" sz="4800" dirty="0"/>
              <a:t>Risk</a:t>
            </a: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Risk management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dirty="0"/>
              <a:t>Definition of ‘risk’ and ‘risk management’</a:t>
            </a:r>
          </a:p>
          <a:p>
            <a:pPr>
              <a:lnSpc>
                <a:spcPct val="90000"/>
              </a:lnSpc>
            </a:pPr>
            <a:r>
              <a:rPr lang="en-GB" dirty="0"/>
              <a:t>Some ways of categorizing risk</a:t>
            </a:r>
          </a:p>
          <a:p>
            <a:pPr>
              <a:lnSpc>
                <a:spcPct val="90000"/>
              </a:lnSpc>
            </a:pPr>
            <a:r>
              <a:rPr lang="en-GB" dirty="0"/>
              <a:t>Risk management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Risk identification – what are the risks to a project?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Risk analysis – which ones are really serious?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Risk planning – what shall we do?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Risk monitoring – has the planning worked?</a:t>
            </a:r>
          </a:p>
          <a:p>
            <a:pPr>
              <a:lnSpc>
                <a:spcPct val="90000"/>
              </a:lnSpc>
            </a:pPr>
            <a:r>
              <a:rPr lang="en-GB" dirty="0"/>
              <a:t>We will also look at PERT risk and critical chains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11180763" y="6473825"/>
            <a:ext cx="1011237" cy="247650"/>
          </a:xfrm>
        </p:spPr>
        <p:txBody>
          <a:bodyPr/>
          <a:lstStyle/>
          <a:p>
            <a:fld id="{30AEAB68-6176-4B20-B813-A4437461F734}" type="slidenum">
              <a:rPr lang="en-US"/>
              <a:pPr/>
              <a:t>2</a:t>
            </a:fld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Some definitions of risk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i="1" dirty="0"/>
              <a:t>‘the chance of exposure to the adverse consequences of future events’  </a:t>
            </a:r>
            <a:r>
              <a:rPr lang="en-GB" dirty="0"/>
              <a:t>PRINCE2</a:t>
            </a:r>
          </a:p>
          <a:p>
            <a:pPr>
              <a:buFontTx/>
              <a:buNone/>
            </a:pPr>
            <a:endParaRPr lang="en-GB" sz="1000" dirty="0"/>
          </a:p>
          <a:p>
            <a:r>
              <a:rPr lang="en-GB" dirty="0"/>
              <a:t>Project plans have to be based on </a:t>
            </a:r>
            <a:r>
              <a:rPr lang="en-GB" i="1" dirty="0"/>
              <a:t>assumptions</a:t>
            </a:r>
          </a:p>
          <a:p>
            <a:r>
              <a:rPr lang="en-GB" i="1" dirty="0"/>
              <a:t>Risk </a:t>
            </a:r>
            <a:r>
              <a:rPr lang="en-GB" dirty="0"/>
              <a:t>is the possibility that an assumption is wrong</a:t>
            </a:r>
          </a:p>
          <a:p>
            <a:r>
              <a:rPr lang="en-GB" dirty="0"/>
              <a:t>When the risk happens it becomes a </a:t>
            </a:r>
            <a:r>
              <a:rPr lang="en-GB" i="1" dirty="0"/>
              <a:t>problem</a:t>
            </a:r>
            <a:r>
              <a:rPr lang="en-GB" dirty="0"/>
              <a:t> or an </a:t>
            </a:r>
            <a:r>
              <a:rPr lang="en-GB" i="1" dirty="0"/>
              <a:t>issue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11180763" y="6473825"/>
            <a:ext cx="1011237" cy="247650"/>
          </a:xfrm>
        </p:spPr>
        <p:txBody>
          <a:bodyPr/>
          <a:lstStyle/>
          <a:p>
            <a:fld id="{36E0170E-EFDA-457F-9461-B57821580ECB}" type="slidenum">
              <a:rPr lang="en-US"/>
              <a:pPr/>
              <a:t>3</a:t>
            </a:fld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Categories of risk</a:t>
            </a:r>
          </a:p>
        </p:txBody>
      </p:sp>
      <p:pic>
        <p:nvPicPr>
          <p:cNvPr id="7173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728768" y="1690688"/>
            <a:ext cx="6734464" cy="4089212"/>
          </a:xfrm>
          <a:noFill/>
          <a:ln/>
        </p:spPr>
      </p:pic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11180763" y="6473825"/>
            <a:ext cx="1011237" cy="247650"/>
          </a:xfrm>
        </p:spPr>
        <p:txBody>
          <a:bodyPr/>
          <a:lstStyle/>
          <a:p>
            <a:fld id="{2B992E0C-DEED-40F9-B0F2-210C827BD31E}" type="slidenum">
              <a:rPr lang="en-US"/>
              <a:pPr/>
              <a:t>4</a:t>
            </a:fld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ISPL situational factors: the target domain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1611984" y="1690688"/>
            <a:ext cx="3695307" cy="3575934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en-US" i="1" u="sng" dirty="0"/>
              <a:t>class</a:t>
            </a:r>
            <a:r>
              <a:rPr lang="en-US" i="1" dirty="0"/>
              <a:t> </a:t>
            </a:r>
          </a:p>
          <a:p>
            <a:pPr>
              <a:buFontTx/>
              <a:buNone/>
            </a:pPr>
            <a:r>
              <a:rPr lang="en-US" dirty="0"/>
              <a:t>information system</a:t>
            </a:r>
          </a:p>
          <a:p>
            <a:pPr>
              <a:buFontTx/>
              <a:buNone/>
            </a:pPr>
            <a:endParaRPr lang="en-US" dirty="0"/>
          </a:p>
          <a:p>
            <a:pPr>
              <a:buFontTx/>
              <a:buNone/>
            </a:pPr>
            <a:endParaRPr lang="en-US" dirty="0"/>
          </a:p>
          <a:p>
            <a:pPr>
              <a:buFontTx/>
              <a:buNone/>
            </a:pPr>
            <a:endParaRPr lang="en-US" dirty="0"/>
          </a:p>
          <a:p>
            <a:pPr>
              <a:buFontTx/>
              <a:buNone/>
            </a:pPr>
            <a:r>
              <a:rPr lang="en-US" dirty="0"/>
              <a:t> computer system</a:t>
            </a:r>
            <a:endParaRPr lang="en-GB" dirty="0"/>
          </a:p>
        </p:txBody>
      </p:sp>
      <p:sp>
        <p:nvSpPr>
          <p:cNvPr id="9220" name="Rectangle 4"/>
          <p:cNvSpPr>
            <a:spLocks noGrp="1" noChangeArrowheads="1"/>
          </p:cNvSpPr>
          <p:nvPr>
            <p:ph sz="half" idx="4294967295"/>
          </p:nvPr>
        </p:nvSpPr>
        <p:spPr>
          <a:xfrm>
            <a:off x="5844618" y="1690688"/>
            <a:ext cx="4735398" cy="4114800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en-US" sz="2400" i="1" u="sng" dirty="0"/>
              <a:t>description</a:t>
            </a:r>
          </a:p>
          <a:p>
            <a:pPr>
              <a:buFontTx/>
              <a:buNone/>
            </a:pPr>
            <a:r>
              <a:rPr lang="en-US" sz="2400" dirty="0"/>
              <a:t>the characteristics of the information system - these are independent of the technologies that might be used</a:t>
            </a:r>
          </a:p>
          <a:p>
            <a:pPr>
              <a:buFontTx/>
              <a:buNone/>
            </a:pPr>
            <a:endParaRPr lang="en-US" sz="2400" dirty="0"/>
          </a:p>
          <a:p>
            <a:pPr>
              <a:buFontTx/>
              <a:buNone/>
            </a:pPr>
            <a:r>
              <a:rPr lang="en-US" sz="2400" dirty="0"/>
              <a:t>the characteristics of the part of the information system that have been computerized</a:t>
            </a:r>
            <a:endParaRPr lang="en-GB" sz="2400" dirty="0"/>
          </a:p>
          <a:p>
            <a:pPr>
              <a:buFontTx/>
              <a:buNone/>
            </a:pPr>
            <a:endParaRPr lang="en-GB" sz="24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17C2513-42A2-4865-AE5D-8E5F8D1D979F}" type="slidenum">
              <a:rPr lang="en-US"/>
              <a:pPr/>
              <a:t>5</a:t>
            </a:fld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ISPL situational factors: project domain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2036191" y="1823268"/>
            <a:ext cx="1885360" cy="3575934"/>
          </a:xfrm>
        </p:spPr>
        <p:txBody>
          <a:bodyPr/>
          <a:lstStyle/>
          <a:p>
            <a:pPr>
              <a:spcBef>
                <a:spcPct val="0"/>
              </a:spcBef>
              <a:buFontTx/>
              <a:buNone/>
            </a:pPr>
            <a:r>
              <a:rPr lang="en-US" dirty="0"/>
              <a:t>Project                  </a:t>
            </a:r>
          </a:p>
          <a:p>
            <a:pPr>
              <a:spcBef>
                <a:spcPct val="0"/>
              </a:spcBef>
            </a:pPr>
            <a:endParaRPr lang="en-US" dirty="0"/>
          </a:p>
          <a:p>
            <a:pPr>
              <a:spcBef>
                <a:spcPct val="0"/>
              </a:spcBef>
              <a:buFontTx/>
              <a:buNone/>
            </a:pPr>
            <a:r>
              <a:rPr lang="en-US" dirty="0"/>
              <a:t>Structure</a:t>
            </a:r>
          </a:p>
          <a:p>
            <a:pPr>
              <a:spcBef>
                <a:spcPct val="0"/>
              </a:spcBef>
            </a:pPr>
            <a:endParaRPr lang="en-US" dirty="0"/>
          </a:p>
          <a:p>
            <a:pPr>
              <a:spcBef>
                <a:spcPct val="0"/>
              </a:spcBef>
              <a:buFontTx/>
              <a:buNone/>
            </a:pPr>
            <a:endParaRPr lang="en-US" dirty="0"/>
          </a:p>
          <a:p>
            <a:pPr>
              <a:spcBef>
                <a:spcPct val="0"/>
              </a:spcBef>
              <a:buFontTx/>
              <a:buNone/>
            </a:pPr>
            <a:r>
              <a:rPr lang="en-US" dirty="0"/>
              <a:t>Actors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dirty="0"/>
          </a:p>
          <a:p>
            <a:pPr>
              <a:spcBef>
                <a:spcPct val="0"/>
              </a:spcBef>
              <a:buFontTx/>
              <a:buNone/>
            </a:pPr>
            <a:r>
              <a:rPr lang="en-US" dirty="0"/>
              <a:t>Technology</a:t>
            </a:r>
            <a:endParaRPr lang="en-GB" dirty="0"/>
          </a:p>
        </p:txBody>
      </p:sp>
      <p:sp>
        <p:nvSpPr>
          <p:cNvPr id="18436" name="Rectangle 4"/>
          <p:cNvSpPr>
            <a:spLocks noGrp="1" noChangeArrowheads="1"/>
          </p:cNvSpPr>
          <p:nvPr>
            <p:ph sz="half" idx="4294967295"/>
          </p:nvPr>
        </p:nvSpPr>
        <p:spPr>
          <a:xfrm>
            <a:off x="4171557" y="1823268"/>
            <a:ext cx="5302381" cy="4114800"/>
          </a:xfrm>
        </p:spPr>
        <p:txBody>
          <a:bodyPr/>
          <a:lstStyle/>
          <a:p>
            <a:pPr>
              <a:spcBef>
                <a:spcPct val="0"/>
              </a:spcBef>
            </a:pPr>
            <a:r>
              <a:rPr lang="en-US" dirty="0"/>
              <a:t>the types of task to be undertaken</a:t>
            </a:r>
          </a:p>
          <a:p>
            <a:pPr>
              <a:spcBef>
                <a:spcPct val="0"/>
              </a:spcBef>
            </a:pPr>
            <a:r>
              <a:rPr lang="en-US" dirty="0"/>
              <a:t>the communication systems, management structures, work- flows etc.</a:t>
            </a:r>
          </a:p>
          <a:p>
            <a:pPr>
              <a:spcBef>
                <a:spcPct val="0"/>
              </a:spcBef>
            </a:pPr>
            <a:r>
              <a:rPr lang="en-US" dirty="0"/>
              <a:t>the people involved in the project</a:t>
            </a:r>
          </a:p>
          <a:p>
            <a:pPr>
              <a:spcBef>
                <a:spcPct val="0"/>
              </a:spcBef>
            </a:pPr>
            <a:endParaRPr lang="en-US" dirty="0"/>
          </a:p>
          <a:p>
            <a:pPr>
              <a:spcBef>
                <a:spcPct val="0"/>
              </a:spcBef>
            </a:pPr>
            <a:r>
              <a:rPr lang="en-US" dirty="0"/>
              <a:t>the methods, techniques and tools to be used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50EA7AA9-5EA5-4B80-8053-7BCBBFDFFCD1}" type="slidenum">
              <a:rPr lang="en-US"/>
              <a:pPr/>
              <a:t>6</a:t>
            </a:fld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A framework for dealing with risk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en-GB"/>
              <a:t>The planning for risk includes these steps:</a:t>
            </a:r>
          </a:p>
          <a:p>
            <a:pPr>
              <a:lnSpc>
                <a:spcPct val="90000"/>
              </a:lnSpc>
            </a:pPr>
            <a:r>
              <a:rPr lang="en-GB"/>
              <a:t>Risk identification – what risks might there be?</a:t>
            </a:r>
          </a:p>
          <a:p>
            <a:pPr>
              <a:lnSpc>
                <a:spcPct val="90000"/>
              </a:lnSpc>
            </a:pPr>
            <a:r>
              <a:rPr lang="en-GB"/>
              <a:t>Risk analysis and prioritization – which are the most serious risks?</a:t>
            </a:r>
          </a:p>
          <a:p>
            <a:pPr>
              <a:lnSpc>
                <a:spcPct val="90000"/>
              </a:lnSpc>
            </a:pPr>
            <a:r>
              <a:rPr lang="en-GB"/>
              <a:t>Risk planning – what are we going to do about them?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/>
              <a:t>Risk monitoring – what is the current state of the risk?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11180763" y="6473825"/>
            <a:ext cx="1011237" cy="247650"/>
          </a:xfrm>
        </p:spPr>
        <p:txBody>
          <a:bodyPr/>
          <a:lstStyle/>
          <a:p>
            <a:fld id="{672E2378-E62B-40B7-936E-5A92D9B49BC2}" type="slidenum">
              <a:rPr lang="en-US"/>
              <a:pPr/>
              <a:t>7</a:t>
            </a:fld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Risk identification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/>
              <a:t>Approaches to identifying risks include:</a:t>
            </a:r>
          </a:p>
          <a:p>
            <a:r>
              <a:rPr lang="en-GB"/>
              <a:t>Use of checklists – usually based on the experience of past projects</a:t>
            </a:r>
          </a:p>
          <a:p>
            <a:r>
              <a:rPr lang="en-GB"/>
              <a:t>Brainstorming – getting knowledgeable stakeholders together to pool concerns</a:t>
            </a:r>
          </a:p>
          <a:p>
            <a:r>
              <a:rPr lang="en-GB"/>
              <a:t>Causal mapping – identifying possible chains of cause and effect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11180763" y="6473825"/>
            <a:ext cx="1011237" cy="247650"/>
          </a:xfrm>
        </p:spPr>
        <p:txBody>
          <a:bodyPr/>
          <a:lstStyle/>
          <a:p>
            <a:fld id="{C02D3C02-58A2-4FCC-8CA2-6D1B5B5E4DA4}" type="slidenum">
              <a:rPr lang="en-US"/>
              <a:pPr/>
              <a:t>8</a:t>
            </a:fld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47" name="Rectangle 91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/>
              <a:t>Boehm’s top 10 development risks</a:t>
            </a:r>
          </a:p>
        </p:txBody>
      </p:sp>
      <p:graphicFrame>
        <p:nvGraphicFramePr>
          <p:cNvPr id="19556" name="Group 100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4932358"/>
              </p:ext>
            </p:extLst>
          </p:nvPr>
        </p:nvGraphicFramePr>
        <p:xfrm>
          <a:off x="355600" y="1690688"/>
          <a:ext cx="11480799" cy="3621789"/>
        </p:xfrm>
        <a:graphic>
          <a:graphicData uri="http://schemas.openxmlformats.org/drawingml/2006/table">
            <a:tbl>
              <a:tblPr/>
              <a:tblGrid>
                <a:gridCol w="383701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64378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24551"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Risk</a:t>
                      </a:r>
                      <a:endParaRPr kumimoji="0" 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Risk reduction techniques</a:t>
                      </a:r>
                      <a:endParaRPr kumimoji="0" 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3728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Personnel shortfalls</a:t>
                      </a:r>
                      <a:endParaRPr kumimoji="0" 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Staffing with top talent; job matching; teambuilding; training and career development; early scheduling of key personnel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73092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Unrealistic time and cost estimates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Multiple estimation techniques; design to cost; incremental development; recording and analysis of past projects; standardization of methods</a:t>
                      </a:r>
                      <a:endParaRPr kumimoji="0" 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858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Developing the wrong software functions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Improved software evaluation; formal specification methods; user surveys; prototyping; early user manuals</a:t>
                      </a:r>
                      <a:endParaRPr kumimoji="0" 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6464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Developing the wrong user interface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Prototyping; task analysis; user involvement</a:t>
                      </a:r>
                      <a:endParaRPr kumimoji="0" 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23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0" y="6324600"/>
            <a:ext cx="3048000" cy="381000"/>
          </a:xfrm>
        </p:spPr>
        <p:txBody>
          <a:bodyPr/>
          <a:lstStyle/>
          <a:p>
            <a:fld id="{201FC78D-74F2-4651-9F72-EF86228FCF34}" type="slidenum">
              <a:rPr lang="en-US"/>
              <a:pPr/>
              <a:t>9</a:t>
            </a:fld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35" name="Rectangle 31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Boehm’s top ten risk - continued</a:t>
            </a:r>
          </a:p>
        </p:txBody>
      </p:sp>
      <p:graphicFrame>
        <p:nvGraphicFramePr>
          <p:cNvPr id="21559" name="Group 5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5964615"/>
              </p:ext>
            </p:extLst>
          </p:nvPr>
        </p:nvGraphicFramePr>
        <p:xfrm>
          <a:off x="446909" y="1690688"/>
          <a:ext cx="11480799" cy="3712524"/>
        </p:xfrm>
        <a:graphic>
          <a:graphicData uri="http://schemas.openxmlformats.org/drawingml/2006/table">
            <a:tbl>
              <a:tblPr/>
              <a:tblGrid>
                <a:gridCol w="393323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54756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2289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Tahoma" pitchFamily="34" charset="0"/>
                        </a:rPr>
                        <a:t>Gold plating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Tahoma" pitchFamily="34" charset="0"/>
                        </a:rPr>
                        <a:t>Requirements scrubbing, prototyping, design to cost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5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Tahoma" pitchFamily="34" charset="0"/>
                        </a:rPr>
                        <a:t>Late changes to requirements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Tahoma" pitchFamily="34" charset="0"/>
                        </a:rPr>
                        <a:t>Change control, incremental development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372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Tahoma" pitchFamily="34" charset="0"/>
                        </a:rPr>
                        <a:t>Shortfalls in externally supplied components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Tahoma" pitchFamily="34" charset="0"/>
                        </a:rPr>
                        <a:t>Benchmarking, inspections, formal specifications, contractual agreements, quality controls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46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Tahoma" pitchFamily="34" charset="0"/>
                        </a:rPr>
                        <a:t>Shortfalls in externally performed tasks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Tahoma" pitchFamily="34" charset="0"/>
                        </a:rPr>
                        <a:t>Quality assurance procedures, competitive design etc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943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Tahoma" pitchFamily="34" charset="0"/>
                        </a:rPr>
                        <a:t>Real time performance problems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Tahoma" pitchFamily="34" charset="0"/>
                        </a:rPr>
                        <a:t>Simulation, prototyping, tuning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44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Tahoma" pitchFamily="34" charset="0"/>
                        </a:rPr>
                        <a:t>Development technically too difficult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Tahoma" pitchFamily="34" charset="0"/>
                        </a:rPr>
                        <a:t>Technical analysis, cost-benefit analysis, prototyping , training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26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0" y="6324600"/>
            <a:ext cx="3048000" cy="381000"/>
          </a:xfrm>
        </p:spPr>
        <p:txBody>
          <a:bodyPr/>
          <a:lstStyle/>
          <a:p>
            <a:fld id="{6E4AA76A-0C53-49EB-ABD8-D6BBFD24F769}" type="slidenum">
              <a:rPr lang="en-US"/>
              <a:pPr/>
              <a:t>10</a:t>
            </a:fld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Causal mapping</a:t>
            </a:r>
          </a:p>
        </p:txBody>
      </p:sp>
      <p:pic>
        <p:nvPicPr>
          <p:cNvPr id="25605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879695" y="1690688"/>
            <a:ext cx="6262900" cy="3938931"/>
          </a:xfrm>
          <a:noFill/>
          <a:ln/>
        </p:spPr>
      </p:pic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11180763" y="6473825"/>
            <a:ext cx="1011237" cy="247650"/>
          </a:xfrm>
        </p:spPr>
        <p:txBody>
          <a:bodyPr/>
          <a:lstStyle/>
          <a:p>
            <a:fld id="{899F220A-5AA8-452F-87D4-3413B77D6676}" type="slidenum">
              <a:rPr lang="en-US"/>
              <a:pPr/>
              <a:t>11</a:t>
            </a:fld>
            <a:endParaRPr 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Causal mapping - interventions</a:t>
            </a:r>
          </a:p>
        </p:txBody>
      </p:sp>
      <p:pic>
        <p:nvPicPr>
          <p:cNvPr id="27653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741177" y="1577511"/>
            <a:ext cx="6709646" cy="4074142"/>
          </a:xfrm>
          <a:noFill/>
          <a:ln/>
        </p:spPr>
      </p:pic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11180763" y="6473825"/>
            <a:ext cx="1011237" cy="247650"/>
          </a:xfrm>
        </p:spPr>
        <p:txBody>
          <a:bodyPr/>
          <a:lstStyle/>
          <a:p>
            <a:fld id="{F8DA0501-9AA7-41E3-9A57-88C052F4642B}" type="slidenum">
              <a:rPr lang="en-US"/>
              <a:pPr/>
              <a:t>12</a:t>
            </a:fld>
            <a:endParaRPr 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Risk prioritization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en-GB" dirty="0"/>
              <a:t>Risk exposure (RE) = (potential damage) x (probability of occurrence)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i="1" dirty="0"/>
              <a:t>Ideally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b="1" dirty="0"/>
              <a:t>Potential damage</a:t>
            </a:r>
            <a:r>
              <a:rPr lang="en-GB" dirty="0"/>
              <a:t>: a money value e.g. a flood would cause £0.5 millions of damage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b="1" dirty="0"/>
              <a:t>Probability</a:t>
            </a:r>
            <a:r>
              <a:rPr lang="en-GB" dirty="0"/>
              <a:t> 0.00 (absolutely no chance) to 1.00 (absolutely certain) e.g. 0.01 (one in hundred chance)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dirty="0"/>
              <a:t>RE = £0.5m x 0.01 = £5,000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dirty="0"/>
              <a:t>Comparable to the amount needed for an insurance premium 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dirty="0"/>
          </a:p>
          <a:p>
            <a:pPr>
              <a:lnSpc>
                <a:spcPct val="90000"/>
              </a:lnSpc>
              <a:buFontTx/>
              <a:buNone/>
            </a:pPr>
            <a:endParaRPr lang="en-GB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11180763" y="6473825"/>
            <a:ext cx="1011237" cy="247650"/>
          </a:xfrm>
        </p:spPr>
        <p:txBody>
          <a:bodyPr/>
          <a:lstStyle/>
          <a:p>
            <a:fld id="{43707E78-5EB1-49F5-ACEA-4F46365A54FF}" type="slidenum">
              <a:rPr lang="en-US"/>
              <a:pPr/>
              <a:t>13</a:t>
            </a:fld>
            <a:endParaRPr 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of risk prioritisation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male driver has a probability of 0.01 of an accident, average cost of which is £100,000</a:t>
            </a:r>
          </a:p>
          <a:p>
            <a:r>
              <a:rPr lang="en-GB" dirty="0"/>
              <a:t>A female driver has a probability of 0.001 of an accident, average cost of which is £30,000</a:t>
            </a:r>
          </a:p>
          <a:p>
            <a:r>
              <a:rPr lang="en-GB" dirty="0"/>
              <a:t>A nuclear power plant has a 0.001 probability of a core meltdown. This could result in £5billion damage.     </a:t>
            </a:r>
          </a:p>
          <a:p>
            <a:pPr>
              <a:buNone/>
            </a:pPr>
            <a:r>
              <a:rPr lang="en-GB" dirty="0"/>
              <a:t>Work out the risk exposure for these examples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11180763" y="6473825"/>
            <a:ext cx="1011237" cy="247650"/>
          </a:xfrm>
        </p:spPr>
        <p:txBody>
          <a:bodyPr/>
          <a:lstStyle/>
          <a:p>
            <a:fld id="{9F8192EC-DC6A-4D44-9DB0-8829CA19CF8F}" type="slidenum">
              <a:rPr lang="en-US" smtClean="0"/>
              <a:pPr/>
              <a:t>14</a:t>
            </a:fld>
            <a:endParaRPr 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Risk probability: qualitative descriptors</a:t>
            </a:r>
          </a:p>
        </p:txBody>
      </p:sp>
      <p:sp>
        <p:nvSpPr>
          <p:cNvPr id="25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11180763" y="6473825"/>
            <a:ext cx="1011237" cy="247650"/>
          </a:xfrm>
        </p:spPr>
        <p:txBody>
          <a:bodyPr/>
          <a:lstStyle/>
          <a:p>
            <a:fld id="{31268B9E-9476-4964-85F8-268AADC4A50E}" type="slidenum">
              <a:rPr lang="en-US"/>
              <a:pPr/>
              <a:t>15</a:t>
            </a:fld>
            <a:endParaRPr lang="en-US"/>
          </a:p>
        </p:txBody>
      </p:sp>
      <p:sp>
        <p:nvSpPr>
          <p:cNvPr id="31748" name="Rectangle 4"/>
          <p:cNvSpPr>
            <a:spLocks noChangeArrowheads="1"/>
          </p:cNvSpPr>
          <p:nvPr/>
        </p:nvSpPr>
        <p:spPr bwMode="auto">
          <a:xfrm>
            <a:off x="1524001" y="2160072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en-US"/>
          </a:p>
        </p:txBody>
      </p:sp>
      <p:graphicFrame>
        <p:nvGraphicFramePr>
          <p:cNvPr id="31837" name="Group 93"/>
          <p:cNvGraphicFramePr>
            <a:graphicFrameLocks noGrp="1"/>
          </p:cNvGraphicFramePr>
          <p:nvPr/>
        </p:nvGraphicFramePr>
        <p:xfrm>
          <a:off x="1847850" y="2133600"/>
          <a:ext cx="8351838" cy="3017520"/>
        </p:xfrm>
        <a:graphic>
          <a:graphicData uri="http://schemas.openxmlformats.org/drawingml/2006/table">
            <a:tbl>
              <a:tblPr/>
              <a:tblGrid>
                <a:gridCol w="22320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11981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14338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Probability level</a:t>
                      </a: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8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1" u="none" strike="noStrike" cap="none" normalizeH="0" baseline="0">
                          <a:ln>
                            <a:noFill/>
                          </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Range</a:t>
                      </a: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8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14338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High</a:t>
                      </a: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Greater than 50% chance of happening</a:t>
                      </a: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14338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Significant</a:t>
                      </a: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30-50% chance of happening</a:t>
                      </a: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14338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Moderate</a:t>
                      </a: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10-29% chance of happening</a:t>
                      </a: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14338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Low</a:t>
                      </a: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8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Less than 10% chance of happening</a:t>
                      </a: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8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31830" name="Rectangle 86"/>
          <p:cNvSpPr>
            <a:spLocks noChangeArrowheads="1"/>
          </p:cNvSpPr>
          <p:nvPr/>
        </p:nvSpPr>
        <p:spPr bwMode="auto">
          <a:xfrm>
            <a:off x="1524001" y="4327009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en-US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77" name="Rectangle 85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600" b="1">
                <a:latin typeface="Times" charset="0"/>
                <a:cs typeface="Times New Roman" pitchFamily="18" charset="0"/>
              </a:rPr>
              <a:t>Qualitative descriptors of impact on cost and associated range values</a:t>
            </a:r>
            <a:br>
              <a:rPr lang="en-US" sz="2800"/>
            </a:br>
            <a:endParaRPr lang="en-GB" sz="2800"/>
          </a:p>
        </p:txBody>
      </p:sp>
      <p:graphicFrame>
        <p:nvGraphicFramePr>
          <p:cNvPr id="33883" name="Group 9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57541145"/>
              </p:ext>
            </p:extLst>
          </p:nvPr>
        </p:nvGraphicFramePr>
        <p:xfrm>
          <a:off x="358775" y="1825625"/>
          <a:ext cx="11480799" cy="2590800"/>
        </p:xfrm>
        <a:graphic>
          <a:graphicData uri="http://schemas.openxmlformats.org/drawingml/2006/table">
            <a:tbl>
              <a:tblPr/>
              <a:tblGrid>
                <a:gridCol w="36534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82739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61963"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Impact level</a:t>
                      </a: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8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1" u="none" strike="noStrike" cap="none" normalizeH="0" baseline="0">
                          <a:ln>
                            <a:noFill/>
                          </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Range</a:t>
                      </a: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8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111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High</a:t>
                      </a: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Greater than 30% above budgeted expenditure</a:t>
                      </a: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111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Significant</a:t>
                      </a: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20 to 29% above budgeted expenditure</a:t>
                      </a: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0958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Moderate</a:t>
                      </a: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10 to 19% above budgeted expenditure</a:t>
                      </a: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111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Low</a:t>
                      </a: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8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Within 10% of budgeted expenditure.</a:t>
                      </a: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8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23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0" y="6324600"/>
            <a:ext cx="3048000" cy="381000"/>
          </a:xfrm>
        </p:spPr>
        <p:txBody>
          <a:bodyPr/>
          <a:lstStyle/>
          <a:p>
            <a:fld id="{FAD33EF1-96C1-4EBC-86AB-BFA69B34692A}" type="slidenum">
              <a:rPr lang="en-US"/>
              <a:pPr/>
              <a:t>16</a:t>
            </a:fld>
            <a:endParaRPr lang="en-US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Risk planning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/>
              <a:t>Risks can be dealt with by:</a:t>
            </a:r>
          </a:p>
          <a:p>
            <a:r>
              <a:rPr lang="en-GB"/>
              <a:t>Risk acceptance </a:t>
            </a:r>
          </a:p>
          <a:p>
            <a:r>
              <a:rPr lang="en-GB"/>
              <a:t>Risk avoidance </a:t>
            </a:r>
          </a:p>
          <a:p>
            <a:r>
              <a:rPr lang="en-GB"/>
              <a:t>Risk reduction</a:t>
            </a:r>
          </a:p>
          <a:p>
            <a:r>
              <a:rPr lang="en-GB"/>
              <a:t>Risk transfer</a:t>
            </a:r>
          </a:p>
          <a:p>
            <a:r>
              <a:rPr lang="en-GB"/>
              <a:t>Risk mitigation/contingency measures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11180763" y="6473825"/>
            <a:ext cx="1011237" cy="247650"/>
          </a:xfrm>
        </p:spPr>
        <p:txBody>
          <a:bodyPr/>
          <a:lstStyle/>
          <a:p>
            <a:fld id="{BE1B04B5-BB3D-4CEF-A6CA-6B3B9066C250}" type="slidenum">
              <a:rPr lang="en-US"/>
              <a:pPr/>
              <a:t>17</a:t>
            </a:fld>
            <a:endParaRPr lang="en-US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Risk reduction leverage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Tx/>
              <a:buNone/>
            </a:pPr>
            <a:r>
              <a:rPr lang="en-GB" dirty="0"/>
              <a:t>Risk reduction leverage =(</a:t>
            </a:r>
            <a:r>
              <a:rPr lang="en-GB" dirty="0" err="1"/>
              <a:t>RE</a:t>
            </a:r>
            <a:r>
              <a:rPr lang="en-GB" baseline="-25000" dirty="0" err="1"/>
              <a:t>before</a:t>
            </a:r>
            <a:r>
              <a:rPr lang="en-GB" dirty="0"/>
              <a:t>- </a:t>
            </a:r>
            <a:r>
              <a:rPr lang="en-GB" dirty="0" err="1"/>
              <a:t>RE</a:t>
            </a:r>
            <a:r>
              <a:rPr lang="en-GB" baseline="-25000" dirty="0" err="1"/>
              <a:t>after</a:t>
            </a:r>
            <a:r>
              <a:rPr lang="en-GB" dirty="0"/>
              <a:t>)/ (cost of risk reduction)</a:t>
            </a:r>
          </a:p>
          <a:p>
            <a:pPr>
              <a:buFontTx/>
              <a:buNone/>
            </a:pPr>
            <a:r>
              <a:rPr lang="en-GB" dirty="0" err="1"/>
              <a:t>RE</a:t>
            </a:r>
            <a:r>
              <a:rPr lang="en-GB" baseline="-25000" dirty="0" err="1"/>
              <a:t>before</a:t>
            </a:r>
            <a:r>
              <a:rPr lang="en-GB" baseline="-25000" dirty="0"/>
              <a:t> </a:t>
            </a:r>
            <a:r>
              <a:rPr lang="en-GB" dirty="0"/>
              <a:t>is risk exposure before risk reduction e.g. 1% chance of a fire causing £200k damage </a:t>
            </a:r>
          </a:p>
          <a:p>
            <a:pPr>
              <a:buFontTx/>
              <a:buNone/>
            </a:pPr>
            <a:r>
              <a:rPr lang="en-GB" dirty="0" err="1"/>
              <a:t>RE</a:t>
            </a:r>
            <a:r>
              <a:rPr lang="en-GB" baseline="-25000" dirty="0" err="1"/>
              <a:t>after</a:t>
            </a:r>
            <a:r>
              <a:rPr lang="en-GB" baseline="-25000" dirty="0"/>
              <a:t> </a:t>
            </a:r>
            <a:r>
              <a:rPr lang="en-GB" dirty="0"/>
              <a:t>is risk exposure after risk reduction e.g. fire alarm costing £500 reduces probability of fire damage to 0.5%</a:t>
            </a:r>
          </a:p>
          <a:p>
            <a:pPr>
              <a:buFontTx/>
              <a:buNone/>
            </a:pPr>
            <a:r>
              <a:rPr lang="en-GB" dirty="0"/>
              <a:t>RRL = (1% of £200k)-(0.5% of £200k)/£500 = 2</a:t>
            </a:r>
          </a:p>
          <a:p>
            <a:pPr>
              <a:buFontTx/>
              <a:buNone/>
            </a:pPr>
            <a:r>
              <a:rPr lang="en-GB" dirty="0"/>
              <a:t>RRL &gt; 1.00 therefore worth doing</a:t>
            </a:r>
          </a:p>
          <a:p>
            <a:pPr>
              <a:buFontTx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11180763" y="6473825"/>
            <a:ext cx="1011237" cy="247650"/>
          </a:xfrm>
        </p:spPr>
        <p:txBody>
          <a:bodyPr/>
          <a:lstStyle/>
          <a:p>
            <a:fld id="{A0A44E4B-A229-422B-9931-ECB864A36944}" type="slidenum">
              <a:rPr lang="en-US"/>
              <a:pPr/>
              <a:t>18</a:t>
            </a:fld>
            <a:endParaRPr lang="en-US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Probability chart</a:t>
            </a:r>
          </a:p>
        </p:txBody>
      </p:sp>
      <p:pic>
        <p:nvPicPr>
          <p:cNvPr id="43013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224344" y="1418885"/>
            <a:ext cx="7743313" cy="4020230"/>
          </a:xfrm>
          <a:noFill/>
          <a:ln/>
        </p:spPr>
      </p:pic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11180763" y="6473825"/>
            <a:ext cx="1011237" cy="247650"/>
          </a:xfrm>
        </p:spPr>
        <p:txBody>
          <a:bodyPr/>
          <a:lstStyle/>
          <a:p>
            <a:fld id="{98B93E71-7219-4C84-B158-C2B959383C5E}" type="slidenum">
              <a:rPr lang="en-US"/>
              <a:pPr/>
              <a:t>19</a:t>
            </a:fld>
            <a:endParaRPr lang="en-US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Using PERT to evaluate the effects of uncertainty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/>
              <a:t>Three estimates are produced for each activity</a:t>
            </a:r>
          </a:p>
          <a:p>
            <a:r>
              <a:rPr lang="en-GB" i="1"/>
              <a:t>Most likely time (m) </a:t>
            </a:r>
          </a:p>
          <a:p>
            <a:r>
              <a:rPr lang="en-GB" i="1"/>
              <a:t>Optimistic time (a)</a:t>
            </a:r>
            <a:r>
              <a:rPr lang="en-GB"/>
              <a:t> </a:t>
            </a:r>
          </a:p>
          <a:p>
            <a:r>
              <a:rPr lang="en-GB" i="1"/>
              <a:t>Pessimistic (b)</a:t>
            </a:r>
            <a:r>
              <a:rPr lang="en-GB"/>
              <a:t> </a:t>
            </a:r>
          </a:p>
          <a:p>
            <a:r>
              <a:rPr lang="en-GB"/>
              <a:t>‘expected time’ t</a:t>
            </a:r>
            <a:r>
              <a:rPr lang="en-GB" baseline="-25000"/>
              <a:t>e </a:t>
            </a:r>
            <a:r>
              <a:rPr lang="en-GB"/>
              <a:t> = (a + 4m +b) / 6</a:t>
            </a:r>
          </a:p>
          <a:p>
            <a:r>
              <a:rPr lang="en-GB"/>
              <a:t>‘activity standard deviation’ S = (b-a)/6</a:t>
            </a:r>
          </a:p>
          <a:p>
            <a:endParaRPr lang="en-GB" baseline="-250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11180763" y="6473825"/>
            <a:ext cx="1011237" cy="247650"/>
          </a:xfrm>
        </p:spPr>
        <p:txBody>
          <a:bodyPr/>
          <a:lstStyle/>
          <a:p>
            <a:fld id="{42A7D1BC-6D1C-4D80-948C-0BDE7362BD4B}" type="slidenum">
              <a:rPr lang="en-US"/>
              <a:pPr/>
              <a:t>20</a:t>
            </a:fld>
            <a:endParaRPr lang="en-US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 chain of activities</a:t>
            </a:r>
          </a:p>
        </p:txBody>
      </p:sp>
      <p:graphicFrame>
        <p:nvGraphicFramePr>
          <p:cNvPr id="47160" name="Group 5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0175572"/>
              </p:ext>
            </p:extLst>
          </p:nvPr>
        </p:nvGraphicFramePr>
        <p:xfrm>
          <a:off x="359268" y="2605087"/>
          <a:ext cx="11480798" cy="2844800"/>
        </p:xfrm>
        <a:graphic>
          <a:graphicData uri="http://schemas.openxmlformats.org/drawingml/2006/table">
            <a:tbl>
              <a:tblPr/>
              <a:tblGrid>
                <a:gridCol w="191426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1187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1426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1426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91187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914262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711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Tahoma" pitchFamily="34" charset="0"/>
                        </a:rPr>
                        <a:t>Task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Tahoma" pitchFamily="34" charset="0"/>
                        </a:rPr>
                        <a:t>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Tahoma" pitchFamily="34" charset="0"/>
                        </a:rPr>
                        <a:t>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Tahoma" pitchFamily="34" charset="0"/>
                        </a:rPr>
                        <a:t>b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Tahoma" pitchFamily="34" charset="0"/>
                        </a:rPr>
                        <a:t>t</a:t>
                      </a:r>
                      <a:r>
                        <a:rPr kumimoji="0" lang="en-GB" sz="2800" b="0" i="0" u="none" strike="noStrike" cap="none" normalizeH="0" baseline="-25000">
                          <a:ln>
                            <a:noFill/>
                          </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Tahoma" pitchFamily="34" charset="0"/>
                        </a:rPr>
                        <a:t>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Tahoma" pitchFamily="34" charset="0"/>
                        </a:rPr>
                        <a:t>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11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Tahoma" pitchFamily="34" charset="0"/>
                        </a:rPr>
                        <a:t>A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Tahoma" pitchFamily="34" charset="0"/>
                        </a:rPr>
                        <a:t>10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Tahoma" pitchFamily="34" charset="0"/>
                        </a:rPr>
                        <a:t>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Tahoma" pitchFamily="34" charset="0"/>
                        </a:rPr>
                        <a:t>16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Tahoma" pitchFamily="34" charset="0"/>
                        </a:rPr>
                        <a:t>?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Tahoma" pitchFamily="34" charset="0"/>
                        </a:rPr>
                        <a:t>?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11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Tahoma" pitchFamily="34" charset="0"/>
                        </a:rPr>
                        <a:t>B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Tahoma" pitchFamily="34" charset="0"/>
                        </a:rPr>
                        <a:t>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Tahoma" pitchFamily="34" charset="0"/>
                        </a:rPr>
                        <a:t>10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Tahoma" pitchFamily="34" charset="0"/>
                        </a:rPr>
                        <a:t>14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Tahoma" pitchFamily="34" charset="0"/>
                        </a:rPr>
                        <a:t>?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Tahoma" pitchFamily="34" charset="0"/>
                        </a:rPr>
                        <a:t>?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11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Tahoma" pitchFamily="34" charset="0"/>
                        </a:rPr>
                        <a:t>C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Tahoma" pitchFamily="34" charset="0"/>
                        </a:rPr>
                        <a:t>20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Tahoma" pitchFamily="34" charset="0"/>
                        </a:rPr>
                        <a:t>24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Tahoma" pitchFamily="34" charset="0"/>
                        </a:rPr>
                        <a:t>38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Tahoma" pitchFamily="34" charset="0"/>
                        </a:rPr>
                        <a:t>?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Tahoma" pitchFamily="34" charset="0"/>
                        </a:rPr>
                        <a:t>?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45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0" y="6324600"/>
            <a:ext cx="3048000" cy="381000"/>
          </a:xfrm>
        </p:spPr>
        <p:txBody>
          <a:bodyPr/>
          <a:lstStyle/>
          <a:p>
            <a:fld id="{4FCF7D42-C42E-48DB-BFF5-D3E64365059C}" type="slidenum">
              <a:rPr lang="en-US"/>
              <a:pPr/>
              <a:t>21</a:t>
            </a:fld>
            <a:endParaRPr lang="en-US"/>
          </a:p>
        </p:txBody>
      </p:sp>
      <p:sp>
        <p:nvSpPr>
          <p:cNvPr id="47108" name="Rectangle 4"/>
          <p:cNvSpPr>
            <a:spLocks noChangeArrowheads="1"/>
          </p:cNvSpPr>
          <p:nvPr/>
        </p:nvSpPr>
        <p:spPr bwMode="auto">
          <a:xfrm>
            <a:off x="3048000" y="1690688"/>
            <a:ext cx="1584325" cy="865187"/>
          </a:xfrm>
          <a:prstGeom prst="rect">
            <a:avLst/>
          </a:prstGeom>
          <a:solidFill>
            <a:srgbClr val="99CCFF"/>
          </a:solidFill>
          <a:ln w="9525">
            <a:solidFill>
              <a:schemeClr val="bg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dirty="0"/>
              <a:t>Task A</a:t>
            </a:r>
          </a:p>
        </p:txBody>
      </p:sp>
      <p:sp>
        <p:nvSpPr>
          <p:cNvPr id="47110" name="Rectangle 6"/>
          <p:cNvSpPr>
            <a:spLocks noChangeArrowheads="1"/>
          </p:cNvSpPr>
          <p:nvPr/>
        </p:nvSpPr>
        <p:spPr bwMode="auto">
          <a:xfrm>
            <a:off x="5281612" y="1690688"/>
            <a:ext cx="1584325" cy="865187"/>
          </a:xfrm>
          <a:prstGeom prst="rect">
            <a:avLst/>
          </a:prstGeom>
          <a:solidFill>
            <a:srgbClr val="99CCFF"/>
          </a:solidFill>
          <a:ln w="9525">
            <a:solidFill>
              <a:schemeClr val="bg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dirty="0"/>
              <a:t>Task B</a:t>
            </a:r>
          </a:p>
        </p:txBody>
      </p:sp>
      <p:sp>
        <p:nvSpPr>
          <p:cNvPr id="47111" name="Rectangle 7"/>
          <p:cNvSpPr>
            <a:spLocks noChangeArrowheads="1"/>
          </p:cNvSpPr>
          <p:nvPr/>
        </p:nvSpPr>
        <p:spPr bwMode="auto">
          <a:xfrm>
            <a:off x="7369175" y="1690688"/>
            <a:ext cx="1584325" cy="865187"/>
          </a:xfrm>
          <a:prstGeom prst="rect">
            <a:avLst/>
          </a:prstGeom>
          <a:solidFill>
            <a:srgbClr val="99CCFF"/>
          </a:solidFill>
          <a:ln w="9525">
            <a:solidFill>
              <a:schemeClr val="bg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dirty="0"/>
              <a:t>Task C</a:t>
            </a:r>
          </a:p>
        </p:txBody>
      </p:sp>
      <p:sp>
        <p:nvSpPr>
          <p:cNvPr id="47112" name="Line 8"/>
          <p:cNvSpPr>
            <a:spLocks noChangeShapeType="1"/>
          </p:cNvSpPr>
          <p:nvPr/>
        </p:nvSpPr>
        <p:spPr bwMode="auto">
          <a:xfrm>
            <a:off x="4632325" y="2124074"/>
            <a:ext cx="6492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7113" name="Line 9"/>
          <p:cNvSpPr>
            <a:spLocks noChangeShapeType="1"/>
          </p:cNvSpPr>
          <p:nvPr/>
        </p:nvSpPr>
        <p:spPr bwMode="auto">
          <a:xfrm>
            <a:off x="6864350" y="2124074"/>
            <a:ext cx="5048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 chain of activities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What would be the expected duration of the chain A + B + C? </a:t>
            </a:r>
          </a:p>
          <a:p>
            <a:r>
              <a:rPr lang="en-GB"/>
              <a:t>Answer: 12.66 + 10.33 + 25.66 i.e. 48.65</a:t>
            </a:r>
          </a:p>
          <a:p>
            <a:r>
              <a:rPr lang="en-GB"/>
              <a:t>What would be the standard deviation for A + B+ C?</a:t>
            </a:r>
          </a:p>
          <a:p>
            <a:r>
              <a:rPr lang="en-GB"/>
              <a:t>Answer: square root of (1</a:t>
            </a:r>
            <a:r>
              <a:rPr lang="en-GB" baseline="30000"/>
              <a:t>2</a:t>
            </a:r>
            <a:r>
              <a:rPr lang="en-GB"/>
              <a:t> + 1</a:t>
            </a:r>
            <a:r>
              <a:rPr lang="en-GB" baseline="30000"/>
              <a:t>2</a:t>
            </a:r>
            <a:r>
              <a:rPr lang="en-GB"/>
              <a:t> + 3</a:t>
            </a:r>
            <a:r>
              <a:rPr lang="en-GB" baseline="30000"/>
              <a:t>2</a:t>
            </a:r>
            <a:r>
              <a:rPr lang="en-GB"/>
              <a:t>) i.e.</a:t>
            </a:r>
          </a:p>
          <a:p>
            <a:pPr>
              <a:buFontTx/>
              <a:buNone/>
            </a:pPr>
            <a:r>
              <a:rPr lang="en-GB"/>
              <a:t> 3.32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11180763" y="6473825"/>
            <a:ext cx="1011237" cy="247650"/>
          </a:xfrm>
        </p:spPr>
        <p:txBody>
          <a:bodyPr/>
          <a:lstStyle/>
          <a:p>
            <a:fld id="{AAF1DD83-FD2C-4312-BFE2-DD5AD408B42E}" type="slidenum">
              <a:rPr lang="en-US"/>
              <a:pPr/>
              <a:t>22</a:t>
            </a:fld>
            <a:endParaRPr lang="en-US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Assessing the likelihood of meeting a target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Say the target for completing A+B+C was 52 days (T)</a:t>
            </a:r>
          </a:p>
          <a:p>
            <a:r>
              <a:rPr lang="en-GB"/>
              <a:t>Calculate the z value thus</a:t>
            </a:r>
            <a:br>
              <a:rPr lang="en-GB"/>
            </a:br>
            <a:r>
              <a:rPr lang="en-GB"/>
              <a:t>	z = (T – t</a:t>
            </a:r>
            <a:r>
              <a:rPr lang="en-GB" baseline="-25000"/>
              <a:t>e</a:t>
            </a:r>
            <a:r>
              <a:rPr lang="en-GB"/>
              <a:t>)/s </a:t>
            </a:r>
          </a:p>
          <a:p>
            <a:r>
              <a:rPr lang="en-GB"/>
              <a:t>In this example  z = (52-48.33)/3.32 i.e. 1.01</a:t>
            </a:r>
          </a:p>
          <a:p>
            <a:r>
              <a:rPr lang="en-GB"/>
              <a:t>Look up in table of z values – see next overhead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11180763" y="6473825"/>
            <a:ext cx="1011237" cy="247650"/>
          </a:xfrm>
        </p:spPr>
        <p:txBody>
          <a:bodyPr/>
          <a:lstStyle/>
          <a:p>
            <a:fld id="{0039E3FC-908D-4444-80FA-0BD3D6A2DBC6}" type="slidenum">
              <a:rPr lang="en-US"/>
              <a:pPr/>
              <a:t>23</a:t>
            </a:fld>
            <a:endParaRPr lang="en-US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Graph of z values</a:t>
            </a:r>
            <a:r>
              <a:rPr lang="en-GB"/>
              <a:t> </a:t>
            </a:r>
          </a:p>
        </p:txBody>
      </p:sp>
      <p:pic>
        <p:nvPicPr>
          <p:cNvPr id="53253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701942" y="1237321"/>
            <a:ext cx="6788115" cy="4383357"/>
          </a:xfrm>
          <a:noFill/>
          <a:ln/>
        </p:spPr>
      </p:pic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11180763" y="6473825"/>
            <a:ext cx="1011237" cy="247650"/>
          </a:xfrm>
        </p:spPr>
        <p:txBody>
          <a:bodyPr/>
          <a:lstStyle/>
          <a:p>
            <a:fld id="{D62AF389-0616-4598-BE7E-D9B0A0FCCCF3}" type="slidenum">
              <a:rPr lang="en-US"/>
              <a:pPr/>
              <a:t>24</a:t>
            </a:fld>
            <a:endParaRPr lang="en-US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Critical chain approach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Tx/>
              <a:buNone/>
            </a:pPr>
            <a:r>
              <a:rPr lang="en-GB"/>
              <a:t>One problem with estimates of task duration:</a:t>
            </a:r>
          </a:p>
          <a:p>
            <a:r>
              <a:rPr lang="en-GB"/>
              <a:t>Estimators add a safety zone to estimate to take account of possible difficulties</a:t>
            </a:r>
          </a:p>
          <a:p>
            <a:r>
              <a:rPr lang="en-GB"/>
              <a:t>Developers work to the estimate + safety zone, so time is lost</a:t>
            </a:r>
          </a:p>
          <a:p>
            <a:r>
              <a:rPr lang="en-GB"/>
              <a:t>No advantage is taken of opportunities where tasks can finish early – and provide a buffer for later activities</a:t>
            </a:r>
          </a:p>
          <a:p>
            <a:endParaRPr lang="en-GB"/>
          </a:p>
          <a:p>
            <a:pPr>
              <a:buFontTx/>
              <a:buNone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11180763" y="6473825"/>
            <a:ext cx="1011237" cy="247650"/>
          </a:xfrm>
        </p:spPr>
        <p:txBody>
          <a:bodyPr/>
          <a:lstStyle/>
          <a:p>
            <a:fld id="{0CAE1D21-D0B0-448A-856B-AEC7AAC57808}" type="slidenum">
              <a:rPr lang="en-US"/>
              <a:pPr/>
              <a:t>25</a:t>
            </a:fld>
            <a:endParaRPr lang="en-US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Critical chain approach</a:t>
            </a:r>
          </a:p>
        </p:txBody>
      </p:sp>
      <p:sp>
        <p:nvSpPr>
          <p:cNvPr id="563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en-GB"/>
              <a:t>One answer to this:</a:t>
            </a:r>
          </a:p>
          <a:p>
            <a:pPr>
              <a:lnSpc>
                <a:spcPct val="90000"/>
              </a:lnSpc>
            </a:pPr>
            <a:r>
              <a:rPr lang="en-GB"/>
              <a:t>Base targets on midpoints (i.e. t</a:t>
            </a:r>
            <a:r>
              <a:rPr lang="en-GB" baseline="-25000"/>
              <a:t>e</a:t>
            </a:r>
            <a:r>
              <a:rPr lang="en-GB"/>
              <a:t>)</a:t>
            </a:r>
          </a:p>
          <a:p>
            <a:pPr>
              <a:lnSpc>
                <a:spcPct val="90000"/>
              </a:lnSpc>
            </a:pPr>
            <a:r>
              <a:rPr lang="en-GB"/>
              <a:t>Accumulate 50% of the safety zones (between t</a:t>
            </a:r>
            <a:r>
              <a:rPr lang="en-GB" baseline="-25000"/>
              <a:t>e</a:t>
            </a:r>
            <a:r>
              <a:rPr lang="en-GB"/>
              <a:t> and b) into a buffer at the end of the project</a:t>
            </a:r>
          </a:p>
          <a:p>
            <a:pPr>
              <a:lnSpc>
                <a:spcPct val="90000"/>
              </a:lnSpc>
            </a:pPr>
            <a:r>
              <a:rPr lang="en-GB"/>
              <a:t>Work backwards and start all activities at their latest start dates</a:t>
            </a:r>
          </a:p>
          <a:p>
            <a:pPr>
              <a:lnSpc>
                <a:spcPct val="90000"/>
              </a:lnSpc>
            </a:pPr>
            <a:r>
              <a:rPr lang="en-GB"/>
              <a:t>During project execution use relay race model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11180763" y="6473825"/>
            <a:ext cx="1011237" cy="247650"/>
          </a:xfrm>
        </p:spPr>
        <p:txBody>
          <a:bodyPr/>
          <a:lstStyle/>
          <a:p>
            <a:fld id="{530C0E31-2827-4CA9-90E6-ECF6E1BC908C}" type="slidenum">
              <a:rPr lang="en-US"/>
              <a:pPr/>
              <a:t>26</a:t>
            </a:fld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B1BC3338-7677-41C9-A84C-E9462723D405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58D42FE1-E357-4223-86B2-648248FCBC55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8A47F369-2795-4F6C-AB66-413EB283C3F7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906825F6-80EE-4593-BE55-1B84E9E400AF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F8A8A90F-4827-4CBE-99CB-172684BE24E8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BDB09F59-96F1-4872-A7D3-45C641C64B5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0C0622DC-FD19-42B0-80E0-A3D6D4C5A2A1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BD36C624-1C1C-4291-8EC9-EE60A2A2D170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A826747C-99FE-4A7E-9397-9034C85AB2D8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29EA82E2-D22A-4D18-AD86-209092D893B5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2ED0F9AB-C6EA-4B07-A464-669D8C0A2F84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F7E5E1BF-0FDD-46FD-A1C6-231C4B59D403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EDA22F5B-4DF2-413B-9C47-CB8416353B5B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1EAB63DE-BBDB-406D-86B5-BDB7CD506E55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CBB0FE39-D860-456F-AA8C-6507DBE8FB37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9C50FA4C-B13C-4F5A-87D8-41048682563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A80A27B0-F23D-4421-8893-4630E3699475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C3DBD5CE-3EF0-4D32-8FC4-F28C39544ABB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1789BABE-3BDB-4DC0-9C28-CB651A7EB90E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5FCF7648-44C3-491E-9D74-6B0BB8103601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New UWTSD PowerPoint Template</Template>
  <TotalTime>23</TotalTime>
  <Words>1194</Words>
  <Application>Microsoft Office PowerPoint</Application>
  <PresentationFormat>Widescreen</PresentationFormat>
  <Paragraphs>231</Paragraphs>
  <Slides>26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26</vt:i4>
      </vt:variant>
    </vt:vector>
  </HeadingPairs>
  <TitlesOfParts>
    <vt:vector size="52" baseType="lpstr">
      <vt:lpstr>Aptos</vt:lpstr>
      <vt:lpstr>Arial</vt:lpstr>
      <vt:lpstr>Calibri</vt:lpstr>
      <vt:lpstr>Calibri Light</vt:lpstr>
      <vt:lpstr>Tahoma</vt:lpstr>
      <vt:lpstr>Times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Risk management</vt:lpstr>
      <vt:lpstr>Some definitions of risk</vt:lpstr>
      <vt:lpstr>Categories of risk</vt:lpstr>
      <vt:lpstr>ISPL situational factors: the target domain</vt:lpstr>
      <vt:lpstr>ISPL situational factors: project domain</vt:lpstr>
      <vt:lpstr>A framework for dealing with risk</vt:lpstr>
      <vt:lpstr>Risk identification</vt:lpstr>
      <vt:lpstr>Boehm’s top 10 development risks</vt:lpstr>
      <vt:lpstr>Boehm’s top ten risk - continued</vt:lpstr>
      <vt:lpstr>Causal mapping</vt:lpstr>
      <vt:lpstr>Causal mapping - interventions</vt:lpstr>
      <vt:lpstr>Risk prioritization</vt:lpstr>
      <vt:lpstr>Examples of risk prioritisation</vt:lpstr>
      <vt:lpstr>Risk probability: qualitative descriptors</vt:lpstr>
      <vt:lpstr>Qualitative descriptors of impact on cost and associated range values </vt:lpstr>
      <vt:lpstr>Risk planning</vt:lpstr>
      <vt:lpstr>Risk reduction leverage</vt:lpstr>
      <vt:lpstr>Probability chart</vt:lpstr>
      <vt:lpstr>Using PERT to evaluate the effects of uncertainty</vt:lpstr>
      <vt:lpstr>A chain of activities</vt:lpstr>
      <vt:lpstr>A chain of activities</vt:lpstr>
      <vt:lpstr>Assessing the likelihood of meeting a target</vt:lpstr>
      <vt:lpstr>Graph of z values </vt:lpstr>
      <vt:lpstr>Critical chain approach</vt:lpstr>
      <vt:lpstr>Critical chain approach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Stephen Mosey</dc:creator>
  <cp:lastModifiedBy>Jenifer Prince Devaraj</cp:lastModifiedBy>
  <cp:revision>2</cp:revision>
  <dcterms:created xsi:type="dcterms:W3CDTF">2024-06-03T12:36:34Z</dcterms:created>
  <dcterms:modified xsi:type="dcterms:W3CDTF">2025-02-28T09:20:18Z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