
<file path=[Content_Types].xml><?xml version="1.0" encoding="utf-8"?>
<Types xmlns="http://schemas.openxmlformats.org/package/2006/content-types">
  <Default Extension="gGVYewVC38iv6ugljpQkAAHaFu"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78" r:id="rId6"/>
    <p:sldId id="257" r:id="rId7"/>
    <p:sldId id="276" r:id="rId8"/>
    <p:sldId id="277" r:id="rId9"/>
    <p:sldId id="258" r:id="rId10"/>
    <p:sldId id="288" r:id="rId11"/>
    <p:sldId id="279" r:id="rId12"/>
    <p:sldId id="280" r:id="rId13"/>
    <p:sldId id="281" r:id="rId14"/>
    <p:sldId id="282" r:id="rId15"/>
    <p:sldId id="283" r:id="rId16"/>
    <p:sldId id="284" r:id="rId17"/>
    <p:sldId id="285" r:id="rId18"/>
    <p:sldId id="267" r:id="rId19"/>
    <p:sldId id="275"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CA957-D3CB-48B8-9073-46EC6EC78DFC}" v="60" dt="2026-07-21T18:04:09.1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718"/>
  </p:normalViewPr>
  <p:slideViewPr>
    <p:cSldViewPr snapToGrid="0">
      <p:cViewPr varScale="1">
        <p:scale>
          <a:sx n="64" d="100"/>
          <a:sy n="64" d="100"/>
        </p:scale>
        <p:origin x="966" y="90"/>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adette Fatu Njavombo (2242752)" userId="a8ac3222-20eb-463d-ae22-0078ae206547" providerId="ADAL" clId="{F6DDF694-9585-418D-ACCB-AD01BD2D90BA}"/>
    <pc:docChg chg="undo custSel modSld">
      <pc:chgData name="Bernadette Fatu Njavombo (2242752)" userId="a8ac3222-20eb-463d-ae22-0078ae206547" providerId="ADAL" clId="{F6DDF694-9585-418D-ACCB-AD01BD2D90BA}" dt="2026-07-21T18:04:14.782" v="806" actId="113"/>
      <pc:docMkLst>
        <pc:docMk/>
      </pc:docMkLst>
      <pc:sldChg chg="modSp mod">
        <pc:chgData name="Bernadette Fatu Njavombo (2242752)" userId="a8ac3222-20eb-463d-ae22-0078ae206547" providerId="ADAL" clId="{F6DDF694-9585-418D-ACCB-AD01BD2D90BA}" dt="2026-07-21T17:36:22.143" v="568" actId="20577"/>
        <pc:sldMkLst>
          <pc:docMk/>
          <pc:sldMk cId="1325608595" sldId="257"/>
        </pc:sldMkLst>
        <pc:spChg chg="mod">
          <ac:chgData name="Bernadette Fatu Njavombo (2242752)" userId="a8ac3222-20eb-463d-ae22-0078ae206547" providerId="ADAL" clId="{F6DDF694-9585-418D-ACCB-AD01BD2D90BA}" dt="2026-07-21T17:36:22.143" v="568" actId="20577"/>
          <ac:spMkLst>
            <pc:docMk/>
            <pc:sldMk cId="1325608595" sldId="257"/>
            <ac:spMk id="3" creationId="{22788C46-D0BC-4307-AE55-7601A139E7CB}"/>
          </ac:spMkLst>
        </pc:spChg>
      </pc:sldChg>
      <pc:sldChg chg="modSp mod">
        <pc:chgData name="Bernadette Fatu Njavombo (2242752)" userId="a8ac3222-20eb-463d-ae22-0078ae206547" providerId="ADAL" clId="{F6DDF694-9585-418D-ACCB-AD01BD2D90BA}" dt="2026-07-12T12:56:26.064" v="211" actId="20577"/>
        <pc:sldMkLst>
          <pc:docMk/>
          <pc:sldMk cId="1639799154" sldId="258"/>
        </pc:sldMkLst>
        <pc:spChg chg="mod">
          <ac:chgData name="Bernadette Fatu Njavombo (2242752)" userId="a8ac3222-20eb-463d-ae22-0078ae206547" providerId="ADAL" clId="{F6DDF694-9585-418D-ACCB-AD01BD2D90BA}" dt="2026-07-12T12:56:26.064" v="211" actId="20577"/>
          <ac:spMkLst>
            <pc:docMk/>
            <pc:sldMk cId="1639799154" sldId="258"/>
            <ac:spMk id="3" creationId="{95B371F2-DBA5-415A-82C8-651F587B857A}"/>
          </ac:spMkLst>
        </pc:spChg>
      </pc:sldChg>
      <pc:sldChg chg="modSp mod">
        <pc:chgData name="Bernadette Fatu Njavombo (2242752)" userId="a8ac3222-20eb-463d-ae22-0078ae206547" providerId="ADAL" clId="{F6DDF694-9585-418D-ACCB-AD01BD2D90BA}" dt="2026-07-21T18:04:14.782" v="806" actId="113"/>
        <pc:sldMkLst>
          <pc:docMk/>
          <pc:sldMk cId="926184573" sldId="275"/>
        </pc:sldMkLst>
        <pc:spChg chg="mod">
          <ac:chgData name="Bernadette Fatu Njavombo (2242752)" userId="a8ac3222-20eb-463d-ae22-0078ae206547" providerId="ADAL" clId="{F6DDF694-9585-418D-ACCB-AD01BD2D90BA}" dt="2026-07-21T17:09:34.388" v="338" actId="14100"/>
          <ac:spMkLst>
            <pc:docMk/>
            <pc:sldMk cId="926184573" sldId="275"/>
            <ac:spMk id="2" creationId="{69FAE308-3076-43DB-B834-DA0B0AE19AF9}"/>
          </ac:spMkLst>
        </pc:spChg>
        <pc:spChg chg="mod">
          <ac:chgData name="Bernadette Fatu Njavombo (2242752)" userId="a8ac3222-20eb-463d-ae22-0078ae206547" providerId="ADAL" clId="{F6DDF694-9585-418D-ACCB-AD01BD2D90BA}" dt="2026-07-21T18:04:14.782" v="806" actId="113"/>
          <ac:spMkLst>
            <pc:docMk/>
            <pc:sldMk cId="926184573" sldId="275"/>
            <ac:spMk id="3" creationId="{BABC2CE0-8806-4B2A-A10A-32984D317434}"/>
          </ac:spMkLst>
        </pc:spChg>
      </pc:sldChg>
      <pc:sldChg chg="modSp mod">
        <pc:chgData name="Bernadette Fatu Njavombo (2242752)" userId="a8ac3222-20eb-463d-ae22-0078ae206547" providerId="ADAL" clId="{F6DDF694-9585-418D-ACCB-AD01BD2D90BA}" dt="2026-07-21T17:41:29.087" v="691" actId="20577"/>
        <pc:sldMkLst>
          <pc:docMk/>
          <pc:sldMk cId="1196662381" sldId="276"/>
        </pc:sldMkLst>
        <pc:spChg chg="mod">
          <ac:chgData name="Bernadette Fatu Njavombo (2242752)" userId="a8ac3222-20eb-463d-ae22-0078ae206547" providerId="ADAL" clId="{F6DDF694-9585-418D-ACCB-AD01BD2D90BA}" dt="2026-07-21T17:41:29.087" v="691" actId="20577"/>
          <ac:spMkLst>
            <pc:docMk/>
            <pc:sldMk cId="1196662381" sldId="276"/>
            <ac:spMk id="3" creationId="{884FCFC4-6103-54F1-5846-31BB4DC30DC1}"/>
          </ac:spMkLst>
        </pc:spChg>
      </pc:sldChg>
      <pc:sldChg chg="modSp mod">
        <pc:chgData name="Bernadette Fatu Njavombo (2242752)" userId="a8ac3222-20eb-463d-ae22-0078ae206547" providerId="ADAL" clId="{F6DDF694-9585-418D-ACCB-AD01BD2D90BA}" dt="2026-07-21T17:34:26.905" v="543" actId="20577"/>
        <pc:sldMkLst>
          <pc:docMk/>
          <pc:sldMk cId="4019221759" sldId="278"/>
        </pc:sldMkLst>
        <pc:spChg chg="mod">
          <ac:chgData name="Bernadette Fatu Njavombo (2242752)" userId="a8ac3222-20eb-463d-ae22-0078ae206547" providerId="ADAL" clId="{F6DDF694-9585-418D-ACCB-AD01BD2D90BA}" dt="2026-07-21T17:34:26.905" v="543" actId="20577"/>
          <ac:spMkLst>
            <pc:docMk/>
            <pc:sldMk cId="4019221759" sldId="278"/>
            <ac:spMk id="3" creationId="{C28B2DF4-DF79-4421-ECCA-40854E922C7E}"/>
          </ac:spMkLst>
        </pc:spChg>
      </pc:sldChg>
      <pc:sldChg chg="modSp mod">
        <pc:chgData name="Bernadette Fatu Njavombo (2242752)" userId="a8ac3222-20eb-463d-ae22-0078ae206547" providerId="ADAL" clId="{F6DDF694-9585-418D-ACCB-AD01BD2D90BA}" dt="2026-07-21T18:01:24.856" v="787"/>
        <pc:sldMkLst>
          <pc:docMk/>
          <pc:sldMk cId="3916468080" sldId="279"/>
        </pc:sldMkLst>
        <pc:graphicFrameChg chg="mod modGraphic">
          <ac:chgData name="Bernadette Fatu Njavombo (2242752)" userId="a8ac3222-20eb-463d-ae22-0078ae206547" providerId="ADAL" clId="{F6DDF694-9585-418D-ACCB-AD01BD2D90BA}" dt="2026-07-21T18:01:24.856" v="787"/>
          <ac:graphicFrameMkLst>
            <pc:docMk/>
            <pc:sldMk cId="3916468080" sldId="279"/>
            <ac:graphicFrameMk id="8" creationId="{7CCCAFA5-CCA2-54F7-36CD-396C83D41395}"/>
          </ac:graphicFrameMkLst>
        </pc:graphicFrameChg>
      </pc:sldChg>
      <pc:sldChg chg="modSp mod">
        <pc:chgData name="Bernadette Fatu Njavombo (2242752)" userId="a8ac3222-20eb-463d-ae22-0078ae206547" providerId="ADAL" clId="{F6DDF694-9585-418D-ACCB-AD01BD2D90BA}" dt="2026-07-12T13:04:07.568" v="244" actId="20577"/>
        <pc:sldMkLst>
          <pc:docMk/>
          <pc:sldMk cId="4046066312" sldId="280"/>
        </pc:sldMkLst>
        <pc:spChg chg="mod">
          <ac:chgData name="Bernadette Fatu Njavombo (2242752)" userId="a8ac3222-20eb-463d-ae22-0078ae206547" providerId="ADAL" clId="{F6DDF694-9585-418D-ACCB-AD01BD2D90BA}" dt="2026-07-12T13:04:07.568" v="244" actId="20577"/>
          <ac:spMkLst>
            <pc:docMk/>
            <pc:sldMk cId="4046066312" sldId="280"/>
            <ac:spMk id="14" creationId="{DEA96439-8BE2-F82B-2C77-19680E3C2E17}"/>
          </ac:spMkLst>
        </pc:spChg>
      </pc:sldChg>
      <pc:sldChg chg="addSp delSp modSp mod modClrScheme chgLayout">
        <pc:chgData name="Bernadette Fatu Njavombo (2242752)" userId="a8ac3222-20eb-463d-ae22-0078ae206547" providerId="ADAL" clId="{F6DDF694-9585-418D-ACCB-AD01BD2D90BA}" dt="2026-07-21T17:59:23.227" v="760" actId="20577"/>
        <pc:sldMkLst>
          <pc:docMk/>
          <pc:sldMk cId="2752631947" sldId="281"/>
        </pc:sldMkLst>
        <pc:spChg chg="mod">
          <ac:chgData name="Bernadette Fatu Njavombo (2242752)" userId="a8ac3222-20eb-463d-ae22-0078ae206547" providerId="ADAL" clId="{F6DDF694-9585-418D-ACCB-AD01BD2D90BA}" dt="2026-07-12T12:50:09.768" v="94" actId="26606"/>
          <ac:spMkLst>
            <pc:docMk/>
            <pc:sldMk cId="2752631947" sldId="281"/>
            <ac:spMk id="2" creationId="{EE456685-3F9D-B7E3-E9D6-3A3202B22098}"/>
          </ac:spMkLst>
        </pc:spChg>
        <pc:spChg chg="mod">
          <ac:chgData name="Bernadette Fatu Njavombo (2242752)" userId="a8ac3222-20eb-463d-ae22-0078ae206547" providerId="ADAL" clId="{F6DDF694-9585-418D-ACCB-AD01BD2D90BA}" dt="2026-07-12T12:50:09.768" v="94" actId="26606"/>
          <ac:spMkLst>
            <pc:docMk/>
            <pc:sldMk cId="2752631947" sldId="281"/>
            <ac:spMk id="6" creationId="{D5A2AE5F-91FB-9B46-54BC-C41A7AA8B41C}"/>
          </ac:spMkLst>
        </pc:spChg>
        <pc:spChg chg="mod">
          <ac:chgData name="Bernadette Fatu Njavombo (2242752)" userId="a8ac3222-20eb-463d-ae22-0078ae206547" providerId="ADAL" clId="{F6DDF694-9585-418D-ACCB-AD01BD2D90BA}" dt="2026-07-21T17:59:23.227" v="760" actId="20577"/>
          <ac:spMkLst>
            <pc:docMk/>
            <pc:sldMk cId="2752631947" sldId="281"/>
            <ac:spMk id="7" creationId="{E285C542-F281-DBE4-0FA0-B0D02C846548}"/>
          </ac:spMkLst>
        </pc:spChg>
        <pc:spChg chg="add mod">
          <ac:chgData name="Bernadette Fatu Njavombo (2242752)" userId="a8ac3222-20eb-463d-ae22-0078ae206547" providerId="ADAL" clId="{F6DDF694-9585-418D-ACCB-AD01BD2D90BA}" dt="2026-07-12T12:50:09.768" v="95" actId="26606"/>
          <ac:spMkLst>
            <pc:docMk/>
            <pc:sldMk cId="2752631947" sldId="281"/>
            <ac:spMk id="22" creationId="{64B0D761-A5D2-289B-5EB6-73AEFF373D81}"/>
          </ac:spMkLst>
        </pc:spChg>
        <pc:spChg chg="add mod">
          <ac:chgData name="Bernadette Fatu Njavombo (2242752)" userId="a8ac3222-20eb-463d-ae22-0078ae206547" providerId="ADAL" clId="{F6DDF694-9585-418D-ACCB-AD01BD2D90BA}" dt="2026-07-12T12:50:09.768" v="95" actId="26606"/>
          <ac:spMkLst>
            <pc:docMk/>
            <pc:sldMk cId="2752631947" sldId="281"/>
            <ac:spMk id="23" creationId="{0A8DF013-35E4-96CB-D20F-60D751DFDFAE}"/>
          </ac:spMkLst>
        </pc:spChg>
        <pc:picChg chg="add mod">
          <ac:chgData name="Bernadette Fatu Njavombo (2242752)" userId="a8ac3222-20eb-463d-ae22-0078ae206547" providerId="ADAL" clId="{F6DDF694-9585-418D-ACCB-AD01BD2D90BA}" dt="2026-07-21T17:54:52.269" v="743" actId="1076"/>
          <ac:picMkLst>
            <pc:docMk/>
            <pc:sldMk cId="2752631947" sldId="281"/>
            <ac:picMk id="3" creationId="{E22DBAE0-3A31-8B9D-8F57-442E248F83D9}"/>
          </ac:picMkLst>
        </pc:picChg>
      </pc:sldChg>
      <pc:sldChg chg="modSp mod">
        <pc:chgData name="Bernadette Fatu Njavombo (2242752)" userId="a8ac3222-20eb-463d-ae22-0078ae206547" providerId="ADAL" clId="{F6DDF694-9585-418D-ACCB-AD01BD2D90BA}" dt="2026-07-12T13:43:03.838" v="329" actId="20577"/>
        <pc:sldMkLst>
          <pc:docMk/>
          <pc:sldMk cId="2435827690" sldId="282"/>
        </pc:sldMkLst>
        <pc:graphicFrameChg chg="mod modGraphic">
          <ac:chgData name="Bernadette Fatu Njavombo (2242752)" userId="a8ac3222-20eb-463d-ae22-0078ae206547" providerId="ADAL" clId="{F6DDF694-9585-418D-ACCB-AD01BD2D90BA}" dt="2026-07-12T13:43:03.838" v="329" actId="20577"/>
          <ac:graphicFrameMkLst>
            <pc:docMk/>
            <pc:sldMk cId="2435827690" sldId="282"/>
            <ac:graphicFrameMk id="10" creationId="{4B162B88-CC61-E964-45CF-061DEC42797F}"/>
          </ac:graphicFrameMkLst>
        </pc:graphicFrameChg>
      </pc:sldChg>
      <pc:sldChg chg="modSp mod">
        <pc:chgData name="Bernadette Fatu Njavombo (2242752)" userId="a8ac3222-20eb-463d-ae22-0078ae206547" providerId="ADAL" clId="{F6DDF694-9585-418D-ACCB-AD01BD2D90BA}" dt="2026-07-21T17:30:51.706" v="514" actId="20577"/>
        <pc:sldMkLst>
          <pc:docMk/>
          <pc:sldMk cId="238654595" sldId="283"/>
        </pc:sldMkLst>
        <pc:spChg chg="mod">
          <ac:chgData name="Bernadette Fatu Njavombo (2242752)" userId="a8ac3222-20eb-463d-ae22-0078ae206547" providerId="ADAL" clId="{F6DDF694-9585-418D-ACCB-AD01BD2D90BA}" dt="2026-07-21T17:30:51.706" v="514" actId="20577"/>
          <ac:spMkLst>
            <pc:docMk/>
            <pc:sldMk cId="238654595" sldId="283"/>
            <ac:spMk id="3" creationId="{33AEB069-2940-0CC0-DA2B-56092D83E634}"/>
          </ac:spMkLst>
        </pc:spChg>
      </pc:sldChg>
      <pc:sldChg chg="addSp delSp modSp mod modClrScheme chgLayout">
        <pc:chgData name="Bernadette Fatu Njavombo (2242752)" userId="a8ac3222-20eb-463d-ae22-0078ae206547" providerId="ADAL" clId="{F6DDF694-9585-418D-ACCB-AD01BD2D90BA}" dt="2026-07-12T13:18:27.407" v="291" actId="14100"/>
        <pc:sldMkLst>
          <pc:docMk/>
          <pc:sldMk cId="3303846520" sldId="284"/>
        </pc:sldMkLst>
        <pc:spChg chg="mod">
          <ac:chgData name="Bernadette Fatu Njavombo (2242752)" userId="a8ac3222-20eb-463d-ae22-0078ae206547" providerId="ADAL" clId="{F6DDF694-9585-418D-ACCB-AD01BD2D90BA}" dt="2026-07-12T13:17:28.751" v="289" actId="26606"/>
          <ac:spMkLst>
            <pc:docMk/>
            <pc:sldMk cId="3303846520" sldId="284"/>
            <ac:spMk id="2" creationId="{CF85A765-36D3-29FC-49AE-9D24BA605C44}"/>
          </ac:spMkLst>
        </pc:spChg>
        <pc:spChg chg="mod">
          <ac:chgData name="Bernadette Fatu Njavombo (2242752)" userId="a8ac3222-20eb-463d-ae22-0078ae206547" providerId="ADAL" clId="{F6DDF694-9585-418D-ACCB-AD01BD2D90BA}" dt="2026-07-12T13:17:28.751" v="289" actId="26606"/>
          <ac:spMkLst>
            <pc:docMk/>
            <pc:sldMk cId="3303846520" sldId="284"/>
            <ac:spMk id="5" creationId="{08DA3581-7208-6455-58BB-C6B364A3C614}"/>
          </ac:spMkLst>
        </pc:spChg>
        <pc:spChg chg="mod">
          <ac:chgData name="Bernadette Fatu Njavombo (2242752)" userId="a8ac3222-20eb-463d-ae22-0078ae206547" providerId="ADAL" clId="{F6DDF694-9585-418D-ACCB-AD01BD2D90BA}" dt="2026-07-12T13:17:28.751" v="289" actId="26606"/>
          <ac:spMkLst>
            <pc:docMk/>
            <pc:sldMk cId="3303846520" sldId="284"/>
            <ac:spMk id="6" creationId="{E0356D64-01CF-AA47-5B44-38CEB2E7C7AF}"/>
          </ac:spMkLst>
        </pc:spChg>
        <pc:spChg chg="add mod">
          <ac:chgData name="Bernadette Fatu Njavombo (2242752)" userId="a8ac3222-20eb-463d-ae22-0078ae206547" providerId="ADAL" clId="{F6DDF694-9585-418D-ACCB-AD01BD2D90BA}" dt="2026-07-12T13:17:28.751" v="289" actId="26606"/>
          <ac:spMkLst>
            <pc:docMk/>
            <pc:sldMk cId="3303846520" sldId="284"/>
            <ac:spMk id="17" creationId="{8285CE10-F4E3-4342-202E-96153DE7306B}"/>
          </ac:spMkLst>
        </pc:spChg>
        <pc:graphicFrameChg chg="mod modGraphic">
          <ac:chgData name="Bernadette Fatu Njavombo (2242752)" userId="a8ac3222-20eb-463d-ae22-0078ae206547" providerId="ADAL" clId="{F6DDF694-9585-418D-ACCB-AD01BD2D90BA}" dt="2026-07-12T13:18:27.407" v="291" actId="14100"/>
          <ac:graphicFrameMkLst>
            <pc:docMk/>
            <pc:sldMk cId="3303846520" sldId="284"/>
            <ac:graphicFrameMk id="10" creationId="{299E9809-25CB-72A6-295C-5999151E3000}"/>
          </ac:graphicFrameMkLst>
        </pc:graphicFrameChg>
      </pc:sldChg>
      <pc:sldChg chg="modSp mod">
        <pc:chgData name="Bernadette Fatu Njavombo (2242752)" userId="a8ac3222-20eb-463d-ae22-0078ae206547" providerId="ADAL" clId="{F6DDF694-9585-418D-ACCB-AD01BD2D90BA}" dt="2026-07-21T17:26:52.725" v="503" actId="20577"/>
        <pc:sldMkLst>
          <pc:docMk/>
          <pc:sldMk cId="2727971275" sldId="285"/>
        </pc:sldMkLst>
        <pc:spChg chg="mod">
          <ac:chgData name="Bernadette Fatu Njavombo (2242752)" userId="a8ac3222-20eb-463d-ae22-0078ae206547" providerId="ADAL" clId="{F6DDF694-9585-418D-ACCB-AD01BD2D90BA}" dt="2026-07-21T17:26:52.725" v="503" actId="20577"/>
          <ac:spMkLst>
            <pc:docMk/>
            <pc:sldMk cId="2727971275" sldId="285"/>
            <ac:spMk id="3" creationId="{DC74FD16-065A-C126-1165-658B38638A76}"/>
          </ac:spMkLst>
        </pc:spChg>
      </pc:sldChg>
    </pc:docChg>
  </pc:docChgLst>
  <pc:docChgLst>
    <pc:chgData name="Bernadette Fatu Njavombo (2242752)" userId="S::2242752@student.uwtsd.ac.uk::a8ac3222-20eb-463d-ae22-0078ae206547" providerId="AD" clId="Web-{6F70D174-8982-5418-7FA9-2F4BD2DDAD0C}"/>
    <pc:docChg chg="modSld">
      <pc:chgData name="Bernadette Fatu Njavombo (2242752)" userId="S::2242752@student.uwtsd.ac.uk::a8ac3222-20eb-463d-ae22-0078ae206547" providerId="AD" clId="Web-{6F70D174-8982-5418-7FA9-2F4BD2DDAD0C}" dt="2026-06-30T20:46:11.618" v="1" actId="20577"/>
      <pc:docMkLst>
        <pc:docMk/>
      </pc:docMkLst>
      <pc:sldChg chg="modSp">
        <pc:chgData name="Bernadette Fatu Njavombo (2242752)" userId="S::2242752@student.uwtsd.ac.uk::a8ac3222-20eb-463d-ae22-0078ae206547" providerId="AD" clId="Web-{6F70D174-8982-5418-7FA9-2F4BD2DDAD0C}" dt="2026-06-30T20:46:11.618" v="1" actId="20577"/>
        <pc:sldMkLst>
          <pc:docMk/>
          <pc:sldMk cId="2259308896" sldId="256"/>
        </pc:sldMkLst>
        <pc:spChg chg="mod">
          <ac:chgData name="Bernadette Fatu Njavombo (2242752)" userId="S::2242752@student.uwtsd.ac.uk::a8ac3222-20eb-463d-ae22-0078ae206547" providerId="AD" clId="Web-{6F70D174-8982-5418-7FA9-2F4BD2DDAD0C}" dt="2026-06-30T20:46:11.618" v="1" actId="20577"/>
          <ac:spMkLst>
            <pc:docMk/>
            <pc:sldMk cId="2259308896" sldId="256"/>
            <ac:spMk id="3" creationId="{A068D447-28D3-4F5F-B2DC-FD67E90158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8720DC-EDE2-4093-9209-0796EDAC5247}"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55E1FE0C-1E3A-4DC5-9E55-7275E2209AFB}">
      <dgm:prSet/>
      <dgm:spPr/>
      <dgm:t>
        <a:bodyPr/>
        <a:lstStyle/>
        <a:p>
          <a:r>
            <a:rPr lang="en-GB" dirty="0"/>
            <a:t>Holistic, person-centred care (World Health Organisation, 2021; NHS England, 2024).</a:t>
          </a:r>
          <a:endParaRPr lang="en-US" dirty="0"/>
        </a:p>
      </dgm:t>
    </dgm:pt>
    <dgm:pt modelId="{1F90920A-DD5D-4950-A9FA-09FE90EC5825}" type="parTrans" cxnId="{1A892DFD-5190-48B3-8630-D1D884CF3B31}">
      <dgm:prSet/>
      <dgm:spPr/>
      <dgm:t>
        <a:bodyPr/>
        <a:lstStyle/>
        <a:p>
          <a:endParaRPr lang="en-US"/>
        </a:p>
      </dgm:t>
    </dgm:pt>
    <dgm:pt modelId="{AC8FCEED-1075-408F-A369-9EBB9C95E502}" type="sibTrans" cxnId="{1A892DFD-5190-48B3-8630-D1D884CF3B31}">
      <dgm:prSet/>
      <dgm:spPr/>
      <dgm:t>
        <a:bodyPr/>
        <a:lstStyle/>
        <a:p>
          <a:endParaRPr lang="en-US"/>
        </a:p>
      </dgm:t>
    </dgm:pt>
    <dgm:pt modelId="{3B1A7611-F860-428A-9611-17650BD9CB2B}">
      <dgm:prSet/>
      <dgm:spPr/>
      <dgm:t>
        <a:bodyPr/>
        <a:lstStyle/>
        <a:p>
          <a:r>
            <a:rPr lang="en-GB" dirty="0"/>
            <a:t>Addressing physical, mental, and social care(World Health Organization, 2021)</a:t>
          </a:r>
          <a:endParaRPr lang="en-US" dirty="0"/>
        </a:p>
      </dgm:t>
    </dgm:pt>
    <dgm:pt modelId="{85373EF8-2E63-4382-83A3-8162A7DFBBA5}" type="parTrans" cxnId="{4F86F376-D1EA-4887-9EA0-0F4589A3C3ED}">
      <dgm:prSet/>
      <dgm:spPr/>
      <dgm:t>
        <a:bodyPr/>
        <a:lstStyle/>
        <a:p>
          <a:endParaRPr lang="en-US"/>
        </a:p>
      </dgm:t>
    </dgm:pt>
    <dgm:pt modelId="{1C0E46CF-4EC9-4DAA-8474-7DE820C8A0EC}" type="sibTrans" cxnId="{4F86F376-D1EA-4887-9EA0-0F4589A3C3ED}">
      <dgm:prSet/>
      <dgm:spPr/>
      <dgm:t>
        <a:bodyPr/>
        <a:lstStyle/>
        <a:p>
          <a:endParaRPr lang="en-US"/>
        </a:p>
      </dgm:t>
    </dgm:pt>
    <dgm:pt modelId="{5237E2B2-45CB-4B0D-B5C1-0236DD653738}">
      <dgm:prSet/>
      <dgm:spPr/>
      <dgm:t>
        <a:bodyPr/>
        <a:lstStyle/>
        <a:p>
          <a:r>
            <a:rPr lang="en-GB" dirty="0"/>
            <a:t>Improves outcomes and efficiency </a:t>
          </a:r>
          <a:r>
            <a:rPr lang="en-GB" i="1" dirty="0"/>
            <a:t>(NHS England, 2019; World Health Organisation, 2021).</a:t>
          </a:r>
          <a:endParaRPr lang="en-US" dirty="0"/>
        </a:p>
      </dgm:t>
    </dgm:pt>
    <dgm:pt modelId="{F7B634DD-7784-448E-A9FF-5B818D691046}" type="parTrans" cxnId="{7C069455-ADF1-4A41-ADBB-00BDF0338EEA}">
      <dgm:prSet/>
      <dgm:spPr/>
      <dgm:t>
        <a:bodyPr/>
        <a:lstStyle/>
        <a:p>
          <a:endParaRPr lang="en-US"/>
        </a:p>
      </dgm:t>
    </dgm:pt>
    <dgm:pt modelId="{693BFF67-00E7-4A73-937F-9860FB24373C}" type="sibTrans" cxnId="{7C069455-ADF1-4A41-ADBB-00BDF0338EEA}">
      <dgm:prSet/>
      <dgm:spPr/>
      <dgm:t>
        <a:bodyPr/>
        <a:lstStyle/>
        <a:p>
          <a:endParaRPr lang="en-US"/>
        </a:p>
      </dgm:t>
    </dgm:pt>
    <dgm:pt modelId="{C569668E-3568-4290-BA4C-11CC8694CCED}" type="pres">
      <dgm:prSet presAssocID="{278720DC-EDE2-4093-9209-0796EDAC5247}" presName="hierChild1" presStyleCnt="0">
        <dgm:presLayoutVars>
          <dgm:chPref val="1"/>
          <dgm:dir/>
          <dgm:animOne val="branch"/>
          <dgm:animLvl val="lvl"/>
          <dgm:resizeHandles/>
        </dgm:presLayoutVars>
      </dgm:prSet>
      <dgm:spPr/>
    </dgm:pt>
    <dgm:pt modelId="{311F891B-B46D-4D87-8AC9-9F3F40081D47}" type="pres">
      <dgm:prSet presAssocID="{55E1FE0C-1E3A-4DC5-9E55-7275E2209AFB}" presName="hierRoot1" presStyleCnt="0"/>
      <dgm:spPr/>
    </dgm:pt>
    <dgm:pt modelId="{ABB121AB-DD27-4686-B8C3-A115217A3202}" type="pres">
      <dgm:prSet presAssocID="{55E1FE0C-1E3A-4DC5-9E55-7275E2209AFB}" presName="composite" presStyleCnt="0"/>
      <dgm:spPr/>
    </dgm:pt>
    <dgm:pt modelId="{5F2B70CD-7305-45B9-9CE0-8DD5FAAE71DA}" type="pres">
      <dgm:prSet presAssocID="{55E1FE0C-1E3A-4DC5-9E55-7275E2209AFB}" presName="background" presStyleLbl="node0" presStyleIdx="0" presStyleCnt="3"/>
      <dgm:spPr/>
    </dgm:pt>
    <dgm:pt modelId="{3D53B35F-9606-4CA4-8F12-44FC98684379}" type="pres">
      <dgm:prSet presAssocID="{55E1FE0C-1E3A-4DC5-9E55-7275E2209AFB}" presName="text" presStyleLbl="fgAcc0" presStyleIdx="0" presStyleCnt="3">
        <dgm:presLayoutVars>
          <dgm:chPref val="3"/>
        </dgm:presLayoutVars>
      </dgm:prSet>
      <dgm:spPr/>
    </dgm:pt>
    <dgm:pt modelId="{AC5C27E5-419F-49DE-B6E2-2EDA15AF287E}" type="pres">
      <dgm:prSet presAssocID="{55E1FE0C-1E3A-4DC5-9E55-7275E2209AFB}" presName="hierChild2" presStyleCnt="0"/>
      <dgm:spPr/>
    </dgm:pt>
    <dgm:pt modelId="{18D4E40E-9F85-4AC5-B254-AA28260C42FC}" type="pres">
      <dgm:prSet presAssocID="{3B1A7611-F860-428A-9611-17650BD9CB2B}" presName="hierRoot1" presStyleCnt="0"/>
      <dgm:spPr/>
    </dgm:pt>
    <dgm:pt modelId="{C8401C78-5D35-4E34-9865-694BBFD8967F}" type="pres">
      <dgm:prSet presAssocID="{3B1A7611-F860-428A-9611-17650BD9CB2B}" presName="composite" presStyleCnt="0"/>
      <dgm:spPr/>
    </dgm:pt>
    <dgm:pt modelId="{81B9C6EA-D752-4DA8-8D82-8B812E897676}" type="pres">
      <dgm:prSet presAssocID="{3B1A7611-F860-428A-9611-17650BD9CB2B}" presName="background" presStyleLbl="node0" presStyleIdx="1" presStyleCnt="3"/>
      <dgm:spPr/>
    </dgm:pt>
    <dgm:pt modelId="{1EBB3D8F-36F9-4C69-AE75-D77ED683422E}" type="pres">
      <dgm:prSet presAssocID="{3B1A7611-F860-428A-9611-17650BD9CB2B}" presName="text" presStyleLbl="fgAcc0" presStyleIdx="1" presStyleCnt="3">
        <dgm:presLayoutVars>
          <dgm:chPref val="3"/>
        </dgm:presLayoutVars>
      </dgm:prSet>
      <dgm:spPr/>
    </dgm:pt>
    <dgm:pt modelId="{C6982E54-238C-4735-8D72-F7CA3A895D35}" type="pres">
      <dgm:prSet presAssocID="{3B1A7611-F860-428A-9611-17650BD9CB2B}" presName="hierChild2" presStyleCnt="0"/>
      <dgm:spPr/>
    </dgm:pt>
    <dgm:pt modelId="{9F24FC9D-B608-48BE-8918-CECD20BF6B47}" type="pres">
      <dgm:prSet presAssocID="{5237E2B2-45CB-4B0D-B5C1-0236DD653738}" presName="hierRoot1" presStyleCnt="0"/>
      <dgm:spPr/>
    </dgm:pt>
    <dgm:pt modelId="{474D52B0-F6D8-4144-935D-28F824076C83}" type="pres">
      <dgm:prSet presAssocID="{5237E2B2-45CB-4B0D-B5C1-0236DD653738}" presName="composite" presStyleCnt="0"/>
      <dgm:spPr/>
    </dgm:pt>
    <dgm:pt modelId="{BB3351A4-B098-472A-BC74-64B00E103BF0}" type="pres">
      <dgm:prSet presAssocID="{5237E2B2-45CB-4B0D-B5C1-0236DD653738}" presName="background" presStyleLbl="node0" presStyleIdx="2" presStyleCnt="3"/>
      <dgm:spPr/>
    </dgm:pt>
    <dgm:pt modelId="{EBB598C1-27D0-4652-A75B-5EA0F60B79FE}" type="pres">
      <dgm:prSet presAssocID="{5237E2B2-45CB-4B0D-B5C1-0236DD653738}" presName="text" presStyleLbl="fgAcc0" presStyleIdx="2" presStyleCnt="3">
        <dgm:presLayoutVars>
          <dgm:chPref val="3"/>
        </dgm:presLayoutVars>
      </dgm:prSet>
      <dgm:spPr/>
    </dgm:pt>
    <dgm:pt modelId="{6767F832-ABEA-449C-8256-AAE111C5702F}" type="pres">
      <dgm:prSet presAssocID="{5237E2B2-45CB-4B0D-B5C1-0236DD653738}" presName="hierChild2" presStyleCnt="0"/>
      <dgm:spPr/>
    </dgm:pt>
  </dgm:ptLst>
  <dgm:cxnLst>
    <dgm:cxn modelId="{BD318123-5409-4391-B287-59AD94CD1CFE}" type="presOf" srcId="{278720DC-EDE2-4093-9209-0796EDAC5247}" destId="{C569668E-3568-4290-BA4C-11CC8694CCED}" srcOrd="0" destOrd="0" presId="urn:microsoft.com/office/officeart/2005/8/layout/hierarchy1"/>
    <dgm:cxn modelId="{7C069455-ADF1-4A41-ADBB-00BDF0338EEA}" srcId="{278720DC-EDE2-4093-9209-0796EDAC5247}" destId="{5237E2B2-45CB-4B0D-B5C1-0236DD653738}" srcOrd="2" destOrd="0" parTransId="{F7B634DD-7784-448E-A9FF-5B818D691046}" sibTransId="{693BFF67-00E7-4A73-937F-9860FB24373C}"/>
    <dgm:cxn modelId="{4F86F376-D1EA-4887-9EA0-0F4589A3C3ED}" srcId="{278720DC-EDE2-4093-9209-0796EDAC5247}" destId="{3B1A7611-F860-428A-9611-17650BD9CB2B}" srcOrd="1" destOrd="0" parTransId="{85373EF8-2E63-4382-83A3-8162A7DFBBA5}" sibTransId="{1C0E46CF-4EC9-4DAA-8474-7DE820C8A0EC}"/>
    <dgm:cxn modelId="{5558EC80-5239-4E96-9861-D3574EB0B791}" type="presOf" srcId="{3B1A7611-F860-428A-9611-17650BD9CB2B}" destId="{1EBB3D8F-36F9-4C69-AE75-D77ED683422E}" srcOrd="0" destOrd="0" presId="urn:microsoft.com/office/officeart/2005/8/layout/hierarchy1"/>
    <dgm:cxn modelId="{D7D7A981-E1E0-44A5-9663-5B9B14E3DC1A}" type="presOf" srcId="{5237E2B2-45CB-4B0D-B5C1-0236DD653738}" destId="{EBB598C1-27D0-4652-A75B-5EA0F60B79FE}" srcOrd="0" destOrd="0" presId="urn:microsoft.com/office/officeart/2005/8/layout/hierarchy1"/>
    <dgm:cxn modelId="{2128FB82-A32E-4F33-8DCA-2B5FE8534F34}" type="presOf" srcId="{55E1FE0C-1E3A-4DC5-9E55-7275E2209AFB}" destId="{3D53B35F-9606-4CA4-8F12-44FC98684379}" srcOrd="0" destOrd="0" presId="urn:microsoft.com/office/officeart/2005/8/layout/hierarchy1"/>
    <dgm:cxn modelId="{1A892DFD-5190-48B3-8630-D1D884CF3B31}" srcId="{278720DC-EDE2-4093-9209-0796EDAC5247}" destId="{55E1FE0C-1E3A-4DC5-9E55-7275E2209AFB}" srcOrd="0" destOrd="0" parTransId="{1F90920A-DD5D-4950-A9FA-09FE90EC5825}" sibTransId="{AC8FCEED-1075-408F-A369-9EBB9C95E502}"/>
    <dgm:cxn modelId="{7F095013-7258-4D95-82FA-1B87FD441A26}" type="presParOf" srcId="{C569668E-3568-4290-BA4C-11CC8694CCED}" destId="{311F891B-B46D-4D87-8AC9-9F3F40081D47}" srcOrd="0" destOrd="0" presId="urn:microsoft.com/office/officeart/2005/8/layout/hierarchy1"/>
    <dgm:cxn modelId="{99DBCAEA-D29E-4C40-B804-6881DFE73F5D}" type="presParOf" srcId="{311F891B-B46D-4D87-8AC9-9F3F40081D47}" destId="{ABB121AB-DD27-4686-B8C3-A115217A3202}" srcOrd="0" destOrd="0" presId="urn:microsoft.com/office/officeart/2005/8/layout/hierarchy1"/>
    <dgm:cxn modelId="{017291EA-7F3D-4F2A-856B-2997E5D6E997}" type="presParOf" srcId="{ABB121AB-DD27-4686-B8C3-A115217A3202}" destId="{5F2B70CD-7305-45B9-9CE0-8DD5FAAE71DA}" srcOrd="0" destOrd="0" presId="urn:microsoft.com/office/officeart/2005/8/layout/hierarchy1"/>
    <dgm:cxn modelId="{428BB33B-EA83-4F44-94CB-F83EE9ACF0C7}" type="presParOf" srcId="{ABB121AB-DD27-4686-B8C3-A115217A3202}" destId="{3D53B35F-9606-4CA4-8F12-44FC98684379}" srcOrd="1" destOrd="0" presId="urn:microsoft.com/office/officeart/2005/8/layout/hierarchy1"/>
    <dgm:cxn modelId="{9977685A-0419-4298-BF99-7F4870178DAD}" type="presParOf" srcId="{311F891B-B46D-4D87-8AC9-9F3F40081D47}" destId="{AC5C27E5-419F-49DE-B6E2-2EDA15AF287E}" srcOrd="1" destOrd="0" presId="urn:microsoft.com/office/officeart/2005/8/layout/hierarchy1"/>
    <dgm:cxn modelId="{16E7E40D-5545-4CFC-AD61-738E272DAF46}" type="presParOf" srcId="{C569668E-3568-4290-BA4C-11CC8694CCED}" destId="{18D4E40E-9F85-4AC5-B254-AA28260C42FC}" srcOrd="1" destOrd="0" presId="urn:microsoft.com/office/officeart/2005/8/layout/hierarchy1"/>
    <dgm:cxn modelId="{2C98E56D-B9DE-4068-A454-D3D9E9172EAF}" type="presParOf" srcId="{18D4E40E-9F85-4AC5-B254-AA28260C42FC}" destId="{C8401C78-5D35-4E34-9865-694BBFD8967F}" srcOrd="0" destOrd="0" presId="urn:microsoft.com/office/officeart/2005/8/layout/hierarchy1"/>
    <dgm:cxn modelId="{430A5D83-76BC-4636-BF5E-64BBAF067158}" type="presParOf" srcId="{C8401C78-5D35-4E34-9865-694BBFD8967F}" destId="{81B9C6EA-D752-4DA8-8D82-8B812E897676}" srcOrd="0" destOrd="0" presId="urn:microsoft.com/office/officeart/2005/8/layout/hierarchy1"/>
    <dgm:cxn modelId="{B34183E0-E057-4067-9554-BE85176840D3}" type="presParOf" srcId="{C8401C78-5D35-4E34-9865-694BBFD8967F}" destId="{1EBB3D8F-36F9-4C69-AE75-D77ED683422E}" srcOrd="1" destOrd="0" presId="urn:microsoft.com/office/officeart/2005/8/layout/hierarchy1"/>
    <dgm:cxn modelId="{9FFD998A-67DC-4FBB-9A5A-E017B1792300}" type="presParOf" srcId="{18D4E40E-9F85-4AC5-B254-AA28260C42FC}" destId="{C6982E54-238C-4735-8D72-F7CA3A895D35}" srcOrd="1" destOrd="0" presId="urn:microsoft.com/office/officeart/2005/8/layout/hierarchy1"/>
    <dgm:cxn modelId="{6E9A0D9E-901A-411E-8C25-D43B05C8D039}" type="presParOf" srcId="{C569668E-3568-4290-BA4C-11CC8694CCED}" destId="{9F24FC9D-B608-48BE-8918-CECD20BF6B47}" srcOrd="2" destOrd="0" presId="urn:microsoft.com/office/officeart/2005/8/layout/hierarchy1"/>
    <dgm:cxn modelId="{E1E1EF17-3239-4830-9718-D676288BFF96}" type="presParOf" srcId="{9F24FC9D-B608-48BE-8918-CECD20BF6B47}" destId="{474D52B0-F6D8-4144-935D-28F824076C83}" srcOrd="0" destOrd="0" presId="urn:microsoft.com/office/officeart/2005/8/layout/hierarchy1"/>
    <dgm:cxn modelId="{91DF6A29-C2D0-423A-9353-B57402F35714}" type="presParOf" srcId="{474D52B0-F6D8-4144-935D-28F824076C83}" destId="{BB3351A4-B098-472A-BC74-64B00E103BF0}" srcOrd="0" destOrd="0" presId="urn:microsoft.com/office/officeart/2005/8/layout/hierarchy1"/>
    <dgm:cxn modelId="{DFB2F81D-5E9D-47D5-A04A-53E88F814934}" type="presParOf" srcId="{474D52B0-F6D8-4144-935D-28F824076C83}" destId="{EBB598C1-27D0-4652-A75B-5EA0F60B79FE}" srcOrd="1" destOrd="0" presId="urn:microsoft.com/office/officeart/2005/8/layout/hierarchy1"/>
    <dgm:cxn modelId="{B8C0D5D3-DB2F-49BE-A397-EC980F289B87}" type="presParOf" srcId="{9F24FC9D-B608-48BE-8918-CECD20BF6B47}" destId="{6767F832-ABEA-449C-8256-AAE111C570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97D4C4-0BAA-4E8C-A8E2-A8CA85BE85D7}" type="doc">
      <dgm:prSet loTypeId="urn:microsoft.com/office/officeart/2005/8/layout/chevron1" loCatId="process" qsTypeId="urn:microsoft.com/office/officeart/2005/8/quickstyle/simple4" qsCatId="simple" csTypeId="urn:microsoft.com/office/officeart/2005/8/colors/accent3_2" csCatId="accent3" phldr="1"/>
      <dgm:spPr/>
      <dgm:t>
        <a:bodyPr/>
        <a:lstStyle/>
        <a:p>
          <a:endParaRPr lang="en-US"/>
        </a:p>
      </dgm:t>
    </dgm:pt>
    <dgm:pt modelId="{8FBEF46D-FCE7-4684-8A87-5FD9D33ABC90}">
      <dgm:prSet/>
      <dgm:spPr/>
      <dgm:t>
        <a:bodyPr/>
        <a:lstStyle/>
        <a:p>
          <a:r>
            <a:rPr lang="en-GB" dirty="0"/>
            <a:t>Policies supporting holistic health</a:t>
          </a:r>
          <a:endParaRPr lang="en-US" dirty="0"/>
        </a:p>
      </dgm:t>
    </dgm:pt>
    <dgm:pt modelId="{601E1B48-2723-47BA-9827-9D3672EB5983}" type="parTrans" cxnId="{CF2605DB-AF7F-46C3-8B6E-5359B2F77894}">
      <dgm:prSet/>
      <dgm:spPr/>
      <dgm:t>
        <a:bodyPr/>
        <a:lstStyle/>
        <a:p>
          <a:endParaRPr lang="en-US"/>
        </a:p>
      </dgm:t>
    </dgm:pt>
    <dgm:pt modelId="{B41E856E-AB59-4738-AF84-E37D3B7A9968}" type="sibTrans" cxnId="{CF2605DB-AF7F-46C3-8B6E-5359B2F77894}">
      <dgm:prSet/>
      <dgm:spPr/>
      <dgm:t>
        <a:bodyPr/>
        <a:lstStyle/>
        <a:p>
          <a:endParaRPr lang="en-US"/>
        </a:p>
      </dgm:t>
    </dgm:pt>
    <dgm:pt modelId="{EA4B51C2-3A2F-4E75-9357-EE00A34C181D}">
      <dgm:prSet/>
      <dgm:spPr/>
      <dgm:t>
        <a:bodyPr/>
        <a:lstStyle/>
        <a:p>
          <a:r>
            <a:rPr lang="en-GB" dirty="0"/>
            <a:t>Preventive healthcare programs </a:t>
          </a:r>
          <a:endParaRPr lang="en-US" dirty="0"/>
        </a:p>
      </dgm:t>
    </dgm:pt>
    <dgm:pt modelId="{4BA1971B-DD7B-4BC3-A5D3-1C58E48BDD34}" type="parTrans" cxnId="{0EB39119-FEB9-464F-8FA7-D3F8802C477D}">
      <dgm:prSet/>
      <dgm:spPr/>
      <dgm:t>
        <a:bodyPr/>
        <a:lstStyle/>
        <a:p>
          <a:endParaRPr lang="en-US"/>
        </a:p>
      </dgm:t>
    </dgm:pt>
    <dgm:pt modelId="{C8BFEA42-C2BC-4F38-A239-86BDE699C006}" type="sibTrans" cxnId="{0EB39119-FEB9-464F-8FA7-D3F8802C477D}">
      <dgm:prSet/>
      <dgm:spPr/>
      <dgm:t>
        <a:bodyPr/>
        <a:lstStyle/>
        <a:p>
          <a:endParaRPr lang="en-US"/>
        </a:p>
      </dgm:t>
    </dgm:pt>
    <dgm:pt modelId="{363A162C-B8AC-4BDD-A2C6-4441D99AEC41}">
      <dgm:prSet/>
      <dgm:spPr/>
      <dgm:t>
        <a:bodyPr/>
        <a:lstStyle/>
        <a:p>
          <a:r>
            <a:rPr lang="en-GB" dirty="0"/>
            <a:t>Mental health initiatives and early–intervention policies </a:t>
          </a:r>
          <a:endParaRPr lang="en-US" dirty="0"/>
        </a:p>
      </dgm:t>
    </dgm:pt>
    <dgm:pt modelId="{CC70A074-2231-4E78-A01E-57FC66E96B58}" type="parTrans" cxnId="{7282BACE-FB25-4EB5-8C5E-3134AFD4ED6F}">
      <dgm:prSet/>
      <dgm:spPr/>
      <dgm:t>
        <a:bodyPr/>
        <a:lstStyle/>
        <a:p>
          <a:endParaRPr lang="en-US"/>
        </a:p>
      </dgm:t>
    </dgm:pt>
    <dgm:pt modelId="{9CFBC8E8-1EBE-4DF8-BA79-BC9214D821E1}" type="sibTrans" cxnId="{7282BACE-FB25-4EB5-8C5E-3134AFD4ED6F}">
      <dgm:prSet/>
      <dgm:spPr/>
      <dgm:t>
        <a:bodyPr/>
        <a:lstStyle/>
        <a:p>
          <a:endParaRPr lang="en-US"/>
        </a:p>
      </dgm:t>
    </dgm:pt>
    <dgm:pt modelId="{2EA505B4-65A1-47DC-ABB9-5F65840EAF0F}">
      <dgm:prSet/>
      <dgm:spPr/>
      <dgm:t>
        <a:bodyPr/>
        <a:lstStyle/>
        <a:p>
          <a:r>
            <a:rPr lang="en-GB" dirty="0"/>
            <a:t>Public health legislation promoting healthy environments (2025)Campaign Resource Centre  </a:t>
          </a:r>
          <a:endParaRPr lang="en-US" dirty="0"/>
        </a:p>
      </dgm:t>
    </dgm:pt>
    <dgm:pt modelId="{5B80409B-A568-4B67-B853-EC915280A09E}" type="parTrans" cxnId="{63885E00-0919-4799-BE62-1DAF75D4E77D}">
      <dgm:prSet/>
      <dgm:spPr/>
      <dgm:t>
        <a:bodyPr/>
        <a:lstStyle/>
        <a:p>
          <a:endParaRPr lang="en-US"/>
        </a:p>
      </dgm:t>
    </dgm:pt>
    <dgm:pt modelId="{49E25224-0673-4340-BA3A-A5F941F7DF89}" type="sibTrans" cxnId="{63885E00-0919-4799-BE62-1DAF75D4E77D}">
      <dgm:prSet/>
      <dgm:spPr/>
      <dgm:t>
        <a:bodyPr/>
        <a:lstStyle/>
        <a:p>
          <a:endParaRPr lang="en-US"/>
        </a:p>
      </dgm:t>
    </dgm:pt>
    <dgm:pt modelId="{EC047F4B-0B6D-4B39-8004-7E8DDFC0D977}">
      <dgm:prSet/>
      <dgm:spPr/>
      <dgm:t>
        <a:bodyPr/>
        <a:lstStyle/>
        <a:p>
          <a:r>
            <a:rPr lang="en-GB"/>
            <a:t>Challenges </a:t>
          </a:r>
          <a:endParaRPr lang="en-US"/>
        </a:p>
      </dgm:t>
    </dgm:pt>
    <dgm:pt modelId="{D023A2D1-2F1A-4512-99DC-EEBEE44CB18C}" type="parTrans" cxnId="{1AEE496A-DEAA-45BD-89E8-4963AE21ACDA}">
      <dgm:prSet/>
      <dgm:spPr/>
      <dgm:t>
        <a:bodyPr/>
        <a:lstStyle/>
        <a:p>
          <a:endParaRPr lang="en-US"/>
        </a:p>
      </dgm:t>
    </dgm:pt>
    <dgm:pt modelId="{D1363CE5-8942-46EA-83DC-7907EE7EB553}" type="sibTrans" cxnId="{1AEE496A-DEAA-45BD-89E8-4963AE21ACDA}">
      <dgm:prSet/>
      <dgm:spPr/>
      <dgm:t>
        <a:bodyPr/>
        <a:lstStyle/>
        <a:p>
          <a:endParaRPr lang="en-US"/>
        </a:p>
      </dgm:t>
    </dgm:pt>
    <dgm:pt modelId="{E890BE5D-54E0-4110-95F1-CBC773AA7DAE}">
      <dgm:prSet/>
      <dgm:spPr/>
      <dgm:t>
        <a:bodyPr/>
        <a:lstStyle/>
        <a:p>
          <a:r>
            <a:rPr lang="en-GB" dirty="0"/>
            <a:t>Funding limitations</a:t>
          </a:r>
        </a:p>
      </dgm:t>
    </dgm:pt>
    <dgm:pt modelId="{6B9D1830-C96D-4825-AD22-E20D23CD17C5}" type="parTrans" cxnId="{08EAB94C-D3F0-4B10-A079-4E98009104FF}">
      <dgm:prSet/>
      <dgm:spPr/>
      <dgm:t>
        <a:bodyPr/>
        <a:lstStyle/>
        <a:p>
          <a:endParaRPr lang="en-US"/>
        </a:p>
      </dgm:t>
    </dgm:pt>
    <dgm:pt modelId="{5DDC4D23-78EC-45B0-B9EB-773A677A10B4}" type="sibTrans" cxnId="{08EAB94C-D3F0-4B10-A079-4E98009104FF}">
      <dgm:prSet/>
      <dgm:spPr/>
      <dgm:t>
        <a:bodyPr/>
        <a:lstStyle/>
        <a:p>
          <a:endParaRPr lang="en-US"/>
        </a:p>
      </dgm:t>
    </dgm:pt>
    <dgm:pt modelId="{94703095-13CF-4F56-AC7E-89B2F7E06C0A}">
      <dgm:prSet/>
      <dgm:spPr/>
      <dgm:t>
        <a:bodyPr/>
        <a:lstStyle/>
        <a:p>
          <a:r>
            <a:rPr lang="en-GB" dirty="0"/>
            <a:t>Unequal distributions of resources </a:t>
          </a:r>
          <a:endParaRPr lang="en-US" dirty="0"/>
        </a:p>
      </dgm:t>
    </dgm:pt>
    <dgm:pt modelId="{65F397E2-EDE9-4E14-998C-0FCF721ED21E}" type="parTrans" cxnId="{1967B7AE-BCD9-4D35-97A0-C0CFA416B81A}">
      <dgm:prSet/>
      <dgm:spPr/>
      <dgm:t>
        <a:bodyPr/>
        <a:lstStyle/>
        <a:p>
          <a:endParaRPr lang="en-GB"/>
        </a:p>
      </dgm:t>
    </dgm:pt>
    <dgm:pt modelId="{FB8F9542-0D94-48A3-B88E-E24199484DE8}" type="sibTrans" cxnId="{1967B7AE-BCD9-4D35-97A0-C0CFA416B81A}">
      <dgm:prSet/>
      <dgm:spPr/>
      <dgm:t>
        <a:bodyPr/>
        <a:lstStyle/>
        <a:p>
          <a:endParaRPr lang="en-GB"/>
        </a:p>
      </dgm:t>
    </dgm:pt>
    <dgm:pt modelId="{37654538-B96B-46FC-930F-82D9CD372815}">
      <dgm:prSet/>
      <dgm:spPr/>
      <dgm:t>
        <a:bodyPr/>
        <a:lstStyle/>
        <a:p>
          <a:r>
            <a:rPr lang="en-US" dirty="0"/>
            <a:t>Slow implementations </a:t>
          </a:r>
          <a:r>
            <a:rPr lang="en-GB" dirty="0"/>
            <a:t> </a:t>
          </a:r>
          <a:endParaRPr lang="en-US" dirty="0"/>
        </a:p>
      </dgm:t>
    </dgm:pt>
    <dgm:pt modelId="{63F2E978-B772-48E3-BE17-6A36DABD870B}" type="parTrans" cxnId="{8348B3FB-4B7A-4DC7-86E0-6E9EC299B5AF}">
      <dgm:prSet/>
      <dgm:spPr/>
      <dgm:t>
        <a:bodyPr/>
        <a:lstStyle/>
        <a:p>
          <a:endParaRPr lang="en-GB"/>
        </a:p>
      </dgm:t>
    </dgm:pt>
    <dgm:pt modelId="{E550F8A1-3737-41AD-B60E-34FD7295F26E}" type="sibTrans" cxnId="{8348B3FB-4B7A-4DC7-86E0-6E9EC299B5AF}">
      <dgm:prSet/>
      <dgm:spPr/>
      <dgm:t>
        <a:bodyPr/>
        <a:lstStyle/>
        <a:p>
          <a:endParaRPr lang="en-GB"/>
        </a:p>
      </dgm:t>
    </dgm:pt>
    <dgm:pt modelId="{BC8A5E97-5E9A-4EF2-8C49-4799343B5B6E}">
      <dgm:prSet/>
      <dgm:spPr/>
      <dgm:t>
        <a:bodyPr/>
        <a:lstStyle/>
        <a:p>
          <a:r>
            <a:rPr lang="en-GB" dirty="0"/>
            <a:t>Regulatory barriers</a:t>
          </a:r>
          <a:endParaRPr lang="en-US" dirty="0"/>
        </a:p>
      </dgm:t>
    </dgm:pt>
    <dgm:pt modelId="{C9701EAC-9701-4E31-B068-E76E7E027458}" type="parTrans" cxnId="{20AE8864-E206-4EC1-9084-1E7F1AE90993}">
      <dgm:prSet/>
      <dgm:spPr/>
      <dgm:t>
        <a:bodyPr/>
        <a:lstStyle/>
        <a:p>
          <a:endParaRPr lang="en-GB"/>
        </a:p>
      </dgm:t>
    </dgm:pt>
    <dgm:pt modelId="{BCDD4E48-34DB-4461-B208-FABBD6D71A6C}" type="sibTrans" cxnId="{20AE8864-E206-4EC1-9084-1E7F1AE90993}">
      <dgm:prSet/>
      <dgm:spPr/>
      <dgm:t>
        <a:bodyPr/>
        <a:lstStyle/>
        <a:p>
          <a:endParaRPr lang="en-GB"/>
        </a:p>
      </dgm:t>
    </dgm:pt>
    <dgm:pt modelId="{B5428698-6FCD-4471-8095-EF9AF6B0C6A1}" type="pres">
      <dgm:prSet presAssocID="{6597D4C4-0BAA-4E8C-A8E2-A8CA85BE85D7}" presName="Name0" presStyleCnt="0">
        <dgm:presLayoutVars>
          <dgm:dir/>
          <dgm:animLvl val="lvl"/>
          <dgm:resizeHandles val="exact"/>
        </dgm:presLayoutVars>
      </dgm:prSet>
      <dgm:spPr/>
    </dgm:pt>
    <dgm:pt modelId="{A4EE2288-DDA7-4D0B-9485-E1712858BECF}" type="pres">
      <dgm:prSet presAssocID="{8FBEF46D-FCE7-4684-8A87-5FD9D33ABC90}" presName="composite" presStyleCnt="0"/>
      <dgm:spPr/>
    </dgm:pt>
    <dgm:pt modelId="{8DF2D991-7A68-4A09-9CCA-D3BFEB4D0231}" type="pres">
      <dgm:prSet presAssocID="{8FBEF46D-FCE7-4684-8A87-5FD9D33ABC90}" presName="parTx" presStyleLbl="node1" presStyleIdx="0" presStyleCnt="2">
        <dgm:presLayoutVars>
          <dgm:chMax val="0"/>
          <dgm:chPref val="0"/>
          <dgm:bulletEnabled val="1"/>
        </dgm:presLayoutVars>
      </dgm:prSet>
      <dgm:spPr/>
    </dgm:pt>
    <dgm:pt modelId="{6A6882F6-99BC-4D96-8212-C109AD48BAB5}" type="pres">
      <dgm:prSet presAssocID="{8FBEF46D-FCE7-4684-8A87-5FD9D33ABC90}" presName="desTx" presStyleLbl="revTx" presStyleIdx="0" presStyleCnt="2">
        <dgm:presLayoutVars>
          <dgm:bulletEnabled val="1"/>
        </dgm:presLayoutVars>
      </dgm:prSet>
      <dgm:spPr/>
    </dgm:pt>
    <dgm:pt modelId="{303108F4-1B4B-4B45-A9E6-1EA7366859E2}" type="pres">
      <dgm:prSet presAssocID="{B41E856E-AB59-4738-AF84-E37D3B7A9968}" presName="space" presStyleCnt="0"/>
      <dgm:spPr/>
    </dgm:pt>
    <dgm:pt modelId="{E0B76A15-EC40-40C2-A52C-7CBE4EC9C41D}" type="pres">
      <dgm:prSet presAssocID="{EC047F4B-0B6D-4B39-8004-7E8DDFC0D977}" presName="composite" presStyleCnt="0"/>
      <dgm:spPr/>
    </dgm:pt>
    <dgm:pt modelId="{920D8FC4-F04E-4BA7-9D1F-5C7BD9577DB7}" type="pres">
      <dgm:prSet presAssocID="{EC047F4B-0B6D-4B39-8004-7E8DDFC0D977}" presName="parTx" presStyleLbl="node1" presStyleIdx="1" presStyleCnt="2">
        <dgm:presLayoutVars>
          <dgm:chMax val="0"/>
          <dgm:chPref val="0"/>
          <dgm:bulletEnabled val="1"/>
        </dgm:presLayoutVars>
      </dgm:prSet>
      <dgm:spPr/>
    </dgm:pt>
    <dgm:pt modelId="{A045C5BB-725D-45D5-B94B-1FD30399337B}" type="pres">
      <dgm:prSet presAssocID="{EC047F4B-0B6D-4B39-8004-7E8DDFC0D977}" presName="desTx" presStyleLbl="revTx" presStyleIdx="1" presStyleCnt="2">
        <dgm:presLayoutVars>
          <dgm:bulletEnabled val="1"/>
        </dgm:presLayoutVars>
      </dgm:prSet>
      <dgm:spPr/>
    </dgm:pt>
  </dgm:ptLst>
  <dgm:cxnLst>
    <dgm:cxn modelId="{63885E00-0919-4799-BE62-1DAF75D4E77D}" srcId="{8FBEF46D-FCE7-4684-8A87-5FD9D33ABC90}" destId="{2EA505B4-65A1-47DC-ABB9-5F65840EAF0F}" srcOrd="2" destOrd="0" parTransId="{5B80409B-A568-4B67-B853-EC915280A09E}" sibTransId="{49E25224-0673-4340-BA3A-A5F941F7DF89}"/>
    <dgm:cxn modelId="{0EB39119-FEB9-464F-8FA7-D3F8802C477D}" srcId="{8FBEF46D-FCE7-4684-8A87-5FD9D33ABC90}" destId="{EA4B51C2-3A2F-4E75-9357-EE00A34C181D}" srcOrd="0" destOrd="0" parTransId="{4BA1971B-DD7B-4BC3-A5D3-1C58E48BDD34}" sibTransId="{C8BFEA42-C2BC-4F38-A239-86BDE699C006}"/>
    <dgm:cxn modelId="{2503301B-DCD1-408D-AF65-F4881D12D3C4}" type="presOf" srcId="{8FBEF46D-FCE7-4684-8A87-5FD9D33ABC90}" destId="{8DF2D991-7A68-4A09-9CCA-D3BFEB4D0231}" srcOrd="0" destOrd="0" presId="urn:microsoft.com/office/officeart/2005/8/layout/chevron1"/>
    <dgm:cxn modelId="{11226E60-C25F-44AF-AD38-3CCACAC31606}" type="presOf" srcId="{363A162C-B8AC-4BDD-A2C6-4441D99AEC41}" destId="{6A6882F6-99BC-4D96-8212-C109AD48BAB5}" srcOrd="0" destOrd="1" presId="urn:microsoft.com/office/officeart/2005/8/layout/chevron1"/>
    <dgm:cxn modelId="{20AE8864-E206-4EC1-9084-1E7F1AE90993}" srcId="{EC047F4B-0B6D-4B39-8004-7E8DDFC0D977}" destId="{BC8A5E97-5E9A-4EF2-8C49-4799343B5B6E}" srcOrd="1" destOrd="0" parTransId="{C9701EAC-9701-4E31-B068-E76E7E027458}" sibTransId="{BCDD4E48-34DB-4461-B208-FABBD6D71A6C}"/>
    <dgm:cxn modelId="{2F209E47-14A8-4BCA-B6E3-366BE65FF063}" type="presOf" srcId="{EA4B51C2-3A2F-4E75-9357-EE00A34C181D}" destId="{6A6882F6-99BC-4D96-8212-C109AD48BAB5}" srcOrd="0" destOrd="0" presId="urn:microsoft.com/office/officeart/2005/8/layout/chevron1"/>
    <dgm:cxn modelId="{1AEE496A-DEAA-45BD-89E8-4963AE21ACDA}" srcId="{6597D4C4-0BAA-4E8C-A8E2-A8CA85BE85D7}" destId="{EC047F4B-0B6D-4B39-8004-7E8DDFC0D977}" srcOrd="1" destOrd="0" parTransId="{D023A2D1-2F1A-4512-99DC-EEBEE44CB18C}" sibTransId="{D1363CE5-8942-46EA-83DC-7907EE7EB553}"/>
    <dgm:cxn modelId="{08EAB94C-D3F0-4B10-A079-4E98009104FF}" srcId="{EC047F4B-0B6D-4B39-8004-7E8DDFC0D977}" destId="{E890BE5D-54E0-4110-95F1-CBC773AA7DAE}" srcOrd="0" destOrd="0" parTransId="{6B9D1830-C96D-4825-AD22-E20D23CD17C5}" sibTransId="{5DDC4D23-78EC-45B0-B9EB-773A677A10B4}"/>
    <dgm:cxn modelId="{CBD0F06E-8F42-4AAC-8849-183A21D80217}" type="presOf" srcId="{BC8A5E97-5E9A-4EF2-8C49-4799343B5B6E}" destId="{A045C5BB-725D-45D5-B94B-1FD30399337B}" srcOrd="0" destOrd="1" presId="urn:microsoft.com/office/officeart/2005/8/layout/chevron1"/>
    <dgm:cxn modelId="{34A17F72-EDE5-41A7-8130-836C32F05231}" type="presOf" srcId="{6597D4C4-0BAA-4E8C-A8E2-A8CA85BE85D7}" destId="{B5428698-6FCD-4471-8095-EF9AF6B0C6A1}" srcOrd="0" destOrd="0" presId="urn:microsoft.com/office/officeart/2005/8/layout/chevron1"/>
    <dgm:cxn modelId="{BC4BC152-BA0E-42F2-A9D8-F5E55EA70149}" type="presOf" srcId="{E890BE5D-54E0-4110-95F1-CBC773AA7DAE}" destId="{A045C5BB-725D-45D5-B94B-1FD30399337B}" srcOrd="0" destOrd="0" presId="urn:microsoft.com/office/officeart/2005/8/layout/chevron1"/>
    <dgm:cxn modelId="{5F064F77-EDB6-49FE-B22B-8C4F8ACFC079}" type="presOf" srcId="{94703095-13CF-4F56-AC7E-89B2F7E06C0A}" destId="{A045C5BB-725D-45D5-B94B-1FD30399337B}" srcOrd="0" destOrd="2" presId="urn:microsoft.com/office/officeart/2005/8/layout/chevron1"/>
    <dgm:cxn modelId="{1967B7AE-BCD9-4D35-97A0-C0CFA416B81A}" srcId="{EC047F4B-0B6D-4B39-8004-7E8DDFC0D977}" destId="{94703095-13CF-4F56-AC7E-89B2F7E06C0A}" srcOrd="2" destOrd="0" parTransId="{65F397E2-EDE9-4E14-998C-0FCF721ED21E}" sibTransId="{FB8F9542-0D94-48A3-B88E-E24199484DE8}"/>
    <dgm:cxn modelId="{B4BBD0B2-4337-4AA9-8B80-93F636ACFBF6}" type="presOf" srcId="{EC047F4B-0B6D-4B39-8004-7E8DDFC0D977}" destId="{920D8FC4-F04E-4BA7-9D1F-5C7BD9577DB7}" srcOrd="0" destOrd="0" presId="urn:microsoft.com/office/officeart/2005/8/layout/chevron1"/>
    <dgm:cxn modelId="{7282BACE-FB25-4EB5-8C5E-3134AFD4ED6F}" srcId="{8FBEF46D-FCE7-4684-8A87-5FD9D33ABC90}" destId="{363A162C-B8AC-4BDD-A2C6-4441D99AEC41}" srcOrd="1" destOrd="0" parTransId="{CC70A074-2231-4E78-A01E-57FC66E96B58}" sibTransId="{9CFBC8E8-1EBE-4DF8-BA79-BC9214D821E1}"/>
    <dgm:cxn modelId="{441FBED1-97D1-4EF7-84DA-9759D8DDC93E}" type="presOf" srcId="{37654538-B96B-46FC-930F-82D9CD372815}" destId="{A045C5BB-725D-45D5-B94B-1FD30399337B}" srcOrd="0" destOrd="3" presId="urn:microsoft.com/office/officeart/2005/8/layout/chevron1"/>
    <dgm:cxn modelId="{CF2605DB-AF7F-46C3-8B6E-5359B2F77894}" srcId="{6597D4C4-0BAA-4E8C-A8E2-A8CA85BE85D7}" destId="{8FBEF46D-FCE7-4684-8A87-5FD9D33ABC90}" srcOrd="0" destOrd="0" parTransId="{601E1B48-2723-47BA-9827-9D3672EB5983}" sibTransId="{B41E856E-AB59-4738-AF84-E37D3B7A9968}"/>
    <dgm:cxn modelId="{2687EBE1-A436-4BAD-9D46-EB36FEA43235}" type="presOf" srcId="{2EA505B4-65A1-47DC-ABB9-5F65840EAF0F}" destId="{6A6882F6-99BC-4D96-8212-C109AD48BAB5}" srcOrd="0" destOrd="2" presId="urn:microsoft.com/office/officeart/2005/8/layout/chevron1"/>
    <dgm:cxn modelId="{8348B3FB-4B7A-4DC7-86E0-6E9EC299B5AF}" srcId="{EC047F4B-0B6D-4B39-8004-7E8DDFC0D977}" destId="{37654538-B96B-46FC-930F-82D9CD372815}" srcOrd="3" destOrd="0" parTransId="{63F2E978-B772-48E3-BE17-6A36DABD870B}" sibTransId="{E550F8A1-3737-41AD-B60E-34FD7295F26E}"/>
    <dgm:cxn modelId="{626C9566-BE83-4BC1-9736-BA9AE92C9035}" type="presParOf" srcId="{B5428698-6FCD-4471-8095-EF9AF6B0C6A1}" destId="{A4EE2288-DDA7-4D0B-9485-E1712858BECF}" srcOrd="0" destOrd="0" presId="urn:microsoft.com/office/officeart/2005/8/layout/chevron1"/>
    <dgm:cxn modelId="{DC87527C-2553-4735-B398-EA0082872672}" type="presParOf" srcId="{A4EE2288-DDA7-4D0B-9485-E1712858BECF}" destId="{8DF2D991-7A68-4A09-9CCA-D3BFEB4D0231}" srcOrd="0" destOrd="0" presId="urn:microsoft.com/office/officeart/2005/8/layout/chevron1"/>
    <dgm:cxn modelId="{8CBA57E5-4EEA-465E-BB97-024A2A8BCF4A}" type="presParOf" srcId="{A4EE2288-DDA7-4D0B-9485-E1712858BECF}" destId="{6A6882F6-99BC-4D96-8212-C109AD48BAB5}" srcOrd="1" destOrd="0" presId="urn:microsoft.com/office/officeart/2005/8/layout/chevron1"/>
    <dgm:cxn modelId="{15483726-B52F-443C-B774-C84D053A2B3D}" type="presParOf" srcId="{B5428698-6FCD-4471-8095-EF9AF6B0C6A1}" destId="{303108F4-1B4B-4B45-A9E6-1EA7366859E2}" srcOrd="1" destOrd="0" presId="urn:microsoft.com/office/officeart/2005/8/layout/chevron1"/>
    <dgm:cxn modelId="{FB3B9750-AF6B-4D17-A86A-9B8FAD75506D}" type="presParOf" srcId="{B5428698-6FCD-4471-8095-EF9AF6B0C6A1}" destId="{E0B76A15-EC40-40C2-A52C-7CBE4EC9C41D}" srcOrd="2" destOrd="0" presId="urn:microsoft.com/office/officeart/2005/8/layout/chevron1"/>
    <dgm:cxn modelId="{7B11D845-FB82-414B-A6D2-A476F965A803}" type="presParOf" srcId="{E0B76A15-EC40-40C2-A52C-7CBE4EC9C41D}" destId="{920D8FC4-F04E-4BA7-9D1F-5C7BD9577DB7}" srcOrd="0" destOrd="0" presId="urn:microsoft.com/office/officeart/2005/8/layout/chevron1"/>
    <dgm:cxn modelId="{76F86254-6806-4FEE-8276-DCF18C809F27}" type="presParOf" srcId="{E0B76A15-EC40-40C2-A52C-7CBE4EC9C41D}" destId="{A045C5BB-725D-45D5-B94B-1FD30399337B}"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E0AF3F-9A0C-4761-8302-37461C09C5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987C513-2F9D-45E4-82A2-2B6683500129}">
      <dgm:prSet/>
      <dgm:spPr/>
      <dgm:t>
        <a:bodyPr/>
        <a:lstStyle/>
        <a:p>
          <a:pPr>
            <a:buFont typeface="Arial" panose="020B0604020202020204" pitchFamily="34" charset="0"/>
            <a:buChar char="•"/>
          </a:pPr>
          <a:r>
            <a:rPr lang="en-GB" b="1" dirty="0"/>
            <a:t>Stoptober</a:t>
          </a:r>
          <a:r>
            <a:rPr lang="en-GB" dirty="0"/>
            <a:t> – Encourages smokers to quit for 28 days, reducing smoking-related diseases. </a:t>
          </a:r>
        </a:p>
      </dgm:t>
    </dgm:pt>
    <dgm:pt modelId="{9E6B6D23-F88F-4CE4-B433-D14FE78A47C0}" type="sibTrans" cxnId="{CD881228-716E-4119-94A4-9E24FBF1CD21}">
      <dgm:prSet/>
      <dgm:spPr/>
      <dgm:t>
        <a:bodyPr/>
        <a:lstStyle/>
        <a:p>
          <a:endParaRPr lang="en-GB"/>
        </a:p>
      </dgm:t>
    </dgm:pt>
    <dgm:pt modelId="{1B7E01AA-91D5-4ED7-9BF4-81F970AF1320}" type="parTrans" cxnId="{CD881228-716E-4119-94A4-9E24FBF1CD21}">
      <dgm:prSet/>
      <dgm:spPr/>
      <dgm:t>
        <a:bodyPr/>
        <a:lstStyle/>
        <a:p>
          <a:endParaRPr lang="en-GB"/>
        </a:p>
      </dgm:t>
    </dgm:pt>
    <dgm:pt modelId="{5777955A-5B03-40BC-A998-E6D864208755}">
      <dgm:prSet/>
      <dgm:spPr/>
      <dgm:t>
        <a:bodyPr/>
        <a:lstStyle/>
        <a:p>
          <a:pPr>
            <a:buFont typeface="Arial" panose="020B0604020202020204" pitchFamily="34" charset="0"/>
            <a:buChar char="•"/>
          </a:pPr>
          <a:r>
            <a:rPr lang="en-GB" b="1" dirty="0"/>
            <a:t>Change4Life</a:t>
          </a:r>
          <a:r>
            <a:rPr lang="en-GB" dirty="0"/>
            <a:t> – Promotes healthy eating and regular physical activity to prevent obesity. </a:t>
          </a:r>
        </a:p>
      </dgm:t>
    </dgm:pt>
    <dgm:pt modelId="{9BA99375-F7AF-40C3-929F-CD0E5AD0A0AB}" type="sibTrans" cxnId="{4B21BD66-E835-4BA4-8E01-96C4ABF5DC91}">
      <dgm:prSet/>
      <dgm:spPr/>
      <dgm:t>
        <a:bodyPr/>
        <a:lstStyle/>
        <a:p>
          <a:endParaRPr lang="en-GB"/>
        </a:p>
      </dgm:t>
    </dgm:pt>
    <dgm:pt modelId="{076A7215-DDEE-4783-9CEB-F873D788878C}" type="parTrans" cxnId="{4B21BD66-E835-4BA4-8E01-96C4ABF5DC91}">
      <dgm:prSet/>
      <dgm:spPr/>
      <dgm:t>
        <a:bodyPr/>
        <a:lstStyle/>
        <a:p>
          <a:endParaRPr lang="en-GB"/>
        </a:p>
      </dgm:t>
    </dgm:pt>
    <dgm:pt modelId="{88AC8A0F-C53E-4C32-AD76-221DE8CEEF7F}">
      <dgm:prSet/>
      <dgm:spPr/>
      <dgm:t>
        <a:bodyPr/>
        <a:lstStyle/>
        <a:p>
          <a:pPr>
            <a:buFont typeface="Arial" panose="020B0604020202020204" pitchFamily="34" charset="0"/>
            <a:buChar char="•"/>
          </a:pPr>
          <a:r>
            <a:rPr lang="en-GB" b="1"/>
            <a:t>COVID-19 Vaccination Campaign</a:t>
          </a:r>
          <a:r>
            <a:rPr lang="en-GB"/>
            <a:t> – Increased vaccine uptake to reduce severe illness and protect public health. </a:t>
          </a:r>
        </a:p>
      </dgm:t>
    </dgm:pt>
    <dgm:pt modelId="{26C247A6-281A-482D-9165-0F593DE71C4D}" type="sibTrans" cxnId="{54B6EE81-3090-4D7A-A3B1-157A7B663826}">
      <dgm:prSet/>
      <dgm:spPr/>
      <dgm:t>
        <a:bodyPr/>
        <a:lstStyle/>
        <a:p>
          <a:endParaRPr lang="en-GB"/>
        </a:p>
      </dgm:t>
    </dgm:pt>
    <dgm:pt modelId="{EF9A0249-D789-4219-98EB-592C34B91BC0}" type="parTrans" cxnId="{54B6EE81-3090-4D7A-A3B1-157A7B663826}">
      <dgm:prSet/>
      <dgm:spPr/>
      <dgm:t>
        <a:bodyPr/>
        <a:lstStyle/>
        <a:p>
          <a:endParaRPr lang="en-GB"/>
        </a:p>
      </dgm:t>
    </dgm:pt>
    <dgm:pt modelId="{451BDC0F-ED39-42E7-9588-CB28AB2FEA68}">
      <dgm:prSet/>
      <dgm:spPr/>
      <dgm:t>
        <a:bodyPr/>
        <a:lstStyle/>
        <a:p>
          <a:pPr>
            <a:buFont typeface="Arial" panose="020B0604020202020204" pitchFamily="34" charset="0"/>
            <a:buChar char="•"/>
          </a:pPr>
          <a:r>
            <a:rPr lang="en-GB" b="1" dirty="0"/>
            <a:t>Be Clear on Cancer</a:t>
          </a:r>
          <a:r>
            <a:rPr lang="en-GB" dirty="0"/>
            <a:t> – Raises awareness of early cancer symptoms to encourage timely diagnosis. (Office for Health Improvement and Disparities, 2023; NHS England, 2023; Drinkaware, 2024)</a:t>
          </a:r>
        </a:p>
      </dgm:t>
    </dgm:pt>
    <dgm:pt modelId="{2740E76D-2801-4217-82BE-10714672ED0F}" type="sibTrans" cxnId="{6BFD4BA9-A2DE-49FA-8689-AA2670DBB38A}">
      <dgm:prSet/>
      <dgm:spPr/>
      <dgm:t>
        <a:bodyPr/>
        <a:lstStyle/>
        <a:p>
          <a:endParaRPr lang="en-GB"/>
        </a:p>
      </dgm:t>
    </dgm:pt>
    <dgm:pt modelId="{DC3CE4B7-1C72-4DD4-8228-1792F6143677}" type="parTrans" cxnId="{6BFD4BA9-A2DE-49FA-8689-AA2670DBB38A}">
      <dgm:prSet/>
      <dgm:spPr/>
      <dgm:t>
        <a:bodyPr/>
        <a:lstStyle/>
        <a:p>
          <a:endParaRPr lang="en-GB"/>
        </a:p>
      </dgm:t>
    </dgm:pt>
    <dgm:pt modelId="{7B01133C-CD4B-49D0-A6B3-D6F756DE689A}" type="pres">
      <dgm:prSet presAssocID="{25E0AF3F-9A0C-4761-8302-37461C09C5B0}" presName="linear" presStyleCnt="0">
        <dgm:presLayoutVars>
          <dgm:animLvl val="lvl"/>
          <dgm:resizeHandles val="exact"/>
        </dgm:presLayoutVars>
      </dgm:prSet>
      <dgm:spPr/>
    </dgm:pt>
    <dgm:pt modelId="{817BD73C-D0ED-409E-92D6-C29A6CA70605}" type="pres">
      <dgm:prSet presAssocID="{9987C513-2F9D-45E4-82A2-2B6683500129}" presName="parentText" presStyleLbl="node1" presStyleIdx="0" presStyleCnt="4">
        <dgm:presLayoutVars>
          <dgm:chMax val="0"/>
          <dgm:bulletEnabled val="1"/>
        </dgm:presLayoutVars>
      </dgm:prSet>
      <dgm:spPr/>
    </dgm:pt>
    <dgm:pt modelId="{332F5B4F-C6D3-4A70-8C13-0C82081F7540}" type="pres">
      <dgm:prSet presAssocID="{9E6B6D23-F88F-4CE4-B433-D14FE78A47C0}" presName="spacer" presStyleCnt="0"/>
      <dgm:spPr/>
    </dgm:pt>
    <dgm:pt modelId="{1FFB7EAB-B25C-4C82-B7E0-5D0C022E4516}" type="pres">
      <dgm:prSet presAssocID="{5777955A-5B03-40BC-A998-E6D864208755}" presName="parentText" presStyleLbl="node1" presStyleIdx="1" presStyleCnt="4">
        <dgm:presLayoutVars>
          <dgm:chMax val="0"/>
          <dgm:bulletEnabled val="1"/>
        </dgm:presLayoutVars>
      </dgm:prSet>
      <dgm:spPr/>
    </dgm:pt>
    <dgm:pt modelId="{EE4DCF7E-97D5-43E8-A522-318EE17D8F55}" type="pres">
      <dgm:prSet presAssocID="{9BA99375-F7AF-40C3-929F-CD0E5AD0A0AB}" presName="spacer" presStyleCnt="0"/>
      <dgm:spPr/>
    </dgm:pt>
    <dgm:pt modelId="{FA478F31-C496-4231-8411-4F49D8493C2C}" type="pres">
      <dgm:prSet presAssocID="{88AC8A0F-C53E-4C32-AD76-221DE8CEEF7F}" presName="parentText" presStyleLbl="node1" presStyleIdx="2" presStyleCnt="4">
        <dgm:presLayoutVars>
          <dgm:chMax val="0"/>
          <dgm:bulletEnabled val="1"/>
        </dgm:presLayoutVars>
      </dgm:prSet>
      <dgm:spPr/>
    </dgm:pt>
    <dgm:pt modelId="{7DAC29FD-C158-44A5-A9AB-F392DFF9CC5F}" type="pres">
      <dgm:prSet presAssocID="{26C247A6-281A-482D-9165-0F593DE71C4D}" presName="spacer" presStyleCnt="0"/>
      <dgm:spPr/>
    </dgm:pt>
    <dgm:pt modelId="{82F87FA2-B34D-4ADE-A002-D32443A2FCF3}" type="pres">
      <dgm:prSet presAssocID="{451BDC0F-ED39-42E7-9588-CB28AB2FEA68}" presName="parentText" presStyleLbl="node1" presStyleIdx="3" presStyleCnt="4">
        <dgm:presLayoutVars>
          <dgm:chMax val="0"/>
          <dgm:bulletEnabled val="1"/>
        </dgm:presLayoutVars>
      </dgm:prSet>
      <dgm:spPr/>
    </dgm:pt>
  </dgm:ptLst>
  <dgm:cxnLst>
    <dgm:cxn modelId="{290C0F0E-726A-4145-85AD-6FD4DA343792}" type="presOf" srcId="{451BDC0F-ED39-42E7-9588-CB28AB2FEA68}" destId="{82F87FA2-B34D-4ADE-A002-D32443A2FCF3}" srcOrd="0" destOrd="0" presId="urn:microsoft.com/office/officeart/2005/8/layout/vList2"/>
    <dgm:cxn modelId="{5547C027-226F-4CFE-A56D-EC6DAB5AC2A9}" type="presOf" srcId="{5777955A-5B03-40BC-A998-E6D864208755}" destId="{1FFB7EAB-B25C-4C82-B7E0-5D0C022E4516}" srcOrd="0" destOrd="0" presId="urn:microsoft.com/office/officeart/2005/8/layout/vList2"/>
    <dgm:cxn modelId="{CD881228-716E-4119-94A4-9E24FBF1CD21}" srcId="{25E0AF3F-9A0C-4761-8302-37461C09C5B0}" destId="{9987C513-2F9D-45E4-82A2-2B6683500129}" srcOrd="0" destOrd="0" parTransId="{1B7E01AA-91D5-4ED7-9BF4-81F970AF1320}" sibTransId="{9E6B6D23-F88F-4CE4-B433-D14FE78A47C0}"/>
    <dgm:cxn modelId="{40436C2E-FF85-47C8-8BB6-D44C590F0DE7}" type="presOf" srcId="{9987C513-2F9D-45E4-82A2-2B6683500129}" destId="{817BD73C-D0ED-409E-92D6-C29A6CA70605}" srcOrd="0" destOrd="0" presId="urn:microsoft.com/office/officeart/2005/8/layout/vList2"/>
    <dgm:cxn modelId="{4B21BD66-E835-4BA4-8E01-96C4ABF5DC91}" srcId="{25E0AF3F-9A0C-4761-8302-37461C09C5B0}" destId="{5777955A-5B03-40BC-A998-E6D864208755}" srcOrd="1" destOrd="0" parTransId="{076A7215-DDEE-4783-9CEB-F873D788878C}" sibTransId="{9BA99375-F7AF-40C3-929F-CD0E5AD0A0AB}"/>
    <dgm:cxn modelId="{54B6EE81-3090-4D7A-A3B1-157A7B663826}" srcId="{25E0AF3F-9A0C-4761-8302-37461C09C5B0}" destId="{88AC8A0F-C53E-4C32-AD76-221DE8CEEF7F}" srcOrd="2" destOrd="0" parTransId="{EF9A0249-D789-4219-98EB-592C34B91BC0}" sibTransId="{26C247A6-281A-482D-9165-0F593DE71C4D}"/>
    <dgm:cxn modelId="{2A513992-E17C-44A0-83BD-FB3CCA9FB184}" type="presOf" srcId="{88AC8A0F-C53E-4C32-AD76-221DE8CEEF7F}" destId="{FA478F31-C496-4231-8411-4F49D8493C2C}" srcOrd="0" destOrd="0" presId="urn:microsoft.com/office/officeart/2005/8/layout/vList2"/>
    <dgm:cxn modelId="{10795BA8-B8B5-426A-BF24-AA28E699C3C2}" type="presOf" srcId="{25E0AF3F-9A0C-4761-8302-37461C09C5B0}" destId="{7B01133C-CD4B-49D0-A6B3-D6F756DE689A}" srcOrd="0" destOrd="0" presId="urn:microsoft.com/office/officeart/2005/8/layout/vList2"/>
    <dgm:cxn modelId="{6BFD4BA9-A2DE-49FA-8689-AA2670DBB38A}" srcId="{25E0AF3F-9A0C-4761-8302-37461C09C5B0}" destId="{451BDC0F-ED39-42E7-9588-CB28AB2FEA68}" srcOrd="3" destOrd="0" parTransId="{DC3CE4B7-1C72-4DD4-8228-1792F6143677}" sibTransId="{2740E76D-2801-4217-82BE-10714672ED0F}"/>
    <dgm:cxn modelId="{7C7F6D0A-1055-45B9-A9AB-91DB4EAA23B5}" type="presParOf" srcId="{7B01133C-CD4B-49D0-A6B3-D6F756DE689A}" destId="{817BD73C-D0ED-409E-92D6-C29A6CA70605}" srcOrd="0" destOrd="0" presId="urn:microsoft.com/office/officeart/2005/8/layout/vList2"/>
    <dgm:cxn modelId="{192F7F69-02BB-425C-8E2E-67C65D5AE4F9}" type="presParOf" srcId="{7B01133C-CD4B-49D0-A6B3-D6F756DE689A}" destId="{332F5B4F-C6D3-4A70-8C13-0C82081F7540}" srcOrd="1" destOrd="0" presId="urn:microsoft.com/office/officeart/2005/8/layout/vList2"/>
    <dgm:cxn modelId="{D877EB26-5862-4642-83F9-9AF9B9C1B918}" type="presParOf" srcId="{7B01133C-CD4B-49D0-A6B3-D6F756DE689A}" destId="{1FFB7EAB-B25C-4C82-B7E0-5D0C022E4516}" srcOrd="2" destOrd="0" presId="urn:microsoft.com/office/officeart/2005/8/layout/vList2"/>
    <dgm:cxn modelId="{E87A038E-1461-4D08-8FEC-F5552C4BB82F}" type="presParOf" srcId="{7B01133C-CD4B-49D0-A6B3-D6F756DE689A}" destId="{EE4DCF7E-97D5-43E8-A522-318EE17D8F55}" srcOrd="3" destOrd="0" presId="urn:microsoft.com/office/officeart/2005/8/layout/vList2"/>
    <dgm:cxn modelId="{48D752F6-1F36-46A1-AEDC-DA8389BB1363}" type="presParOf" srcId="{7B01133C-CD4B-49D0-A6B3-D6F756DE689A}" destId="{FA478F31-C496-4231-8411-4F49D8493C2C}" srcOrd="4" destOrd="0" presId="urn:microsoft.com/office/officeart/2005/8/layout/vList2"/>
    <dgm:cxn modelId="{FF719F08-34F2-41F5-B3A1-106BD47A7AD3}" type="presParOf" srcId="{7B01133C-CD4B-49D0-A6B3-D6F756DE689A}" destId="{7DAC29FD-C158-44A5-A9AB-F392DFF9CC5F}" srcOrd="5" destOrd="0" presId="urn:microsoft.com/office/officeart/2005/8/layout/vList2"/>
    <dgm:cxn modelId="{6EA379B1-6661-49D2-BF7E-A32DD03C9329}" type="presParOf" srcId="{7B01133C-CD4B-49D0-A6B3-D6F756DE689A}" destId="{82F87FA2-B34D-4ADE-A002-D32443A2FC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B70CD-7305-45B9-9CE0-8DD5FAAE71DA}">
      <dsp:nvSpPr>
        <dsp:cNvPr id="0" name=""/>
        <dsp:cNvSpPr/>
      </dsp:nvSpPr>
      <dsp:spPr>
        <a:xfrm>
          <a:off x="0"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D53B35F-9606-4CA4-8F12-44FC98684379}">
      <dsp:nvSpPr>
        <dsp:cNvPr id="0" name=""/>
        <dsp:cNvSpPr/>
      </dsp:nvSpPr>
      <dsp:spPr>
        <a:xfrm>
          <a:off x="305599"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Holistic, person-centred care (World Health Organisation, 2021; NHS England, 2024).</a:t>
          </a:r>
          <a:endParaRPr lang="en-US" sz="2100" kern="1200" dirty="0"/>
        </a:p>
      </dsp:txBody>
      <dsp:txXfrm>
        <a:off x="356752" y="1006469"/>
        <a:ext cx="2648088" cy="1644194"/>
      </dsp:txXfrm>
    </dsp:sp>
    <dsp:sp modelId="{81B9C6EA-D752-4DA8-8D82-8B812E897676}">
      <dsp:nvSpPr>
        <dsp:cNvPr id="0" name=""/>
        <dsp:cNvSpPr/>
      </dsp:nvSpPr>
      <dsp:spPr>
        <a:xfrm>
          <a:off x="3361593"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EBB3D8F-36F9-4C69-AE75-D77ED683422E}">
      <dsp:nvSpPr>
        <dsp:cNvPr id="0" name=""/>
        <dsp:cNvSpPr/>
      </dsp:nvSpPr>
      <dsp:spPr>
        <a:xfrm>
          <a:off x="3667193"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Addressing physical, mental, and social care(World Health Organization, 2021)</a:t>
          </a:r>
          <a:endParaRPr lang="en-US" sz="2100" kern="1200" dirty="0"/>
        </a:p>
      </dsp:txBody>
      <dsp:txXfrm>
        <a:off x="3718346" y="1006469"/>
        <a:ext cx="2648088" cy="1644194"/>
      </dsp:txXfrm>
    </dsp:sp>
    <dsp:sp modelId="{BB3351A4-B098-472A-BC74-64B00E103BF0}">
      <dsp:nvSpPr>
        <dsp:cNvPr id="0" name=""/>
        <dsp:cNvSpPr/>
      </dsp:nvSpPr>
      <dsp:spPr>
        <a:xfrm>
          <a:off x="6723187"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BB598C1-27D0-4652-A75B-5EA0F60B79FE}">
      <dsp:nvSpPr>
        <dsp:cNvPr id="0" name=""/>
        <dsp:cNvSpPr/>
      </dsp:nvSpPr>
      <dsp:spPr>
        <a:xfrm>
          <a:off x="7028787"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Improves outcomes and efficiency </a:t>
          </a:r>
          <a:r>
            <a:rPr lang="en-GB" sz="2100" i="1" kern="1200" dirty="0"/>
            <a:t>(NHS England, 2019; World Health Organisation, 2021).</a:t>
          </a:r>
          <a:endParaRPr lang="en-US" sz="2100" kern="1200" dirty="0"/>
        </a:p>
      </dsp:txBody>
      <dsp:txXfrm>
        <a:off x="7079940" y="1006469"/>
        <a:ext cx="2648088" cy="1644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2D991-7A68-4A09-9CCA-D3BFEB4D0231}">
      <dsp:nvSpPr>
        <dsp:cNvPr id="0" name=""/>
        <dsp:cNvSpPr/>
      </dsp:nvSpPr>
      <dsp:spPr>
        <a:xfrm>
          <a:off x="2950" y="198407"/>
          <a:ext cx="4994640" cy="1080000"/>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Policies supporting holistic health</a:t>
          </a:r>
          <a:endParaRPr lang="en-US" sz="2000" kern="1200" dirty="0"/>
        </a:p>
      </dsp:txBody>
      <dsp:txXfrm>
        <a:off x="542950" y="198407"/>
        <a:ext cx="3914640" cy="1080000"/>
      </dsp:txXfrm>
    </dsp:sp>
    <dsp:sp modelId="{6A6882F6-99BC-4D96-8212-C109AD48BAB5}">
      <dsp:nvSpPr>
        <dsp:cNvPr id="0" name=""/>
        <dsp:cNvSpPr/>
      </dsp:nvSpPr>
      <dsp:spPr>
        <a:xfrm>
          <a:off x="2950" y="1413407"/>
          <a:ext cx="3995712"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Preventive healthcare programs </a:t>
          </a:r>
          <a:endParaRPr lang="en-US" sz="2000" kern="1200" dirty="0"/>
        </a:p>
        <a:p>
          <a:pPr marL="228600" lvl="1" indent="-228600" algn="l" defTabSz="889000">
            <a:lnSpc>
              <a:spcPct val="90000"/>
            </a:lnSpc>
            <a:spcBef>
              <a:spcPct val="0"/>
            </a:spcBef>
            <a:spcAft>
              <a:spcPct val="15000"/>
            </a:spcAft>
            <a:buChar char="•"/>
          </a:pPr>
          <a:r>
            <a:rPr lang="en-GB" sz="2000" kern="1200" dirty="0"/>
            <a:t>Mental health initiatives and early–intervention policies </a:t>
          </a:r>
          <a:endParaRPr lang="en-US" sz="2000" kern="1200" dirty="0"/>
        </a:p>
        <a:p>
          <a:pPr marL="228600" lvl="1" indent="-228600" algn="l" defTabSz="889000">
            <a:lnSpc>
              <a:spcPct val="90000"/>
            </a:lnSpc>
            <a:spcBef>
              <a:spcPct val="0"/>
            </a:spcBef>
            <a:spcAft>
              <a:spcPct val="15000"/>
            </a:spcAft>
            <a:buChar char="•"/>
          </a:pPr>
          <a:r>
            <a:rPr lang="en-GB" sz="2000" kern="1200" dirty="0"/>
            <a:t>Public health legislation promoting healthy environments (2025)Campaign Resource Centre  </a:t>
          </a:r>
          <a:endParaRPr lang="en-US" sz="2000" kern="1200" dirty="0"/>
        </a:p>
      </dsp:txBody>
      <dsp:txXfrm>
        <a:off x="2950" y="1413407"/>
        <a:ext cx="3995712" cy="1755000"/>
      </dsp:txXfrm>
    </dsp:sp>
    <dsp:sp modelId="{920D8FC4-F04E-4BA7-9D1F-5C7BD9577DB7}">
      <dsp:nvSpPr>
        <dsp:cNvPr id="0" name=""/>
        <dsp:cNvSpPr/>
      </dsp:nvSpPr>
      <dsp:spPr>
        <a:xfrm>
          <a:off x="4781591" y="198407"/>
          <a:ext cx="4994640" cy="1080000"/>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a:t>Challenges </a:t>
          </a:r>
          <a:endParaRPr lang="en-US" sz="2000" kern="1200"/>
        </a:p>
      </dsp:txBody>
      <dsp:txXfrm>
        <a:off x="5321591" y="198407"/>
        <a:ext cx="3914640" cy="1080000"/>
      </dsp:txXfrm>
    </dsp:sp>
    <dsp:sp modelId="{A045C5BB-725D-45D5-B94B-1FD30399337B}">
      <dsp:nvSpPr>
        <dsp:cNvPr id="0" name=""/>
        <dsp:cNvSpPr/>
      </dsp:nvSpPr>
      <dsp:spPr>
        <a:xfrm>
          <a:off x="4781591" y="1413407"/>
          <a:ext cx="3995712"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Funding limitations</a:t>
          </a:r>
        </a:p>
        <a:p>
          <a:pPr marL="228600" lvl="1" indent="-228600" algn="l" defTabSz="889000">
            <a:lnSpc>
              <a:spcPct val="90000"/>
            </a:lnSpc>
            <a:spcBef>
              <a:spcPct val="0"/>
            </a:spcBef>
            <a:spcAft>
              <a:spcPct val="15000"/>
            </a:spcAft>
            <a:buChar char="•"/>
          </a:pPr>
          <a:r>
            <a:rPr lang="en-GB" sz="2000" kern="1200" dirty="0"/>
            <a:t>Regulatory barriers</a:t>
          </a:r>
          <a:endParaRPr lang="en-US" sz="2000" kern="1200" dirty="0"/>
        </a:p>
        <a:p>
          <a:pPr marL="228600" lvl="1" indent="-228600" algn="l" defTabSz="889000">
            <a:lnSpc>
              <a:spcPct val="90000"/>
            </a:lnSpc>
            <a:spcBef>
              <a:spcPct val="0"/>
            </a:spcBef>
            <a:spcAft>
              <a:spcPct val="15000"/>
            </a:spcAft>
            <a:buChar char="•"/>
          </a:pPr>
          <a:r>
            <a:rPr lang="en-GB" sz="2000" kern="1200" dirty="0"/>
            <a:t>Unequal distributions of resources </a:t>
          </a:r>
          <a:endParaRPr lang="en-US" sz="2000" kern="1200" dirty="0"/>
        </a:p>
        <a:p>
          <a:pPr marL="228600" lvl="1" indent="-228600" algn="l" defTabSz="889000">
            <a:lnSpc>
              <a:spcPct val="90000"/>
            </a:lnSpc>
            <a:spcBef>
              <a:spcPct val="0"/>
            </a:spcBef>
            <a:spcAft>
              <a:spcPct val="15000"/>
            </a:spcAft>
            <a:buChar char="•"/>
          </a:pPr>
          <a:r>
            <a:rPr lang="en-US" sz="2000" kern="1200" dirty="0"/>
            <a:t>Slow implementations </a:t>
          </a:r>
          <a:r>
            <a:rPr lang="en-GB" sz="2000" kern="1200" dirty="0"/>
            <a:t> </a:t>
          </a:r>
          <a:endParaRPr lang="en-US" sz="2000" kern="1200" dirty="0"/>
        </a:p>
      </dsp:txBody>
      <dsp:txXfrm>
        <a:off x="4781591" y="1413407"/>
        <a:ext cx="3995712" cy="17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BD73C-D0ED-409E-92D6-C29A6CA70605}">
      <dsp:nvSpPr>
        <dsp:cNvPr id="0" name=""/>
        <dsp:cNvSpPr/>
      </dsp:nvSpPr>
      <dsp:spPr>
        <a:xfrm>
          <a:off x="0" y="345952"/>
          <a:ext cx="9779182" cy="7015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Stoptober</a:t>
          </a:r>
          <a:r>
            <a:rPr lang="en-GB" sz="1800" kern="1200" dirty="0"/>
            <a:t> – Encourages smokers to quit for 28 days, reducing smoking-related diseases. </a:t>
          </a:r>
        </a:p>
      </dsp:txBody>
      <dsp:txXfrm>
        <a:off x="34247" y="380199"/>
        <a:ext cx="9710688" cy="633067"/>
      </dsp:txXfrm>
    </dsp:sp>
    <dsp:sp modelId="{1FFB7EAB-B25C-4C82-B7E0-5D0C022E4516}">
      <dsp:nvSpPr>
        <dsp:cNvPr id="0" name=""/>
        <dsp:cNvSpPr/>
      </dsp:nvSpPr>
      <dsp:spPr>
        <a:xfrm>
          <a:off x="0" y="1099353"/>
          <a:ext cx="9779182" cy="7015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Change4Life</a:t>
          </a:r>
          <a:r>
            <a:rPr lang="en-GB" sz="1800" kern="1200" dirty="0"/>
            <a:t> – Promotes healthy eating and regular physical activity to prevent obesity. </a:t>
          </a:r>
        </a:p>
      </dsp:txBody>
      <dsp:txXfrm>
        <a:off x="34247" y="1133600"/>
        <a:ext cx="9710688" cy="633067"/>
      </dsp:txXfrm>
    </dsp:sp>
    <dsp:sp modelId="{FA478F31-C496-4231-8411-4F49D8493C2C}">
      <dsp:nvSpPr>
        <dsp:cNvPr id="0" name=""/>
        <dsp:cNvSpPr/>
      </dsp:nvSpPr>
      <dsp:spPr>
        <a:xfrm>
          <a:off x="0" y="1852755"/>
          <a:ext cx="9779182" cy="7015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a:t>COVID-19 Vaccination Campaign</a:t>
          </a:r>
          <a:r>
            <a:rPr lang="en-GB" sz="1800" kern="1200"/>
            <a:t> – Increased vaccine uptake to reduce severe illness and protect public health. </a:t>
          </a:r>
        </a:p>
      </dsp:txBody>
      <dsp:txXfrm>
        <a:off x="34247" y="1887002"/>
        <a:ext cx="9710688" cy="633067"/>
      </dsp:txXfrm>
    </dsp:sp>
    <dsp:sp modelId="{82F87FA2-B34D-4ADE-A002-D32443A2FCF3}">
      <dsp:nvSpPr>
        <dsp:cNvPr id="0" name=""/>
        <dsp:cNvSpPr/>
      </dsp:nvSpPr>
      <dsp:spPr>
        <a:xfrm>
          <a:off x="0" y="2606156"/>
          <a:ext cx="9779182" cy="7015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Be Clear on Cancer</a:t>
          </a:r>
          <a:r>
            <a:rPr lang="en-GB" sz="1800" kern="1200" dirty="0"/>
            <a:t> – Raises awareness of early cancer symptoms to encourage timely diagnosis. (Office for Health Improvement and Disparities, 2023; NHS England, 2023; Drinkaware, 2024)</a:t>
          </a:r>
        </a:p>
      </dsp:txBody>
      <dsp:txXfrm>
        <a:off x="34247" y="2640403"/>
        <a:ext cx="9710688" cy="6330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21/07/2026</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21/07/2026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16</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gGVYewVC38iv6ugljpQkAAHaFu"/><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gland.nhs.uk/greenernhs/publication/delivering-a-net-zero-national-health-service/?utm_source=online"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hyperlink" Target="https://www.who.int/about/governance/constitution" TargetMode="External"/><Relationship Id="rId5" Type="http://schemas.openxmlformats.org/officeDocument/2006/relationships/hyperlink" Target="https://www.england.nhs.uk/personalisedcare/" TargetMode="External"/><Relationship Id="rId4" Type="http://schemas.openxmlformats.org/officeDocument/2006/relationships/hyperlink" Target="https://campaignresources.dhsc.gov.uk/?utm_source=on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989214" y="0"/>
            <a:ext cx="9500507" cy="2449903"/>
          </a:xfrm>
        </p:spPr>
        <p:txBody>
          <a:bodyPr rtlCol="0"/>
          <a:lstStyle/>
          <a:p>
            <a:pPr rtl="0"/>
            <a:r>
              <a:rPr lang="en-GB" dirty="0"/>
              <a:t>Health, Wellbeing and Sustainable Development</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449904"/>
            <a:ext cx="9500507" cy="1958810"/>
          </a:xfrm>
        </p:spPr>
        <p:txBody>
          <a:bodyPr vert="horz" lIns="91440" tIns="45720" rIns="91440" bIns="45720" rtlCol="0" anchor="t">
            <a:noAutofit/>
          </a:bodyPr>
          <a:lstStyle/>
          <a:p>
            <a:pPr rtl="0"/>
            <a:r>
              <a:rPr lang="en-GB"/>
              <a:t>Module number: BMHP6030</a:t>
            </a:r>
            <a:endParaRPr lang="en-GB" dirty="0"/>
          </a:p>
          <a:p>
            <a:pPr rtl="0"/>
            <a:r>
              <a:rPr lang="en-GB" dirty="0"/>
              <a:t>STUDENT NAME: Bernadette Fatu Njavombo</a:t>
            </a:r>
          </a:p>
          <a:p>
            <a:pPr rtl="0"/>
            <a:r>
              <a:rPr lang="en-GB" dirty="0"/>
              <a:t>ID NUMBER: 2242752</a:t>
            </a:r>
          </a:p>
          <a:p>
            <a:pPr rtl="0"/>
            <a:endParaRPr lang="en-GB" dirty="0"/>
          </a:p>
          <a:p>
            <a:pPr rtl="0"/>
            <a:endParaRPr lang="en-GB" dirty="0"/>
          </a:p>
          <a:p>
            <a:pPr rtl="0"/>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8B2DF4-DF79-4421-ECCA-40854E922C7E}"/>
              </a:ext>
            </a:extLst>
          </p:cNvPr>
          <p:cNvSpPr>
            <a:spLocks noGrp="1"/>
          </p:cNvSpPr>
          <p:nvPr>
            <p:ph idx="1"/>
          </p:nvPr>
        </p:nvSpPr>
        <p:spPr>
          <a:xfrm>
            <a:off x="1167493" y="1109273"/>
            <a:ext cx="9779182" cy="4275010"/>
          </a:xfrm>
        </p:spPr>
        <p:txBody>
          <a:bodyPr/>
          <a:lstStyle/>
          <a:p>
            <a:r>
              <a:rPr lang="en-GB" b="1" dirty="0"/>
              <a:t>Introduction: </a:t>
            </a:r>
          </a:p>
          <a:p>
            <a:r>
              <a:rPr lang="en-GB" dirty="0"/>
              <a:t>This presentation explores the relationship between health, wellbeing, and sustainable development in contemporary healthcare. It will critically examine key concepts, theoretical perspectives, and policy approaches, highlighting their relevance to modern healthcare systems and future population health. (World Health Organisation, 2023; United Nations, 2015).</a:t>
            </a:r>
          </a:p>
        </p:txBody>
      </p:sp>
      <p:sp>
        <p:nvSpPr>
          <p:cNvPr id="6" name="Slide Number Placeholder 5">
            <a:extLst>
              <a:ext uri="{FF2B5EF4-FFF2-40B4-BE49-F238E27FC236}">
                <a16:creationId xmlns:a16="http://schemas.microsoft.com/office/drawing/2014/main" id="{230CF7F3-A9F8-DB9F-C1EB-4316203F8C18}"/>
              </a:ext>
            </a:extLst>
          </p:cNvPr>
          <p:cNvSpPr>
            <a:spLocks noGrp="1"/>
          </p:cNvSpPr>
          <p:nvPr>
            <p:ph type="sldNum" sz="quarter" idx="4"/>
          </p:nvPr>
        </p:nvSpPr>
        <p:spPr/>
        <p:txBody>
          <a:bodyPr/>
          <a:lstStyle/>
          <a:p>
            <a:pPr rtl="0"/>
            <a:fld id="{294A09A9-5501-47C1-A89A-A340965A2BE2}" type="slidenum">
              <a:rPr lang="en-GB" noProof="0" smtClean="0"/>
              <a:pPr rtl="0"/>
              <a:t>2</a:t>
            </a:fld>
            <a:endParaRPr lang="en-GB" noProof="0"/>
          </a:p>
        </p:txBody>
      </p:sp>
    </p:spTree>
    <p:extLst>
      <p:ext uri="{BB962C8B-B14F-4D97-AF65-F5344CB8AC3E}">
        <p14:creationId xmlns:p14="http://schemas.microsoft.com/office/powerpoint/2010/main" val="4019221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dirty="0"/>
              <a:t>KEY CONCEPTS: HEALTH</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marL="457200" indent="-457200">
              <a:buFont typeface="Arial" panose="020B0604020202020204" pitchFamily="34" charset="0"/>
              <a:buChar char="•"/>
            </a:pPr>
            <a:r>
              <a:rPr lang="en-GB" dirty="0"/>
              <a:t>Health is a state of complete physical, mental and social well-being and not merely the absence of disease or infirmity (World Health Organisation, 1948)..</a:t>
            </a:r>
          </a:p>
          <a:p>
            <a:pPr marL="457200" indent="-457200" rtl="0">
              <a:buFont typeface="Arial" panose="020B0604020202020204" pitchFamily="34" charset="0"/>
              <a:buChar char="•"/>
            </a:pPr>
            <a:r>
              <a:rPr lang="en-GB" dirty="0"/>
              <a:t>Goes beyond the absence of disease</a:t>
            </a:r>
          </a:p>
          <a:p>
            <a:pPr marL="457200" indent="-457200" rtl="0">
              <a:buFont typeface="Arial" panose="020B0604020202020204" pitchFamily="34" charset="0"/>
              <a:buChar char="•"/>
            </a:pPr>
            <a:r>
              <a:rPr lang="en-GB" dirty="0"/>
              <a:t>Influenced by social determinant(lifestyle, environmental, genetics and social factors )</a:t>
            </a:r>
          </a:p>
          <a:p>
            <a:pPr marL="457200" indent="-457200" rtl="0">
              <a:buFont typeface="Arial" panose="020B0604020202020204" pitchFamily="34" charset="0"/>
              <a:buChar char="•"/>
            </a:pPr>
            <a:endParaRPr lang="en-GB" dirty="0"/>
          </a:p>
          <a:p>
            <a:pPr rtl="0"/>
            <a:endParaRPr lang="en-GB"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3</a:t>
            </a:fld>
            <a:endParaRPr lang="en-GB"/>
          </a:p>
        </p:txBody>
      </p:sp>
    </p:spTree>
    <p:extLst>
      <p:ext uri="{BB962C8B-B14F-4D97-AF65-F5344CB8AC3E}">
        <p14:creationId xmlns:p14="http://schemas.microsoft.com/office/powerpoint/2010/main" val="132560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0F7B-9893-61CA-1DAF-A5324C92F398}"/>
              </a:ext>
            </a:extLst>
          </p:cNvPr>
          <p:cNvSpPr>
            <a:spLocks noGrp="1"/>
          </p:cNvSpPr>
          <p:nvPr>
            <p:ph type="title"/>
          </p:nvPr>
        </p:nvSpPr>
        <p:spPr/>
        <p:txBody>
          <a:bodyPr/>
          <a:lstStyle/>
          <a:p>
            <a:r>
              <a:rPr lang="en-GB" dirty="0"/>
              <a:t>Key Concepts Well-being </a:t>
            </a:r>
          </a:p>
        </p:txBody>
      </p:sp>
      <p:sp>
        <p:nvSpPr>
          <p:cNvPr id="3" name="Content Placeholder 2">
            <a:extLst>
              <a:ext uri="{FF2B5EF4-FFF2-40B4-BE49-F238E27FC236}">
                <a16:creationId xmlns:a16="http://schemas.microsoft.com/office/drawing/2014/main" id="{884FCFC4-6103-54F1-5846-31BB4DC30DC1}"/>
              </a:ext>
            </a:extLst>
          </p:cNvPr>
          <p:cNvSpPr>
            <a:spLocks noGrp="1"/>
          </p:cNvSpPr>
          <p:nvPr>
            <p:ph idx="1"/>
          </p:nvPr>
        </p:nvSpPr>
        <p:spPr/>
        <p:txBody>
          <a:bodyPr/>
          <a:lstStyle/>
          <a:p>
            <a:pPr marL="457200" indent="-457200">
              <a:buFont typeface="Arial" panose="020B0604020202020204" pitchFamily="34" charset="0"/>
              <a:buChar char="•"/>
            </a:pPr>
            <a:r>
              <a:rPr lang="en-GB" dirty="0"/>
              <a:t>A holistic measure of how people feel and function(Office for National Statistics, 2023).</a:t>
            </a:r>
          </a:p>
          <a:p>
            <a:pPr marL="457200" indent="-457200">
              <a:buFont typeface="Arial" panose="020B0604020202020204" pitchFamily="34" charset="0"/>
              <a:buChar char="•"/>
            </a:pPr>
            <a:r>
              <a:rPr lang="en-GB" dirty="0"/>
              <a:t>Includes emotional, psychological, physical, and well-being(World Health Organization, 2021).</a:t>
            </a:r>
          </a:p>
          <a:p>
            <a:pPr marL="457200" indent="-457200">
              <a:buFont typeface="Arial" panose="020B0604020202020204" pitchFamily="34" charset="0"/>
              <a:buChar char="•"/>
            </a:pPr>
            <a:r>
              <a:rPr lang="en-GB" dirty="0"/>
              <a:t>Influenced by relationships, sense of purpose, environmental conditions and access to resources (World Health Organisation, 2023; Office for National Statistics, 2023)</a:t>
            </a:r>
          </a:p>
          <a:p>
            <a:endParaRPr lang="en-GB" dirty="0"/>
          </a:p>
        </p:txBody>
      </p:sp>
      <p:sp>
        <p:nvSpPr>
          <p:cNvPr id="6" name="Slide Number Placeholder 5">
            <a:extLst>
              <a:ext uri="{FF2B5EF4-FFF2-40B4-BE49-F238E27FC236}">
                <a16:creationId xmlns:a16="http://schemas.microsoft.com/office/drawing/2014/main" id="{BB98A860-D2C4-9BB5-3BE0-3A3D5482C3CB}"/>
              </a:ext>
            </a:extLst>
          </p:cNvPr>
          <p:cNvSpPr>
            <a:spLocks noGrp="1"/>
          </p:cNvSpPr>
          <p:nvPr>
            <p:ph type="sldNum" sz="quarter" idx="4"/>
          </p:nvPr>
        </p:nvSpPr>
        <p:spPr/>
        <p:txBody>
          <a:bodyPr/>
          <a:lstStyle/>
          <a:p>
            <a:pPr rtl="0"/>
            <a:fld id="{294A09A9-5501-47C1-A89A-A340965A2BE2}" type="slidenum">
              <a:rPr lang="en-GB" noProof="0" smtClean="0"/>
              <a:pPr rtl="0"/>
              <a:t>4</a:t>
            </a:fld>
            <a:endParaRPr lang="en-GB" noProof="0"/>
          </a:p>
        </p:txBody>
      </p:sp>
    </p:spTree>
    <p:extLst>
      <p:ext uri="{BB962C8B-B14F-4D97-AF65-F5344CB8AC3E}">
        <p14:creationId xmlns:p14="http://schemas.microsoft.com/office/powerpoint/2010/main" val="1196662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E22E-34C4-1EC3-9550-4AD140C0674A}"/>
              </a:ext>
            </a:extLst>
          </p:cNvPr>
          <p:cNvSpPr>
            <a:spLocks noGrp="1"/>
          </p:cNvSpPr>
          <p:nvPr>
            <p:ph type="title"/>
          </p:nvPr>
        </p:nvSpPr>
        <p:spPr>
          <a:xfrm>
            <a:off x="1167492" y="381000"/>
            <a:ext cx="9779183" cy="1325563"/>
          </a:xfrm>
        </p:spPr>
        <p:txBody>
          <a:bodyPr anchor="ctr">
            <a:normAutofit/>
          </a:bodyPr>
          <a:lstStyle/>
          <a:p>
            <a:r>
              <a:rPr lang="en-GB" sz="4400"/>
              <a:t>Key Concepts: Sustainable development </a:t>
            </a:r>
          </a:p>
        </p:txBody>
      </p:sp>
      <p:sp>
        <p:nvSpPr>
          <p:cNvPr id="3" name="Content Placeholder 2">
            <a:extLst>
              <a:ext uri="{FF2B5EF4-FFF2-40B4-BE49-F238E27FC236}">
                <a16:creationId xmlns:a16="http://schemas.microsoft.com/office/drawing/2014/main" id="{E669FC6D-1DC3-D4F5-7A0F-4348B02F69D6}"/>
              </a:ext>
            </a:extLst>
          </p:cNvPr>
          <p:cNvSpPr>
            <a:spLocks noGrp="1"/>
          </p:cNvSpPr>
          <p:nvPr>
            <p:ph idx="1"/>
          </p:nvPr>
        </p:nvSpPr>
        <p:spPr>
          <a:xfrm>
            <a:off x="1167493" y="2087561"/>
            <a:ext cx="4794341" cy="3366815"/>
          </a:xfrm>
        </p:spPr>
        <p:txBody>
          <a:bodyPr>
            <a:normAutofit lnSpcReduction="10000"/>
          </a:bodyPr>
          <a:lstStyle/>
          <a:p>
            <a:pPr marL="457200" indent="-457200">
              <a:buFont typeface="Arial" panose="020B0604020202020204" pitchFamily="34" charset="0"/>
              <a:buChar char="•"/>
            </a:pPr>
            <a:r>
              <a:rPr lang="en-GB" sz="2400" dirty="0"/>
              <a:t>Meeting present needs without compromising the ability of future generations(Brundtland Commission, 1987)</a:t>
            </a:r>
          </a:p>
          <a:p>
            <a:pPr marL="457200" indent="-457200">
              <a:buFont typeface="Arial" panose="020B0604020202020204" pitchFamily="34" charset="0"/>
              <a:buChar char="•"/>
            </a:pPr>
            <a:r>
              <a:rPr lang="en-GB" sz="2400" dirty="0"/>
              <a:t>Emphasises environmental protection, economic stability, and social equity(WHO, 2023)</a:t>
            </a:r>
          </a:p>
          <a:p>
            <a:pPr marL="457200" indent="-457200">
              <a:buFont typeface="Arial" panose="020B0604020202020204" pitchFamily="34" charset="0"/>
              <a:buChar char="•"/>
            </a:pPr>
            <a:r>
              <a:rPr lang="en-GB" sz="2400" dirty="0"/>
              <a:t>Aligned with the United Nations Sustainable Development Goals (SDGs)</a:t>
            </a:r>
          </a:p>
        </p:txBody>
      </p:sp>
      <p:sp>
        <p:nvSpPr>
          <p:cNvPr id="6" name="Slide Number Placeholder 5">
            <a:extLst>
              <a:ext uri="{FF2B5EF4-FFF2-40B4-BE49-F238E27FC236}">
                <a16:creationId xmlns:a16="http://schemas.microsoft.com/office/drawing/2014/main" id="{F38B3015-A094-6D15-AA18-C26B50A17CFB}"/>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5</a:t>
            </a:fld>
            <a:endParaRPr lang="en-GB" noProof="0"/>
          </a:p>
        </p:txBody>
      </p:sp>
      <p:pic>
        <p:nvPicPr>
          <p:cNvPr id="7" name="Picture 6">
            <a:extLst>
              <a:ext uri="{FF2B5EF4-FFF2-40B4-BE49-F238E27FC236}">
                <a16:creationId xmlns:a16="http://schemas.microsoft.com/office/drawing/2014/main" id="{027F646F-84FA-9AF0-0A0A-AF90AFF7FD25}"/>
              </a:ext>
            </a:extLst>
          </p:cNvPr>
          <p:cNvPicPr>
            <a:picLocks noChangeAspect="1"/>
          </p:cNvPicPr>
          <p:nvPr/>
        </p:nvPicPr>
        <p:blipFill>
          <a:blip r:embed="rId2"/>
          <a:srcRect r="5660"/>
          <a:stretch>
            <a:fillRect/>
          </a:stretch>
        </p:blipFill>
        <p:spPr>
          <a:xfrm>
            <a:off x="5771213" y="1424066"/>
            <a:ext cx="6039785" cy="4467067"/>
          </a:xfrm>
          <a:prstGeom prst="rect">
            <a:avLst/>
          </a:prstGeom>
          <a:noFill/>
        </p:spPr>
      </p:pic>
    </p:spTree>
    <p:extLst>
      <p:ext uri="{BB962C8B-B14F-4D97-AF65-F5344CB8AC3E}">
        <p14:creationId xmlns:p14="http://schemas.microsoft.com/office/powerpoint/2010/main" val="834960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dirty="0"/>
              <a:t>Relevance to Modern Health</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marL="342900" indent="-342900" rtl="0">
              <a:buFont typeface="Arial" panose="020B0604020202020204" pitchFamily="34" charset="0"/>
              <a:buChar char="•"/>
            </a:pPr>
            <a:r>
              <a:rPr lang="en-GB" dirty="0"/>
              <a:t>Health, well-being and sustainability guide global health </a:t>
            </a:r>
            <a:r>
              <a:rPr lang="en-GB" dirty="0" err="1"/>
              <a:t>strategyies</a:t>
            </a:r>
            <a:endParaRPr lang="en-GB" dirty="0"/>
          </a:p>
          <a:p>
            <a:pPr marL="342900" indent="-342900" rtl="0">
              <a:buFont typeface="Arial" panose="020B0604020202020204" pitchFamily="34" charset="0"/>
              <a:buChar char="•"/>
            </a:pPr>
            <a:r>
              <a:rPr lang="en-GB" dirty="0"/>
              <a:t>Shifts from treatment to prevention</a:t>
            </a:r>
          </a:p>
          <a:p>
            <a:pPr marL="342900" indent="-342900" rtl="0">
              <a:buFont typeface="Arial" panose="020B0604020202020204" pitchFamily="34" charset="0"/>
              <a:buChar char="•"/>
            </a:pPr>
            <a:r>
              <a:rPr lang="en-GB" dirty="0"/>
              <a:t>WHO SDGs promote universal health coverage, healthy environment, and reduced inequalities (WHO 2023)</a:t>
            </a:r>
          </a:p>
          <a:p>
            <a:pPr rtl="0"/>
            <a:endParaRPr lang="en-GB"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6</a:t>
            </a:fld>
            <a:endParaRPr lang="en-GB"/>
          </a:p>
        </p:txBody>
      </p:sp>
    </p:spTree>
    <p:extLst>
      <p:ext uri="{BB962C8B-B14F-4D97-AF65-F5344CB8AC3E}">
        <p14:creationId xmlns:p14="http://schemas.microsoft.com/office/powerpoint/2010/main" val="1639799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D51F1-D7EB-21E1-91BD-FC76ABFB510B}"/>
              </a:ext>
            </a:extLst>
          </p:cNvPr>
          <p:cNvSpPr>
            <a:spLocks noGrp="1"/>
          </p:cNvSpPr>
          <p:nvPr>
            <p:ph type="title"/>
          </p:nvPr>
        </p:nvSpPr>
        <p:spPr/>
        <p:txBody>
          <a:bodyPr/>
          <a:lstStyle/>
          <a:p>
            <a:r>
              <a:rPr lang="en-GB" dirty="0"/>
              <a:t>Achieving sustainable health and well-being (action-focused visual) </a:t>
            </a:r>
          </a:p>
        </p:txBody>
      </p:sp>
      <p:sp>
        <p:nvSpPr>
          <p:cNvPr id="3" name="Content Placeholder 2">
            <a:extLst>
              <a:ext uri="{FF2B5EF4-FFF2-40B4-BE49-F238E27FC236}">
                <a16:creationId xmlns:a16="http://schemas.microsoft.com/office/drawing/2014/main" id="{0B2E1294-9EA4-AC61-AF8B-ADC5C696035D}"/>
              </a:ext>
            </a:extLst>
          </p:cNvPr>
          <p:cNvSpPr>
            <a:spLocks noGrp="1"/>
          </p:cNvSpPr>
          <p:nvPr>
            <p:ph idx="1"/>
          </p:nvPr>
        </p:nvSpPr>
        <p:spPr>
          <a:xfrm>
            <a:off x="381000" y="1706563"/>
            <a:ext cx="5449933" cy="3435063"/>
          </a:xfrm>
        </p:spPr>
        <p:txBody>
          <a:bodyPr/>
          <a:lstStyle/>
          <a:p>
            <a:pPr marL="342900" indent="-342900">
              <a:buFont typeface="Arial" panose="020B0604020202020204" pitchFamily="34" charset="0"/>
              <a:buChar char="•"/>
            </a:pPr>
            <a:r>
              <a:rPr lang="en-GB" dirty="0"/>
              <a:t>Prevention-focused healthcare reduces long-term costs and disease burden (WHO, 2022)</a:t>
            </a:r>
          </a:p>
          <a:p>
            <a:pPr marL="342900" indent="-342900">
              <a:buFont typeface="Arial" panose="020B0604020202020204" pitchFamily="34" charset="0"/>
              <a:buChar char="•"/>
            </a:pPr>
            <a:r>
              <a:rPr lang="en-GB" dirty="0"/>
              <a:t>Cross-sector collaboration addresses social determinants of health (WHO, 2014). </a:t>
            </a:r>
          </a:p>
          <a:p>
            <a:pPr marL="342900" indent="-342900">
              <a:buFont typeface="Arial" panose="020B0604020202020204" pitchFamily="34" charset="0"/>
              <a:buChar char="•"/>
            </a:pPr>
            <a:r>
              <a:rPr lang="en-GB" dirty="0"/>
              <a:t>Health equity and inclusion reduce avoidable inequalities (Marmot et al., 2020)</a:t>
            </a:r>
          </a:p>
          <a:p>
            <a:pPr marL="342900" indent="-342900">
              <a:buFont typeface="Arial" panose="020B0604020202020204" pitchFamily="34" charset="0"/>
              <a:buChar char="•"/>
            </a:pPr>
            <a:r>
              <a:rPr lang="en-GB" dirty="0"/>
              <a:t>Environmentally sustainable health systems protect population health (NHS England, 2020</a:t>
            </a:r>
          </a:p>
        </p:txBody>
      </p:sp>
      <p:sp>
        <p:nvSpPr>
          <p:cNvPr id="6" name="Slide Number Placeholder 5">
            <a:extLst>
              <a:ext uri="{FF2B5EF4-FFF2-40B4-BE49-F238E27FC236}">
                <a16:creationId xmlns:a16="http://schemas.microsoft.com/office/drawing/2014/main" id="{B60FE661-DCCF-345A-5173-727EDFA0B7BF}"/>
              </a:ext>
            </a:extLst>
          </p:cNvPr>
          <p:cNvSpPr>
            <a:spLocks noGrp="1"/>
          </p:cNvSpPr>
          <p:nvPr>
            <p:ph type="sldNum" sz="quarter" idx="4"/>
          </p:nvPr>
        </p:nvSpPr>
        <p:spPr/>
        <p:txBody>
          <a:bodyPr/>
          <a:lstStyle/>
          <a:p>
            <a:pPr rtl="0"/>
            <a:fld id="{294A09A9-5501-47C1-A89A-A340965A2BE2}" type="slidenum">
              <a:rPr lang="en-GB" noProof="0" smtClean="0"/>
              <a:pPr rtl="0"/>
              <a:t>7</a:t>
            </a:fld>
            <a:endParaRPr lang="en-GB" noProof="0"/>
          </a:p>
        </p:txBody>
      </p:sp>
      <p:pic>
        <p:nvPicPr>
          <p:cNvPr id="10" name="Content Placeholder 9">
            <a:extLst>
              <a:ext uri="{FF2B5EF4-FFF2-40B4-BE49-F238E27FC236}">
                <a16:creationId xmlns:a16="http://schemas.microsoft.com/office/drawing/2014/main" id="{26B07652-F069-4A67-56B3-4E4A6BC0BA4F}"/>
              </a:ext>
            </a:extLst>
          </p:cNvPr>
          <p:cNvPicPr>
            <a:picLocks noGrp="1" noChangeAspect="1"/>
          </p:cNvPicPr>
          <p:nvPr>
            <p:ph idx="10"/>
          </p:nvPr>
        </p:nvPicPr>
        <p:blipFill>
          <a:blip r:embed="rId2"/>
          <a:stretch>
            <a:fillRect/>
          </a:stretch>
        </p:blipFill>
        <p:spPr>
          <a:xfrm>
            <a:off x="6235907" y="2578308"/>
            <a:ext cx="5036695" cy="3297836"/>
          </a:xfrm>
          <a:prstGeom prst="rect">
            <a:avLst/>
          </a:prstGeom>
          <a:ln>
            <a:solidFill>
              <a:schemeClr val="accent1"/>
            </a:solidFill>
          </a:ln>
        </p:spPr>
      </p:pic>
      <p:sp>
        <p:nvSpPr>
          <p:cNvPr id="9" name="Content Placeholder 8">
            <a:extLst>
              <a:ext uri="{FF2B5EF4-FFF2-40B4-BE49-F238E27FC236}">
                <a16:creationId xmlns:a16="http://schemas.microsoft.com/office/drawing/2014/main" id="{67216245-9CED-580D-61C3-B4EAC89F8F52}"/>
              </a:ext>
            </a:extLst>
          </p:cNvPr>
          <p:cNvSpPr>
            <a:spLocks noGrp="1"/>
          </p:cNvSpPr>
          <p:nvPr>
            <p:ph idx="12"/>
          </p:nvPr>
        </p:nvSpPr>
        <p:spPr>
          <a:xfrm>
            <a:off x="6235908" y="1886965"/>
            <a:ext cx="5036695" cy="691343"/>
          </a:xfrm>
        </p:spPr>
        <p:txBody>
          <a:bodyPr/>
          <a:lstStyle/>
          <a:p>
            <a:r>
              <a:rPr lang="en-GB" dirty="0"/>
              <a:t>A system diagram showing action across </a:t>
            </a:r>
          </a:p>
        </p:txBody>
      </p:sp>
    </p:spTree>
    <p:extLst>
      <p:ext uri="{BB962C8B-B14F-4D97-AF65-F5344CB8AC3E}">
        <p14:creationId xmlns:p14="http://schemas.microsoft.com/office/powerpoint/2010/main" val="1886635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9E98-76E4-8DDB-76CA-DC9A8050E9C4}"/>
              </a:ext>
            </a:extLst>
          </p:cNvPr>
          <p:cNvSpPr>
            <a:spLocks noGrp="1"/>
          </p:cNvSpPr>
          <p:nvPr>
            <p:ph type="title"/>
          </p:nvPr>
        </p:nvSpPr>
        <p:spPr>
          <a:xfrm>
            <a:off x="1167492" y="381000"/>
            <a:ext cx="9779183" cy="1325563"/>
          </a:xfrm>
        </p:spPr>
        <p:txBody>
          <a:bodyPr anchor="b">
            <a:normAutofit/>
          </a:bodyPr>
          <a:lstStyle/>
          <a:p>
            <a:r>
              <a:rPr lang="en-GB" sz="4400" dirty="0"/>
              <a:t>Integration of health and well being approaches </a:t>
            </a:r>
          </a:p>
        </p:txBody>
      </p:sp>
      <p:sp>
        <p:nvSpPr>
          <p:cNvPr id="6" name="Slide Number Placeholder 5">
            <a:extLst>
              <a:ext uri="{FF2B5EF4-FFF2-40B4-BE49-F238E27FC236}">
                <a16:creationId xmlns:a16="http://schemas.microsoft.com/office/drawing/2014/main" id="{ED7FB0CF-59E9-B3AA-914D-44EF6B1877AC}"/>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8</a:t>
            </a:fld>
            <a:endParaRPr lang="en-GB" noProof="0"/>
          </a:p>
        </p:txBody>
      </p:sp>
      <p:graphicFrame>
        <p:nvGraphicFramePr>
          <p:cNvPr id="8" name="Content Placeholder 2">
            <a:extLst>
              <a:ext uri="{FF2B5EF4-FFF2-40B4-BE49-F238E27FC236}">
                <a16:creationId xmlns:a16="http://schemas.microsoft.com/office/drawing/2014/main" id="{7CCCAFA5-CCA2-54F7-36CD-396C83D41395}"/>
              </a:ext>
            </a:extLst>
          </p:cNvPr>
          <p:cNvGraphicFramePr>
            <a:graphicFrameLocks noGrp="1"/>
          </p:cNvGraphicFramePr>
          <p:nvPr>
            <p:ph idx="1"/>
            <p:extLst>
              <p:ext uri="{D42A27DB-BD31-4B8C-83A1-F6EECF244321}">
                <p14:modId xmlns:p14="http://schemas.microsoft.com/office/powerpoint/2010/main" val="1871860856"/>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46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8ACE-0579-42BF-F678-A0E734BB1293}"/>
              </a:ext>
            </a:extLst>
          </p:cNvPr>
          <p:cNvSpPr>
            <a:spLocks noGrp="1"/>
          </p:cNvSpPr>
          <p:nvPr>
            <p:ph type="title"/>
          </p:nvPr>
        </p:nvSpPr>
        <p:spPr>
          <a:xfrm>
            <a:off x="1167492" y="381000"/>
            <a:ext cx="9779183" cy="1325563"/>
          </a:xfrm>
        </p:spPr>
        <p:txBody>
          <a:bodyPr anchor="b">
            <a:normAutofit/>
          </a:bodyPr>
          <a:lstStyle/>
          <a:p>
            <a:r>
              <a:rPr lang="en-GB" dirty="0"/>
              <a:t>Integration of Care Approach</a:t>
            </a:r>
          </a:p>
        </p:txBody>
      </p:sp>
      <p:sp>
        <p:nvSpPr>
          <p:cNvPr id="14" name="Content Placeholder 2">
            <a:extLst>
              <a:ext uri="{FF2B5EF4-FFF2-40B4-BE49-F238E27FC236}">
                <a16:creationId xmlns:a16="http://schemas.microsoft.com/office/drawing/2014/main" id="{DEA96439-8BE2-F82B-2C77-19680E3C2E17}"/>
              </a:ext>
            </a:extLst>
          </p:cNvPr>
          <p:cNvSpPr>
            <a:spLocks noGrp="1"/>
          </p:cNvSpPr>
          <p:nvPr>
            <p:ph idx="1"/>
          </p:nvPr>
        </p:nvSpPr>
        <p:spPr>
          <a:xfrm>
            <a:off x="1167493" y="2087563"/>
            <a:ext cx="9779182" cy="3366813"/>
          </a:xfrm>
        </p:spPr>
        <p:txBody>
          <a:bodyPr>
            <a:normAutofit/>
          </a:bodyPr>
          <a:lstStyle/>
          <a:p>
            <a:pPr marL="285750" indent="-285750">
              <a:buFont typeface="Arial" panose="020B0604020202020204" pitchFamily="34" charset="0"/>
              <a:buChar char="•"/>
            </a:pPr>
            <a:r>
              <a:rPr lang="en-GB" sz="2000" dirty="0"/>
              <a:t>WHO Health and policy approaches – encourages public policies that consider health impacts(WHO, 2023)</a:t>
            </a:r>
          </a:p>
          <a:p>
            <a:r>
              <a:rPr lang="en-GB" sz="2000" dirty="0"/>
              <a:t>• UK Integrated Care Systems – coordinates NHS services, social care, and community support</a:t>
            </a:r>
          </a:p>
          <a:p>
            <a:r>
              <a:rPr lang="en-GB" sz="2000" dirty="0"/>
              <a:t>• Advantages include:</a:t>
            </a:r>
          </a:p>
          <a:p>
            <a:r>
              <a:rPr lang="en-GB" sz="2000" dirty="0"/>
              <a:t>          Better patient experience</a:t>
            </a:r>
          </a:p>
          <a:p>
            <a:r>
              <a:rPr lang="en-GB" sz="2000" dirty="0"/>
              <a:t>          Reduced duplication of services</a:t>
            </a:r>
          </a:p>
          <a:p>
            <a:r>
              <a:rPr lang="en-GB" sz="2000" dirty="0"/>
              <a:t>          Focus on prevention and early intervention</a:t>
            </a:r>
          </a:p>
          <a:p>
            <a:r>
              <a:rPr lang="en-GB" sz="2000" dirty="0"/>
              <a:t>          More efficient resource use</a:t>
            </a:r>
          </a:p>
        </p:txBody>
      </p:sp>
      <p:sp>
        <p:nvSpPr>
          <p:cNvPr id="6" name="Slide Number Placeholder 5">
            <a:extLst>
              <a:ext uri="{FF2B5EF4-FFF2-40B4-BE49-F238E27FC236}">
                <a16:creationId xmlns:a16="http://schemas.microsoft.com/office/drawing/2014/main" id="{3A7EA228-247C-C771-1BB9-BF7431BDBBCE}"/>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9</a:t>
            </a:fld>
            <a:endParaRPr lang="en-GB" noProof="0"/>
          </a:p>
        </p:txBody>
      </p:sp>
    </p:spTree>
    <p:extLst>
      <p:ext uri="{BB962C8B-B14F-4D97-AF65-F5344CB8AC3E}">
        <p14:creationId xmlns:p14="http://schemas.microsoft.com/office/powerpoint/2010/main" val="4046066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56685-3F9D-B7E3-E9D6-3A3202B22098}"/>
              </a:ext>
            </a:extLst>
          </p:cNvPr>
          <p:cNvSpPr>
            <a:spLocks noGrp="1"/>
          </p:cNvSpPr>
          <p:nvPr>
            <p:ph type="title"/>
          </p:nvPr>
        </p:nvSpPr>
        <p:spPr>
          <a:xfrm>
            <a:off x="1167492" y="381000"/>
            <a:ext cx="9779183" cy="1325563"/>
          </a:xfrm>
        </p:spPr>
        <p:txBody>
          <a:bodyPr anchor="ctr">
            <a:normAutofit/>
          </a:bodyPr>
          <a:lstStyle/>
          <a:p>
            <a:r>
              <a:rPr lang="en-GB" dirty="0"/>
              <a:t>Theorical Perspectives </a:t>
            </a:r>
          </a:p>
        </p:txBody>
      </p:sp>
      <p:sp>
        <p:nvSpPr>
          <p:cNvPr id="7" name="Rectangle 1">
            <a:extLst>
              <a:ext uri="{FF2B5EF4-FFF2-40B4-BE49-F238E27FC236}">
                <a16:creationId xmlns:a16="http://schemas.microsoft.com/office/drawing/2014/main" id="{E285C542-F281-DBE4-0FA0-B0D02C846548}"/>
              </a:ext>
            </a:extLst>
          </p:cNvPr>
          <p:cNvSpPr>
            <a:spLocks noGrp="1" noChangeArrowheads="1"/>
          </p:cNvSpPr>
          <p:nvPr>
            <p:ph idx="1"/>
          </p:nvPr>
        </p:nvSpPr>
        <p:spPr bwMode="auto">
          <a:xfrm>
            <a:off x="1167493" y="2017467"/>
            <a:ext cx="5239674" cy="336681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lvl="0" eaLnBrk="0" fontAlgn="base" hangingPunct="0">
              <a:spcBef>
                <a:spcPct val="0"/>
              </a:spcBef>
              <a:spcAft>
                <a:spcPts val="600"/>
              </a:spcAft>
            </a:pPr>
            <a:r>
              <a:rPr kumimoji="0" lang="en-US" altLang="en-US" sz="2600" b="0" i="0" u="none" strike="noStrike" cap="none" normalizeH="0" baseline="0" dirty="0">
                <a:ln>
                  <a:noFill/>
                </a:ln>
                <a:effectLst/>
              </a:rPr>
              <a:t>Biopsychosocial Model</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Biological factors: genetics, physical functioning</a:t>
            </a:r>
            <a:r>
              <a:rPr lang="en-GB" sz="2400" dirty="0"/>
              <a:t>(Engel, 1977).</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Psychological factors: emotions, </a:t>
            </a:r>
            <a:r>
              <a:rPr kumimoji="0" lang="en-US" altLang="en-US" sz="2600" b="0" i="0" u="none" strike="noStrike" cap="none" normalizeH="0" baseline="0" dirty="0" err="1">
                <a:ln>
                  <a:noFill/>
                </a:ln>
                <a:effectLst/>
              </a:rPr>
              <a:t>behaviour</a:t>
            </a:r>
            <a:r>
              <a:rPr kumimoji="0" lang="en-US" altLang="en-US" sz="2600" b="0" i="0" u="none" strike="noStrike" cap="none" normalizeH="0" baseline="0" dirty="0">
                <a:ln>
                  <a:noFill/>
                </a:ln>
                <a:effectLst/>
              </a:rPr>
              <a:t>, cognition</a:t>
            </a:r>
            <a:r>
              <a:rPr lang="en-GB" sz="2400" dirty="0"/>
              <a:t>(Engel, 1977).</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Social factors: relationships, culture, socioeconomic status</a:t>
            </a:r>
            <a:r>
              <a:rPr lang="en-US" altLang="en-US" sz="2600" dirty="0"/>
              <a:t>.</a:t>
            </a:r>
            <a:r>
              <a:rPr lang="en-GB" sz="2400" dirty="0"/>
              <a:t> (Engel, 1977).</a:t>
            </a:r>
            <a:endParaRPr kumimoji="0" lang="en-US" altLang="en-US" sz="2600" b="0" i="0" u="none" strike="noStrike" cap="none" normalizeH="0" baseline="0" dirty="0">
              <a:ln>
                <a:noFill/>
              </a:ln>
              <a:effectLst/>
            </a:endParaRPr>
          </a:p>
        </p:txBody>
      </p:sp>
      <p:sp>
        <p:nvSpPr>
          <p:cNvPr id="22" name="Date Placeholder 3">
            <a:extLst>
              <a:ext uri="{FF2B5EF4-FFF2-40B4-BE49-F238E27FC236}">
                <a16:creationId xmlns:a16="http://schemas.microsoft.com/office/drawing/2014/main" id="{64B0D761-A5D2-289B-5EB6-73AEFF373D81}"/>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a:t>10/9/2021</a:t>
            </a:r>
          </a:p>
        </p:txBody>
      </p:sp>
      <p:sp>
        <p:nvSpPr>
          <p:cNvPr id="23" name="Footer Placeholder 4">
            <a:extLst>
              <a:ext uri="{FF2B5EF4-FFF2-40B4-BE49-F238E27FC236}">
                <a16:creationId xmlns:a16="http://schemas.microsoft.com/office/drawing/2014/main" id="{0A8DF013-35E4-96CB-D20F-60D751DFDFAE}"/>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D5A2AE5F-91FB-9B46-54BC-C41A7AA8B41C}"/>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10</a:t>
            </a:fld>
            <a:endParaRPr lang="en-GB" noProof="0"/>
          </a:p>
        </p:txBody>
      </p:sp>
      <p:pic>
        <p:nvPicPr>
          <p:cNvPr id="3" name="Picture 2">
            <a:extLst>
              <a:ext uri="{FF2B5EF4-FFF2-40B4-BE49-F238E27FC236}">
                <a16:creationId xmlns:a16="http://schemas.microsoft.com/office/drawing/2014/main" id="{E22DBAE0-3A31-8B9D-8F57-442E248F83D9}"/>
              </a:ext>
            </a:extLst>
          </p:cNvPr>
          <p:cNvPicPr>
            <a:picLocks noChangeAspect="1"/>
          </p:cNvPicPr>
          <p:nvPr/>
        </p:nvPicPr>
        <p:blipFill>
          <a:blip r:embed="rId2"/>
          <a:srcRect r="-3" b="9344"/>
          <a:stretch>
            <a:fillRect/>
          </a:stretch>
        </p:blipFill>
        <p:spPr>
          <a:xfrm>
            <a:off x="6407167" y="1745592"/>
            <a:ext cx="4794341" cy="3366815"/>
          </a:xfrm>
          <a:prstGeom prst="rect">
            <a:avLst/>
          </a:prstGeom>
          <a:noFill/>
        </p:spPr>
      </p:pic>
    </p:spTree>
    <p:extLst>
      <p:ext uri="{BB962C8B-B14F-4D97-AF65-F5344CB8AC3E}">
        <p14:creationId xmlns:p14="http://schemas.microsoft.com/office/powerpoint/2010/main" val="2752631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AB5D-E995-6728-CCE7-30D71B674459}"/>
              </a:ext>
            </a:extLst>
          </p:cNvPr>
          <p:cNvSpPr>
            <a:spLocks noGrp="1"/>
          </p:cNvSpPr>
          <p:nvPr>
            <p:ph type="title"/>
          </p:nvPr>
        </p:nvSpPr>
        <p:spPr>
          <a:xfrm>
            <a:off x="1167492" y="381000"/>
            <a:ext cx="9779183" cy="1325563"/>
          </a:xfrm>
        </p:spPr>
        <p:txBody>
          <a:bodyPr anchor="b">
            <a:normAutofit/>
          </a:bodyPr>
          <a:lstStyle/>
          <a:p>
            <a:r>
              <a:rPr lang="en-GB" dirty="0"/>
              <a:t>Policy and Governance </a:t>
            </a:r>
          </a:p>
        </p:txBody>
      </p:sp>
      <p:sp>
        <p:nvSpPr>
          <p:cNvPr id="6" name="Slide Number Placeholder 5">
            <a:extLst>
              <a:ext uri="{FF2B5EF4-FFF2-40B4-BE49-F238E27FC236}">
                <a16:creationId xmlns:a16="http://schemas.microsoft.com/office/drawing/2014/main" id="{24E1A3D8-979E-2E01-BA75-B393BBD0F519}"/>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11</a:t>
            </a:fld>
            <a:endParaRPr lang="en-GB" noProof="0"/>
          </a:p>
        </p:txBody>
      </p:sp>
      <p:graphicFrame>
        <p:nvGraphicFramePr>
          <p:cNvPr id="10" name="Text Placeholder 2">
            <a:extLst>
              <a:ext uri="{FF2B5EF4-FFF2-40B4-BE49-F238E27FC236}">
                <a16:creationId xmlns:a16="http://schemas.microsoft.com/office/drawing/2014/main" id="{4B162B88-CC61-E964-45CF-061DEC42797F}"/>
              </a:ext>
            </a:extLst>
          </p:cNvPr>
          <p:cNvGraphicFramePr/>
          <p:nvPr>
            <p:extLst>
              <p:ext uri="{D42A27DB-BD31-4B8C-83A1-F6EECF244321}">
                <p14:modId xmlns:p14="http://schemas.microsoft.com/office/powerpoint/2010/main" val="913193461"/>
              </p:ext>
            </p:extLst>
          </p:nvPr>
        </p:nvGraphicFramePr>
        <p:xfrm>
          <a:off x="1167493" y="2087561"/>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827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09E48-DEFA-D2E9-A4F9-94E91707B6C6}"/>
              </a:ext>
            </a:extLst>
          </p:cNvPr>
          <p:cNvSpPr>
            <a:spLocks noGrp="1"/>
          </p:cNvSpPr>
          <p:nvPr>
            <p:ph type="title"/>
          </p:nvPr>
        </p:nvSpPr>
        <p:spPr/>
        <p:txBody>
          <a:bodyPr/>
          <a:lstStyle/>
          <a:p>
            <a:r>
              <a:rPr lang="en-GB" dirty="0"/>
              <a:t>Service Delivery </a:t>
            </a:r>
          </a:p>
        </p:txBody>
      </p:sp>
      <p:sp>
        <p:nvSpPr>
          <p:cNvPr id="3" name="Content Placeholder 2">
            <a:extLst>
              <a:ext uri="{FF2B5EF4-FFF2-40B4-BE49-F238E27FC236}">
                <a16:creationId xmlns:a16="http://schemas.microsoft.com/office/drawing/2014/main" id="{33AEB069-2940-0CC0-DA2B-56092D83E634}"/>
              </a:ext>
            </a:extLst>
          </p:cNvPr>
          <p:cNvSpPr>
            <a:spLocks noGrp="1"/>
          </p:cNvSpPr>
          <p:nvPr>
            <p:ph idx="1"/>
          </p:nvPr>
        </p:nvSpPr>
        <p:spPr/>
        <p:txBody>
          <a:bodyPr/>
          <a:lstStyle/>
          <a:p>
            <a:pPr marL="457200" indent="-457200">
              <a:buFont typeface="Arial" panose="020B0604020202020204" pitchFamily="34" charset="0"/>
              <a:buChar char="•"/>
            </a:pPr>
            <a:r>
              <a:rPr lang="en-GB" dirty="0"/>
              <a:t>Wellness and preventive programs (nutrition, physical activity, stress management)</a:t>
            </a:r>
          </a:p>
          <a:p>
            <a:pPr marL="457200" indent="-457200">
              <a:buFont typeface="Arial" panose="020B0604020202020204" pitchFamily="34" charset="0"/>
              <a:buChar char="•"/>
            </a:pPr>
            <a:r>
              <a:rPr lang="en-GB" dirty="0"/>
              <a:t>Use of telehealth to increase access to continuity of care </a:t>
            </a:r>
          </a:p>
          <a:p>
            <a:pPr marL="457200" indent="-457200">
              <a:buFont typeface="Arial" panose="020B0604020202020204" pitchFamily="34" charset="0"/>
              <a:buChar char="•"/>
            </a:pPr>
            <a:r>
              <a:rPr lang="en-GB" dirty="0"/>
              <a:t>Community health initiatives addressing local needs </a:t>
            </a:r>
          </a:p>
          <a:p>
            <a:pPr marL="457200" indent="-457200">
              <a:buFont typeface="Arial" panose="020B0604020202020204" pitchFamily="34" charset="0"/>
              <a:buChar char="•"/>
            </a:pPr>
            <a:r>
              <a:rPr lang="en-GB" dirty="0"/>
              <a:t>Holistic hospital models incorporating mental, physical, and social care (NHS England (2019) The NHS Long Term Plan)</a:t>
            </a:r>
          </a:p>
          <a:p>
            <a:endParaRPr lang="en-GB" dirty="0"/>
          </a:p>
          <a:p>
            <a:endParaRPr lang="en-GB" dirty="0"/>
          </a:p>
          <a:p>
            <a:endParaRPr lang="en-GB" dirty="0"/>
          </a:p>
        </p:txBody>
      </p:sp>
      <p:sp>
        <p:nvSpPr>
          <p:cNvPr id="5" name="Footer Placeholder 4">
            <a:extLst>
              <a:ext uri="{FF2B5EF4-FFF2-40B4-BE49-F238E27FC236}">
                <a16:creationId xmlns:a16="http://schemas.microsoft.com/office/drawing/2014/main" id="{42639B30-F2FE-03C2-B7E1-E82B36E4D88C}"/>
              </a:ext>
            </a:extLst>
          </p:cNvPr>
          <p:cNvSpPr>
            <a:spLocks noGrp="1"/>
          </p:cNvSpPr>
          <p:nvPr>
            <p:ph type="ftr" sz="quarter" idx="3"/>
          </p:nvPr>
        </p:nvSpPr>
        <p:spPr>
          <a:xfrm>
            <a:off x="4038600" y="6463415"/>
            <a:ext cx="4114800" cy="365125"/>
          </a:xfrm>
        </p:spPr>
        <p:txBody>
          <a:bodyPr/>
          <a:lstStyle/>
          <a:p>
            <a:r>
              <a:rPr lang="en-GB" b="1" dirty="0"/>
              <a:t>Health, Wellbeing and Sustainable Development</a:t>
            </a:r>
          </a:p>
        </p:txBody>
      </p:sp>
      <p:sp>
        <p:nvSpPr>
          <p:cNvPr id="6" name="Slide Number Placeholder 5">
            <a:extLst>
              <a:ext uri="{FF2B5EF4-FFF2-40B4-BE49-F238E27FC236}">
                <a16:creationId xmlns:a16="http://schemas.microsoft.com/office/drawing/2014/main" id="{43AB30A3-380A-9BD2-A7B2-49B1BAFA186F}"/>
              </a:ext>
            </a:extLst>
          </p:cNvPr>
          <p:cNvSpPr>
            <a:spLocks noGrp="1"/>
          </p:cNvSpPr>
          <p:nvPr>
            <p:ph type="sldNum" sz="quarter" idx="4"/>
          </p:nvPr>
        </p:nvSpPr>
        <p:spPr/>
        <p:txBody>
          <a:bodyPr/>
          <a:lstStyle/>
          <a:p>
            <a:pPr rtl="0"/>
            <a:fld id="{294A09A9-5501-47C1-A89A-A340965A2BE2}" type="slidenum">
              <a:rPr lang="en-GB" noProof="0" smtClean="0"/>
              <a:pPr rtl="0"/>
              <a:t>12</a:t>
            </a:fld>
            <a:endParaRPr lang="en-GB" noProof="0"/>
          </a:p>
        </p:txBody>
      </p:sp>
    </p:spTree>
    <p:extLst>
      <p:ext uri="{BB962C8B-B14F-4D97-AF65-F5344CB8AC3E}">
        <p14:creationId xmlns:p14="http://schemas.microsoft.com/office/powerpoint/2010/main" val="238654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A765-36D3-29FC-49AE-9D24BA605C44}"/>
              </a:ext>
            </a:extLst>
          </p:cNvPr>
          <p:cNvSpPr>
            <a:spLocks noGrp="1"/>
          </p:cNvSpPr>
          <p:nvPr>
            <p:ph type="title"/>
          </p:nvPr>
        </p:nvSpPr>
        <p:spPr>
          <a:xfrm>
            <a:off x="1167492" y="381000"/>
            <a:ext cx="9779183" cy="1325563"/>
          </a:xfrm>
        </p:spPr>
        <p:txBody>
          <a:bodyPr anchor="b">
            <a:normAutofit/>
          </a:bodyPr>
          <a:lstStyle/>
          <a:p>
            <a:r>
              <a:rPr lang="en-GB" dirty="0"/>
              <a:t>Public Health Initiatives</a:t>
            </a:r>
          </a:p>
        </p:txBody>
      </p:sp>
      <p:sp>
        <p:nvSpPr>
          <p:cNvPr id="17" name="Date Placeholder 3">
            <a:extLst>
              <a:ext uri="{FF2B5EF4-FFF2-40B4-BE49-F238E27FC236}">
                <a16:creationId xmlns:a16="http://schemas.microsoft.com/office/drawing/2014/main" id="{8285CE10-F4E3-4342-202E-96153DE7306B}"/>
              </a:ext>
            </a:extLst>
          </p:cNvPr>
          <p:cNvSpPr>
            <a:spLocks noGrp="1"/>
          </p:cNvSpPr>
          <p:nvPr>
            <p:ph type="dt" sz="half" idx="2"/>
          </p:nvPr>
        </p:nvSpPr>
        <p:spPr>
          <a:xfrm>
            <a:off x="381000" y="6356350"/>
            <a:ext cx="1701018" cy="365125"/>
          </a:xfrm>
        </p:spPr>
        <p:txBody>
          <a:bodyPr/>
          <a:lstStyle/>
          <a:p>
            <a:pPr rtl="0">
              <a:spcAft>
                <a:spcPts val="600"/>
              </a:spcAft>
            </a:pPr>
            <a:r>
              <a:rPr lang="en-GB" noProof="0"/>
              <a:t>10/9/2021</a:t>
            </a:r>
          </a:p>
        </p:txBody>
      </p:sp>
      <p:sp>
        <p:nvSpPr>
          <p:cNvPr id="5" name="Footer Placeholder 4">
            <a:extLst>
              <a:ext uri="{FF2B5EF4-FFF2-40B4-BE49-F238E27FC236}">
                <a16:creationId xmlns:a16="http://schemas.microsoft.com/office/drawing/2014/main" id="{08DA3581-7208-6455-58BB-C6B364A3C614}"/>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dirty="0"/>
              <a:t>Health, Wellbeing and Sustainable Development</a:t>
            </a:r>
          </a:p>
        </p:txBody>
      </p:sp>
      <p:sp>
        <p:nvSpPr>
          <p:cNvPr id="6" name="Slide Number Placeholder 5">
            <a:extLst>
              <a:ext uri="{FF2B5EF4-FFF2-40B4-BE49-F238E27FC236}">
                <a16:creationId xmlns:a16="http://schemas.microsoft.com/office/drawing/2014/main" id="{E0356D64-01CF-AA47-5B44-38CEB2E7C7AF}"/>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13</a:t>
            </a:fld>
            <a:endParaRPr lang="en-GB" noProof="0"/>
          </a:p>
        </p:txBody>
      </p:sp>
      <p:graphicFrame>
        <p:nvGraphicFramePr>
          <p:cNvPr id="10" name="Content Placeholder 2">
            <a:extLst>
              <a:ext uri="{FF2B5EF4-FFF2-40B4-BE49-F238E27FC236}">
                <a16:creationId xmlns:a16="http://schemas.microsoft.com/office/drawing/2014/main" id="{299E9809-25CB-72A6-295C-5999151E3000}"/>
              </a:ext>
            </a:extLst>
          </p:cNvPr>
          <p:cNvGraphicFramePr>
            <a:graphicFrameLocks noGrp="1"/>
          </p:cNvGraphicFramePr>
          <p:nvPr>
            <p:ph idx="1"/>
            <p:extLst>
              <p:ext uri="{D42A27DB-BD31-4B8C-83A1-F6EECF244321}">
                <p14:modId xmlns:p14="http://schemas.microsoft.com/office/powerpoint/2010/main" val="1871561670"/>
              </p:ext>
            </p:extLst>
          </p:nvPr>
        </p:nvGraphicFramePr>
        <p:xfrm>
          <a:off x="1167493" y="2087563"/>
          <a:ext cx="9779182" cy="3653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846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D9FC-E834-F66B-1ED8-A352F79E3F7E}"/>
              </a:ext>
            </a:extLst>
          </p:cNvPr>
          <p:cNvSpPr>
            <a:spLocks noGrp="1"/>
          </p:cNvSpPr>
          <p:nvPr>
            <p:ph type="title"/>
          </p:nvPr>
        </p:nvSpPr>
        <p:spPr>
          <a:xfrm>
            <a:off x="1167492" y="381000"/>
            <a:ext cx="9779183" cy="1325563"/>
          </a:xfrm>
        </p:spPr>
        <p:txBody>
          <a:bodyPr anchor="b">
            <a:normAutofit/>
          </a:bodyPr>
          <a:lstStyle/>
          <a:p>
            <a:r>
              <a:rPr lang="en-GB" dirty="0"/>
              <a:t>Equity and Access</a:t>
            </a:r>
          </a:p>
        </p:txBody>
      </p:sp>
      <p:sp>
        <p:nvSpPr>
          <p:cNvPr id="3" name="Content Placeholder 2">
            <a:extLst>
              <a:ext uri="{FF2B5EF4-FFF2-40B4-BE49-F238E27FC236}">
                <a16:creationId xmlns:a16="http://schemas.microsoft.com/office/drawing/2014/main" id="{DC74FD16-065A-C126-1165-658B38638A76}"/>
              </a:ext>
            </a:extLst>
          </p:cNvPr>
          <p:cNvSpPr>
            <a:spLocks noGrp="1"/>
          </p:cNvSpPr>
          <p:nvPr>
            <p:ph idx="1"/>
          </p:nvPr>
        </p:nvSpPr>
        <p:spPr>
          <a:xfrm>
            <a:off x="884420" y="2087561"/>
            <a:ext cx="10062255" cy="3366815"/>
          </a:xfrm>
        </p:spPr>
        <p:txBody>
          <a:bodyPr>
            <a:normAutofit/>
          </a:bodyPr>
          <a:lstStyle/>
          <a:p>
            <a:pPr marL="342900" indent="-342900">
              <a:buFont typeface="Arial" panose="020B0604020202020204" pitchFamily="34" charset="0"/>
              <a:buChar char="•"/>
            </a:pPr>
            <a:r>
              <a:rPr lang="en-GB" sz="2200" dirty="0"/>
              <a:t>Persistent inequalities in healthcare access and quality</a:t>
            </a:r>
          </a:p>
          <a:p>
            <a:pPr marL="342900" indent="-342900">
              <a:buFont typeface="Arial" panose="020B0604020202020204" pitchFamily="34" charset="0"/>
              <a:buChar char="•"/>
            </a:pPr>
            <a:r>
              <a:rPr lang="en-GB" sz="2200" dirty="0"/>
              <a:t>Barriers include social disadvantage, discrimination, and financial constraints</a:t>
            </a:r>
          </a:p>
          <a:p>
            <a:r>
              <a:rPr lang="en-GB" sz="2200" dirty="0"/>
              <a:t>• Initiatives to improve equity:</a:t>
            </a:r>
          </a:p>
          <a:p>
            <a:pPr marL="342900" indent="-342900">
              <a:buFont typeface="Arial" panose="020B0604020202020204" pitchFamily="34" charset="0"/>
              <a:buChar char="•"/>
            </a:pPr>
            <a:r>
              <a:rPr lang="en-GB" sz="2200" dirty="0"/>
              <a:t>Universal healthcare</a:t>
            </a:r>
          </a:p>
          <a:p>
            <a:pPr marL="342900" indent="-342900">
              <a:buFont typeface="Arial" panose="020B0604020202020204" pitchFamily="34" charset="0"/>
              <a:buChar char="•"/>
            </a:pPr>
            <a:r>
              <a:rPr lang="en-GB" sz="2200" dirty="0"/>
              <a:t>Community outreach programmes</a:t>
            </a:r>
          </a:p>
          <a:p>
            <a:pPr marL="342900" indent="-342900">
              <a:buFont typeface="Arial" panose="020B0604020202020204" pitchFamily="34" charset="0"/>
              <a:buChar char="•"/>
            </a:pPr>
            <a:r>
              <a:rPr lang="en-GB" sz="2200" dirty="0"/>
              <a:t>Targeted interventions for vulnerable groups</a:t>
            </a:r>
          </a:p>
          <a:p>
            <a:pPr marL="342900" indent="-342900">
              <a:buFont typeface="Arial" panose="020B0604020202020204" pitchFamily="34" charset="0"/>
              <a:buChar char="•"/>
            </a:pPr>
            <a:r>
              <a:rPr lang="en-GB" sz="2200" dirty="0"/>
              <a:t>Culturally appropriate services (Marmot, M., Allen, J., Boyce, T., Goldblatt, P. and Morrison, J. (2020)</a:t>
            </a:r>
          </a:p>
        </p:txBody>
      </p:sp>
      <p:sp>
        <p:nvSpPr>
          <p:cNvPr id="4" name="Date Placeholder 3">
            <a:extLst>
              <a:ext uri="{FF2B5EF4-FFF2-40B4-BE49-F238E27FC236}">
                <a16:creationId xmlns:a16="http://schemas.microsoft.com/office/drawing/2014/main" id="{ACC1169D-968B-E20F-2CB9-5B7966EB6B56}"/>
              </a:ext>
            </a:extLst>
          </p:cNvPr>
          <p:cNvSpPr>
            <a:spLocks noGrp="1"/>
          </p:cNvSpPr>
          <p:nvPr>
            <p:ph type="dt" sz="half" idx="2"/>
          </p:nvPr>
        </p:nvSpPr>
        <p:spPr>
          <a:xfrm>
            <a:off x="381000" y="6356350"/>
            <a:ext cx="1701018" cy="365125"/>
          </a:xfrm>
        </p:spPr>
        <p:txBody>
          <a:bodyPr anchor="ctr">
            <a:normAutofit/>
          </a:bodyPr>
          <a:lstStyle/>
          <a:p>
            <a:pPr rtl="0">
              <a:spcAft>
                <a:spcPts val="600"/>
              </a:spcAft>
            </a:pPr>
            <a:r>
              <a:rPr lang="en-GB" noProof="0"/>
              <a:t>10/9/2021</a:t>
            </a:r>
          </a:p>
        </p:txBody>
      </p:sp>
      <p:sp>
        <p:nvSpPr>
          <p:cNvPr id="5" name="Footer Placeholder 4">
            <a:extLst>
              <a:ext uri="{FF2B5EF4-FFF2-40B4-BE49-F238E27FC236}">
                <a16:creationId xmlns:a16="http://schemas.microsoft.com/office/drawing/2014/main" id="{05E7105B-2FF6-3127-15FC-0AE74E1BC20C}"/>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E0BC583B-8489-DB3A-B1AB-C0C7AEE0134A}"/>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2727971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dirty="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703183"/>
          </a:xfrm>
        </p:spPr>
        <p:txBody>
          <a:bodyPr vert="horz" lIns="91440" tIns="45720" rIns="91440" bIns="45720" rtlCol="0" anchor="t">
            <a:normAutofit lnSpcReduction="10000"/>
          </a:bodyPr>
          <a:lstStyle/>
          <a:p>
            <a:pPr marL="342900" indent="-342900" rtl="0">
              <a:buFont typeface="Arial" panose="020B0604020202020204" pitchFamily="34" charset="0"/>
              <a:buChar char="•"/>
            </a:pPr>
            <a:r>
              <a:rPr lang="en-GB" dirty="0"/>
              <a:t>Health, well-being, and sustainability are interconnected</a:t>
            </a:r>
          </a:p>
          <a:p>
            <a:pPr marL="342900" indent="-342900" rtl="0">
              <a:buFont typeface="Arial" panose="020B0604020202020204" pitchFamily="34" charset="0"/>
              <a:buChar char="•"/>
            </a:pPr>
            <a:r>
              <a:rPr lang="en-GB" dirty="0"/>
              <a:t>A holistic and integrated approach leads to better health outcomes</a:t>
            </a:r>
          </a:p>
          <a:p>
            <a:pPr marL="342900" indent="-342900" rtl="0">
              <a:buFont typeface="Arial" panose="020B0604020202020204" pitchFamily="34" charset="0"/>
              <a:buChar char="•"/>
            </a:pPr>
            <a:r>
              <a:rPr lang="en-GB" dirty="0"/>
              <a:t>Policies, service delivery, and public health initiatives must work together</a:t>
            </a:r>
          </a:p>
          <a:p>
            <a:pPr marL="342900" indent="-342900" rtl="0">
              <a:buFont typeface="Arial" panose="020B0604020202020204" pitchFamily="34" charset="0"/>
              <a:buChar char="•"/>
            </a:pPr>
            <a:r>
              <a:rPr lang="en-GB" dirty="0"/>
              <a:t>Improving equity ensures fair access to high-quality care for all </a:t>
            </a:r>
          </a:p>
          <a:p>
            <a:pPr rtl="0"/>
            <a:r>
              <a:rPr lang="en-GB" dirty="0"/>
              <a:t>                                               THANK YOU.</a:t>
            </a:r>
          </a:p>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15</a:t>
            </a:fld>
            <a:endParaRPr lang="en-GB"/>
          </a:p>
        </p:txBody>
      </p:sp>
    </p:spTree>
    <p:extLst>
      <p:ext uri="{BB962C8B-B14F-4D97-AF65-F5344CB8AC3E}">
        <p14:creationId xmlns:p14="http://schemas.microsoft.com/office/powerpoint/2010/main" val="4450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
            <a:ext cx="6220278" cy="1094282"/>
          </a:xfrm>
        </p:spPr>
        <p:txBody>
          <a:bodyPr rtlCol="0"/>
          <a:lstStyle/>
          <a:p>
            <a:pPr rtl="0"/>
            <a:r>
              <a:rPr lang="en-GB" dirty="0"/>
              <a:t>References </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912662" y="1109274"/>
            <a:ext cx="9445542" cy="5156615"/>
          </a:xfrm>
        </p:spPr>
        <p:txBody>
          <a:bodyPr rtlCol="0">
            <a:normAutofit fontScale="25000" lnSpcReduction="20000"/>
          </a:bodyPr>
          <a:lstStyle/>
          <a:p>
            <a:r>
              <a:rPr lang="en-GB" sz="4400" dirty="0"/>
              <a:t>Engel, G. L. (1977). The need for a new medical model: A challenge for Biomedicine. </a:t>
            </a:r>
            <a:r>
              <a:rPr lang="en-GB" sz="4400" i="1" dirty="0"/>
              <a:t>Science</a:t>
            </a:r>
            <a:r>
              <a:rPr lang="en-GB" sz="4400" dirty="0"/>
              <a:t>, </a:t>
            </a:r>
            <a:r>
              <a:rPr lang="en-GB" sz="4400" i="1" dirty="0"/>
              <a:t>196</a:t>
            </a:r>
            <a:r>
              <a:rPr lang="en-GB" sz="4400" dirty="0"/>
              <a:t>(4286), 129–136. https://doi.org/https://doi.org/10.1126/science.847460</a:t>
            </a:r>
          </a:p>
          <a:p>
            <a:pPr rtl="0"/>
            <a:r>
              <a:rPr lang="en-GB" sz="4400" dirty="0"/>
              <a:t>Greener NHS (2020). Greener NHS» Delivering a ‘Net Zero’ National Health Service. [online] England.nhs.uk. Available at: </a:t>
            </a:r>
            <a:r>
              <a:rPr lang="en-GB" sz="4400" dirty="0">
                <a:hlinkClick r:id="rId3"/>
              </a:rPr>
              <a:t>https://www.england.nhs.uk/greenernhs/publication/delivering-a-net-zero-national-health-service/?utm_source=online</a:t>
            </a:r>
            <a:r>
              <a:rPr lang="en-GB" sz="4400" dirty="0"/>
              <a:t> [Accessed 1</a:t>
            </a:r>
            <a:r>
              <a:rPr lang="en-GB" sz="4400" baseline="30000" dirty="0"/>
              <a:t>st</a:t>
            </a:r>
            <a:r>
              <a:rPr lang="en-GB" sz="4400" dirty="0"/>
              <a:t> July  2026].</a:t>
            </a:r>
          </a:p>
          <a:p>
            <a:pPr rtl="0"/>
            <a:r>
              <a:rPr lang="en-GB" sz="4400" dirty="0"/>
              <a:t>Marmot, M. (2020). Health Equity in England: the Marmot Review 10 Years on. British Medical Journal, 368(1). </a:t>
            </a:r>
            <a:r>
              <a:rPr lang="en-GB" sz="4400" dirty="0" err="1"/>
              <a:t>doi:https</a:t>
            </a:r>
            <a:r>
              <a:rPr lang="en-GB" sz="4400" dirty="0"/>
              <a:t>://doi.org/10.1136/bmj.m693 (Accessed 1</a:t>
            </a:r>
            <a:r>
              <a:rPr lang="en-GB" sz="4400" baseline="30000" dirty="0"/>
              <a:t>st</a:t>
            </a:r>
            <a:r>
              <a:rPr lang="en-GB" sz="4400" dirty="0"/>
              <a:t> July 2026).</a:t>
            </a:r>
          </a:p>
          <a:p>
            <a:pPr rtl="0"/>
            <a:r>
              <a:rPr lang="en-GB" sz="4400" dirty="0"/>
              <a:t>WHO.int. (2015). Promoting Health in All Policies and Intersectoral Action Capacities. [online] Available at: https://www.who.int/activities/promoting-health-in-all-policies-and-intersectoral-action-capacities?utm_source=Online [Accessed 1</a:t>
            </a:r>
            <a:r>
              <a:rPr lang="en-GB" sz="4400" baseline="30000" dirty="0"/>
              <a:t>st</a:t>
            </a:r>
            <a:r>
              <a:rPr lang="en-GB" sz="4400" dirty="0"/>
              <a:t> July . 2026].</a:t>
            </a:r>
          </a:p>
          <a:p>
            <a:pPr rtl="0"/>
            <a:r>
              <a:rPr lang="en-GB" sz="4400" dirty="0"/>
              <a:t>World Health Organization (2023). World health statistics 2023. [online] World Health Organization. Available at: https://www.who.int/publications/i/item/9789240074323 [Accessed  5</a:t>
            </a:r>
            <a:r>
              <a:rPr lang="en-GB" sz="4400" baseline="30000" dirty="0"/>
              <a:t>th</a:t>
            </a:r>
            <a:r>
              <a:rPr lang="en-GB" sz="4400" dirty="0"/>
              <a:t> July  2026].</a:t>
            </a:r>
          </a:p>
          <a:p>
            <a:r>
              <a:rPr lang="en-GB" sz="4400" dirty="0"/>
              <a:t>Vamosarema.com. (2023). </a:t>
            </a:r>
            <a:r>
              <a:rPr lang="en-GB" sz="4400" i="1" dirty="0" err="1"/>
              <a:t>vamosarema</a:t>
            </a:r>
            <a:r>
              <a:rPr lang="en-GB" sz="4400" dirty="0"/>
              <a:t>. [online] Available at: https://vamosarema.com/#google_vignette [Accessed 12 July 2026].</a:t>
            </a:r>
          </a:p>
          <a:p>
            <a:r>
              <a:rPr lang="en-GB" sz="4400" dirty="0"/>
              <a:t>NHS (2024). </a:t>
            </a:r>
            <a:r>
              <a:rPr lang="en-GB" sz="4400" i="1" dirty="0"/>
              <a:t>COVID-19 vaccine</a:t>
            </a:r>
            <a:r>
              <a:rPr lang="en-GB" sz="4400" dirty="0"/>
              <a:t>. [online] </a:t>
            </a:r>
            <a:r>
              <a:rPr lang="en-GB" sz="4400" i="1" dirty="0"/>
              <a:t>NHS</a:t>
            </a:r>
            <a:r>
              <a:rPr lang="en-GB" sz="4400" dirty="0"/>
              <a:t>. Available at: https://www.nhs.uk/vaccinations/covid-19-vaccine/ [Accessed 21 July 2026].</a:t>
            </a:r>
          </a:p>
          <a:p>
            <a:r>
              <a:rPr lang="en-GB" sz="4400" dirty="0"/>
              <a:t>Department of Health and Social Care. (2025). Campaign resource centre. In </a:t>
            </a:r>
            <a:r>
              <a:rPr lang="en-GB" sz="4400" i="1" dirty="0"/>
              <a:t>Campaign Resource Centre</a:t>
            </a:r>
            <a:r>
              <a:rPr lang="en-GB" sz="4400" dirty="0"/>
              <a:t>. </a:t>
            </a:r>
            <a:r>
              <a:rPr lang="en-GB" sz="4400" dirty="0">
                <a:hlinkClick r:id="rId4"/>
              </a:rPr>
              <a:t>https://campaignresources.dhsc.gov.uk/?utm_source=online</a:t>
            </a:r>
            <a:r>
              <a:rPr lang="en-GB" sz="4400" dirty="0"/>
              <a:t> (</a:t>
            </a:r>
            <a:r>
              <a:rPr lang="en-GB" sz="4400" dirty="0" err="1"/>
              <a:t>Acessed</a:t>
            </a:r>
            <a:r>
              <a:rPr lang="en-GB" sz="4400" dirty="0"/>
              <a:t> 12</a:t>
            </a:r>
            <a:r>
              <a:rPr lang="en-GB" sz="4400" baseline="30000" dirty="0"/>
              <a:t>th</a:t>
            </a:r>
            <a:r>
              <a:rPr lang="en-GB" sz="4400" dirty="0"/>
              <a:t> July 2026)</a:t>
            </a:r>
          </a:p>
          <a:p>
            <a:r>
              <a:rPr lang="en-GB" sz="4400" dirty="0"/>
              <a:t>Office for Health Improvement and Disparities (2023) Health disparities: applying All Our Health. Available at: https://www.gov.uk/government/collections/health-disparities-and-health-inequalities (Accessed: 21 July 2026).</a:t>
            </a:r>
          </a:p>
          <a:p>
            <a:r>
              <a:rPr lang="en-GB" sz="4400" dirty="0"/>
              <a:t>Department of Health and Social Care. (2023). NHS constitution for England. In </a:t>
            </a:r>
            <a:r>
              <a:rPr lang="en-GB" sz="4400" i="1" dirty="0"/>
              <a:t>GOV.UK</a:t>
            </a:r>
            <a:r>
              <a:rPr lang="en-GB" sz="4400" dirty="0"/>
              <a:t>. https://www.gov.uk/government/publications/the-nhs-constitution-for-england</a:t>
            </a:r>
          </a:p>
          <a:p>
            <a:r>
              <a:rPr lang="en-GB" sz="4400" dirty="0"/>
              <a:t>Department of Health and Social Care. (2023). NHS constitution for England. In </a:t>
            </a:r>
            <a:r>
              <a:rPr lang="en-GB" sz="4400" i="1" dirty="0"/>
              <a:t>GOV.UK</a:t>
            </a:r>
            <a:r>
              <a:rPr lang="en-GB" sz="4400" dirty="0"/>
              <a:t>. https://www.gov.uk/government/publications/the-nhs-constitution-for-england</a:t>
            </a:r>
          </a:p>
          <a:p>
            <a:r>
              <a:rPr lang="en-GB" sz="4400" dirty="0"/>
              <a:t>NHS England (2019) The NHS Long Term Plan. Available at: https://www.longtermplan.nhs.uk/ (Accessed: 21 July 2026).</a:t>
            </a:r>
          </a:p>
          <a:p>
            <a:r>
              <a:rPr lang="en-GB" sz="4400" dirty="0"/>
              <a:t>NHS England (2024) </a:t>
            </a:r>
            <a:r>
              <a:rPr lang="en-GB" sz="4400" i="1" dirty="0"/>
              <a:t>Providing personalised care</a:t>
            </a:r>
            <a:r>
              <a:rPr lang="en-GB" sz="4400" dirty="0"/>
              <a:t>. Available at: </a:t>
            </a:r>
            <a:r>
              <a:rPr lang="en-GB" sz="4400" dirty="0">
                <a:hlinkClick r:id="rId5"/>
              </a:rPr>
              <a:t>https://www.england.nhs.uk/personalisedcare/</a:t>
            </a:r>
            <a:r>
              <a:rPr lang="en-GB" sz="4400" dirty="0"/>
              <a:t> (Accessed: 21 July 2026).</a:t>
            </a:r>
          </a:p>
          <a:p>
            <a:r>
              <a:rPr lang="en-GB" sz="4400" dirty="0"/>
              <a:t>Office for National Statistics. (2021). Well-being - office for National statistics. In </a:t>
            </a:r>
            <a:r>
              <a:rPr lang="en-GB" sz="4400" i="1" dirty="0"/>
              <a:t>Ons.gov.uk</a:t>
            </a:r>
            <a:r>
              <a:rPr lang="en-GB" sz="4400" dirty="0"/>
              <a:t>. https://www.ons.gov.uk/peoplepopulationandcommunity/wellbeing</a:t>
            </a:r>
          </a:p>
          <a:p>
            <a:r>
              <a:rPr lang="en-GB" sz="4400" dirty="0"/>
              <a:t>World Health Organization. (1948). Constitution of the world health organization. In </a:t>
            </a:r>
            <a:r>
              <a:rPr lang="en-GB" sz="4400" i="1" dirty="0"/>
              <a:t>World Health Organization</a:t>
            </a:r>
            <a:r>
              <a:rPr lang="en-GB" sz="4400" dirty="0"/>
              <a:t>. </a:t>
            </a:r>
            <a:r>
              <a:rPr lang="en-GB" sz="4400" dirty="0">
                <a:hlinkClick r:id="rId6"/>
              </a:rPr>
              <a:t>https://www.who.int/about/governance/constitution</a:t>
            </a:r>
            <a:r>
              <a:rPr lang="en-GB" sz="4400" dirty="0"/>
              <a:t> </a:t>
            </a:r>
          </a:p>
          <a:p>
            <a:r>
              <a:rPr lang="en-GB" sz="4400" dirty="0"/>
              <a:t>World Health Organisation (2021) </a:t>
            </a:r>
            <a:r>
              <a:rPr lang="en-GB" sz="4400" i="1" dirty="0"/>
              <a:t>Framework on integrated, people-centred health services</a:t>
            </a:r>
            <a:r>
              <a:rPr lang="en-GB" sz="4400" dirty="0"/>
              <a:t>. Geneva: World Health Organization. Available at: </a:t>
            </a:r>
            <a:r>
              <a:rPr lang="en-GB" sz="4400" dirty="0">
                <a:hlinkClick r:id="rId7"/>
              </a:rPr>
              <a:t>https://www.who.int/teams/integrated-health-services</a:t>
            </a:r>
            <a:r>
              <a:rPr lang="en-GB" sz="4400" dirty="0"/>
              <a:t> (Accessed: 21 July 2026)</a:t>
            </a:r>
          </a:p>
          <a:p>
            <a:pPr rtl="0"/>
            <a:endParaRPr lang="en-GB" dirty="0"/>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AB77-79E1-4739-AA51-10C9079186D6}">
  <ds:schemaRefs>
    <ds:schemaRef ds:uri="http://schemas.microsoft.com/sharepoint/v3"/>
    <ds:schemaRef ds:uri="http://purl.org/dc/dcmitype/"/>
    <ds:schemaRef ds:uri="http://purl.org/dc/elements/1.1/"/>
    <ds:schemaRef ds:uri="http://schemas.microsoft.com/office/2006/documentManagement/types"/>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230e9df3-be65-4c73-a93b-d1236ebd677e"/>
    <ds:schemaRef ds:uri="16c05727-aa75-4e4a-9b5f-8a80a1165891"/>
    <ds:schemaRef ds:uri="71af3243-3dd4-4a8d-8c0d-dd76da1f02a5"/>
    <ds:schemaRef ds:uri="http://purl.org/dc/terms/"/>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451</TotalTime>
  <Words>1452</Words>
  <Application>Microsoft Office PowerPoint</Application>
  <PresentationFormat>Widescreen</PresentationFormat>
  <Paragraphs>125</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Tenorite</vt:lpstr>
      <vt:lpstr>Office Theme</vt:lpstr>
      <vt:lpstr>Health, Wellbeing and Sustainable Development</vt:lpstr>
      <vt:lpstr>PowerPoint Presentation</vt:lpstr>
      <vt:lpstr>KEY CONCEPTS: HEALTH</vt:lpstr>
      <vt:lpstr>Key Concepts Well-being </vt:lpstr>
      <vt:lpstr>Key Concepts: Sustainable development </vt:lpstr>
      <vt:lpstr>Relevance to Modern Health</vt:lpstr>
      <vt:lpstr>Achieving sustainable health and well-being (action-focused visual) </vt:lpstr>
      <vt:lpstr>Integration of health and well being approaches </vt:lpstr>
      <vt:lpstr>Integration of Care Approach</vt:lpstr>
      <vt:lpstr>Theorical Perspectives </vt:lpstr>
      <vt:lpstr>Policy and Governance </vt:lpstr>
      <vt:lpstr>Service Delivery </vt:lpstr>
      <vt:lpstr>Public Health Initiatives</vt:lpstr>
      <vt:lpstr>Equity and Access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Bernadette Fatu Njavombo (2242752)</dc:creator>
  <cp:lastModifiedBy>Bernadette Fatu Njavombo (2242752)</cp:lastModifiedBy>
  <cp:revision>4</cp:revision>
  <dcterms:created xsi:type="dcterms:W3CDTF">2026-02-25T13:37:38Z</dcterms:created>
  <dcterms:modified xsi:type="dcterms:W3CDTF">2026-07-21T18:04:15Z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