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64" r:id="rId2"/>
    <p:sldId id="383" r:id="rId3"/>
    <p:sldId id="387" r:id="rId4"/>
    <p:sldId id="394" r:id="rId5"/>
    <p:sldId id="395" r:id="rId6"/>
    <p:sldId id="405" r:id="rId7"/>
    <p:sldId id="396" r:id="rId8"/>
    <p:sldId id="402" r:id="rId9"/>
    <p:sldId id="404" r:id="rId10"/>
    <p:sldId id="398" r:id="rId11"/>
    <p:sldId id="403" r:id="rId12"/>
    <p:sldId id="399" r:id="rId13"/>
    <p:sldId id="40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84BF5-86BA-473B-AEEA-AA2B8D545D6E}" v="4" dt="2026-02-04T13:29:10.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9"/>
  </p:normalViewPr>
  <p:slideViewPr>
    <p:cSldViewPr snapToGrid="0" showGuides="1">
      <p:cViewPr>
        <p:scale>
          <a:sx n="66" d="100"/>
          <a:sy n="66" d="100"/>
        </p:scale>
        <p:origin x="1301" y="31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08/03/2026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08/03/2026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08/03/2026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08/03/2026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08/03/2026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a:t>
            </a:r>
            <a:r>
              <a:rPr lang="en-GB" altLang="en-US" b="1" dirty="0"/>
              <a:t>Ion </a:t>
            </a:r>
            <a:r>
              <a:rPr lang="en-GB" altLang="en-US" b="1" dirty="0" err="1"/>
              <a:t>Untura</a:t>
            </a:r>
            <a:endParaRPr lang="en-GB" altLang="en-US" b="1" i="1" dirty="0"/>
          </a:p>
          <a:p>
            <a:r>
              <a:rPr lang="en-GB" altLang="en-US" u="sng" dirty="0"/>
              <a:t>Student ID: 2440192</a:t>
            </a:r>
            <a:endParaRPr lang="en-GB" altLang="en-US" b="1" i="1" dirty="0"/>
          </a:p>
          <a:p>
            <a:r>
              <a:rPr lang="en-GB" altLang="en-US" u="sng" dirty="0"/>
              <a:t>Lecturer’s Name</a:t>
            </a:r>
            <a:r>
              <a:rPr lang="en-GB" altLang="en-US" b="1" i="1" dirty="0"/>
              <a:t>: Soban Sadiq</a:t>
            </a:r>
            <a:endParaRPr lang="en-GB" dirty="0">
              <a:solidFill>
                <a:srgbClr val="FFFFFF"/>
              </a:solidFill>
              <a:latin typeface="Arial" pitchFamily="34"/>
              <a:cs typeface="Arial" pitchFamily="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buNone/>
            </a:pPr>
            <a:r>
              <a:rPr lang="en-GB" sz="2000" b="1" dirty="0"/>
              <a:t>AI Use Acknowledgement</a:t>
            </a:r>
          </a:p>
          <a:p>
            <a:pPr marL="0" indent="0">
              <a:buNone/>
            </a:pPr>
            <a:r>
              <a:rPr lang="en-GB" sz="2000" dirty="0"/>
              <a:t>I acknowledge that I have used AI tools during the preparation of this work.</a:t>
            </a:r>
          </a:p>
          <a:p>
            <a:pPr marL="0" indent="0">
              <a:buNone/>
            </a:pPr>
            <a:r>
              <a:rPr lang="en-GB" sz="2000" b="1" dirty="0"/>
              <a:t>Specifically:</a:t>
            </a:r>
          </a:p>
          <a:p>
            <a:pPr marL="0" indent="0">
              <a:buNone/>
            </a:pPr>
            <a:r>
              <a:rPr lang="en-GB" sz="2000" dirty="0"/>
              <a:t>• Grammarly – used for grammar, spelling, and clarity checks.</a:t>
            </a:r>
          </a:p>
          <a:p>
            <a:pPr marL="0" indent="0">
              <a:buNone/>
            </a:pPr>
            <a:r>
              <a:rPr lang="en-GB" sz="2000" dirty="0"/>
              <a:t>• Microsoft Copilot – used to support idea development and to locate reference materials.</a:t>
            </a:r>
          </a:p>
          <a:p>
            <a:pPr marL="0" indent="0">
              <a:buNone/>
            </a:pPr>
            <a:r>
              <a:rPr lang="en-GB" sz="2000" dirty="0"/>
              <a:t>All final content, analysis, and conclusions are my own</a:t>
            </a:r>
            <a:r>
              <a:rPr lang="en-GB" dirty="0"/>
              <a:t>.</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08/03/2026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274639"/>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08/03/2026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3</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1981200" y="1052514"/>
            <a:ext cx="8229600" cy="4108766"/>
          </a:xfrm>
        </p:spPr>
        <p:txBody>
          <a:bodyPr/>
          <a:lstStyle/>
          <a:p>
            <a:pPr marL="0" indent="0">
              <a:buNone/>
              <a:defRPr/>
            </a:pPr>
            <a:r>
              <a:rPr lang="en-GB" dirty="0"/>
              <a:t>My name is Ion </a:t>
            </a:r>
            <a:r>
              <a:rPr lang="en-GB" dirty="0" err="1"/>
              <a:t>Untura</a:t>
            </a:r>
            <a:r>
              <a:rPr lang="en-GB" dirty="0"/>
              <a:t>, and I am currently studying health and social care.</a:t>
            </a:r>
          </a:p>
          <a:p>
            <a:pPr marL="0" indent="0">
              <a:buNone/>
              <a:defRPr/>
            </a:pPr>
            <a:r>
              <a:rPr lang="en-GB" dirty="0"/>
              <a:t>This presentation will examine reflection as a key professional skill. I will outline its importance, introduce a recognised reflective model, and demonstrate how reflection can be applied in practice to support safe and effective care</a:t>
            </a:r>
            <a:r>
              <a:rPr lang="en-GB" b="1" dirty="0"/>
              <a:t>.</a:t>
            </a:r>
          </a:p>
          <a:p>
            <a:pPr>
              <a:defRPr/>
            </a:pPr>
            <a:endParaRPr lang="en-GB"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84915" y="3558"/>
            <a:ext cx="8412497" cy="1068480"/>
          </a:xfrm>
        </p:spPr>
        <p:txBody>
          <a:bodyPr/>
          <a:lstStyle/>
          <a:p>
            <a:r>
              <a:rPr lang="en-GB" sz="2800" b="1" dirty="0"/>
              <a:t>What is your chosen skill?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334433" y="928315"/>
            <a:ext cx="11342915" cy="4401205"/>
          </a:xfrm>
          <a:prstGeom prst="rect">
            <a:avLst/>
          </a:prstGeom>
          <a:noFill/>
        </p:spPr>
        <p:txBody>
          <a:bodyPr wrap="square">
            <a:spAutoFit/>
          </a:bodyPr>
          <a:lstStyle/>
          <a:p>
            <a:r>
              <a:rPr lang="en-GB" sz="2000" b="1" dirty="0"/>
              <a:t>Definition:</a:t>
            </a:r>
          </a:p>
          <a:p>
            <a:r>
              <a:rPr lang="en-GB" sz="2000" dirty="0"/>
              <a:t>Reflection is the structured process of reviewing and analysing your actions, decisions and experiences to improve future practice (Gibbs, 1988).</a:t>
            </a:r>
          </a:p>
          <a:p>
            <a:endParaRPr lang="en-GB" sz="2000" b="1" dirty="0"/>
          </a:p>
          <a:p>
            <a:r>
              <a:rPr lang="en-GB" sz="2000" b="1" dirty="0"/>
              <a:t>What it involves in everyday practice:</a:t>
            </a:r>
          </a:p>
          <a:p>
            <a:endParaRPr lang="en-GB" sz="2000" dirty="0"/>
          </a:p>
          <a:p>
            <a:r>
              <a:rPr lang="en-GB" sz="2000" dirty="0"/>
              <a:t>• Thinking carefully about what went well and what could be improved</a:t>
            </a:r>
          </a:p>
          <a:p>
            <a:r>
              <a:rPr lang="en-GB" sz="2000" dirty="0"/>
              <a:t>• Considering how your communication and behaviour affected others</a:t>
            </a:r>
          </a:p>
          <a:p>
            <a:r>
              <a:rPr lang="en-GB" sz="2000" dirty="0"/>
              <a:t>• Using learning from experiences to provide safer and more effective care (HCPC, 2022)</a:t>
            </a:r>
          </a:p>
          <a:p>
            <a:endParaRPr lang="en-GB" sz="2000" b="1" dirty="0"/>
          </a:p>
          <a:p>
            <a:r>
              <a:rPr lang="en-GB" sz="2000" b="1" dirty="0"/>
              <a:t>How I have developed this skill:</a:t>
            </a:r>
          </a:p>
          <a:p>
            <a:r>
              <a:rPr lang="en-GB" sz="2000" dirty="0"/>
              <a:t>I have developed reflective skills through academic tasks, feedback from tutors, and practical experiences where I reviewed my communication and approach using structured models such as Gibbs’ Reflective Cycle</a:t>
            </a:r>
            <a:r>
              <a:rPr lang="en-GB" sz="2000" i="1"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5</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92513" y="-47007"/>
            <a:ext cx="9206974" cy="1412472"/>
          </a:xfrm>
        </p:spPr>
        <p:txBody>
          <a:bodyPr/>
          <a:lstStyle/>
          <a:p>
            <a:r>
              <a:rPr lang="en-GB" sz="2800" b="1" dirty="0"/>
              <a:t>Importance of Reflection in professional practice</a:t>
            </a:r>
            <a:endParaRPr lang="en-GB" sz="900" b="1" dirty="0"/>
          </a:p>
        </p:txBody>
      </p:sp>
      <p:sp>
        <p:nvSpPr>
          <p:cNvPr id="3" name="TextBox 2">
            <a:extLst>
              <a:ext uri="{FF2B5EF4-FFF2-40B4-BE49-F238E27FC236}">
                <a16:creationId xmlns:a16="http://schemas.microsoft.com/office/drawing/2014/main" id="{B2E0621A-1E16-D71F-6856-0A86BEE7BCE4}"/>
              </a:ext>
            </a:extLst>
          </p:cNvPr>
          <p:cNvSpPr txBox="1"/>
          <p:nvPr/>
        </p:nvSpPr>
        <p:spPr>
          <a:xfrm>
            <a:off x="334433" y="1182495"/>
            <a:ext cx="11140439" cy="4185761"/>
          </a:xfrm>
          <a:prstGeom prst="rect">
            <a:avLst/>
          </a:prstGeom>
          <a:noFill/>
        </p:spPr>
        <p:txBody>
          <a:bodyPr wrap="square" rtlCol="0">
            <a:spAutoFit/>
          </a:bodyPr>
          <a:lstStyle/>
          <a:p>
            <a:r>
              <a:rPr lang="en-GB" sz="2800" b="1" dirty="0"/>
              <a:t>Why it is essential:</a:t>
            </a:r>
          </a:p>
          <a:p>
            <a:r>
              <a:rPr lang="en-GB" sz="2800" dirty="0"/>
              <a:t>Reflection is essential because it enables practitioners to review their actions, identify areas for improvement, and maintain safe, ethical and person‑centred care (HCPC, 2022).</a:t>
            </a:r>
          </a:p>
          <a:p>
            <a:endParaRPr lang="en-GB" sz="2800" b="1" dirty="0"/>
          </a:p>
          <a:p>
            <a:r>
              <a:rPr lang="en-GB" sz="2800" b="1" dirty="0"/>
              <a:t>How it supports safe and effective care:</a:t>
            </a:r>
          </a:p>
          <a:p>
            <a:r>
              <a:rPr lang="en-GB" sz="2800" dirty="0"/>
              <a:t>• Helps prevent repeated mistakes</a:t>
            </a:r>
          </a:p>
          <a:p>
            <a:r>
              <a:rPr lang="en-GB" sz="2800" dirty="0"/>
              <a:t>• Improves communication and decision‑making</a:t>
            </a:r>
          </a:p>
          <a:p>
            <a:r>
              <a:rPr lang="en-GB" sz="2800" dirty="0"/>
              <a:t>• Strengthens professional judgement</a:t>
            </a:r>
          </a:p>
          <a:p>
            <a:endParaRPr lang="en-GB" sz="14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2571F9-EAAF-DE2D-5462-67734ECD606F}"/>
              </a:ext>
            </a:extLst>
          </p:cNvPr>
          <p:cNvSpPr>
            <a:spLocks noGrp="1"/>
          </p:cNvSpPr>
          <p:nvPr>
            <p:ph type="dt" sz="half" idx="10"/>
          </p:nvPr>
        </p:nvSpPr>
        <p:spPr/>
        <p:txBody>
          <a:bodyPr/>
          <a:lstStyle/>
          <a:p>
            <a:pPr>
              <a:defRPr/>
            </a:pPr>
            <a:fld id="{5E23D760-A5D6-4408-9293-3816AB405458}" type="datetime1">
              <a:rPr lang="en-GB" altLang="en-US" smtClean="0"/>
              <a:pPr>
                <a:defRPr/>
              </a:pPr>
              <a:t>08/03/2026</a:t>
            </a:fld>
            <a:endParaRPr lang="en-GB" altLang="en-US"/>
          </a:p>
        </p:txBody>
      </p:sp>
      <p:sp>
        <p:nvSpPr>
          <p:cNvPr id="3" name="Slide Number Placeholder 2">
            <a:extLst>
              <a:ext uri="{FF2B5EF4-FFF2-40B4-BE49-F238E27FC236}">
                <a16:creationId xmlns:a16="http://schemas.microsoft.com/office/drawing/2014/main" id="{803E83F0-21DD-0C06-4091-DC91C3527A8B}"/>
              </a:ext>
            </a:extLst>
          </p:cNvPr>
          <p:cNvSpPr>
            <a:spLocks noGrp="1"/>
          </p:cNvSpPr>
          <p:nvPr>
            <p:ph type="sldNum" sz="quarter" idx="11"/>
          </p:nvPr>
        </p:nvSpPr>
        <p:spPr/>
        <p:txBody>
          <a:bodyPr/>
          <a:lstStyle/>
          <a:p>
            <a:pPr>
              <a:defRPr/>
            </a:pPr>
            <a:fld id="{1627DB7A-9E6D-4CCE-BDBB-D06183803CCF}" type="slidenum">
              <a:rPr lang="en-GB" altLang="en-US" smtClean="0"/>
              <a:pPr>
                <a:defRPr/>
              </a:pPr>
              <a:t>6</a:t>
            </a:fld>
            <a:endParaRPr lang="en-GB" altLang="en-US"/>
          </a:p>
        </p:txBody>
      </p:sp>
      <p:sp>
        <p:nvSpPr>
          <p:cNvPr id="4" name="TextBox 3">
            <a:extLst>
              <a:ext uri="{FF2B5EF4-FFF2-40B4-BE49-F238E27FC236}">
                <a16:creationId xmlns:a16="http://schemas.microsoft.com/office/drawing/2014/main" id="{0D051F7A-46E0-899E-7031-36AE1A02897B}"/>
              </a:ext>
            </a:extLst>
          </p:cNvPr>
          <p:cNvSpPr txBox="1"/>
          <p:nvPr/>
        </p:nvSpPr>
        <p:spPr>
          <a:xfrm>
            <a:off x="1927696" y="0"/>
            <a:ext cx="7896770" cy="5909310"/>
          </a:xfrm>
          <a:prstGeom prst="rect">
            <a:avLst/>
          </a:prstGeom>
          <a:noFill/>
        </p:spPr>
        <p:txBody>
          <a:bodyPr wrap="square" rtlCol="0">
            <a:spAutoFit/>
          </a:bodyPr>
          <a:lstStyle/>
          <a:p>
            <a:r>
              <a:rPr lang="en-GB" sz="2400" b="1" dirty="0"/>
              <a:t>Benefits for service users, staff and organisations:</a:t>
            </a:r>
          </a:p>
          <a:p>
            <a:endParaRPr lang="en-GB" sz="2400" dirty="0"/>
          </a:p>
          <a:p>
            <a:r>
              <a:rPr lang="en-GB" sz="2400" dirty="0"/>
              <a:t>• Service users: Receive safer, more consistent and responsive care</a:t>
            </a:r>
          </a:p>
          <a:p>
            <a:r>
              <a:rPr lang="en-GB" sz="2400" dirty="0"/>
              <a:t>• Staff: Gain greater self‑awareness, confidence and teamwork skills</a:t>
            </a:r>
          </a:p>
          <a:p>
            <a:r>
              <a:rPr lang="en-GB" sz="2400" dirty="0"/>
              <a:t>• Organisation: Fewer incidents, better quality outcomes and improved compliance with standards</a:t>
            </a:r>
          </a:p>
          <a:p>
            <a:endParaRPr lang="en-GB" sz="2400" dirty="0"/>
          </a:p>
          <a:p>
            <a:r>
              <a:rPr lang="en-GB" sz="2400" b="1" dirty="0"/>
              <a:t>Consequences if reflection is not used:</a:t>
            </a:r>
          </a:p>
          <a:p>
            <a:r>
              <a:rPr lang="en-GB" sz="2400" dirty="0"/>
              <a:t>Poor reflection can lead to communication errors, reduced quality of care, and increased risk to patient safety.</a:t>
            </a:r>
          </a:p>
          <a:p>
            <a:endParaRPr lang="en-GB" sz="2000" dirty="0"/>
          </a:p>
          <a:p>
            <a:r>
              <a:rPr lang="en-GB" sz="2000" dirty="0"/>
              <a:t>(Gibbs, 1988; HCPC, 2022</a:t>
            </a:r>
            <a:r>
              <a:rPr lang="en-GB" dirty="0"/>
              <a:t>)</a:t>
            </a:r>
          </a:p>
          <a:p>
            <a:endParaRPr lang="en-GB" dirty="0"/>
          </a:p>
        </p:txBody>
      </p:sp>
    </p:spTree>
    <p:extLst>
      <p:ext uri="{BB962C8B-B14F-4D97-AF65-F5344CB8AC3E}">
        <p14:creationId xmlns:p14="http://schemas.microsoft.com/office/powerpoint/2010/main" val="3490348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118268"/>
            <a:ext cx="8229600" cy="1143000"/>
          </a:xfrm>
        </p:spPr>
        <p:txBody>
          <a:bodyPr/>
          <a:lstStyle/>
          <a:p>
            <a:r>
              <a:rPr lang="en-GB" sz="2800" b="1" dirty="0"/>
              <a:t>Model or framework linked to your chosen skill</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219919" y="802713"/>
            <a:ext cx="11565244" cy="4800932"/>
          </a:xfrm>
        </p:spPr>
        <p:txBody>
          <a:bodyPr/>
          <a:lstStyle/>
          <a:p>
            <a:pPr marL="0" indent="0">
              <a:buNone/>
            </a:pPr>
            <a:r>
              <a:rPr lang="en-GB" sz="1800" dirty="0"/>
              <a:t>Gibbs’ Reflective Cycle (1988) is a structured framework used to guide reflective practice. It helps practitioners examine an experience in a systematic and organised way.</a:t>
            </a:r>
          </a:p>
          <a:p>
            <a:endParaRPr lang="en-GB" sz="1800" dirty="0"/>
          </a:p>
          <a:p>
            <a:pPr marL="0" indent="0">
              <a:buNone/>
            </a:pPr>
            <a:r>
              <a:rPr lang="en-GB" sz="1800" b="1" dirty="0"/>
              <a:t>Key stages:</a:t>
            </a:r>
          </a:p>
          <a:p>
            <a:r>
              <a:rPr lang="en-GB" sz="1800" dirty="0"/>
              <a:t>Description – What happened?</a:t>
            </a:r>
          </a:p>
          <a:p>
            <a:r>
              <a:rPr lang="en-GB" sz="1800" dirty="0"/>
              <a:t>Feelings – What were your thoughts and emotions</a:t>
            </a:r>
          </a:p>
          <a:p>
            <a:r>
              <a:rPr lang="en-GB" sz="1800" dirty="0"/>
              <a:t>Evaluation – What went well or not well?</a:t>
            </a:r>
          </a:p>
          <a:p>
            <a:r>
              <a:rPr lang="en-GB" sz="1800" dirty="0"/>
              <a:t>Analysis – Why did it happen this way?</a:t>
            </a:r>
          </a:p>
          <a:p>
            <a:r>
              <a:rPr lang="en-GB" sz="1800" dirty="0"/>
              <a:t>Conclusion – What have you learned?</a:t>
            </a:r>
          </a:p>
          <a:p>
            <a:r>
              <a:rPr lang="en-GB" sz="1800" dirty="0"/>
              <a:t>Action Plan – What will you do differently next time?</a:t>
            </a:r>
          </a:p>
          <a:p>
            <a:pPr marL="0" indent="0">
              <a:buNone/>
            </a:pPr>
            <a:r>
              <a:rPr lang="en-GB" sz="1800" b="1" dirty="0"/>
              <a:t>How this model supports good practice:</a:t>
            </a:r>
            <a:endParaRPr lang="en-GB" sz="1800" dirty="0"/>
          </a:p>
          <a:p>
            <a:r>
              <a:rPr lang="en-GB" sz="1800" dirty="0"/>
              <a:t>Gibbs’ model helps professionals reflect clearly and consistently. It encourages deeper thinking, supports learning from experience, and guides practitioners to make specific improvements. This leads to safer, more effective and person‑centred care, as staff can identify strengths, address weaknesses and prevent repeated mistakes (HCPC, 2022).</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08/03/2026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1774826" y="764704"/>
            <a:ext cx="8600757" cy="4968552"/>
          </a:xfrm>
        </p:spPr>
        <p:txBody>
          <a:bodyPr/>
          <a:lstStyle/>
          <a:p>
            <a:pPr marL="0" indent="0">
              <a:buNone/>
            </a:pPr>
            <a:r>
              <a:rPr lang="en-GB" sz="2000" dirty="0"/>
              <a:t>.</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08/03/2026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
        <p:nvSpPr>
          <p:cNvPr id="6" name="TextBox 5">
            <a:extLst>
              <a:ext uri="{FF2B5EF4-FFF2-40B4-BE49-F238E27FC236}">
                <a16:creationId xmlns:a16="http://schemas.microsoft.com/office/drawing/2014/main" id="{3722E21E-11EC-2999-2041-71EE178FCC64}"/>
              </a:ext>
            </a:extLst>
          </p:cNvPr>
          <p:cNvSpPr txBox="1"/>
          <p:nvPr/>
        </p:nvSpPr>
        <p:spPr>
          <a:xfrm>
            <a:off x="106119" y="654106"/>
            <a:ext cx="11751448" cy="5109091"/>
          </a:xfrm>
          <a:prstGeom prst="rect">
            <a:avLst/>
          </a:prstGeom>
          <a:noFill/>
        </p:spPr>
        <p:txBody>
          <a:bodyPr wrap="square" rtlCol="0">
            <a:spAutoFit/>
          </a:bodyPr>
          <a:lstStyle/>
          <a:p>
            <a:endParaRPr lang="en-GB" sz="3200" dirty="0"/>
          </a:p>
          <a:p>
            <a:r>
              <a:rPr lang="en-GB" sz="2800" b="1" dirty="0"/>
              <a:t>Job role and setting</a:t>
            </a:r>
          </a:p>
          <a:p>
            <a:r>
              <a:rPr lang="en-GB" sz="2800" dirty="0"/>
              <a:t>A care assistant working in a residential care home.</a:t>
            </a:r>
          </a:p>
          <a:p>
            <a:r>
              <a:rPr lang="en-GB" sz="2800" b="1" dirty="0"/>
              <a:t>Situation</a:t>
            </a:r>
          </a:p>
          <a:p>
            <a:r>
              <a:rPr lang="en-GB" sz="2800" dirty="0"/>
              <a:t>A service user becomes anxious during morning personal care and refuses support.</a:t>
            </a:r>
          </a:p>
          <a:p>
            <a:r>
              <a:rPr lang="en-GB" sz="2800" dirty="0"/>
              <a:t>After the interaction, the care assistant uses Gibbs’ Reflective Cycle to review what happened. They consider their communication, the service user’s reactions, and whether their approach may have contributed to the anxiety. They identify that they did not explain each step clearly and moved too quickly.</a:t>
            </a:r>
          </a:p>
          <a:p>
            <a:endParaRPr lang="en-GB" sz="1400" dirty="0"/>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3B0521-4466-91D6-3C95-CD981CC0F357}"/>
              </a:ext>
            </a:extLst>
          </p:cNvPr>
          <p:cNvSpPr>
            <a:spLocks noGrp="1"/>
          </p:cNvSpPr>
          <p:nvPr>
            <p:ph type="dt" sz="half" idx="10"/>
          </p:nvPr>
        </p:nvSpPr>
        <p:spPr/>
        <p:txBody>
          <a:bodyPr/>
          <a:lstStyle/>
          <a:p>
            <a:pPr>
              <a:defRPr/>
            </a:pPr>
            <a:fld id="{5E23D760-A5D6-4408-9293-3816AB405458}" type="datetime1">
              <a:rPr lang="en-GB" altLang="en-US" smtClean="0"/>
              <a:pPr>
                <a:defRPr/>
              </a:pPr>
              <a:t>08/03/2026</a:t>
            </a:fld>
            <a:endParaRPr lang="en-GB" altLang="en-US"/>
          </a:p>
        </p:txBody>
      </p:sp>
      <p:sp>
        <p:nvSpPr>
          <p:cNvPr id="3" name="Slide Number Placeholder 2">
            <a:extLst>
              <a:ext uri="{FF2B5EF4-FFF2-40B4-BE49-F238E27FC236}">
                <a16:creationId xmlns:a16="http://schemas.microsoft.com/office/drawing/2014/main" id="{04B68F75-7B7C-57BF-F828-C47A85267634}"/>
              </a:ext>
            </a:extLst>
          </p:cNvPr>
          <p:cNvSpPr>
            <a:spLocks noGrp="1"/>
          </p:cNvSpPr>
          <p:nvPr>
            <p:ph type="sldNum" sz="quarter" idx="11"/>
          </p:nvPr>
        </p:nvSpPr>
        <p:spPr/>
        <p:txBody>
          <a:bodyPr/>
          <a:lstStyle/>
          <a:p>
            <a:pPr>
              <a:defRPr/>
            </a:pPr>
            <a:fld id="{1627DB7A-9E6D-4CCE-BDBB-D06183803CCF}" type="slidenum">
              <a:rPr lang="en-GB" altLang="en-US" smtClean="0"/>
              <a:pPr>
                <a:defRPr/>
              </a:pPr>
              <a:t>9</a:t>
            </a:fld>
            <a:endParaRPr lang="en-GB" altLang="en-US"/>
          </a:p>
        </p:txBody>
      </p:sp>
      <p:sp>
        <p:nvSpPr>
          <p:cNvPr id="4" name="TextBox 3">
            <a:extLst>
              <a:ext uri="{FF2B5EF4-FFF2-40B4-BE49-F238E27FC236}">
                <a16:creationId xmlns:a16="http://schemas.microsoft.com/office/drawing/2014/main" id="{3D071274-6019-844E-F4D9-3F411A9C23B2}"/>
              </a:ext>
            </a:extLst>
          </p:cNvPr>
          <p:cNvSpPr txBox="1"/>
          <p:nvPr/>
        </p:nvSpPr>
        <p:spPr>
          <a:xfrm>
            <a:off x="497711" y="300943"/>
            <a:ext cx="11528385" cy="5601533"/>
          </a:xfrm>
          <a:prstGeom prst="rect">
            <a:avLst/>
          </a:prstGeom>
          <a:noFill/>
        </p:spPr>
        <p:txBody>
          <a:bodyPr wrap="square" rtlCol="0">
            <a:spAutoFit/>
          </a:bodyPr>
          <a:lstStyle/>
          <a:p>
            <a:r>
              <a:rPr lang="en-GB" sz="2400" b="1" dirty="0"/>
              <a:t>Reflection leads the care assistant to adjust their practice by:</a:t>
            </a:r>
          </a:p>
          <a:p>
            <a:r>
              <a:rPr lang="en-GB" sz="2400" dirty="0"/>
              <a:t>• Slowing down the pace of care</a:t>
            </a:r>
          </a:p>
          <a:p>
            <a:r>
              <a:rPr lang="en-GB" sz="2400" dirty="0"/>
              <a:t>• Explaining each action before carrying it out</a:t>
            </a:r>
          </a:p>
          <a:p>
            <a:r>
              <a:rPr lang="en-GB" sz="2400" dirty="0"/>
              <a:t>• Checking the service user’s comfort and understanding</a:t>
            </a:r>
          </a:p>
          <a:p>
            <a:r>
              <a:rPr lang="en-GB" sz="2400" dirty="0"/>
              <a:t>• Using a calmer tone and offering reassurance</a:t>
            </a:r>
          </a:p>
          <a:p>
            <a:endParaRPr lang="en-GB" sz="2400" b="1" dirty="0"/>
          </a:p>
          <a:p>
            <a:r>
              <a:rPr lang="en-GB" sz="2400" b="1" dirty="0"/>
              <a:t>Impact on care</a:t>
            </a:r>
          </a:p>
          <a:p>
            <a:r>
              <a:rPr lang="en-GB" sz="2400" dirty="0"/>
              <a:t>• Service user: Feels more in control, less anxious, and more willing to accept support.</a:t>
            </a:r>
          </a:p>
          <a:p>
            <a:r>
              <a:rPr lang="en-GB" sz="2400" dirty="0"/>
              <a:t>• Safety and quality: Reduced risk of distress, improved communication, and more person‑centred care.</a:t>
            </a:r>
          </a:p>
          <a:p>
            <a:r>
              <a:rPr lang="en-GB" sz="2400" dirty="0"/>
              <a:t>• Outcomes: Stronger trust, better cooperation, and improved overall well-being.</a:t>
            </a:r>
          </a:p>
          <a:p>
            <a:endParaRPr lang="en-GB" sz="2400" dirty="0"/>
          </a:p>
          <a:p>
            <a:r>
              <a:rPr lang="en-GB" sz="2800" dirty="0"/>
              <a:t>(Gibbs, 1988; HCPC, 2022)</a:t>
            </a:r>
            <a:endParaRPr lang="en-GB" sz="2400" dirty="0"/>
          </a:p>
          <a:p>
            <a:endParaRPr lang="en-GB" dirty="0"/>
          </a:p>
        </p:txBody>
      </p:sp>
    </p:spTree>
    <p:extLst>
      <p:ext uri="{BB962C8B-B14F-4D97-AF65-F5344CB8AC3E}">
        <p14:creationId xmlns:p14="http://schemas.microsoft.com/office/powerpoint/2010/main" val="1393941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613756" y="339726"/>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986492" y="1448780"/>
            <a:ext cx="10219016" cy="3960440"/>
          </a:xfrm>
        </p:spPr>
        <p:txBody>
          <a:bodyPr/>
          <a:lstStyle/>
          <a:p>
            <a:pPr marL="0" indent="0">
              <a:buNone/>
            </a:pPr>
            <a:r>
              <a:rPr lang="en-GB" altLang="en-US" sz="2000" b="1" dirty="0"/>
              <a:t>Importance for employability:</a:t>
            </a:r>
          </a:p>
          <a:p>
            <a:pPr marL="0" indent="0">
              <a:buNone/>
            </a:pPr>
            <a:r>
              <a:rPr lang="en-GB" altLang="en-US" sz="2000" dirty="0"/>
              <a:t>Employers value reflection because it demonstrates accountability, self‑awareness and a commitment to continuous improvement. It shows that I can learn from experience and adapt my practice, which is essential in health and social care (HCPC, 2022).</a:t>
            </a:r>
          </a:p>
          <a:p>
            <a:pPr marL="0" indent="0">
              <a:buNone/>
            </a:pPr>
            <a:r>
              <a:rPr lang="en-GB" altLang="en-US" sz="2000" dirty="0"/>
              <a:t>Importance for my future role:</a:t>
            </a:r>
          </a:p>
          <a:p>
            <a:pPr marL="0" indent="0">
              <a:buNone/>
            </a:pPr>
            <a:r>
              <a:rPr lang="en-GB" altLang="en-US" sz="2000" dirty="0"/>
              <a:t>In any health and social care role, reflection supports safe, person‑centred and ethical practice. It helps me evaluate my communication, decision‑making and professional behaviour, ensuring that I can respond effectively to the needs of service users.</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10</a:t>
            </a:fld>
            <a:endParaRPr lang="en-GB" altLang="en-US" sz="900">
              <a:solidFill>
                <a:srgbClr val="898989"/>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FCA2D3-D859-05D5-3EAD-4AECF4C6EBB3}"/>
              </a:ext>
            </a:extLst>
          </p:cNvPr>
          <p:cNvSpPr>
            <a:spLocks noGrp="1"/>
          </p:cNvSpPr>
          <p:nvPr>
            <p:ph type="dt" sz="half" idx="10"/>
          </p:nvPr>
        </p:nvSpPr>
        <p:spPr/>
        <p:txBody>
          <a:bodyPr/>
          <a:lstStyle/>
          <a:p>
            <a:pPr>
              <a:defRPr/>
            </a:pPr>
            <a:fld id="{5E23D760-A5D6-4408-9293-3816AB405458}" type="datetime1">
              <a:rPr lang="en-GB" altLang="en-US" smtClean="0"/>
              <a:pPr>
                <a:defRPr/>
              </a:pPr>
              <a:t>08/03/2026</a:t>
            </a:fld>
            <a:endParaRPr lang="en-GB" altLang="en-US"/>
          </a:p>
        </p:txBody>
      </p:sp>
      <p:sp>
        <p:nvSpPr>
          <p:cNvPr id="3" name="Slide Number Placeholder 2">
            <a:extLst>
              <a:ext uri="{FF2B5EF4-FFF2-40B4-BE49-F238E27FC236}">
                <a16:creationId xmlns:a16="http://schemas.microsoft.com/office/drawing/2014/main" id="{7C87E81F-FCA0-0EE6-7946-A51A631DB790}"/>
              </a:ext>
            </a:extLst>
          </p:cNvPr>
          <p:cNvSpPr>
            <a:spLocks noGrp="1"/>
          </p:cNvSpPr>
          <p:nvPr>
            <p:ph type="sldNum" sz="quarter" idx="11"/>
          </p:nvPr>
        </p:nvSpPr>
        <p:spPr/>
        <p:txBody>
          <a:bodyPr/>
          <a:lstStyle/>
          <a:p>
            <a:pPr>
              <a:defRPr/>
            </a:pPr>
            <a:fld id="{1627DB7A-9E6D-4CCE-BDBB-D06183803CCF}" type="slidenum">
              <a:rPr lang="en-GB" altLang="en-US" smtClean="0"/>
              <a:pPr>
                <a:defRPr/>
              </a:pPr>
              <a:t>11</a:t>
            </a:fld>
            <a:endParaRPr lang="en-GB" altLang="en-US"/>
          </a:p>
        </p:txBody>
      </p:sp>
      <p:sp>
        <p:nvSpPr>
          <p:cNvPr id="4" name="TextBox 3">
            <a:extLst>
              <a:ext uri="{FF2B5EF4-FFF2-40B4-BE49-F238E27FC236}">
                <a16:creationId xmlns:a16="http://schemas.microsoft.com/office/drawing/2014/main" id="{307F8A1C-EA7B-C21A-48AC-CB6E20D39148}"/>
              </a:ext>
            </a:extLst>
          </p:cNvPr>
          <p:cNvSpPr txBox="1"/>
          <p:nvPr/>
        </p:nvSpPr>
        <p:spPr>
          <a:xfrm>
            <a:off x="1303827" y="1095807"/>
            <a:ext cx="9985348" cy="3416320"/>
          </a:xfrm>
          <a:prstGeom prst="rect">
            <a:avLst/>
          </a:prstGeom>
          <a:noFill/>
        </p:spPr>
        <p:txBody>
          <a:bodyPr wrap="square" rtlCol="0">
            <a:spAutoFit/>
          </a:bodyPr>
          <a:lstStyle/>
          <a:p>
            <a:r>
              <a:rPr lang="en-GB" altLang="en-US" b="1" dirty="0"/>
              <a:t>My personal development:</a:t>
            </a:r>
          </a:p>
          <a:p>
            <a:r>
              <a:rPr lang="en-GB" altLang="en-US" dirty="0"/>
              <a:t>Reflection is a developing strength for me. I can review my actions and identify areas for improvement, but I aim to further strengthen this skill by using structured models such as Gibbs’ Reflective Cycle. This will support my readiness for practice and help me plan my future career development.</a:t>
            </a:r>
          </a:p>
          <a:p>
            <a:r>
              <a:rPr lang="en-GB" altLang="en-US" b="1" dirty="0"/>
              <a:t>Link to learning outcomes:</a:t>
            </a:r>
          </a:p>
          <a:p>
            <a:r>
              <a:rPr lang="en-GB" altLang="en-US" dirty="0"/>
              <a:t>Reflection supports my readiness for employment, helps me identify personal strengths and development needs, and enables me to set clear goals for my future career in health and social care.</a:t>
            </a:r>
          </a:p>
          <a:p>
            <a:endParaRPr lang="en-GB" altLang="en-US" dirty="0"/>
          </a:p>
          <a:p>
            <a:r>
              <a:rPr lang="en-GB" altLang="en-US" dirty="0"/>
              <a:t>(Gibbs, 1988; HCPC, 2022)</a:t>
            </a:r>
          </a:p>
          <a:p>
            <a:endParaRPr lang="en-GB" dirty="0"/>
          </a:p>
        </p:txBody>
      </p:sp>
    </p:spTree>
    <p:extLst>
      <p:ext uri="{BB962C8B-B14F-4D97-AF65-F5344CB8AC3E}">
        <p14:creationId xmlns:p14="http://schemas.microsoft.com/office/powerpoint/2010/main" val="1002576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009899" y="241698"/>
            <a:ext cx="6172200" cy="857250"/>
          </a:xfrm>
        </p:spPr>
        <p:txBody>
          <a:bodyPr/>
          <a:lstStyle/>
          <a:p>
            <a:r>
              <a:rPr lang="en-GB" altLang="en-US" b="1" dirty="0"/>
              <a:t>Conclusion</a:t>
            </a:r>
            <a:endParaRPr lang="en-GB" altLang="en-US" b="1" i="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2083427" y="1098948"/>
            <a:ext cx="8464345" cy="2937272"/>
          </a:xfrm>
        </p:spPr>
        <p:txBody>
          <a:bodyPr/>
          <a:lstStyle/>
          <a:p>
            <a:pPr marL="0" indent="0" algn="ctr">
              <a:buNone/>
            </a:pPr>
            <a:r>
              <a:rPr lang="en-GB" altLang="en-US" sz="2800" dirty="0"/>
              <a:t>In summary, this presentation has outlined the importance of reflection as a key professional skill in health and social care. I have explained what reflection involves, introduced Gibbs’ Reflective Cycle as a structured model, and demonstrated how reflective practice can be applied in real care situations to improve safety, communication and quality of care. Reflection also supports my future development, employability and readiness for professional practice.</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12</a:t>
            </a:fld>
            <a:endParaRPr lang="en-GB" altLang="en-US" sz="900">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3009900" y="2057402"/>
            <a:ext cx="6172200" cy="1416925"/>
          </a:xfrm>
        </p:spPr>
        <p:txBody>
          <a:bodyPr/>
          <a:lstStyle/>
          <a:p>
            <a:pPr marL="0" lvl="0" indent="0">
              <a:lnSpc>
                <a:spcPct val="90000"/>
              </a:lnSpc>
              <a:spcAft>
                <a:spcPts val="600"/>
              </a:spcAft>
              <a:buSzPct val="100000"/>
              <a:buNone/>
              <a:defRPr sz="1800" b="0" i="0" u="none" strike="noStrike" kern="0" cap="none" spc="0" baseline="0">
                <a:solidFill>
                  <a:srgbClr val="000000"/>
                </a:solidFill>
                <a:uFillTx/>
              </a:defRPr>
            </a:pPr>
            <a:r>
              <a:rPr lang="en-GB" dirty="0">
                <a:solidFill>
                  <a:srgbClr val="000000"/>
                </a:solidFill>
                <a:latin typeface="Arial" pitchFamily="34"/>
                <a:cs typeface="Arial" pitchFamily="34"/>
              </a:rPr>
              <a:t>Gibbs, G. (1988) Learning by Doing: A Guide to Teaching and Learning Methods. Oxford: Oxford Polytechnic.</a:t>
            </a:r>
          </a:p>
          <a:p>
            <a:pPr lvl="0" indent="-228600">
              <a:lnSpc>
                <a:spcPct val="90000"/>
              </a:lnSpc>
              <a:spcAft>
                <a:spcPts val="600"/>
              </a:spcAft>
              <a:buSzPct val="100000"/>
              <a:buFont typeface="Arial" pitchFamily="34"/>
              <a:buChar char="•"/>
              <a:defRPr sz="1800" b="0" i="0" u="none" strike="noStrike" kern="0" cap="none" spc="0" baseline="0">
                <a:solidFill>
                  <a:srgbClr val="000000"/>
                </a:solidFill>
                <a:uFillTx/>
              </a:defRPr>
            </a:pPr>
            <a:endParaRPr lang="en-GB" dirty="0">
              <a:solidFill>
                <a:srgbClr val="000000"/>
              </a:solidFill>
              <a:latin typeface="Arial" pitchFamily="34"/>
              <a:cs typeface="Arial" pitchFamily="34"/>
            </a:endParaRPr>
          </a:p>
          <a:p>
            <a:pPr marL="0" lvl="0" indent="0">
              <a:lnSpc>
                <a:spcPct val="90000"/>
              </a:lnSpc>
              <a:spcAft>
                <a:spcPts val="600"/>
              </a:spcAft>
              <a:buSzPct val="100000"/>
              <a:buNone/>
              <a:defRPr sz="1800" b="0" i="0" u="none" strike="noStrike" kern="0" cap="none" spc="0" baseline="0">
                <a:solidFill>
                  <a:srgbClr val="000000"/>
                </a:solidFill>
                <a:uFillTx/>
              </a:defRPr>
            </a:pPr>
            <a:r>
              <a:rPr lang="en-GB" dirty="0">
                <a:solidFill>
                  <a:srgbClr val="000000"/>
                </a:solidFill>
                <a:latin typeface="Arial" pitchFamily="34"/>
                <a:cs typeface="Arial" pitchFamily="34"/>
              </a:rPr>
              <a:t>Jasper, M. (2013) Beginning Reflective Practice. 2nd ed. Andover: Cengage Learning.</a:t>
            </a:r>
          </a:p>
          <a:p>
            <a:pPr lvl="0" indent="-228600">
              <a:lnSpc>
                <a:spcPct val="90000"/>
              </a:lnSpc>
              <a:spcAft>
                <a:spcPts val="600"/>
              </a:spcAft>
              <a:buSzPct val="100000"/>
              <a:buFont typeface="Arial" pitchFamily="34"/>
              <a:buChar char="•"/>
              <a:defRPr sz="1800" b="0" i="0" u="none" strike="noStrike" kern="0" cap="none" spc="0" baseline="0">
                <a:solidFill>
                  <a:srgbClr val="000000"/>
                </a:solidFill>
                <a:uFillTx/>
              </a:defRPr>
            </a:pPr>
            <a:endParaRPr lang="en-GB" dirty="0">
              <a:solidFill>
                <a:srgbClr val="000000"/>
              </a:solidFill>
              <a:latin typeface="Arial" pitchFamily="34"/>
              <a:cs typeface="Arial" pitchFamily="34"/>
            </a:endParaRPr>
          </a:p>
          <a:p>
            <a:pPr marL="0" lvl="0" indent="0">
              <a:lnSpc>
                <a:spcPct val="90000"/>
              </a:lnSpc>
              <a:spcAft>
                <a:spcPts val="600"/>
              </a:spcAft>
              <a:buSzPct val="100000"/>
              <a:buNone/>
              <a:defRPr sz="1800" b="0" i="0" u="none" strike="noStrike" kern="0" cap="none" spc="0" baseline="0">
                <a:solidFill>
                  <a:srgbClr val="000000"/>
                </a:solidFill>
                <a:uFillTx/>
              </a:defRPr>
            </a:pPr>
            <a:r>
              <a:rPr lang="en-GB" dirty="0">
                <a:solidFill>
                  <a:srgbClr val="000000"/>
                </a:solidFill>
                <a:latin typeface="Arial" pitchFamily="34"/>
                <a:cs typeface="Arial" pitchFamily="34"/>
              </a:rPr>
              <a:t>NHS England (2020) Personalised Care: Learning from Reflection. Available at: https://www.england.nhs.uk/ (Accessed: 8</a:t>
            </a:r>
            <a:r>
              <a:rPr lang="en-GB" baseline="30000" dirty="0">
                <a:solidFill>
                  <a:srgbClr val="000000"/>
                </a:solidFill>
                <a:latin typeface="Arial" pitchFamily="34"/>
                <a:cs typeface="Arial" pitchFamily="34"/>
              </a:rPr>
              <a:t>th</a:t>
            </a:r>
            <a:r>
              <a:rPr lang="en-GB" dirty="0">
                <a:solidFill>
                  <a:srgbClr val="000000"/>
                </a:solidFill>
                <a:latin typeface="Arial" pitchFamily="34"/>
                <a:cs typeface="Arial" pitchFamily="34"/>
              </a:rPr>
              <a:t> March)</a:t>
            </a:r>
            <a:endParaRPr lang="en-US" dirty="0">
              <a:solidFill>
                <a:srgbClr val="000000"/>
              </a:solidFill>
              <a:latin typeface="Arial" pitchFamily="34"/>
              <a:cs typeface="Arial" pitchFamily="34"/>
            </a:endParaRPr>
          </a:p>
          <a:p>
            <a:pPr marL="0" indent="0" algn="ctr">
              <a:buNone/>
            </a:pPr>
            <a:endParaRPr lang="en-GB" altLang="en-US"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08/03/2026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13</a:t>
            </a:fld>
            <a:endParaRPr lang="en-GB" altLang="en-US" sz="9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1168</Words>
  <Application>Microsoft Office PowerPoint</Application>
  <PresentationFormat>Widescreen</PresentationFormat>
  <Paragraphs>123</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Myriad Pro</vt:lpstr>
      <vt:lpstr>20140311PresentationUWTSDTemplate</vt:lpstr>
      <vt:lpstr>PowerPoint Presentation</vt:lpstr>
      <vt:lpstr>Acknowledge use of AI</vt:lpstr>
      <vt:lpstr>Introduction</vt:lpstr>
      <vt:lpstr>What is your chosen skill? </vt:lpstr>
      <vt:lpstr>Importance of Reflection in professional practice</vt:lpstr>
      <vt:lpstr>PowerPoint Presentation</vt:lpstr>
      <vt:lpstr>Model or framework linked to your chosen skill</vt:lpstr>
      <vt:lpstr>Applying this skill in practice </vt:lpstr>
      <vt:lpstr>PowerPoint Presentation</vt:lpstr>
      <vt:lpstr>How does this skill support my future career? </vt:lpstr>
      <vt:lpstr>PowerPoint Presentation</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Nelu Junior</cp:lastModifiedBy>
  <cp:revision>26</cp:revision>
  <dcterms:created xsi:type="dcterms:W3CDTF">2025-02-21T18:28:54Z</dcterms:created>
  <dcterms:modified xsi:type="dcterms:W3CDTF">2026-03-08T12:33:28Z</dcterms:modified>
</cp:coreProperties>
</file>