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1pPr>
    <a:lvl2pPr marL="6400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2pPr>
    <a:lvl3pPr marL="12801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3pPr>
    <a:lvl4pPr marL="19202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4pPr>
    <a:lvl5pPr marL="256032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5pPr>
    <a:lvl6pPr marL="320040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6pPr>
    <a:lvl7pPr marL="384048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7pPr>
    <a:lvl8pPr marL="448056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8pPr>
    <a:lvl9pPr marL="5120640" algn="l" defTabSz="1280160" rtl="0" eaLnBrk="1" latinLnBrk="0" hangingPunct="1">
      <a:defRPr sz="25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30" autoAdjust="0"/>
    <p:restoredTop sz="94723" autoAdjust="0"/>
  </p:normalViewPr>
  <p:slideViewPr>
    <p:cSldViewPr>
      <p:cViewPr>
        <p:scale>
          <a:sx n="60" d="100"/>
          <a:sy n="60" d="100"/>
        </p:scale>
        <p:origin x="-1372" y="1940"/>
      </p:cViewPr>
      <p:guideLst>
        <p:guide orient="horz" pos="4032"/>
        <p:guide pos="302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504188" y="671809"/>
            <a:ext cx="7776972" cy="2748077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504188" y="3453453"/>
            <a:ext cx="7776972" cy="3271520"/>
          </a:xfrm>
        </p:spPr>
        <p:txBody>
          <a:bodyPr tIns="0"/>
          <a:lstStyle>
            <a:lvl1pPr marL="38405" indent="0" algn="l">
              <a:buNone/>
              <a:defRPr sz="3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640080" indent="0" algn="ctr">
              <a:buNone/>
            </a:lvl2pPr>
            <a:lvl3pPr marL="1280160" indent="0" algn="ctr">
              <a:buNone/>
            </a:lvl3pPr>
            <a:lvl4pPr marL="1920240" indent="0" algn="ctr">
              <a:buNone/>
            </a:lvl4pPr>
            <a:lvl5pPr marL="2560320" indent="0" algn="ctr">
              <a:buNone/>
            </a:lvl5pPr>
            <a:lvl6pPr marL="3200400" indent="0" algn="ctr">
              <a:buNone/>
            </a:lvl6pPr>
            <a:lvl7pPr marL="3840480" indent="0" algn="ctr">
              <a:buNone/>
            </a:lvl7pPr>
            <a:lvl8pPr marL="4480560" indent="0" algn="ctr">
              <a:buNone/>
            </a:lvl8pPr>
            <a:lvl9pPr marL="512064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67504" y="2639097"/>
            <a:ext cx="220828" cy="39258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215035" y="2510696"/>
            <a:ext cx="67208" cy="119482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97035" y="-101"/>
            <a:ext cx="7200900" cy="1280170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7312" y="4853940"/>
            <a:ext cx="6720840" cy="4267200"/>
          </a:xfrm>
        </p:spPr>
        <p:txBody>
          <a:bodyPr anchor="t"/>
          <a:lstStyle>
            <a:lvl1pPr algn="l">
              <a:lnSpc>
                <a:spcPts val="6300"/>
              </a:lnSpc>
              <a:buNone/>
              <a:defRPr sz="56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07312" y="1991360"/>
            <a:ext cx="6720840" cy="2818129"/>
          </a:xfrm>
        </p:spPr>
        <p:txBody>
          <a:bodyPr anchor="b"/>
          <a:lstStyle>
            <a:lvl1pPr marL="25603" indent="0">
              <a:lnSpc>
                <a:spcPts val="3220"/>
              </a:lnSpc>
              <a:spcBef>
                <a:spcPts val="0"/>
              </a:spcBef>
              <a:buNone/>
              <a:defRPr sz="28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25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400300" y="0"/>
            <a:ext cx="80010" cy="1280170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280937" y="5254025"/>
            <a:ext cx="220828" cy="39258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528467" y="5125624"/>
            <a:ext cx="67208" cy="119482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388" y="512064"/>
            <a:ext cx="7872984" cy="21336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7388" y="2844800"/>
            <a:ext cx="3840480" cy="8705088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39892" y="2844800"/>
            <a:ext cx="3840480" cy="8705088"/>
          </a:xfrm>
        </p:spPr>
        <p:txBody>
          <a:bodyPr/>
          <a:lstStyle>
            <a:lvl1pPr>
              <a:defRPr sz="3900"/>
            </a:lvl1pPr>
            <a:lvl2pPr>
              <a:defRPr sz="3400"/>
            </a:lvl2pPr>
            <a:lvl3pPr>
              <a:defRPr sz="2800"/>
            </a:lvl3pPr>
            <a:lvl4pPr>
              <a:defRPr sz="2500"/>
            </a:lvl4pPr>
            <a:lvl5pPr>
              <a:defRPr sz="25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9632627"/>
            <a:ext cx="8641080" cy="2133600"/>
          </a:xfrm>
        </p:spPr>
        <p:txBody>
          <a:bodyPr anchor="ctr"/>
          <a:lstStyle>
            <a:lvl1pPr algn="ctr">
              <a:defRPr sz="63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0060" y="612786"/>
            <a:ext cx="4224528" cy="1194816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89611" indent="0" algn="l">
              <a:lnSpc>
                <a:spcPct val="100000"/>
              </a:lnSpc>
              <a:spcBef>
                <a:spcPts val="140"/>
              </a:spcBef>
              <a:buNone/>
              <a:defRPr sz="2700" b="0">
                <a:solidFill>
                  <a:schemeClr val="tx1"/>
                </a:solidFill>
              </a:defRPr>
            </a:lvl1pPr>
            <a:lvl2pPr>
              <a:buNone/>
              <a:defRPr sz="2800" b="1"/>
            </a:lvl2pPr>
            <a:lvl3pPr>
              <a:buNone/>
              <a:defRPr sz="2500" b="1"/>
            </a:lvl3pPr>
            <a:lvl4pPr>
              <a:buNone/>
              <a:defRPr sz="2200" b="1"/>
            </a:lvl4pPr>
            <a:lvl5pPr>
              <a:buNone/>
              <a:defRPr sz="22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896612" y="612786"/>
            <a:ext cx="4224528" cy="1194816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89611" indent="0" algn="l">
              <a:lnSpc>
                <a:spcPct val="100000"/>
              </a:lnSpc>
              <a:spcBef>
                <a:spcPts val="140"/>
              </a:spcBef>
              <a:buNone/>
              <a:defRPr sz="2700" b="0">
                <a:solidFill>
                  <a:schemeClr val="tx1"/>
                </a:solidFill>
              </a:defRPr>
            </a:lvl1pPr>
            <a:lvl2pPr>
              <a:buNone/>
              <a:defRPr sz="2800" b="1"/>
            </a:lvl2pPr>
            <a:lvl3pPr>
              <a:buNone/>
              <a:defRPr sz="2500" b="1"/>
            </a:lvl3pPr>
            <a:lvl4pPr>
              <a:buNone/>
              <a:defRPr sz="2200" b="1"/>
            </a:lvl4pPr>
            <a:lvl5pPr>
              <a:buNone/>
              <a:defRPr sz="22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80060" y="1809427"/>
            <a:ext cx="4224528" cy="768096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550469" indent="-384048">
              <a:lnSpc>
                <a:spcPct val="100000"/>
              </a:lnSpc>
              <a:spcBef>
                <a:spcPts val="980"/>
              </a:spcBef>
              <a:defRPr sz="3400"/>
            </a:lvl1pPr>
            <a:lvl2pPr>
              <a:lnSpc>
                <a:spcPct val="100000"/>
              </a:lnSpc>
              <a:spcBef>
                <a:spcPts val="980"/>
              </a:spcBef>
              <a:defRPr sz="2800"/>
            </a:lvl2pPr>
            <a:lvl3pPr>
              <a:lnSpc>
                <a:spcPct val="100000"/>
              </a:lnSpc>
              <a:spcBef>
                <a:spcPts val="980"/>
              </a:spcBef>
              <a:defRPr sz="2500"/>
            </a:lvl3pPr>
            <a:lvl4pPr>
              <a:lnSpc>
                <a:spcPct val="100000"/>
              </a:lnSpc>
              <a:spcBef>
                <a:spcPts val="980"/>
              </a:spcBef>
              <a:defRPr sz="2200"/>
            </a:lvl4pPr>
            <a:lvl5pPr>
              <a:lnSpc>
                <a:spcPct val="100000"/>
              </a:lnSpc>
              <a:spcBef>
                <a:spcPts val="980"/>
              </a:spcBef>
              <a:defRPr sz="22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6612" y="1809427"/>
            <a:ext cx="4224528" cy="768096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550469" indent="-384048">
              <a:lnSpc>
                <a:spcPct val="100000"/>
              </a:lnSpc>
              <a:spcBef>
                <a:spcPts val="980"/>
              </a:spcBef>
              <a:defRPr sz="3400"/>
            </a:lvl1pPr>
            <a:lvl2pPr>
              <a:lnSpc>
                <a:spcPct val="100000"/>
              </a:lnSpc>
              <a:spcBef>
                <a:spcPts val="980"/>
              </a:spcBef>
              <a:defRPr sz="2800"/>
            </a:lvl2pPr>
            <a:lvl3pPr>
              <a:lnSpc>
                <a:spcPct val="100000"/>
              </a:lnSpc>
              <a:spcBef>
                <a:spcPts val="980"/>
              </a:spcBef>
              <a:defRPr sz="2500"/>
            </a:lvl3pPr>
            <a:lvl4pPr>
              <a:lnSpc>
                <a:spcPct val="100000"/>
              </a:lnSpc>
              <a:spcBef>
                <a:spcPts val="980"/>
              </a:spcBef>
              <a:defRPr sz="2200"/>
            </a:lvl4pPr>
            <a:lvl5pPr>
              <a:lnSpc>
                <a:spcPct val="100000"/>
              </a:lnSpc>
              <a:spcBef>
                <a:spcPts val="980"/>
              </a:spcBef>
              <a:defRPr sz="22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7388" y="512064"/>
            <a:ext cx="7872984" cy="21336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65733" y="0"/>
            <a:ext cx="8535467" cy="128016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65733" y="-101"/>
            <a:ext cx="76810" cy="1280170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404652"/>
            <a:ext cx="4000500" cy="2169160"/>
          </a:xfrm>
          <a:ln>
            <a:noFill/>
          </a:ln>
        </p:spPr>
        <p:txBody>
          <a:bodyPr anchor="b"/>
          <a:lstStyle>
            <a:lvl1pPr algn="l">
              <a:lnSpc>
                <a:spcPts val="2800"/>
              </a:lnSpc>
              <a:buNone/>
              <a:defRPr sz="31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80060" y="2626333"/>
            <a:ext cx="4000500" cy="1303867"/>
          </a:xfrm>
        </p:spPr>
        <p:txBody>
          <a:bodyPr/>
          <a:lstStyle>
            <a:lvl1pPr marL="64008" indent="0">
              <a:lnSpc>
                <a:spcPct val="100000"/>
              </a:lnSpc>
              <a:spcBef>
                <a:spcPts val="0"/>
              </a:spcBef>
              <a:buNone/>
              <a:defRPr sz="2000"/>
            </a:lvl1pPr>
            <a:lvl2pPr>
              <a:buNone/>
              <a:defRPr sz="1700"/>
            </a:lvl2pPr>
            <a:lvl3pPr>
              <a:buNone/>
              <a:defRPr sz="1400"/>
            </a:lvl3pPr>
            <a:lvl4pPr>
              <a:buNone/>
              <a:defRPr sz="1300"/>
            </a:lvl4pPr>
            <a:lvl5pPr>
              <a:buNone/>
              <a:defRPr sz="13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80060" y="3982721"/>
            <a:ext cx="8561070" cy="7452784"/>
          </a:xfrm>
        </p:spPr>
        <p:txBody>
          <a:bodyPr/>
          <a:lstStyle>
            <a:lvl1pPr>
              <a:defRPr sz="4500"/>
            </a:lvl1pPr>
            <a:lvl2pPr>
              <a:defRPr sz="3900"/>
            </a:lvl2pPr>
            <a:lvl3pPr>
              <a:defRPr sz="3400"/>
            </a:lvl3pPr>
            <a:lvl4pPr>
              <a:defRPr sz="2800"/>
            </a:lvl4pPr>
            <a:lvl5pPr>
              <a:defRPr sz="2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81241" y="1991360"/>
            <a:ext cx="2880360" cy="3698240"/>
          </a:xfrm>
        </p:spPr>
        <p:txBody>
          <a:bodyPr anchor="b">
            <a:noAutofit/>
          </a:bodyPr>
          <a:lstStyle>
            <a:lvl1pPr algn="l">
              <a:buNone/>
              <a:defRPr sz="29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00100" y="1991360"/>
            <a:ext cx="4800600" cy="85344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128016" tIns="384048" rIns="128016" bIns="64008" rtlCol="0" anchor="t">
            <a:normAutofit/>
          </a:bodyPr>
          <a:lstStyle>
            <a:extLst/>
          </a:lstStyle>
          <a:p>
            <a:pPr marL="0" indent="-396850" algn="l" rtl="0" eaLnBrk="1" latinLnBrk="0" hangingPunct="1">
              <a:lnSpc>
                <a:spcPts val="4200"/>
              </a:lnSpc>
              <a:spcBef>
                <a:spcPts val="84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45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80110" y="2133606"/>
            <a:ext cx="4640580" cy="6560458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128016" tIns="384048" anchor="t"/>
          <a:lstStyle>
            <a:lvl1pPr marL="0" indent="0" algn="l" eaLnBrk="1" latinLnBrk="0" hangingPunct="1">
              <a:buNone/>
              <a:defRPr sz="45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416561" y="1781436"/>
            <a:ext cx="720090" cy="381379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253850" y="1748667"/>
            <a:ext cx="681685" cy="381379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0110" y="8961120"/>
            <a:ext cx="4640580" cy="1422400"/>
          </a:xfrm>
        </p:spPr>
        <p:txBody>
          <a:bodyPr anchor="ctr"/>
          <a:lstStyle>
            <a:lvl1pPr marL="0" indent="0" algn="l">
              <a:lnSpc>
                <a:spcPts val="2240"/>
              </a:lnSpc>
              <a:spcBef>
                <a:spcPts val="0"/>
              </a:spcBef>
              <a:buNone/>
              <a:defRPr sz="2000">
                <a:solidFill>
                  <a:srgbClr val="777777"/>
                </a:solidFill>
              </a:defRPr>
            </a:lvl1pPr>
            <a:lvl2pPr>
              <a:defRPr sz="1700"/>
            </a:lvl2pPr>
            <a:lvl3pPr>
              <a:defRPr sz="1400"/>
            </a:lvl3pPr>
            <a:lvl4pPr>
              <a:defRPr sz="1300"/>
            </a:lvl4pPr>
            <a:lvl5pPr>
              <a:defRPr sz="13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00900" y="512660"/>
            <a:ext cx="1920240" cy="10922847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00150" y="512662"/>
            <a:ext cx="5840730" cy="10922847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56723" y="-1523054"/>
            <a:ext cx="1720831" cy="3059256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77257" y="39391"/>
            <a:ext cx="1787301" cy="3177423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92026" y="1969477"/>
            <a:ext cx="1182003" cy="2058231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63517" y="-101"/>
            <a:ext cx="8537683" cy="1280170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507388" y="512658"/>
            <a:ext cx="7872984" cy="2133600"/>
          </a:xfrm>
          <a:prstGeom prst="rect">
            <a:avLst/>
          </a:prstGeom>
        </p:spPr>
        <p:txBody>
          <a:bodyPr lIns="128016" tIns="64008" rIns="128016" bIns="64008"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507388" y="2702560"/>
            <a:ext cx="7872984" cy="8961120"/>
          </a:xfrm>
          <a:prstGeom prst="rect">
            <a:avLst/>
          </a:prstGeom>
        </p:spPr>
        <p:txBody>
          <a:bodyPr lIns="128016" tIns="64008" rIns="128016" bIns="64008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760470" y="11770360"/>
            <a:ext cx="2240280" cy="889000"/>
          </a:xfrm>
          <a:prstGeom prst="rect">
            <a:avLst/>
          </a:prstGeom>
        </p:spPr>
        <p:txBody>
          <a:bodyPr lIns="128016" tIns="64008" rIns="128016" bIns="64008" anchor="b"/>
          <a:lstStyle>
            <a:lvl1pPr algn="r" eaLnBrk="1" latinLnBrk="0" hangingPunct="1">
              <a:defRPr kumimoji="0" sz="17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7/29/2025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6000750" y="11770360"/>
            <a:ext cx="3040380" cy="889000"/>
          </a:xfrm>
          <a:prstGeom prst="rect">
            <a:avLst/>
          </a:prstGeom>
        </p:spPr>
        <p:txBody>
          <a:bodyPr lIns="128016" tIns="64008" rIns="128016" bIns="64008" anchor="b"/>
          <a:lstStyle>
            <a:lvl1pPr eaLnBrk="1" latinLnBrk="0" hangingPunct="1">
              <a:defRPr kumimoji="0" sz="17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9044330" y="11770360"/>
            <a:ext cx="480060" cy="889000"/>
          </a:xfrm>
          <a:prstGeom prst="rect">
            <a:avLst/>
          </a:prstGeom>
        </p:spPr>
        <p:txBody>
          <a:bodyPr lIns="128016" tIns="64008" rIns="128016" bIns="64008" anchor="b"/>
          <a:lstStyle>
            <a:lvl1pPr algn="ctr" eaLnBrk="1" latinLnBrk="0" hangingPunct="1">
              <a:defRPr kumimoji="0" sz="17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65733" y="-101"/>
            <a:ext cx="76810" cy="12801701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28016" tIns="64008" rIns="128016" bIns="64008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60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512064" indent="-396850" algn="l" rtl="0" eaLnBrk="1" latinLnBrk="0" hangingPunct="1">
        <a:lnSpc>
          <a:spcPct val="100000"/>
        </a:lnSpc>
        <a:spcBef>
          <a:spcPts val="840"/>
        </a:spcBef>
        <a:buClr>
          <a:schemeClr val="accent1"/>
        </a:buClr>
        <a:buSzPct val="80000"/>
        <a:buFont typeface="Wingdings 2"/>
        <a:buChar char=""/>
        <a:defRPr kumimoji="0" sz="4500" kern="1200">
          <a:solidFill>
            <a:schemeClr val="tx1"/>
          </a:solidFill>
          <a:latin typeface="+mn-lt"/>
          <a:ea typeface="+mn-ea"/>
          <a:cs typeface="+mn-cs"/>
        </a:defRPr>
      </a:lvl1pPr>
      <a:lvl2pPr marL="896112" indent="-332842" algn="l" rtl="0" eaLnBrk="1" latinLnBrk="0" hangingPunct="1">
        <a:lnSpc>
          <a:spcPct val="100000"/>
        </a:lnSpc>
        <a:spcBef>
          <a:spcPts val="770"/>
        </a:spcBef>
        <a:buClr>
          <a:schemeClr val="accent1"/>
        </a:buClr>
        <a:buFont typeface="Verdana"/>
        <a:buChar char="◦"/>
        <a:defRPr kumimoji="0" sz="3900" kern="1200">
          <a:solidFill>
            <a:schemeClr val="tx1"/>
          </a:solidFill>
          <a:latin typeface="+mn-lt"/>
          <a:ea typeface="+mn-ea"/>
          <a:cs typeface="+mn-cs"/>
        </a:defRPr>
      </a:lvl2pPr>
      <a:lvl3pPr marL="1241755" indent="-32004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3400" kern="1200">
          <a:solidFill>
            <a:schemeClr val="tx1"/>
          </a:solidFill>
          <a:latin typeface="+mn-lt"/>
          <a:ea typeface="+mn-ea"/>
          <a:cs typeface="+mn-cs"/>
        </a:defRPr>
      </a:lvl3pPr>
      <a:lvl4pPr marL="1536192" indent="-243230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4pPr>
      <a:lvl5pPr marL="1817827" indent="-256032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5pPr>
      <a:lvl6pPr marL="2112264" indent="-256032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6pPr>
      <a:lvl7pPr marL="2406701" indent="-256032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7pPr>
      <a:lvl8pPr marL="2688336" indent="-256032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8pPr>
      <a:lvl9pPr marL="2982773" indent="-256032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2801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9202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56032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84048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448056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512064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0140" y="381000"/>
            <a:ext cx="8481060" cy="685800"/>
          </a:xfrm>
        </p:spPr>
        <p:txBody>
          <a:bodyPr>
            <a:normAutofit/>
          </a:bodyPr>
          <a:lstStyle/>
          <a:p>
            <a:pPr algn="ctr"/>
            <a:r>
              <a:rPr lang="en-US" sz="2800" dirty="0" smtClean="0">
                <a:solidFill>
                  <a:schemeClr val="accent1">
                    <a:lumMod val="50000"/>
                  </a:schemeClr>
                </a:solidFill>
                <a:latin typeface="Bernard MT Condensed" pitchFamily="18" charset="0"/>
              </a:rPr>
              <a:t>HOW TO CREATE A CHART IN A WORD DOCUMENT</a:t>
            </a:r>
            <a:endParaRPr lang="en-US" sz="2800" dirty="0">
              <a:solidFill>
                <a:schemeClr val="accent1">
                  <a:lumMod val="50000"/>
                </a:schemeClr>
              </a:solidFill>
              <a:latin typeface="Bernard MT Condensed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52600" y="1676400"/>
            <a:ext cx="1003801" cy="477054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Step 1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2895600" y="1600200"/>
            <a:ext cx="3810000" cy="685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/>
              <a:t>Open </a:t>
            </a:r>
            <a:r>
              <a:rPr lang="en-US" sz="1400" dirty="0" smtClean="0"/>
              <a:t>your Word </a:t>
            </a:r>
            <a:r>
              <a:rPr lang="en-US" sz="1400" dirty="0" smtClean="0"/>
              <a:t>Document </a:t>
            </a:r>
            <a:endParaRPr lang="en-US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0400" y="1371600"/>
            <a:ext cx="2032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1752600" y="3048000"/>
            <a:ext cx="100380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Step 2</a:t>
            </a:r>
            <a:endParaRPr lang="en-US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Right Arrow 9"/>
          <p:cNvSpPr/>
          <p:nvPr/>
        </p:nvSpPr>
        <p:spPr>
          <a:xfrm>
            <a:off x="2895600" y="2971800"/>
            <a:ext cx="3810000" cy="685800"/>
          </a:xfrm>
          <a:prstGeom prst="right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2">
                <a:lumMod val="25000"/>
                <a:lumOff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accent1">
                    <a:lumMod val="75000"/>
                  </a:schemeClr>
                </a:solidFill>
              </a:rPr>
              <a:t>Go to the INSERT tab in the top menu</a:t>
            </a:r>
            <a:endParaRPr lang="en-US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10400" y="2743200"/>
            <a:ext cx="19812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TextBox 11"/>
          <p:cNvSpPr txBox="1"/>
          <p:nvPr/>
        </p:nvSpPr>
        <p:spPr>
          <a:xfrm>
            <a:off x="1828800" y="4343400"/>
            <a:ext cx="1093569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70C0"/>
                </a:solidFill>
              </a:rPr>
              <a:t>Step 3 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13" name="Right Arrow 12"/>
          <p:cNvSpPr/>
          <p:nvPr/>
        </p:nvSpPr>
        <p:spPr>
          <a:xfrm>
            <a:off x="2895600" y="4267200"/>
            <a:ext cx="3810000" cy="685800"/>
          </a:xfrm>
          <a:prstGeom prst="rightArrow">
            <a:avLst/>
          </a:prstGeom>
          <a:solidFill>
            <a:srgbClr val="0070C0"/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Click to CHART in the </a:t>
            </a:r>
            <a:r>
              <a:rPr lang="en-US" sz="1600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Ilustration</a:t>
            </a:r>
            <a:r>
              <a:rPr lang="en-US" sz="1600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group</a:t>
            </a:r>
            <a:endParaRPr lang="en-US" sz="1600" dirty="0">
              <a:solidFill>
                <a:schemeClr val="accent3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10400" y="4114800"/>
            <a:ext cx="2032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" name="TextBox 13"/>
          <p:cNvSpPr txBox="1"/>
          <p:nvPr/>
        </p:nvSpPr>
        <p:spPr>
          <a:xfrm>
            <a:off x="1828800" y="5715000"/>
            <a:ext cx="100380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Step 4</a:t>
            </a:r>
            <a:endParaRPr lang="en-US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6" name="Right Arrow 15"/>
          <p:cNvSpPr/>
          <p:nvPr/>
        </p:nvSpPr>
        <p:spPr>
          <a:xfrm>
            <a:off x="2895600" y="5638800"/>
            <a:ext cx="3810000" cy="685800"/>
          </a:xfrm>
          <a:prstGeom prst="rightArrow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 smtClean="0">
                <a:solidFill>
                  <a:schemeClr val="accent4">
                    <a:lumMod val="75000"/>
                  </a:schemeClr>
                </a:solidFill>
              </a:rPr>
              <a:t>Choose the type off chart you want</a:t>
            </a:r>
            <a:endParaRPr lang="en-US" sz="16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10400" y="5486400"/>
            <a:ext cx="2057400" cy="1157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7" name="TextBox 16"/>
          <p:cNvSpPr txBox="1"/>
          <p:nvPr/>
        </p:nvSpPr>
        <p:spPr>
          <a:xfrm>
            <a:off x="1905000" y="7315200"/>
            <a:ext cx="100380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Step 5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Right Arrow 17"/>
          <p:cNvSpPr/>
          <p:nvPr/>
        </p:nvSpPr>
        <p:spPr>
          <a:xfrm>
            <a:off x="2895600" y="7162800"/>
            <a:ext cx="3810000" cy="762000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>
                <a:solidFill>
                  <a:schemeClr val="bg1">
                    <a:lumMod val="75000"/>
                  </a:schemeClr>
                </a:solidFill>
              </a:rPr>
              <a:t>Click OK – a chart and an Excel window will appear</a:t>
            </a:r>
            <a:endParaRPr lang="en-US" sz="14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10400" y="6934200"/>
            <a:ext cx="2040468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9" name="TextBox 18"/>
          <p:cNvSpPr txBox="1"/>
          <p:nvPr/>
        </p:nvSpPr>
        <p:spPr>
          <a:xfrm>
            <a:off x="1905000" y="8991600"/>
            <a:ext cx="100380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Step 6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0" name="Right Arrow 19"/>
          <p:cNvSpPr/>
          <p:nvPr/>
        </p:nvSpPr>
        <p:spPr>
          <a:xfrm>
            <a:off x="2895600" y="8839200"/>
            <a:ext cx="3810000" cy="7620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800" dirty="0" smtClean="0">
                <a:solidFill>
                  <a:schemeClr val="accent2">
                    <a:lumMod val="75000"/>
                  </a:schemeClr>
                </a:solidFill>
              </a:rPr>
              <a:t>Enter your data in the Excel sheet</a:t>
            </a:r>
            <a:endParaRPr lang="en-US" sz="1800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0400" y="8610600"/>
            <a:ext cx="2040468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2" name="TextBox 21"/>
          <p:cNvSpPr txBox="1"/>
          <p:nvPr/>
        </p:nvSpPr>
        <p:spPr>
          <a:xfrm>
            <a:off x="1676400" y="10591800"/>
            <a:ext cx="1003801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Step 7</a:t>
            </a:r>
            <a:endParaRPr lang="en-US" dirty="0">
              <a:solidFill>
                <a:srgbClr val="00B050"/>
              </a:solidFill>
            </a:endParaRPr>
          </a:p>
        </p:txBody>
      </p:sp>
      <p:sp>
        <p:nvSpPr>
          <p:cNvPr id="23" name="Right Arrow 22"/>
          <p:cNvSpPr/>
          <p:nvPr/>
        </p:nvSpPr>
        <p:spPr>
          <a:xfrm>
            <a:off x="2819400" y="10439400"/>
            <a:ext cx="3886200" cy="838200"/>
          </a:xfrm>
          <a:prstGeom prst="rightArrow">
            <a:avLst/>
          </a:prstGeom>
          <a:solidFill>
            <a:srgbClr val="92D050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 smtClean="0">
                <a:solidFill>
                  <a:schemeClr val="accent6">
                    <a:lumMod val="50000"/>
                  </a:schemeClr>
                </a:solidFill>
              </a:rPr>
              <a:t>Close the Excel window – the chart updates automatically</a:t>
            </a:r>
            <a:endParaRPr lang="en-US" sz="1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5" name="Picture 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934200" y="10287000"/>
            <a:ext cx="2040467" cy="1147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Custom 5">
      <a:dk1>
        <a:sysClr val="windowText" lastClr="000000"/>
      </a:dk1>
      <a:lt1>
        <a:srgbClr val="CCFF66"/>
      </a:lt1>
      <a:dk2>
        <a:srgbClr val="323232"/>
      </a:dk2>
      <a:lt2>
        <a:srgbClr val="3A633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286</TotalTime>
  <Words>77</Words>
  <Application>Microsoft Office PowerPoint</Application>
  <PresentationFormat>A3 Paper (297x420 mm)</PresentationFormat>
  <Paragraphs>15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Solstice</vt:lpstr>
      <vt:lpstr>HOW TO CREATE A CHART IN A WORD DOCUMENT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user</dc:creator>
  <cp:lastModifiedBy>xtv24@outlook.com</cp:lastModifiedBy>
  <cp:revision>13</cp:revision>
  <dcterms:created xsi:type="dcterms:W3CDTF">2006-08-16T00:00:00Z</dcterms:created>
  <dcterms:modified xsi:type="dcterms:W3CDTF">2025-07-29T12:51:38Z</dcterms:modified>
</cp:coreProperties>
</file>