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9" r:id="rId1"/>
  </p:sldMasterIdLst>
  <p:notesMasterIdLst>
    <p:notesMasterId r:id="rId23"/>
  </p:notesMasterIdLst>
  <p:sldIdLst>
    <p:sldId id="261" r:id="rId2"/>
    <p:sldId id="262" r:id="rId3"/>
    <p:sldId id="263" r:id="rId4"/>
    <p:sldId id="264" r:id="rId5"/>
    <p:sldId id="265" r:id="rId6"/>
    <p:sldId id="266" r:id="rId7"/>
    <p:sldId id="267" r:id="rId8"/>
    <p:sldId id="268" r:id="rId9"/>
    <p:sldId id="279" r:id="rId10"/>
    <p:sldId id="277" r:id="rId11"/>
    <p:sldId id="271" r:id="rId12"/>
    <p:sldId id="294" r:id="rId13"/>
    <p:sldId id="297" r:id="rId14"/>
    <p:sldId id="273" r:id="rId15"/>
    <p:sldId id="274" r:id="rId16"/>
    <p:sldId id="275" r:id="rId17"/>
    <p:sldId id="280" r:id="rId18"/>
    <p:sldId id="278" r:id="rId19"/>
    <p:sldId id="281" r:id="rId20"/>
    <p:sldId id="295" r:id="rId21"/>
    <p:sldId id="296"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582"/>
  </p:normalViewPr>
  <p:slideViewPr>
    <p:cSldViewPr>
      <p:cViewPr varScale="1">
        <p:scale>
          <a:sx n="84" d="100"/>
          <a:sy n="84" d="100"/>
        </p:scale>
        <p:origin x="1904" y="1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DF98B8C-2063-4257-8E86-052B435B6410}" type="datetimeFigureOut">
              <a:rPr lang="en-GB" smtClean="0"/>
              <a:t>18/02/2022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36945-BE58-4B82-9EAF-D8A749DC6959}" type="slidenum">
              <a:rPr lang="en-GB" smtClean="0"/>
              <a:t>‹#›</a:t>
            </a:fld>
            <a:endParaRPr lang="en-GB"/>
          </a:p>
        </p:txBody>
      </p:sp>
    </p:spTree>
    <p:extLst>
      <p:ext uri="{BB962C8B-B14F-4D97-AF65-F5344CB8AC3E}">
        <p14:creationId xmlns:p14="http://schemas.microsoft.com/office/powerpoint/2010/main" val="6941437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EF19A5F-9B0D-4C8D-B492-7E9635DE0EAE}" type="datetimeFigureOut">
              <a:rPr lang="en-GB" smtClean="0"/>
              <a:t>18/02/2022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40163512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EF19A5F-9B0D-4C8D-B492-7E9635DE0EAE}" type="datetimeFigureOut">
              <a:rPr lang="en-GB" smtClean="0"/>
              <a:t>18/02/2022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1989295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F19A5F-9B0D-4C8D-B492-7E9635DE0EAE}" type="datetimeFigureOut">
              <a:rPr lang="en-GB" smtClean="0"/>
              <a:t>18/02/2022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4874245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EF19A5F-9B0D-4C8D-B492-7E9635DE0EAE}" type="datetimeFigureOut">
              <a:rPr lang="en-GB" smtClean="0"/>
              <a:t>18/02/2022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662346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EF19A5F-9B0D-4C8D-B492-7E9635DE0EAE}" type="datetimeFigureOut">
              <a:rPr lang="en-GB" smtClean="0"/>
              <a:t>18/02/2022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4271095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EF19A5F-9B0D-4C8D-B492-7E9635DE0EAE}" type="datetimeFigureOut">
              <a:rPr lang="en-GB" smtClean="0"/>
              <a:t>18/02/2022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226245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F19A5F-9B0D-4C8D-B492-7E9635DE0EAE}" type="datetimeFigureOut">
              <a:rPr lang="en-GB" smtClean="0"/>
              <a:t>18/02/2022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029919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EF19A5F-9B0D-4C8D-B492-7E9635DE0EAE}" type="datetimeFigureOut">
              <a:rPr lang="en-GB" smtClean="0"/>
              <a:t>18/02/2022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1721090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EF19A5F-9B0D-4C8D-B492-7E9635DE0EAE}" type="datetimeFigureOut">
              <a:rPr lang="en-GB" smtClean="0"/>
              <a:t>18/02/2022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1638733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EF19A5F-9B0D-4C8D-B492-7E9635DE0EAE}" type="datetimeFigureOut">
              <a:rPr lang="en-GB" smtClean="0"/>
              <a:t>18/02/2022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919647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EF19A5F-9B0D-4C8D-B492-7E9635DE0EAE}" type="datetimeFigureOut">
              <a:rPr lang="en-GB" smtClean="0"/>
              <a:t>18/02/2022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883884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F19A5F-9B0D-4C8D-B492-7E9635DE0EAE}" type="datetimeFigureOut">
              <a:rPr lang="en-GB" smtClean="0"/>
              <a:t>18/02/2022</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EC5195-7AAA-4B52-91A8-930F7362668D}" type="slidenum">
              <a:rPr lang="en-GB" smtClean="0"/>
              <a:t>‹#›</a:t>
            </a:fld>
            <a:endParaRPr lang="en-GB"/>
          </a:p>
        </p:txBody>
      </p:sp>
    </p:spTree>
    <p:extLst>
      <p:ext uri="{BB962C8B-B14F-4D97-AF65-F5344CB8AC3E}">
        <p14:creationId xmlns:p14="http://schemas.microsoft.com/office/powerpoint/2010/main" val="3695074368"/>
      </p:ext>
    </p:extLst>
  </p:cSld>
  <p:clrMap bg1="lt1" tx1="dk1" bg2="lt2" tx2="dk2" accent1="accent1" accent2="accent2" accent3="accent3" accent4="accent4" accent5="accent5" accent6="accent6" hlink="hlink" folHlink="folHlink"/>
  <p:sldLayoutIdLst>
    <p:sldLayoutId id="2147483870" r:id="rId1"/>
    <p:sldLayoutId id="2147483871" r:id="rId2"/>
    <p:sldLayoutId id="2147483872" r:id="rId3"/>
    <p:sldLayoutId id="2147483873" r:id="rId4"/>
    <p:sldLayoutId id="2147483874" r:id="rId5"/>
    <p:sldLayoutId id="2147483875" r:id="rId6"/>
    <p:sldLayoutId id="2147483876" r:id="rId7"/>
    <p:sldLayoutId id="2147483877" r:id="rId8"/>
    <p:sldLayoutId id="2147483878" r:id="rId9"/>
    <p:sldLayoutId id="2147483879" r:id="rId10"/>
    <p:sldLayoutId id="214748388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www.google.co.uk/url?sa=i&amp;rct=j&amp;q=&amp;esrc=s&amp;source=images&amp;cd=&amp;cad=rja&amp;uact=8&amp;ved=0ahUKEwigj_6X94fQAhUC5xoKHTtVCywQjRwIBw&amp;url=http://www.iemoji.com/view/emoji/1853/smileys-people/thinking-face&amp;bvm=bv.137132246,d.ZGg&amp;psig=AFQjCNEiXnFViUt41dKsRtxibiQuwQSC3w&amp;ust=1478102537436116"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www.google.co.uk/url?sa=i&amp;rct=j&amp;q=&amp;esrc=s&amp;source=images&amp;cd=&amp;cad=rja&amp;uact=8&amp;ved=0ahUKEwigj_6X94fQAhUC5xoKHTtVCywQjRwIBw&amp;url=http://www.iemoji.com/view/emoji/1853/smileys-people/thinking-face&amp;bvm=bv.137132246,d.ZGg&amp;psig=AFQjCNEiXnFViUt41dKsRtxibiQuwQSC3w&amp;ust=1478102537436116"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hyperlink" Target="https://www.youtube.com/watch?v=iC76The-FMU"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0.tiff"/></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35C956CA-A8FB-4F91-A258-FBE459CD99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14286" r="3627" b="1"/>
          <a:stretch/>
        </p:blipFill>
        <p:spPr>
          <a:xfrm>
            <a:off x="4159918" y="-1"/>
            <a:ext cx="4984081" cy="2391331"/>
          </a:xfrm>
          <a:prstGeom prst="rect">
            <a:avLst/>
          </a:prstGeom>
        </p:spPr>
      </p:pic>
      <p:pic>
        <p:nvPicPr>
          <p:cNvPr id="1026" name="Picture 2" descr="Image result for sports development image"/>
          <p:cNvPicPr>
            <a:picLocks noChangeAspect="1" noChangeArrowheads="1"/>
          </p:cNvPicPr>
          <p:nvPr/>
        </p:nvPicPr>
        <p:blipFill rotWithShape="1">
          <a:blip r:embed="rId3">
            <a:extLst>
              <a:ext uri="{28A0092B-C50C-407E-A947-70E740481C1C}">
                <a14:useLocalDpi xmlns:a14="http://schemas.microsoft.com/office/drawing/2010/main" val="0"/>
              </a:ext>
            </a:extLst>
          </a:blip>
          <a:srcRect l="4014" r="12295" b="-3"/>
          <a:stretch/>
        </p:blipFill>
        <p:spPr bwMode="auto">
          <a:xfrm>
            <a:off x="4159918" y="2391337"/>
            <a:ext cx="4984081" cy="4466657"/>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70A48D59-8581-41F7-B529-F4617FE07A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46000">
                <a:schemeClr val="tx1">
                  <a:lumMod val="95000"/>
                  <a:lumOff val="5000"/>
                </a:schemeClr>
              </a:gs>
              <a:gs pos="90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890751" y="910431"/>
            <a:ext cx="3481223" cy="146645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400" b="1" kern="1200">
                <a:ln w="1905"/>
                <a:solidFill>
                  <a:schemeClr val="bg1"/>
                </a:solidFill>
                <a:effectLst>
                  <a:innerShdw blurRad="69850" dist="43180" dir="5400000">
                    <a:srgbClr val="000000">
                      <a:alpha val="65000"/>
                    </a:srgbClr>
                  </a:innerShdw>
                </a:effectLst>
                <a:latin typeface="+mj-lt"/>
                <a:ea typeface="+mj-ea"/>
                <a:cs typeface="+mj-cs"/>
              </a:rPr>
              <a:t>Community Sports Development </a:t>
            </a:r>
          </a:p>
        </p:txBody>
      </p:sp>
      <p:cxnSp>
        <p:nvCxnSpPr>
          <p:cNvPr id="75" name="Straight Connector 74">
            <a:extLst>
              <a:ext uri="{FF2B5EF4-FFF2-40B4-BE49-F238E27FC236}">
                <a16:creationId xmlns:a16="http://schemas.microsoft.com/office/drawing/2014/main" id="{967F2066-0253-4771-A5F6-68111E1FE8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90751" y="2397906"/>
            <a:ext cx="825324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890751" y="2492080"/>
            <a:ext cx="3481223" cy="3015849"/>
          </a:xfrm>
          <a:prstGeom prst="rect">
            <a:avLst/>
          </a:prstGeom>
        </p:spPr>
        <p:txBody>
          <a:bodyPr vert="horz" lIns="91440" tIns="45720" rIns="91440" bIns="45720" rtlCol="0">
            <a:normAutofit/>
          </a:bodyPr>
          <a:lstStyle/>
          <a:p>
            <a:pPr>
              <a:lnSpc>
                <a:spcPct val="90000"/>
              </a:lnSpc>
              <a:spcAft>
                <a:spcPts val="600"/>
              </a:spcAft>
            </a:pPr>
            <a:endParaRPr lang="en-US" sz="1700" b="1" dirty="0">
              <a:ln w="1905"/>
              <a:solidFill>
                <a:schemeClr val="bg1"/>
              </a:solidFill>
              <a:effectLst>
                <a:innerShdw blurRad="69850" dist="43180" dir="5400000">
                  <a:srgbClr val="000000">
                    <a:alpha val="65000"/>
                  </a:srgbClr>
                </a:innerShdw>
              </a:effectLst>
            </a:endParaRPr>
          </a:p>
        </p:txBody>
      </p:sp>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Rectangle 7"/>
          <p:cNvSpPr/>
          <p:nvPr/>
        </p:nvSpPr>
        <p:spPr>
          <a:xfrm>
            <a:off x="2915817" y="1802098"/>
            <a:ext cx="3816424" cy="707886"/>
          </a:xfrm>
          <a:prstGeom prst="rect">
            <a:avLst/>
          </a:prstGeom>
          <a:noFill/>
        </p:spPr>
        <p:txBody>
          <a:bodyPr wrap="square" lIns="91440" tIns="45720" rIns="91440" bIns="45720">
            <a:spAutoFit/>
          </a:bodyPr>
          <a:lstStyle/>
          <a:p>
            <a:pPr algn="ct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 name="Rectangle 1"/>
          <p:cNvSpPr/>
          <p:nvPr/>
        </p:nvSpPr>
        <p:spPr>
          <a:xfrm>
            <a:off x="4696457" y="2235717"/>
            <a:ext cx="3278463" cy="923330"/>
          </a:xfrm>
          <a:prstGeom prst="rect">
            <a:avLst/>
          </a:prstGeom>
          <a:noFill/>
        </p:spPr>
        <p:txBody>
          <a:bodyPr wrap="none" lIns="91440" tIns="45720" rIns="91440" bIns="45720">
            <a:spAutoFit/>
          </a:bodyPr>
          <a:lstStyle/>
          <a:p>
            <a:pPr algn="ctr">
              <a:spcAft>
                <a:spcPts val="600"/>
              </a:spcAft>
            </a:pPr>
            <a:r>
              <a:rPr lang="en-US" sz="5400" b="1" dirty="0">
                <a:ln w="6600">
                  <a:solidFill>
                    <a:schemeClr val="accent2"/>
                  </a:solidFill>
                  <a:prstDash val="solid"/>
                </a:ln>
                <a:solidFill>
                  <a:srgbClr val="FFFFFF"/>
                </a:solidFill>
                <a:effectLst>
                  <a:outerShdw dist="38100" dir="2700000" algn="tl" rotWithShape="0">
                    <a:schemeClr val="accent2"/>
                  </a:outerShdw>
                </a:effectLst>
              </a:rPr>
              <a:t>M5X02089</a:t>
            </a:r>
            <a:endParaRPr lang="en-US" sz="5400" b="1" cap="none" spc="0">
              <a:ln w="6600">
                <a:solidFill>
                  <a:schemeClr val="accent2"/>
                </a:solidFill>
                <a:prstDash val="solid"/>
              </a:ln>
              <a:solidFill>
                <a:srgbClr val="FFFFFF"/>
              </a:solidFill>
              <a:effectLst>
                <a:outerShdw dist="38100" dir="2700000" algn="tl" rotWithShape="0">
                  <a:schemeClr val="accent2"/>
                </a:outerShdw>
              </a:effectLst>
            </a:endParaRPr>
          </a:p>
        </p:txBody>
      </p:sp>
    </p:spTree>
    <p:extLst>
      <p:ext uri="{BB962C8B-B14F-4D97-AF65-F5344CB8AC3E}">
        <p14:creationId xmlns:p14="http://schemas.microsoft.com/office/powerpoint/2010/main" val="4531021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2862322"/>
          </a:xfrm>
          <a:prstGeom prst="rect">
            <a:avLst/>
          </a:prstGeom>
          <a:noFill/>
        </p:spPr>
        <p:txBody>
          <a:bodyPr wrap="square" rtlCol="0">
            <a:spAutoFit/>
          </a:bodyPr>
          <a:lstStyle/>
          <a:p>
            <a:r>
              <a:rPr lang="en-GB" b="1" u="sng" dirty="0"/>
              <a:t>The aims of todays lecture:</a:t>
            </a:r>
          </a:p>
          <a:p>
            <a:endParaRPr lang="en-GB" dirty="0"/>
          </a:p>
          <a:p>
            <a:r>
              <a:rPr lang="en-GB" dirty="0"/>
              <a:t>To understand more into defining sports development</a:t>
            </a:r>
          </a:p>
          <a:p>
            <a:endParaRPr lang="en-GB" dirty="0"/>
          </a:p>
          <a:p>
            <a:r>
              <a:rPr lang="en-GB" dirty="0"/>
              <a:t>The birth of the Sports Council</a:t>
            </a:r>
          </a:p>
          <a:p>
            <a:endParaRPr lang="en-GB" dirty="0"/>
          </a:p>
          <a:p>
            <a:r>
              <a:rPr lang="en-GB" dirty="0"/>
              <a:t>Early Sporting Strategy / Sport For All</a:t>
            </a:r>
          </a:p>
          <a:p>
            <a:endParaRPr lang="en-GB" dirty="0"/>
          </a:p>
          <a:p>
            <a:r>
              <a:rPr lang="en-GB" dirty="0"/>
              <a:t>Explore Grant funding </a:t>
            </a:r>
          </a:p>
          <a:p>
            <a:endParaRPr lang="en-GB" dirty="0"/>
          </a:p>
        </p:txBody>
      </p:sp>
    </p:spTree>
    <p:extLst>
      <p:ext uri="{BB962C8B-B14F-4D97-AF65-F5344CB8AC3E}">
        <p14:creationId xmlns:p14="http://schemas.microsoft.com/office/powerpoint/2010/main" val="34513527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923330"/>
          </a:xfrm>
          <a:prstGeom prst="rect">
            <a:avLst/>
          </a:prstGeom>
          <a:noFill/>
        </p:spPr>
        <p:txBody>
          <a:bodyPr wrap="square" rtlCol="0">
            <a:spAutoFit/>
          </a:bodyPr>
          <a:lstStyle/>
          <a:p>
            <a:r>
              <a:rPr lang="en-GB" b="1" u="sng" dirty="0"/>
              <a:t>Defining Sports Development:</a:t>
            </a:r>
          </a:p>
          <a:p>
            <a:endParaRPr lang="en-GB" dirty="0"/>
          </a:p>
          <a:p>
            <a:r>
              <a:rPr lang="en-GB" dirty="0"/>
              <a:t>What do we know? </a:t>
            </a:r>
          </a:p>
        </p:txBody>
      </p:sp>
      <p:pic>
        <p:nvPicPr>
          <p:cNvPr id="8" name="Picture 4" descr="Image result for thinking emoji">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51759" y="2904183"/>
            <a:ext cx="2792512" cy="2789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14373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2862322"/>
          </a:xfrm>
          <a:prstGeom prst="rect">
            <a:avLst/>
          </a:prstGeom>
          <a:noFill/>
        </p:spPr>
        <p:txBody>
          <a:bodyPr wrap="square" rtlCol="0">
            <a:spAutoFit/>
          </a:bodyPr>
          <a:lstStyle/>
          <a:p>
            <a:r>
              <a:rPr lang="en-GB" b="1" u="sng" dirty="0"/>
              <a:t>Defining Sports Development:</a:t>
            </a:r>
          </a:p>
          <a:p>
            <a:endParaRPr lang="en-GB" dirty="0"/>
          </a:p>
          <a:p>
            <a:r>
              <a:rPr lang="en-US" dirty="0"/>
              <a:t>Fischer (2003: 51) argues that 'To accurately explain social phenomena, the investigator must first of all attempt to understand the meaning of the social phenomenon from the actor's perspective ... the actor's own motives and values'.  (</a:t>
            </a:r>
            <a:r>
              <a:rPr lang="en-US" b="1" dirty="0"/>
              <a:t>What does that mean?</a:t>
            </a:r>
            <a:r>
              <a:rPr lang="en-US" dirty="0"/>
              <a:t>)</a:t>
            </a:r>
          </a:p>
          <a:p>
            <a:endParaRPr lang="en-US" dirty="0"/>
          </a:p>
          <a:p>
            <a:r>
              <a:rPr lang="en-US" dirty="0"/>
              <a:t>There are a number of possible starting points for definition. One might take the statements of policy-makers as a logical starting point for specifying the objectives and activities that constitute the core aspects of sports development given that in many countries 'sport development', however we might eventually define it, </a:t>
            </a:r>
            <a:r>
              <a:rPr lang="en-US" b="1" dirty="0"/>
              <a:t>is usually publicly funded</a:t>
            </a:r>
            <a:endParaRPr lang="en-GB" b="1" dirty="0"/>
          </a:p>
        </p:txBody>
      </p:sp>
    </p:spTree>
    <p:extLst>
      <p:ext uri="{BB962C8B-B14F-4D97-AF65-F5344CB8AC3E}">
        <p14:creationId xmlns:p14="http://schemas.microsoft.com/office/powerpoint/2010/main" val="28709639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795118"/>
            <a:ext cx="8736905" cy="4247317"/>
          </a:xfrm>
          <a:prstGeom prst="rect">
            <a:avLst/>
          </a:prstGeom>
          <a:noFill/>
        </p:spPr>
        <p:txBody>
          <a:bodyPr wrap="square" rtlCol="0">
            <a:spAutoFit/>
          </a:bodyPr>
          <a:lstStyle/>
          <a:p>
            <a:r>
              <a:rPr lang="en-GB" b="1" u="sng" dirty="0"/>
              <a:t>Defining Sports Development:</a:t>
            </a:r>
          </a:p>
          <a:p>
            <a:endParaRPr lang="en-GB" dirty="0"/>
          </a:p>
          <a:p>
            <a:r>
              <a:rPr lang="en-US" b="1" dirty="0"/>
              <a:t>An alternative starting point is to examine the activities of those who self-define their work as 'sport development'.</a:t>
            </a:r>
            <a:r>
              <a:rPr lang="en-US" dirty="0"/>
              <a:t> Many of these practitioners are employed by public sector </a:t>
            </a:r>
            <a:r>
              <a:rPr lang="en-US" dirty="0" err="1"/>
              <a:t>organisations</a:t>
            </a:r>
            <a:r>
              <a:rPr lang="en-US" dirty="0"/>
              <a:t> or by national sports </a:t>
            </a:r>
            <a:r>
              <a:rPr lang="en-US" dirty="0" err="1"/>
              <a:t>organisations</a:t>
            </a:r>
            <a:r>
              <a:rPr lang="en-US" dirty="0"/>
              <a:t> although a significant number are employed by non-sport </a:t>
            </a:r>
            <a:r>
              <a:rPr lang="en-US" dirty="0" err="1"/>
              <a:t>organisations</a:t>
            </a:r>
            <a:r>
              <a:rPr lang="en-US" dirty="0"/>
              <a:t> that </a:t>
            </a:r>
            <a:r>
              <a:rPr lang="en-US" b="1" dirty="0"/>
              <a:t>use sport to attract young people so that personal or community development objectives can be addressed</a:t>
            </a:r>
            <a:r>
              <a:rPr lang="en-US" dirty="0"/>
              <a:t>. </a:t>
            </a:r>
          </a:p>
          <a:p>
            <a:endParaRPr lang="en-US" b="1" dirty="0"/>
          </a:p>
          <a:p>
            <a:r>
              <a:rPr lang="en-US" b="1" dirty="0"/>
              <a:t>Taking practitioners as the starting point soon highlights the difficulties </a:t>
            </a:r>
            <a:r>
              <a:rPr lang="en-US" dirty="0"/>
              <a:t>of this approach as a series of boundary problems rapidly emerge. There are many examples of practitioners who seek to achieve non-sports objectives through attracting people, young people in particular, into sport. </a:t>
            </a:r>
            <a:r>
              <a:rPr lang="en-US" b="1" dirty="0"/>
              <a:t>The youth worker who uses sport to engage young people so that she can undertake personal development activity; the member of a religious body who uses sport as the basis for missionary work; and the political activist who uses sport as a way of attracting and retaining members.</a:t>
            </a:r>
            <a:endParaRPr lang="en-GB" b="1" dirty="0"/>
          </a:p>
        </p:txBody>
      </p:sp>
    </p:spTree>
    <p:extLst>
      <p:ext uri="{BB962C8B-B14F-4D97-AF65-F5344CB8AC3E}">
        <p14:creationId xmlns:p14="http://schemas.microsoft.com/office/powerpoint/2010/main" val="10451600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795118"/>
            <a:ext cx="8736905" cy="3139321"/>
          </a:xfrm>
          <a:prstGeom prst="rect">
            <a:avLst/>
          </a:prstGeom>
          <a:noFill/>
        </p:spPr>
        <p:txBody>
          <a:bodyPr wrap="square" rtlCol="0">
            <a:spAutoFit/>
          </a:bodyPr>
          <a:lstStyle/>
          <a:p>
            <a:r>
              <a:rPr lang="en-GB" b="1" u="sng" dirty="0"/>
              <a:t>Defining Sports Development:</a:t>
            </a:r>
          </a:p>
          <a:p>
            <a:endParaRPr lang="en-GB" dirty="0"/>
          </a:p>
          <a:p>
            <a:r>
              <a:rPr lang="en-US" dirty="0"/>
              <a:t>One, perhaps wishfully </a:t>
            </a:r>
            <a:r>
              <a:rPr lang="en-US" b="1" dirty="0"/>
              <a:t>simple, view of sport development is that it is about 'getting more people to play more sport'.</a:t>
            </a:r>
            <a:r>
              <a:rPr lang="en-US" dirty="0"/>
              <a:t> However, this definition </a:t>
            </a:r>
            <a:r>
              <a:rPr lang="en-US" b="1" dirty="0"/>
              <a:t>over-</a:t>
            </a:r>
            <a:r>
              <a:rPr lang="en-US" b="1" dirty="0" err="1"/>
              <a:t>emphasises</a:t>
            </a:r>
            <a:r>
              <a:rPr lang="en-US" b="1" dirty="0"/>
              <a:t> the role of sport in 'sport development' </a:t>
            </a:r>
            <a:r>
              <a:rPr lang="en-US" dirty="0"/>
              <a:t>and underplays the instrumental attitude of most governments to sport (i.e. the non-sport objectives that sport is thought to be able to achieve). </a:t>
            </a:r>
          </a:p>
          <a:p>
            <a:endParaRPr lang="en-US" b="1" dirty="0"/>
          </a:p>
          <a:p>
            <a:r>
              <a:rPr lang="en-US" b="1" dirty="0"/>
              <a:t>Collins (1995: 21) </a:t>
            </a:r>
            <a:r>
              <a:rPr lang="en-US" dirty="0"/>
              <a:t>expands on this definition and suggests that </a:t>
            </a:r>
            <a:r>
              <a:rPr lang="en-US" b="1" dirty="0"/>
              <a:t>sport development is 'a process whereby effective opportunities, processes, systems and structures are set up to enable and encourage people in all or particular groups and areas to take part in sport and recreation or to improve their performance to whatever level they desire</a:t>
            </a:r>
            <a:r>
              <a:rPr lang="en-US" dirty="0"/>
              <a:t>'</a:t>
            </a:r>
            <a:endParaRPr lang="en-GB" b="1" dirty="0"/>
          </a:p>
        </p:txBody>
      </p:sp>
    </p:spTree>
    <p:extLst>
      <p:ext uri="{BB962C8B-B14F-4D97-AF65-F5344CB8AC3E}">
        <p14:creationId xmlns:p14="http://schemas.microsoft.com/office/powerpoint/2010/main" val="4104353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795118"/>
            <a:ext cx="8736905" cy="3693319"/>
          </a:xfrm>
          <a:prstGeom prst="rect">
            <a:avLst/>
          </a:prstGeom>
          <a:noFill/>
        </p:spPr>
        <p:txBody>
          <a:bodyPr wrap="square" rtlCol="0">
            <a:spAutoFit/>
          </a:bodyPr>
          <a:lstStyle/>
          <a:p>
            <a:r>
              <a:rPr lang="en-GB" b="1" u="sng" dirty="0"/>
              <a:t>Defining Sports Development:</a:t>
            </a:r>
          </a:p>
          <a:p>
            <a:endParaRPr lang="en-GB" dirty="0"/>
          </a:p>
          <a:p>
            <a:r>
              <a:rPr lang="en-US" dirty="0"/>
              <a:t>Since the 1990s a new dimension to the definition of sport development has emerged and is normative and moralistic - </a:t>
            </a:r>
            <a:r>
              <a:rPr lang="en-US" b="1" dirty="0"/>
              <a:t>it is less 'sport for sports sake' and more 'sport for good'. </a:t>
            </a:r>
            <a:r>
              <a:rPr lang="en-US" b="1" dirty="0" err="1"/>
              <a:t>Hylton</a:t>
            </a:r>
            <a:r>
              <a:rPr lang="en-US" b="1" dirty="0"/>
              <a:t> and </a:t>
            </a:r>
            <a:r>
              <a:rPr lang="en-US" b="1" dirty="0" err="1"/>
              <a:t>Bramham</a:t>
            </a:r>
            <a:r>
              <a:rPr lang="en-US" b="1" dirty="0"/>
              <a:t> (2008: 2) </a:t>
            </a:r>
            <a:r>
              <a:rPr lang="en-US" dirty="0"/>
              <a:t>argue that 'sport development is more accurately a term used to describe policies, processes and practices that form an integral feature of the work involved in </a:t>
            </a:r>
            <a:r>
              <a:rPr lang="en-US" b="1" dirty="0"/>
              <a:t>providing sporting opportunities and </a:t>
            </a:r>
            <a:r>
              <a:rPr lang="en-US" b="1" i="1" dirty="0"/>
              <a:t>positive</a:t>
            </a:r>
            <a:r>
              <a:rPr lang="en-US" b="1" dirty="0"/>
              <a:t> sporting experiences</a:t>
            </a:r>
            <a:r>
              <a:rPr lang="en-US" dirty="0"/>
              <a:t>‘</a:t>
            </a:r>
          </a:p>
          <a:p>
            <a:endParaRPr lang="en-US" b="1" dirty="0"/>
          </a:p>
          <a:p>
            <a:r>
              <a:rPr lang="en-US" b="1" dirty="0"/>
              <a:t>2006 by the then Minister for Sport, Richard </a:t>
            </a:r>
            <a:r>
              <a:rPr lang="en-US" b="1" dirty="0" err="1"/>
              <a:t>Caborn</a:t>
            </a:r>
            <a:r>
              <a:rPr lang="en-US" b="1" dirty="0"/>
              <a:t> </a:t>
            </a:r>
            <a:r>
              <a:rPr lang="en-US" dirty="0"/>
              <a:t>who argued that 'if we are to prove that the [sport] sector can address government's agendas across the UK, and ... what it can do for others, be </a:t>
            </a:r>
            <a:r>
              <a:rPr lang="en-US" b="1" dirty="0"/>
              <a:t>it tackling the obesity crisis in health, greater social inclusion in our communities and of course producing world class talent for our 2012 athletes </a:t>
            </a:r>
            <a:r>
              <a:rPr lang="en-US" dirty="0"/>
              <a:t>and beyond - then it needs to be fit for purpose' </a:t>
            </a:r>
            <a:endParaRPr lang="en-GB" b="1" dirty="0"/>
          </a:p>
        </p:txBody>
      </p:sp>
    </p:spTree>
    <p:extLst>
      <p:ext uri="{BB962C8B-B14F-4D97-AF65-F5344CB8AC3E}">
        <p14:creationId xmlns:p14="http://schemas.microsoft.com/office/powerpoint/2010/main" val="36568540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795118"/>
            <a:ext cx="8736905" cy="2585323"/>
          </a:xfrm>
          <a:prstGeom prst="rect">
            <a:avLst/>
          </a:prstGeom>
          <a:noFill/>
        </p:spPr>
        <p:txBody>
          <a:bodyPr wrap="square" rtlCol="0">
            <a:spAutoFit/>
          </a:bodyPr>
          <a:lstStyle/>
          <a:p>
            <a:r>
              <a:rPr lang="en-GB" b="1" u="sng" dirty="0"/>
              <a:t>Defining Sports Development:</a:t>
            </a:r>
          </a:p>
          <a:p>
            <a:endParaRPr lang="en-GB" dirty="0"/>
          </a:p>
          <a:p>
            <a:endParaRPr lang="en-US" b="1" dirty="0"/>
          </a:p>
          <a:p>
            <a:endParaRPr lang="en-US" b="1" dirty="0"/>
          </a:p>
          <a:p>
            <a:endParaRPr lang="en-US" b="1" dirty="0"/>
          </a:p>
          <a:p>
            <a:r>
              <a:rPr lang="en-US" b="1" dirty="0"/>
              <a:t>The ambiguity, uncertainty and tensions surrounding sport development policy and practice are, in part, a consequence of the adaptability of sport and its capacity to attract young people, but also a consequence of its attraction to government as a relatively low cost, high visibility and malleable response to a wide range of social policy issues. </a:t>
            </a:r>
            <a:endParaRPr lang="en-GB" b="1" dirty="0"/>
          </a:p>
        </p:txBody>
      </p:sp>
    </p:spTree>
    <p:extLst>
      <p:ext uri="{BB962C8B-B14F-4D97-AF65-F5344CB8AC3E}">
        <p14:creationId xmlns:p14="http://schemas.microsoft.com/office/powerpoint/2010/main" val="8519390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923330"/>
          </a:xfrm>
          <a:prstGeom prst="rect">
            <a:avLst/>
          </a:prstGeom>
          <a:noFill/>
        </p:spPr>
        <p:txBody>
          <a:bodyPr wrap="square" rtlCol="0">
            <a:spAutoFit/>
          </a:bodyPr>
          <a:lstStyle/>
          <a:p>
            <a:r>
              <a:rPr lang="en-GB" b="1" u="sng" dirty="0" err="1"/>
              <a:t>Wolfenden</a:t>
            </a:r>
            <a:r>
              <a:rPr lang="en-GB" b="1" u="sng" dirty="0"/>
              <a:t> Report what we learnt:</a:t>
            </a:r>
          </a:p>
          <a:p>
            <a:endParaRPr lang="en-GB" dirty="0"/>
          </a:p>
          <a:p>
            <a:r>
              <a:rPr lang="en-GB" dirty="0"/>
              <a:t>What were the recommendations? </a:t>
            </a:r>
          </a:p>
        </p:txBody>
      </p:sp>
      <p:pic>
        <p:nvPicPr>
          <p:cNvPr id="8" name="Picture 4" descr="Image result for thinking emoji">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51759" y="2904183"/>
            <a:ext cx="2792512" cy="2789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9509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795118"/>
            <a:ext cx="8736905" cy="3970318"/>
          </a:xfrm>
          <a:prstGeom prst="rect">
            <a:avLst/>
          </a:prstGeom>
          <a:noFill/>
        </p:spPr>
        <p:txBody>
          <a:bodyPr wrap="square" rtlCol="0">
            <a:spAutoFit/>
          </a:bodyPr>
          <a:lstStyle/>
          <a:p>
            <a:r>
              <a:rPr lang="en-GB" b="1" u="sng" dirty="0"/>
              <a:t>The Birth Of the sports council:</a:t>
            </a:r>
          </a:p>
          <a:p>
            <a:endParaRPr lang="en-GB" b="1" u="sng" dirty="0"/>
          </a:p>
          <a:p>
            <a:r>
              <a:rPr lang="en-GB" dirty="0"/>
              <a:t>Formed in 1972- Motto- ‘Sport For All’</a:t>
            </a:r>
          </a:p>
          <a:p>
            <a:endParaRPr lang="en-GB" dirty="0"/>
          </a:p>
          <a:p>
            <a:r>
              <a:rPr lang="en-GB" dirty="0"/>
              <a:t>Sports councils set up in- England, Wales, Scotland, Ireland </a:t>
            </a:r>
          </a:p>
          <a:p>
            <a:endParaRPr lang="en-GB" dirty="0"/>
          </a:p>
          <a:p>
            <a:r>
              <a:rPr lang="en-GB" b="1" dirty="0"/>
              <a:t>Sport For All – Review Document of a first sporting strategy from a Sports Council</a:t>
            </a:r>
          </a:p>
          <a:p>
            <a:endParaRPr lang="en-GB" b="1" dirty="0"/>
          </a:p>
          <a:p>
            <a:r>
              <a:rPr lang="en-GB" b="1" dirty="0"/>
              <a:t>Available on </a:t>
            </a:r>
            <a:r>
              <a:rPr lang="en-GB" b="1" dirty="0" err="1"/>
              <a:t>moodle</a:t>
            </a:r>
            <a:r>
              <a:rPr lang="en-GB" b="1" dirty="0"/>
              <a:t>. Can read for an understanding of sports development in the 1970’s. It lead to the creation of indoor leisure facilities many of which still exist today.</a:t>
            </a:r>
            <a:endParaRPr lang="en-GB" dirty="0"/>
          </a:p>
          <a:p>
            <a:endParaRPr lang="en-GB" dirty="0"/>
          </a:p>
          <a:p>
            <a:endParaRPr lang="en-GB" dirty="0"/>
          </a:p>
          <a:p>
            <a:endParaRPr lang="en-GB" dirty="0"/>
          </a:p>
          <a:p>
            <a:endParaRPr lang="en-US" b="1" dirty="0"/>
          </a:p>
        </p:txBody>
      </p:sp>
    </p:spTree>
    <p:extLst>
      <p:ext uri="{BB962C8B-B14F-4D97-AF65-F5344CB8AC3E}">
        <p14:creationId xmlns:p14="http://schemas.microsoft.com/office/powerpoint/2010/main" val="11410076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795118"/>
            <a:ext cx="8736905" cy="2585323"/>
          </a:xfrm>
          <a:prstGeom prst="rect">
            <a:avLst/>
          </a:prstGeom>
          <a:noFill/>
        </p:spPr>
        <p:txBody>
          <a:bodyPr wrap="square" rtlCol="0">
            <a:spAutoFit/>
          </a:bodyPr>
          <a:lstStyle/>
          <a:p>
            <a:r>
              <a:rPr lang="en-GB" b="1" u="sng" dirty="0"/>
              <a:t>WHY ARE WE INVOLVED IN SPORTS DEVELOPMENT??</a:t>
            </a:r>
          </a:p>
          <a:p>
            <a:endParaRPr lang="en-GB" b="1" u="sng" dirty="0"/>
          </a:p>
          <a:p>
            <a:r>
              <a:rPr lang="en-GB" dirty="0">
                <a:hlinkClick r:id="rId4"/>
              </a:rPr>
              <a:t>https://www.youtube.com/watch?v=iC76The-FMU</a:t>
            </a:r>
            <a:endParaRPr lang="en-GB" dirty="0"/>
          </a:p>
          <a:p>
            <a:endParaRPr lang="en-GB" dirty="0"/>
          </a:p>
          <a:p>
            <a:endParaRPr lang="en-GB" dirty="0"/>
          </a:p>
          <a:p>
            <a:endParaRPr lang="en-GB" dirty="0"/>
          </a:p>
          <a:p>
            <a:endParaRPr lang="en-GB" dirty="0"/>
          </a:p>
          <a:p>
            <a:endParaRPr lang="en-GB" dirty="0"/>
          </a:p>
          <a:p>
            <a:endParaRPr lang="en-US" b="1" dirty="0"/>
          </a:p>
        </p:txBody>
      </p:sp>
      <p:pic>
        <p:nvPicPr>
          <p:cNvPr id="2" name="Picture 2" descr="https://pbs.twimg.com/media/CwL2gnjWcAAXNwX.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050" y="2881957"/>
            <a:ext cx="2985346" cy="397604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15816" y="3589600"/>
            <a:ext cx="3672408" cy="2754306"/>
          </a:xfrm>
          <a:prstGeom prst="rect">
            <a:avLst/>
          </a:prstGeom>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13768" y="1795118"/>
            <a:ext cx="2852328" cy="5062882"/>
          </a:xfrm>
          <a:prstGeom prst="rect">
            <a:avLst/>
          </a:prstGeom>
        </p:spPr>
      </p:pic>
    </p:spTree>
    <p:extLst>
      <p:ext uri="{BB962C8B-B14F-4D97-AF65-F5344CB8AC3E}">
        <p14:creationId xmlns:p14="http://schemas.microsoft.com/office/powerpoint/2010/main" val="2260444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899B5-E765-EF41-AB70-7C419924988B}"/>
              </a:ext>
            </a:extLst>
          </p:cNvPr>
          <p:cNvSpPr>
            <a:spLocks noGrp="1"/>
          </p:cNvSpPr>
          <p:nvPr>
            <p:ph type="title"/>
          </p:nvPr>
        </p:nvSpPr>
        <p:spPr>
          <a:xfrm>
            <a:off x="486696" y="629266"/>
            <a:ext cx="2738601" cy="1676603"/>
          </a:xfrm>
        </p:spPr>
        <p:txBody>
          <a:bodyPr>
            <a:normAutofit/>
          </a:bodyPr>
          <a:lstStyle/>
          <a:p>
            <a:r>
              <a:rPr lang="en-US" sz="4400"/>
              <a:t>Grant Funding</a:t>
            </a:r>
          </a:p>
        </p:txBody>
      </p:sp>
      <p:sp>
        <p:nvSpPr>
          <p:cNvPr id="9" name="Content Placeholder 8">
            <a:extLst>
              <a:ext uri="{FF2B5EF4-FFF2-40B4-BE49-F238E27FC236}">
                <a16:creationId xmlns:a16="http://schemas.microsoft.com/office/drawing/2014/main" id="{E4508954-C4B1-4781-AAD2-33F9D2198C4D}"/>
              </a:ext>
            </a:extLst>
          </p:cNvPr>
          <p:cNvSpPr>
            <a:spLocks noGrp="1"/>
          </p:cNvSpPr>
          <p:nvPr>
            <p:ph idx="1"/>
          </p:nvPr>
        </p:nvSpPr>
        <p:spPr>
          <a:xfrm>
            <a:off x="486698" y="2438400"/>
            <a:ext cx="2738599" cy="3785419"/>
          </a:xfrm>
        </p:spPr>
        <p:txBody>
          <a:bodyPr>
            <a:normAutofit/>
          </a:bodyPr>
          <a:lstStyle/>
          <a:p>
            <a:r>
              <a:rPr lang="en-US" sz="1600" dirty="0"/>
              <a:t>Important as money, resources and staffing are needed to create new opportunities. </a:t>
            </a:r>
          </a:p>
          <a:p>
            <a:r>
              <a:rPr lang="en-US" sz="1600" dirty="0"/>
              <a:t>Thinking outside the box can create new funds to expand the offer or improve it.</a:t>
            </a:r>
          </a:p>
          <a:p>
            <a:r>
              <a:rPr lang="en-US" sz="1600" dirty="0"/>
              <a:t>There are certain activities that need very little money to start. </a:t>
            </a:r>
          </a:p>
          <a:p>
            <a:r>
              <a:rPr lang="en-US" sz="1600" dirty="0"/>
              <a:t>2 models to running sessions- volunteer or small enterprise </a:t>
            </a:r>
          </a:p>
        </p:txBody>
      </p:sp>
      <p:pic>
        <p:nvPicPr>
          <p:cNvPr id="7" name="Content Placeholder 3">
            <a:extLst>
              <a:ext uri="{FF2B5EF4-FFF2-40B4-BE49-F238E27FC236}">
                <a16:creationId xmlns:a16="http://schemas.microsoft.com/office/drawing/2014/main" id="{DD6185D3-F9A0-7843-AC5F-BB0EFBE9468B}"/>
              </a:ext>
            </a:extLst>
          </p:cNvPr>
          <p:cNvPicPr>
            <a:picLocks noChangeAspect="1"/>
          </p:cNvPicPr>
          <p:nvPr/>
        </p:nvPicPr>
        <p:blipFill rotWithShape="1">
          <a:blip r:embed="rId2"/>
          <a:srcRect l="27124" r="12991" b="1"/>
          <a:stretch/>
        </p:blipFill>
        <p:spPr>
          <a:xfrm>
            <a:off x="3479292" y="10"/>
            <a:ext cx="5664708" cy="6857990"/>
          </a:xfrm>
          <a:prstGeom prst="rect">
            <a:avLst/>
          </a:prstGeom>
          <a:effectLst/>
        </p:spPr>
      </p:pic>
    </p:spTree>
    <p:extLst>
      <p:ext uri="{BB962C8B-B14F-4D97-AF65-F5344CB8AC3E}">
        <p14:creationId xmlns:p14="http://schemas.microsoft.com/office/powerpoint/2010/main" val="33852436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27BDFED6-6E33-4606-AFE2-886ADB1C0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8" name="Picture 4" descr="Image result for mountain bike cool picture">
            <a:extLst>
              <a:ext uri="{FF2B5EF4-FFF2-40B4-BE49-F238E27FC236}">
                <a16:creationId xmlns:a16="http://schemas.microsoft.com/office/drawing/2014/main" id="{C6B534FD-6D38-3D4F-8E69-B3F5587428C3}"/>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r="1" b="10102"/>
          <a:stretch/>
        </p:blipFill>
        <p:spPr bwMode="auto">
          <a:xfrm>
            <a:off x="3410952" y="-5"/>
            <a:ext cx="5733047" cy="368140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result for wind farm mynydd y brombil">
            <a:extLst>
              <a:ext uri="{FF2B5EF4-FFF2-40B4-BE49-F238E27FC236}">
                <a16:creationId xmlns:a16="http://schemas.microsoft.com/office/drawing/2014/main" id="{6A90EB87-D2FA-E84B-A9FE-196153E01E2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2564" b="1"/>
          <a:stretch/>
        </p:blipFill>
        <p:spPr bwMode="auto">
          <a:xfrm>
            <a:off x="3410953" y="3681409"/>
            <a:ext cx="5733047" cy="3176595"/>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a:extLst>
              <a:ext uri="{FF2B5EF4-FFF2-40B4-BE49-F238E27FC236}">
                <a16:creationId xmlns:a16="http://schemas.microsoft.com/office/drawing/2014/main" id="{890DEF05-784E-4B61-89E4-04C4ECF4E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36000">
                <a:schemeClr val="tx1">
                  <a:lumMod val="95000"/>
                  <a:lumOff val="5000"/>
                </a:schemeClr>
              </a:gs>
              <a:gs pos="81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5D1871-CF5D-F049-8B7E-04B8764413BD}"/>
              </a:ext>
            </a:extLst>
          </p:cNvPr>
          <p:cNvSpPr>
            <a:spLocks noGrp="1"/>
          </p:cNvSpPr>
          <p:nvPr>
            <p:ph type="title"/>
          </p:nvPr>
        </p:nvSpPr>
        <p:spPr>
          <a:xfrm>
            <a:off x="628650" y="1115219"/>
            <a:ext cx="4046934" cy="2387600"/>
          </a:xfrm>
        </p:spPr>
        <p:txBody>
          <a:bodyPr vert="horz" lIns="91440" tIns="45720" rIns="91440" bIns="45720" rtlCol="0" anchor="b">
            <a:normAutofit/>
          </a:bodyPr>
          <a:lstStyle/>
          <a:p>
            <a:r>
              <a:rPr lang="en-US" kern="1200">
                <a:solidFill>
                  <a:schemeClr val="bg1"/>
                </a:solidFill>
                <a:latin typeface="+mj-lt"/>
                <a:ea typeface="+mj-ea"/>
                <a:cs typeface="+mj-cs"/>
              </a:rPr>
              <a:t>Recent funding</a:t>
            </a:r>
          </a:p>
        </p:txBody>
      </p:sp>
      <p:cxnSp>
        <p:nvCxnSpPr>
          <p:cNvPr id="77" name="Straight Connector 76">
            <a:extLst>
              <a:ext uri="{FF2B5EF4-FFF2-40B4-BE49-F238E27FC236}">
                <a16:creationId xmlns:a16="http://schemas.microsoft.com/office/drawing/2014/main" id="{C41BAEC7-F7B0-4224-8B18-8F74B7D87F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28650" y="3681408"/>
            <a:ext cx="851534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8189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795118"/>
            <a:ext cx="8736905" cy="3693319"/>
          </a:xfrm>
          <a:prstGeom prst="rect">
            <a:avLst/>
          </a:prstGeom>
          <a:noFill/>
        </p:spPr>
        <p:txBody>
          <a:bodyPr wrap="square" rtlCol="0">
            <a:spAutoFit/>
          </a:bodyPr>
          <a:lstStyle/>
          <a:p>
            <a:endParaRPr lang="en-GB" dirty="0"/>
          </a:p>
          <a:p>
            <a:r>
              <a:rPr lang="en-GB" b="1" dirty="0"/>
              <a:t>Grant Funding available to sports clubs in this area- Competition-</a:t>
            </a:r>
          </a:p>
          <a:p>
            <a:endParaRPr lang="en-GB" b="1" dirty="0"/>
          </a:p>
          <a:p>
            <a:r>
              <a:rPr lang="en-GB" b="1" dirty="0"/>
              <a:t>What grant is available from Sport Wales for the development of small community teams? How much is available? What are the two main grants?</a:t>
            </a:r>
          </a:p>
          <a:p>
            <a:endParaRPr lang="en-GB" b="1" dirty="0"/>
          </a:p>
          <a:p>
            <a:r>
              <a:rPr lang="en-GB" b="1" dirty="0">
                <a:solidFill>
                  <a:srgbClr val="FF0000"/>
                </a:solidFill>
              </a:rPr>
              <a:t>Be Active Wales Protect- £300-£5000</a:t>
            </a:r>
          </a:p>
          <a:p>
            <a:endParaRPr lang="en-GB" b="1" dirty="0">
              <a:solidFill>
                <a:srgbClr val="FF0000"/>
              </a:solidFill>
            </a:endParaRPr>
          </a:p>
          <a:p>
            <a:r>
              <a:rPr lang="en-GB" b="1" dirty="0">
                <a:solidFill>
                  <a:srgbClr val="FF0000"/>
                </a:solidFill>
              </a:rPr>
              <a:t>Be Active Wales Progress- £300-£50000</a:t>
            </a:r>
          </a:p>
          <a:p>
            <a:endParaRPr lang="en-GB" dirty="0"/>
          </a:p>
          <a:p>
            <a:endParaRPr lang="en-GB" dirty="0"/>
          </a:p>
          <a:p>
            <a:endParaRPr lang="en-GB" dirty="0"/>
          </a:p>
          <a:p>
            <a:endParaRPr lang="en-US" b="1" dirty="0"/>
          </a:p>
        </p:txBody>
      </p:sp>
    </p:spTree>
    <p:extLst>
      <p:ext uri="{BB962C8B-B14F-4D97-AF65-F5344CB8AC3E}">
        <p14:creationId xmlns:p14="http://schemas.microsoft.com/office/powerpoint/2010/main" val="822124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
                                            <p:txEl>
                                              <p:pRg st="5" end="5"/>
                                            </p:txEl>
                                          </p:spTgt>
                                        </p:tgtEl>
                                        <p:attrNameLst>
                                          <p:attrName>style.visibility</p:attrName>
                                        </p:attrNameLst>
                                      </p:cBhvr>
                                      <p:to>
                                        <p:strVal val="visible"/>
                                      </p:to>
                                    </p:set>
                                    <p:anim calcmode="lin" valueType="num">
                                      <p:cBhvr additive="base">
                                        <p:cTn id="7" dur="500" fill="hold"/>
                                        <p:tgtEl>
                                          <p:spTgt spid="11">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5" end="5"/>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
                                            <p:txEl>
                                              <p:pRg st="7" end="7"/>
                                            </p:txEl>
                                          </p:spTgt>
                                        </p:tgtEl>
                                        <p:attrNameLst>
                                          <p:attrName>style.visibility</p:attrName>
                                        </p:attrNameLst>
                                      </p:cBhvr>
                                      <p:to>
                                        <p:strVal val="visible"/>
                                      </p:to>
                                    </p:set>
                                    <p:anim calcmode="lin" valueType="num">
                                      <p:cBhvr additive="base">
                                        <p:cTn id="11" dur="500" fill="hold"/>
                                        <p:tgtEl>
                                          <p:spTgt spid="11">
                                            <p:txEl>
                                              <p:pRg st="7" end="7"/>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1">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795118"/>
            <a:ext cx="8736905" cy="2862322"/>
          </a:xfrm>
          <a:prstGeom prst="rect">
            <a:avLst/>
          </a:prstGeom>
          <a:noFill/>
        </p:spPr>
        <p:txBody>
          <a:bodyPr wrap="square" rtlCol="0">
            <a:spAutoFit/>
          </a:bodyPr>
          <a:lstStyle/>
          <a:p>
            <a:endParaRPr lang="en-GB" dirty="0"/>
          </a:p>
          <a:p>
            <a:r>
              <a:rPr lang="en-GB" b="1" dirty="0"/>
              <a:t>Sport England Return to Play Small Grants Scheme- How much will it fund? Who can apply? </a:t>
            </a:r>
          </a:p>
          <a:p>
            <a:endParaRPr lang="en-GB" b="1" dirty="0"/>
          </a:p>
          <a:p>
            <a:r>
              <a:rPr lang="en-GB" b="1" dirty="0">
                <a:solidFill>
                  <a:srgbClr val="FF0000"/>
                </a:solidFill>
              </a:rPr>
              <a:t>Small Grants Scheme £300-£10000</a:t>
            </a:r>
          </a:p>
          <a:p>
            <a:r>
              <a:rPr lang="en-GB" b="1" dirty="0">
                <a:solidFill>
                  <a:srgbClr val="FF0000"/>
                </a:solidFill>
              </a:rPr>
              <a:t>Activity Clubs, groups and organisations </a:t>
            </a:r>
          </a:p>
          <a:p>
            <a:endParaRPr lang="en-GB" dirty="0"/>
          </a:p>
          <a:p>
            <a:endParaRPr lang="en-GB" dirty="0"/>
          </a:p>
          <a:p>
            <a:endParaRPr lang="en-GB" dirty="0"/>
          </a:p>
          <a:p>
            <a:endParaRPr lang="en-US" b="1" dirty="0"/>
          </a:p>
        </p:txBody>
      </p:sp>
    </p:spTree>
    <p:extLst>
      <p:ext uri="{BB962C8B-B14F-4D97-AF65-F5344CB8AC3E}">
        <p14:creationId xmlns:p14="http://schemas.microsoft.com/office/powerpoint/2010/main" val="2550509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
                                            <p:txEl>
                                              <p:pRg st="3" end="3"/>
                                            </p:txEl>
                                          </p:spTgt>
                                        </p:tgtEl>
                                        <p:attrNameLst>
                                          <p:attrName>style.visibility</p:attrName>
                                        </p:attrNameLst>
                                      </p:cBhvr>
                                      <p:to>
                                        <p:strVal val="visible"/>
                                      </p:to>
                                    </p:set>
                                    <p:anim calcmode="lin" valueType="num">
                                      <p:cBhvr additive="base">
                                        <p:cTn id="7"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
                                            <p:txEl>
                                              <p:pRg st="4" end="4"/>
                                            </p:txEl>
                                          </p:spTgt>
                                        </p:tgtEl>
                                        <p:attrNameLst>
                                          <p:attrName>style.visibility</p:attrName>
                                        </p:attrNameLst>
                                      </p:cBhvr>
                                      <p:to>
                                        <p:strVal val="visible"/>
                                      </p:to>
                                    </p:set>
                                    <p:anim calcmode="lin" valueType="num">
                                      <p:cBhvr additive="base">
                                        <p:cTn id="11"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240157" y="1946929"/>
            <a:ext cx="8736905" cy="2585323"/>
          </a:xfrm>
          <a:prstGeom prst="rect">
            <a:avLst/>
          </a:prstGeom>
          <a:noFill/>
        </p:spPr>
        <p:txBody>
          <a:bodyPr wrap="square" rtlCol="0">
            <a:spAutoFit/>
          </a:bodyPr>
          <a:lstStyle/>
          <a:p>
            <a:endParaRPr lang="en-GB" dirty="0"/>
          </a:p>
          <a:p>
            <a:r>
              <a:rPr lang="en-GB" dirty="0"/>
              <a:t>Joanna Brown Trust Grant –</a:t>
            </a:r>
          </a:p>
          <a:p>
            <a:endParaRPr lang="en-GB" dirty="0"/>
          </a:p>
          <a:p>
            <a:r>
              <a:rPr lang="en-GB" dirty="0"/>
              <a:t>How much on offer and to who?</a:t>
            </a:r>
          </a:p>
          <a:p>
            <a:endParaRPr lang="en-GB" b="1" dirty="0"/>
          </a:p>
          <a:p>
            <a:r>
              <a:rPr lang="en-GB" b="1" dirty="0">
                <a:solidFill>
                  <a:srgbClr val="FF0000"/>
                </a:solidFill>
              </a:rPr>
              <a:t>£100-£1000 to help young athletes excel in their sports</a:t>
            </a:r>
            <a:endParaRPr lang="en-GB" dirty="0">
              <a:solidFill>
                <a:srgbClr val="FF0000"/>
              </a:solidFill>
            </a:endParaRPr>
          </a:p>
          <a:p>
            <a:endParaRPr lang="en-GB" dirty="0"/>
          </a:p>
          <a:p>
            <a:endParaRPr lang="en-GB" dirty="0"/>
          </a:p>
          <a:p>
            <a:endParaRPr lang="en-US" b="1" dirty="0"/>
          </a:p>
        </p:txBody>
      </p:sp>
    </p:spTree>
    <p:extLst>
      <p:ext uri="{BB962C8B-B14F-4D97-AF65-F5344CB8AC3E}">
        <p14:creationId xmlns:p14="http://schemas.microsoft.com/office/powerpoint/2010/main" val="2116986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5" end="5"/>
                                            </p:txEl>
                                          </p:spTgt>
                                        </p:tgtEl>
                                        <p:attrNameLst>
                                          <p:attrName>style.visibility</p:attrName>
                                        </p:attrNameLst>
                                      </p:cBhvr>
                                      <p:to>
                                        <p:strVal val="visible"/>
                                      </p:to>
                                    </p:set>
                                    <p:anim calcmode="lin" valueType="num">
                                      <p:cBhvr additive="base">
                                        <p:cTn id="7" dur="500" fill="hold"/>
                                        <p:tgtEl>
                                          <p:spTgt spid="11">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307975" y="2135134"/>
            <a:ext cx="8736905" cy="3970318"/>
          </a:xfrm>
          <a:prstGeom prst="rect">
            <a:avLst/>
          </a:prstGeom>
          <a:noFill/>
        </p:spPr>
        <p:txBody>
          <a:bodyPr wrap="square" rtlCol="0">
            <a:spAutoFit/>
          </a:bodyPr>
          <a:lstStyle/>
          <a:p>
            <a:endParaRPr lang="en-GB" dirty="0"/>
          </a:p>
          <a:p>
            <a:r>
              <a:rPr lang="en-GB" dirty="0"/>
              <a:t>Task:</a:t>
            </a:r>
          </a:p>
          <a:p>
            <a:endParaRPr lang="en-GB" dirty="0">
              <a:solidFill>
                <a:srgbClr val="FF0000"/>
              </a:solidFill>
            </a:endParaRPr>
          </a:p>
          <a:p>
            <a:r>
              <a:rPr lang="en-GB" dirty="0">
                <a:solidFill>
                  <a:srgbClr val="FF0000"/>
                </a:solidFill>
              </a:rPr>
              <a:t>You have been asked to set up a sports session in town hill to help reduce anti social behaviour. Research what grant funding you may be able to access in this particular area. Explain what you will use this funding for. Cant be one of the ones we have mentioned. </a:t>
            </a:r>
          </a:p>
          <a:p>
            <a:endParaRPr lang="en-GB" dirty="0">
              <a:solidFill>
                <a:srgbClr val="FF0000"/>
              </a:solidFill>
            </a:endParaRPr>
          </a:p>
          <a:p>
            <a:r>
              <a:rPr lang="en-GB" dirty="0">
                <a:solidFill>
                  <a:srgbClr val="FF0000"/>
                </a:solidFill>
              </a:rPr>
              <a:t>Explain what grant you have chosen, why, who will be involved in the application and what will you use it for?</a:t>
            </a:r>
          </a:p>
          <a:p>
            <a:endParaRPr lang="en-GB" dirty="0">
              <a:solidFill>
                <a:srgbClr val="FF0000"/>
              </a:solidFill>
            </a:endParaRPr>
          </a:p>
          <a:p>
            <a:r>
              <a:rPr lang="en-GB" dirty="0">
                <a:solidFill>
                  <a:srgbClr val="FF0000"/>
                </a:solidFill>
              </a:rPr>
              <a:t>Verbal feedback to the group via written paper / summary</a:t>
            </a:r>
          </a:p>
          <a:p>
            <a:endParaRPr lang="en-GB" dirty="0"/>
          </a:p>
          <a:p>
            <a:endParaRPr lang="en-GB" dirty="0"/>
          </a:p>
          <a:p>
            <a:endParaRPr lang="en-US" b="1" dirty="0"/>
          </a:p>
        </p:txBody>
      </p:sp>
    </p:spTree>
    <p:extLst>
      <p:ext uri="{BB962C8B-B14F-4D97-AF65-F5344CB8AC3E}">
        <p14:creationId xmlns:p14="http://schemas.microsoft.com/office/powerpoint/2010/main" val="2469151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 calcmode="lin" valueType="num">
                                      <p:cBhvr additive="base">
                                        <p:cTn id="7"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3" end="3"/>
                                            </p:txEl>
                                          </p:spTgt>
                                        </p:tgtEl>
                                        <p:attrNameLst>
                                          <p:attrName>style.visibility</p:attrName>
                                        </p:attrNameLst>
                                      </p:cBhvr>
                                      <p:to>
                                        <p:strVal val="visible"/>
                                      </p:to>
                                    </p:set>
                                    <p:anim calcmode="lin" valueType="num">
                                      <p:cBhvr additive="base">
                                        <p:cTn id="13"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5" end="5"/>
                                            </p:txEl>
                                          </p:spTgt>
                                        </p:tgtEl>
                                        <p:attrNameLst>
                                          <p:attrName>style.visibility</p:attrName>
                                        </p:attrNameLst>
                                      </p:cBhvr>
                                      <p:to>
                                        <p:strVal val="visible"/>
                                      </p:to>
                                    </p:set>
                                    <p:anim calcmode="lin" valueType="num">
                                      <p:cBhvr additive="base">
                                        <p:cTn id="19" dur="500" fill="hold"/>
                                        <p:tgtEl>
                                          <p:spTgt spid="11">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7" end="7"/>
                                            </p:txEl>
                                          </p:spTgt>
                                        </p:tgtEl>
                                        <p:attrNameLst>
                                          <p:attrName>style.visibility</p:attrName>
                                        </p:attrNameLst>
                                      </p:cBhvr>
                                      <p:to>
                                        <p:strVal val="visible"/>
                                      </p:to>
                                    </p:set>
                                    <p:anim calcmode="lin" valueType="num">
                                      <p:cBhvr additive="base">
                                        <p:cTn id="25" dur="500" fill="hold"/>
                                        <p:tgtEl>
                                          <p:spTgt spid="11">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2585323"/>
          </a:xfrm>
          <a:prstGeom prst="rect">
            <a:avLst/>
          </a:prstGeom>
          <a:noFill/>
        </p:spPr>
        <p:txBody>
          <a:bodyPr wrap="square" rtlCol="0">
            <a:spAutoFit/>
          </a:bodyPr>
          <a:lstStyle/>
          <a:p>
            <a:endParaRPr lang="en-GB" dirty="0"/>
          </a:p>
          <a:p>
            <a:r>
              <a:rPr lang="en-GB" sz="3600" b="1" dirty="0">
                <a:solidFill>
                  <a:schemeClr val="accent4">
                    <a:lumMod val="50000"/>
                  </a:schemeClr>
                </a:solidFill>
              </a:rPr>
              <a:t>Next week- Planning in Sports Development this will help you when presenting for your assignment </a:t>
            </a:r>
            <a:endParaRPr lang="en-GB" dirty="0"/>
          </a:p>
          <a:p>
            <a:endParaRPr lang="en-GB" dirty="0"/>
          </a:p>
          <a:p>
            <a:endParaRPr lang="en-US" b="1" dirty="0"/>
          </a:p>
        </p:txBody>
      </p:sp>
      <p:pic>
        <p:nvPicPr>
          <p:cNvPr id="3" name="Picture 2">
            <a:extLst>
              <a:ext uri="{FF2B5EF4-FFF2-40B4-BE49-F238E27FC236}">
                <a16:creationId xmlns:a16="http://schemas.microsoft.com/office/drawing/2014/main" id="{2DC467A5-D32A-E64C-A4DC-2214823D34BA}"/>
              </a:ext>
            </a:extLst>
          </p:cNvPr>
          <p:cNvPicPr>
            <a:picLocks noChangeAspect="1"/>
          </p:cNvPicPr>
          <p:nvPr/>
        </p:nvPicPr>
        <p:blipFill>
          <a:blip r:embed="rId4"/>
          <a:stretch>
            <a:fillRect/>
          </a:stretch>
        </p:blipFill>
        <p:spPr>
          <a:xfrm>
            <a:off x="2599558" y="3636014"/>
            <a:ext cx="6121423" cy="3060712"/>
          </a:xfrm>
          <a:prstGeom prst="rect">
            <a:avLst/>
          </a:prstGeom>
        </p:spPr>
      </p:pic>
    </p:spTree>
    <p:extLst>
      <p:ext uri="{BB962C8B-B14F-4D97-AF65-F5344CB8AC3E}">
        <p14:creationId xmlns:p14="http://schemas.microsoft.com/office/powerpoint/2010/main" val="241422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 calcmode="lin" valueType="num">
                                      <p:cBhvr additive="base">
                                        <p:cTn id="7"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307975" y="2135134"/>
            <a:ext cx="8736905" cy="4801314"/>
          </a:xfrm>
          <a:prstGeom prst="rect">
            <a:avLst/>
          </a:prstGeom>
          <a:noFill/>
        </p:spPr>
        <p:txBody>
          <a:bodyPr wrap="square" rtlCol="0">
            <a:spAutoFit/>
          </a:bodyPr>
          <a:lstStyle/>
          <a:p>
            <a:endParaRPr lang="en-GB" dirty="0"/>
          </a:p>
          <a:p>
            <a:r>
              <a:rPr lang="en-GB" b="1" dirty="0"/>
              <a:t>Dates:</a:t>
            </a:r>
          </a:p>
          <a:p>
            <a:endParaRPr lang="en-GB" dirty="0">
              <a:solidFill>
                <a:srgbClr val="FF0000"/>
              </a:solidFill>
            </a:endParaRPr>
          </a:p>
          <a:p>
            <a:r>
              <a:rPr lang="en-GB" b="1" dirty="0"/>
              <a:t>Week 5</a:t>
            </a:r>
            <a:r>
              <a:rPr lang="en-GB" dirty="0"/>
              <a:t>- 25th  February- The Planning process / presenting </a:t>
            </a:r>
          </a:p>
          <a:p>
            <a:r>
              <a:rPr lang="en-GB" dirty="0"/>
              <a:t>  </a:t>
            </a:r>
          </a:p>
          <a:p>
            <a:r>
              <a:rPr lang="en-GB" b="1" dirty="0"/>
              <a:t>Week 6- 4</a:t>
            </a:r>
            <a:r>
              <a:rPr lang="en-GB" b="1" baseline="30000" dirty="0"/>
              <a:t>th</a:t>
            </a:r>
            <a:r>
              <a:rPr lang="en-GB" b="1" dirty="0"/>
              <a:t> March- Presentation</a:t>
            </a:r>
          </a:p>
          <a:p>
            <a:endParaRPr lang="en-GB" b="1" dirty="0"/>
          </a:p>
          <a:p>
            <a:r>
              <a:rPr lang="en-GB" b="1" dirty="0"/>
              <a:t>Week 7- 11</a:t>
            </a:r>
            <a:r>
              <a:rPr lang="en-GB" b="1" baseline="30000" dirty="0"/>
              <a:t>th</a:t>
            </a:r>
            <a:r>
              <a:rPr lang="en-GB" b="1" dirty="0"/>
              <a:t> March– No lecture  - industry week / hand in date</a:t>
            </a:r>
          </a:p>
          <a:p>
            <a:endParaRPr lang="en-GB" b="1" dirty="0"/>
          </a:p>
          <a:p>
            <a:r>
              <a:rPr lang="en-GB" b="1" dirty="0"/>
              <a:t>3 weeks of lectures then - Easter</a:t>
            </a:r>
          </a:p>
          <a:p>
            <a:r>
              <a:rPr lang="en-GB" b="1" dirty="0"/>
              <a:t>1 lecture when we return from Easter as a support session</a:t>
            </a:r>
          </a:p>
          <a:p>
            <a:r>
              <a:rPr lang="en-GB" b="1" dirty="0"/>
              <a:t>Next assignment 13/5</a:t>
            </a:r>
          </a:p>
          <a:p>
            <a:endParaRPr lang="en-GB" b="1" dirty="0"/>
          </a:p>
          <a:p>
            <a:r>
              <a:rPr lang="en-GB" dirty="0"/>
              <a:t> </a:t>
            </a:r>
          </a:p>
          <a:p>
            <a:endParaRPr lang="en-GB" dirty="0"/>
          </a:p>
          <a:p>
            <a:endParaRPr lang="en-GB" dirty="0"/>
          </a:p>
          <a:p>
            <a:endParaRPr lang="en-US" b="1" dirty="0"/>
          </a:p>
        </p:txBody>
      </p:sp>
    </p:spTree>
    <p:extLst>
      <p:ext uri="{BB962C8B-B14F-4D97-AF65-F5344CB8AC3E}">
        <p14:creationId xmlns:p14="http://schemas.microsoft.com/office/powerpoint/2010/main" val="958231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 calcmode="lin" valueType="num">
                                      <p:cBhvr additive="base">
                                        <p:cTn id="7"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3" end="13"/>
                                            </p:txEl>
                                          </p:spTgt>
                                        </p:tgtEl>
                                        <p:attrNameLst>
                                          <p:attrName>style.visibility</p:attrName>
                                        </p:attrNameLst>
                                      </p:cBhvr>
                                      <p:to>
                                        <p:strVal val="visible"/>
                                      </p:to>
                                    </p:set>
                                    <p:anim calcmode="lin" valueType="num">
                                      <p:cBhvr additive="base">
                                        <p:cTn id="13" dur="500" fill="hold"/>
                                        <p:tgtEl>
                                          <p:spTgt spid="11">
                                            <p:txEl>
                                              <p:pRg st="13" end="1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anim calcmode="lin" valueType="num">
                                      <p:cBhvr additive="base">
                                        <p:cTn id="19"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4" end="4"/>
                                            </p:txEl>
                                          </p:spTgt>
                                        </p:tgtEl>
                                        <p:attrNameLst>
                                          <p:attrName>style.visibility</p:attrName>
                                        </p:attrNameLst>
                                      </p:cBhvr>
                                      <p:to>
                                        <p:strVal val="visible"/>
                                      </p:to>
                                    </p:set>
                                    <p:anim calcmode="lin" valueType="num">
                                      <p:cBhvr additive="base">
                                        <p:cTn id="25"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xEl>
                                              <p:pRg st="5" end="5"/>
                                            </p:txEl>
                                          </p:spTgt>
                                        </p:tgtEl>
                                        <p:attrNameLst>
                                          <p:attrName>style.visibility</p:attrName>
                                        </p:attrNameLst>
                                      </p:cBhvr>
                                      <p:to>
                                        <p:strVal val="visible"/>
                                      </p:to>
                                    </p:set>
                                    <p:anim calcmode="lin" valueType="num">
                                      <p:cBhvr additive="base">
                                        <p:cTn id="31" dur="500" fill="hold"/>
                                        <p:tgtEl>
                                          <p:spTgt spid="11">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1">
                                            <p:txEl>
                                              <p:pRg st="7" end="7"/>
                                            </p:txEl>
                                          </p:spTgt>
                                        </p:tgtEl>
                                        <p:attrNameLst>
                                          <p:attrName>style.visibility</p:attrName>
                                        </p:attrNameLst>
                                      </p:cBhvr>
                                      <p:to>
                                        <p:strVal val="visible"/>
                                      </p:to>
                                    </p:set>
                                    <p:anim calcmode="lin" valueType="num">
                                      <p:cBhvr additive="base">
                                        <p:cTn id="37" dur="500" fill="hold"/>
                                        <p:tgtEl>
                                          <p:spTgt spid="11">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1">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1">
                                            <p:txEl>
                                              <p:pRg st="9" end="9"/>
                                            </p:txEl>
                                          </p:spTgt>
                                        </p:tgtEl>
                                        <p:attrNameLst>
                                          <p:attrName>style.visibility</p:attrName>
                                        </p:attrNameLst>
                                      </p:cBhvr>
                                      <p:to>
                                        <p:strVal val="visible"/>
                                      </p:to>
                                    </p:set>
                                    <p:anim calcmode="lin" valueType="num">
                                      <p:cBhvr additive="base">
                                        <p:cTn id="43" dur="500" fill="hold"/>
                                        <p:tgtEl>
                                          <p:spTgt spid="11">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1">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1">
                                            <p:txEl>
                                              <p:pRg st="10" end="10"/>
                                            </p:txEl>
                                          </p:spTgt>
                                        </p:tgtEl>
                                        <p:attrNameLst>
                                          <p:attrName>style.visibility</p:attrName>
                                        </p:attrNameLst>
                                      </p:cBhvr>
                                      <p:to>
                                        <p:strVal val="visible"/>
                                      </p:to>
                                    </p:set>
                                    <p:anim calcmode="lin" valueType="num">
                                      <p:cBhvr additive="base">
                                        <p:cTn id="49" dur="500" fill="hold"/>
                                        <p:tgtEl>
                                          <p:spTgt spid="11">
                                            <p:txEl>
                                              <p:pRg st="10" end="1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1">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1">
                                            <p:txEl>
                                              <p:pRg st="11" end="11"/>
                                            </p:txEl>
                                          </p:spTgt>
                                        </p:tgtEl>
                                        <p:attrNameLst>
                                          <p:attrName>style.visibility</p:attrName>
                                        </p:attrNameLst>
                                      </p:cBhvr>
                                      <p:to>
                                        <p:strVal val="visible"/>
                                      </p:to>
                                    </p:set>
                                    <p:anim calcmode="lin" valueType="num">
                                      <p:cBhvr additive="base">
                                        <p:cTn id="55" dur="500" fill="hold"/>
                                        <p:tgtEl>
                                          <p:spTgt spid="11">
                                            <p:txEl>
                                              <p:pRg st="11" end="11"/>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1">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57057-60D4-AE44-A851-A029F5DD0F6B}"/>
              </a:ext>
            </a:extLst>
          </p:cNvPr>
          <p:cNvSpPr>
            <a:spLocks noGrp="1"/>
          </p:cNvSpPr>
          <p:nvPr>
            <p:ph type="title"/>
          </p:nvPr>
        </p:nvSpPr>
        <p:spPr>
          <a:xfrm>
            <a:off x="467544" y="0"/>
            <a:ext cx="7886700" cy="1325563"/>
          </a:xfrm>
        </p:spPr>
        <p:txBody>
          <a:bodyPr/>
          <a:lstStyle/>
          <a:p>
            <a:r>
              <a:rPr lang="en-US" dirty="0"/>
              <a:t>Assignment</a:t>
            </a:r>
          </a:p>
        </p:txBody>
      </p:sp>
      <p:sp>
        <p:nvSpPr>
          <p:cNvPr id="3" name="Content Placeholder 2">
            <a:extLst>
              <a:ext uri="{FF2B5EF4-FFF2-40B4-BE49-F238E27FC236}">
                <a16:creationId xmlns:a16="http://schemas.microsoft.com/office/drawing/2014/main" id="{2042B00D-BDE2-D94E-8D90-D34B0ACC2A40}"/>
              </a:ext>
            </a:extLst>
          </p:cNvPr>
          <p:cNvSpPr>
            <a:spLocks noGrp="1"/>
          </p:cNvSpPr>
          <p:nvPr>
            <p:ph idx="1"/>
          </p:nvPr>
        </p:nvSpPr>
        <p:spPr>
          <a:xfrm>
            <a:off x="179512" y="1340768"/>
            <a:ext cx="8712968" cy="5328591"/>
          </a:xfrm>
        </p:spPr>
        <p:txBody>
          <a:bodyPr>
            <a:normAutofit fontScale="92500" lnSpcReduction="10000"/>
          </a:bodyPr>
          <a:lstStyle/>
          <a:p>
            <a:pPr marL="0" indent="0">
              <a:buNone/>
            </a:pPr>
            <a:r>
              <a:rPr lang="en-GB" b="1" u="sng" dirty="0"/>
              <a:t>TASKS </a:t>
            </a:r>
            <a:r>
              <a:rPr lang="en-GB" dirty="0"/>
              <a:t> </a:t>
            </a:r>
          </a:p>
          <a:p>
            <a:pPr marL="0" indent="0">
              <a:buNone/>
            </a:pPr>
            <a:r>
              <a:rPr lang="en-GB" b="1" dirty="0"/>
              <a:t>Task A (35% weighting, 10 minute presentation). 10 slides maximum (500 words equivalent)</a:t>
            </a:r>
            <a:endParaRPr lang="en-GB" dirty="0"/>
          </a:p>
          <a:p>
            <a:pPr marL="0" indent="0" fontAlgn="base">
              <a:buNone/>
            </a:pPr>
            <a:r>
              <a:rPr lang="en-GB" dirty="0"/>
              <a:t>Students are required to work as an individual to produce a presentation that will be presented to peers and potential funding organizations and partners. Use audio and visual aids to support your presentation. Students must be persuasive and respond to questions from the audience.  </a:t>
            </a:r>
          </a:p>
          <a:p>
            <a:pPr marL="0" indent="0" fontAlgn="base">
              <a:buNone/>
            </a:pPr>
            <a:r>
              <a:rPr lang="en-GB" dirty="0"/>
              <a:t>Your task: </a:t>
            </a:r>
          </a:p>
          <a:p>
            <a:pPr marL="0" indent="0" fontAlgn="base">
              <a:buNone/>
            </a:pPr>
            <a:r>
              <a:rPr lang="en-GB" dirty="0"/>
              <a:t>You have been asked to develop a new sustainable activity session to engage 7-11 year olds in physical activity / sport at the Ysgol Bae </a:t>
            </a:r>
            <a:r>
              <a:rPr lang="en-GB" dirty="0" err="1"/>
              <a:t>Baglan</a:t>
            </a:r>
            <a:r>
              <a:rPr lang="en-GB" dirty="0"/>
              <a:t> school facility. Highlight- your research, ideas for engaging this group, how you will develop the session, potential partners / funding and key recommendations.   </a:t>
            </a:r>
          </a:p>
          <a:p>
            <a:endParaRPr lang="en-US" dirty="0"/>
          </a:p>
        </p:txBody>
      </p:sp>
    </p:spTree>
    <p:extLst>
      <p:ext uri="{BB962C8B-B14F-4D97-AF65-F5344CB8AC3E}">
        <p14:creationId xmlns:p14="http://schemas.microsoft.com/office/powerpoint/2010/main" val="1496319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66C9E-9A68-5B4E-AC69-D8B9A12808BF}"/>
              </a:ext>
            </a:extLst>
          </p:cNvPr>
          <p:cNvSpPr>
            <a:spLocks noGrp="1"/>
          </p:cNvSpPr>
          <p:nvPr>
            <p:ph type="title"/>
          </p:nvPr>
        </p:nvSpPr>
        <p:spPr/>
        <p:txBody>
          <a:bodyPr/>
          <a:lstStyle/>
          <a:p>
            <a:r>
              <a:rPr lang="en-US" dirty="0"/>
              <a:t>Assignment</a:t>
            </a:r>
          </a:p>
        </p:txBody>
      </p:sp>
      <p:sp>
        <p:nvSpPr>
          <p:cNvPr id="3" name="Content Placeholder 2">
            <a:extLst>
              <a:ext uri="{FF2B5EF4-FFF2-40B4-BE49-F238E27FC236}">
                <a16:creationId xmlns:a16="http://schemas.microsoft.com/office/drawing/2014/main" id="{C2F1D328-CF69-0D4D-830C-7AD24874BD97}"/>
              </a:ext>
            </a:extLst>
          </p:cNvPr>
          <p:cNvSpPr>
            <a:spLocks noGrp="1"/>
          </p:cNvSpPr>
          <p:nvPr>
            <p:ph idx="1"/>
          </p:nvPr>
        </p:nvSpPr>
        <p:spPr/>
        <p:txBody>
          <a:bodyPr/>
          <a:lstStyle/>
          <a:p>
            <a:pPr marL="0" indent="0" fontAlgn="base">
              <a:buNone/>
            </a:pPr>
            <a:r>
              <a:rPr lang="en-GB" b="1" dirty="0"/>
              <a:t>Task B (65% weighting, approximately 1000 words).</a:t>
            </a:r>
            <a:r>
              <a:rPr lang="en-GB" dirty="0"/>
              <a:t> </a:t>
            </a:r>
          </a:p>
          <a:p>
            <a:pPr marL="0" indent="0" fontAlgn="base">
              <a:buNone/>
            </a:pPr>
            <a:r>
              <a:rPr lang="en-GB" dirty="0"/>
              <a:t>Students are required to complete a SWOT analysis on the Physical Activity and Sport Service Neath Port Talbot. Analyse its offer as a sports development team and carry out research in order to identify opportunities for future development whilst considering potential threats to the organisation.  </a:t>
            </a:r>
          </a:p>
          <a:p>
            <a:endParaRPr lang="en-US" dirty="0"/>
          </a:p>
        </p:txBody>
      </p:sp>
    </p:spTree>
    <p:extLst>
      <p:ext uri="{BB962C8B-B14F-4D97-AF65-F5344CB8AC3E}">
        <p14:creationId xmlns:p14="http://schemas.microsoft.com/office/powerpoint/2010/main" val="273078910"/>
      </p:ext>
    </p:extLst>
  </p:cSld>
  <p:clrMapOvr>
    <a:masterClrMapping/>
  </p:clrMapOvr>
</p:sld>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642</TotalTime>
  <Words>1325</Words>
  <Application>Microsoft Macintosh PowerPoint</Application>
  <PresentationFormat>On-screen Show (4:3)</PresentationFormat>
  <Paragraphs>142</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Grant Funding</vt:lpstr>
      <vt:lpstr>Recent funding</vt:lpstr>
      <vt:lpstr>PowerPoint Presentation</vt:lpstr>
      <vt:lpstr>PowerPoint Presentation</vt:lpstr>
      <vt:lpstr>PowerPoint Presentation</vt:lpstr>
      <vt:lpstr>PowerPoint Presentation</vt:lpstr>
      <vt:lpstr>PowerPoint Presentation</vt:lpstr>
      <vt:lpstr>PowerPoint Presentation</vt:lpstr>
      <vt:lpstr>Assignment</vt:lpstr>
      <vt:lpstr>Assignment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Mana Mirasayar</dc:creator>
  <cp:lastModifiedBy>Mark Napieralla</cp:lastModifiedBy>
  <cp:revision>79</cp:revision>
  <dcterms:created xsi:type="dcterms:W3CDTF">2015-11-12T12:40:24Z</dcterms:created>
  <dcterms:modified xsi:type="dcterms:W3CDTF">2022-02-18T08:01:21Z</dcterms:modified>
</cp:coreProperties>
</file>