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30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B43B75-DAB3-4020-AFF3-FCE297167612}" type="datetimeFigureOut">
              <a:rPr lang="en-GB" smtClean="0"/>
              <a:t>21/11/2018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208EE2-AC4F-4B74-B77C-4A34376D78D1}" type="slidenum">
              <a:rPr lang="en-GB" smtClean="0"/>
              <a:t>‹#›</a:t>
            </a:fld>
            <a:endParaRPr lang="en-GB"/>
          </a:p>
        </p:txBody>
      </p:sp>
    </p:spTree>
    <p:extLst>
      <p:ext uri="{BB962C8B-B14F-4D97-AF65-F5344CB8AC3E}">
        <p14:creationId xmlns:p14="http://schemas.microsoft.com/office/powerpoint/2010/main" val="3136743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Elton Report, </a:t>
            </a:r>
            <a:r>
              <a:rPr lang="en-GB" i="1" dirty="0"/>
              <a:t>Discipline in Schools </a:t>
            </a:r>
            <a:r>
              <a:rPr lang="en-GB" i="0" dirty="0"/>
              <a:t>(1989), &lt;http://www.educationengland.org.uk/documents/elton/elton1989.html &gt; [accessed 15/11/2018]</a:t>
            </a:r>
            <a:endParaRPr lang="en-GB" dirty="0"/>
          </a:p>
        </p:txBody>
      </p:sp>
      <p:sp>
        <p:nvSpPr>
          <p:cNvPr id="4" name="Slide Number Placeholder 3"/>
          <p:cNvSpPr>
            <a:spLocks noGrp="1"/>
          </p:cNvSpPr>
          <p:nvPr>
            <p:ph type="sldNum" sz="quarter" idx="5"/>
          </p:nvPr>
        </p:nvSpPr>
        <p:spPr/>
        <p:txBody>
          <a:bodyPr/>
          <a:lstStyle/>
          <a:p>
            <a:fld id="{A0208EE2-AC4F-4B74-B77C-4A34376D78D1}" type="slidenum">
              <a:rPr lang="en-GB" smtClean="0"/>
              <a:t>3</a:t>
            </a:fld>
            <a:endParaRPr lang="en-GB"/>
          </a:p>
        </p:txBody>
      </p:sp>
    </p:spTree>
    <p:extLst>
      <p:ext uri="{BB962C8B-B14F-4D97-AF65-F5344CB8AC3E}">
        <p14:creationId xmlns:p14="http://schemas.microsoft.com/office/powerpoint/2010/main" val="637156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 Shackleton, How to improve behaviour on the playground at lunchtimes (2016) &lt; http://beaconschoolsupport.co.uk/newsletters/playground_behaviour_at_lunchtimes &gt; [accessed 15/11/2018]</a:t>
            </a:r>
          </a:p>
          <a:p>
            <a:endParaRPr lang="en-GB" dirty="0"/>
          </a:p>
        </p:txBody>
      </p:sp>
      <p:sp>
        <p:nvSpPr>
          <p:cNvPr id="4" name="Slide Number Placeholder 3"/>
          <p:cNvSpPr>
            <a:spLocks noGrp="1"/>
          </p:cNvSpPr>
          <p:nvPr>
            <p:ph type="sldNum" sz="quarter" idx="5"/>
          </p:nvPr>
        </p:nvSpPr>
        <p:spPr/>
        <p:txBody>
          <a:bodyPr/>
          <a:lstStyle/>
          <a:p>
            <a:fld id="{A0208EE2-AC4F-4B74-B77C-4A34376D78D1}" type="slidenum">
              <a:rPr lang="en-GB" smtClean="0"/>
              <a:t>4</a:t>
            </a:fld>
            <a:endParaRPr lang="en-GB"/>
          </a:p>
        </p:txBody>
      </p:sp>
    </p:spTree>
    <p:extLst>
      <p:ext uri="{BB962C8B-B14F-4D97-AF65-F5344CB8AC3E}">
        <p14:creationId xmlns:p14="http://schemas.microsoft.com/office/powerpoint/2010/main" val="3764528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 Docking, </a:t>
            </a:r>
            <a:r>
              <a:rPr lang="en-GB" i="1" dirty="0"/>
              <a:t>Managing Behaviour in the Primary School </a:t>
            </a:r>
            <a:r>
              <a:rPr lang="en-GB" i="0" dirty="0"/>
              <a:t>(2007), &lt; file:///C:/Users/Brogan%20Bodman/Downloads/9781136773020_googlepreview%20(3).pdf &gt; [accessed 15/11/2018]</a:t>
            </a:r>
            <a:endParaRPr lang="en-GB" dirty="0"/>
          </a:p>
        </p:txBody>
      </p:sp>
      <p:sp>
        <p:nvSpPr>
          <p:cNvPr id="4" name="Slide Number Placeholder 3"/>
          <p:cNvSpPr>
            <a:spLocks noGrp="1"/>
          </p:cNvSpPr>
          <p:nvPr>
            <p:ph type="sldNum" sz="quarter" idx="5"/>
          </p:nvPr>
        </p:nvSpPr>
        <p:spPr/>
        <p:txBody>
          <a:bodyPr/>
          <a:lstStyle/>
          <a:p>
            <a:fld id="{A0208EE2-AC4F-4B74-B77C-4A34376D78D1}" type="slidenum">
              <a:rPr lang="en-GB" smtClean="0"/>
              <a:t>5</a:t>
            </a:fld>
            <a:endParaRPr lang="en-GB"/>
          </a:p>
        </p:txBody>
      </p:sp>
    </p:spTree>
    <p:extLst>
      <p:ext uri="{BB962C8B-B14F-4D97-AF65-F5344CB8AC3E}">
        <p14:creationId xmlns:p14="http://schemas.microsoft.com/office/powerpoint/2010/main" val="4150252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Permission to use this from the school.</a:t>
            </a:r>
          </a:p>
          <a:p>
            <a:pPr marL="228600" indent="-228600">
              <a:buAutoNum type="arabicPeriod"/>
            </a:pPr>
            <a:r>
              <a:rPr lang="en-GB" dirty="0"/>
              <a:t>Google, </a:t>
            </a:r>
            <a:r>
              <a:rPr lang="en-GB" i="1" dirty="0"/>
              <a:t>We Are Teachers Your Words Matter </a:t>
            </a:r>
            <a:r>
              <a:rPr lang="en-GB" i="0" dirty="0"/>
              <a:t>(no date) &lt;https://www.google.co.uk/search?q=we+are+teachers+your+words+matter&amp;source=lnms&amp;tbm=isch&amp;sa=X&amp;ved=0ahUKEwiY9K6y2-XeAhVNM-wKHfj0B9wQ_AUIDigB&amp;biw=1366&amp;bih=657#imgrc=HXkOglg00IWaSM: &gt; [</a:t>
            </a:r>
            <a:r>
              <a:rPr lang="en-GB" i="0"/>
              <a:t>accessed 15/11/2018]</a:t>
            </a:r>
            <a:endParaRPr lang="en-GB" dirty="0"/>
          </a:p>
        </p:txBody>
      </p:sp>
      <p:sp>
        <p:nvSpPr>
          <p:cNvPr id="4" name="Slide Number Placeholder 3"/>
          <p:cNvSpPr>
            <a:spLocks noGrp="1"/>
          </p:cNvSpPr>
          <p:nvPr>
            <p:ph type="sldNum" sz="quarter" idx="5"/>
          </p:nvPr>
        </p:nvSpPr>
        <p:spPr/>
        <p:txBody>
          <a:bodyPr/>
          <a:lstStyle/>
          <a:p>
            <a:fld id="{A0208EE2-AC4F-4B74-B77C-4A34376D78D1}" type="slidenum">
              <a:rPr lang="en-GB" smtClean="0"/>
              <a:t>7</a:t>
            </a:fld>
            <a:endParaRPr lang="en-GB"/>
          </a:p>
        </p:txBody>
      </p:sp>
    </p:spTree>
    <p:extLst>
      <p:ext uri="{BB962C8B-B14F-4D97-AF65-F5344CB8AC3E}">
        <p14:creationId xmlns:p14="http://schemas.microsoft.com/office/powerpoint/2010/main" val="9876551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2B1FE3D0-FF5C-4B58-B31A-C53B70C58DD8}" type="datetimeFigureOut">
              <a:rPr lang="en-GB" smtClean="0"/>
              <a:t>21/11/2018</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FB8BAC61-0DEA-40D6-8259-FB97310F5AC6}" type="slidenum">
              <a:rPr lang="en-GB" smtClean="0"/>
              <a:t>‹#›</a:t>
            </a:fld>
            <a:endParaRPr lang="en-GB"/>
          </a:p>
        </p:txBody>
      </p:sp>
    </p:spTree>
    <p:extLst>
      <p:ext uri="{BB962C8B-B14F-4D97-AF65-F5344CB8AC3E}">
        <p14:creationId xmlns:p14="http://schemas.microsoft.com/office/powerpoint/2010/main" val="32395200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1FE3D0-FF5C-4B58-B31A-C53B70C58DD8}"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2499072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2B1FE3D0-FF5C-4B58-B31A-C53B70C58DD8}" type="datetimeFigureOut">
              <a:rPr lang="en-GB" smtClean="0"/>
              <a:t>21/11/2018</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291112696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B1FE3D0-FF5C-4B58-B31A-C53B70C58DD8}"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1354573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B1FE3D0-FF5C-4B58-B31A-C53B70C58DD8}"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411908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1FE3D0-FF5C-4B58-B31A-C53B70C58DD8}"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705498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1FE3D0-FF5C-4B58-B31A-C53B70C58DD8}" type="datetimeFigureOut">
              <a:rPr lang="en-GB" smtClean="0"/>
              <a:t>21/11/2018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1828040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2B1FE3D0-FF5C-4B58-B31A-C53B70C58DD8}" type="datetimeFigureOut">
              <a:rPr lang="en-GB" smtClean="0"/>
              <a:t>21/11/2018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FB8BAC61-0DEA-40D6-8259-FB97310F5AC6}"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907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2B1FE3D0-FF5C-4B58-B31A-C53B70C58DD8}" type="datetimeFigureOut">
              <a:rPr lang="en-GB" smtClean="0"/>
              <a:t>21/11/2018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FB8BAC61-0DEA-40D6-8259-FB97310F5AC6}"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4100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1FE3D0-FF5C-4B58-B31A-C53B70C58DD8}"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3711334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1FE3D0-FF5C-4B58-B31A-C53B70C58DD8}"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8BAC61-0DEA-40D6-8259-FB97310F5AC6}" type="slidenum">
              <a:rPr lang="en-GB" smtClean="0"/>
              <a:t>‹#›</a:t>
            </a:fld>
            <a:endParaRPr lang="en-GB"/>
          </a:p>
        </p:txBody>
      </p:sp>
    </p:spTree>
    <p:extLst>
      <p:ext uri="{BB962C8B-B14F-4D97-AF65-F5344CB8AC3E}">
        <p14:creationId xmlns:p14="http://schemas.microsoft.com/office/powerpoint/2010/main" val="2819169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2B1FE3D0-FF5C-4B58-B31A-C53B70C58DD8}" type="datetimeFigureOut">
              <a:rPr lang="en-GB" smtClean="0"/>
              <a:t>21/11/2018</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B8BAC61-0DEA-40D6-8259-FB97310F5AC6}" type="slidenum">
              <a:rPr lang="en-GB" smtClean="0"/>
              <a:t>‹#›</a:t>
            </a:fld>
            <a:endParaRPr lang="en-GB"/>
          </a:p>
        </p:txBody>
      </p:sp>
    </p:spTree>
    <p:extLst>
      <p:ext uri="{BB962C8B-B14F-4D97-AF65-F5344CB8AC3E}">
        <p14:creationId xmlns:p14="http://schemas.microsoft.com/office/powerpoint/2010/main" val="7150658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26BB9-4E15-4CD3-8CE5-C5642C138E84}"/>
              </a:ext>
            </a:extLst>
          </p:cNvPr>
          <p:cNvSpPr>
            <a:spLocks noGrp="1"/>
          </p:cNvSpPr>
          <p:nvPr>
            <p:ph type="ctrTitle"/>
          </p:nvPr>
        </p:nvSpPr>
        <p:spPr>
          <a:xfrm>
            <a:off x="1561707" y="1978721"/>
            <a:ext cx="9068586" cy="834817"/>
          </a:xfrm>
        </p:spPr>
        <p:txBody>
          <a:bodyPr/>
          <a:lstStyle/>
          <a:p>
            <a:r>
              <a:rPr lang="en-GB" sz="3600" dirty="0"/>
              <a:t>Intro</a:t>
            </a:r>
          </a:p>
        </p:txBody>
      </p:sp>
      <p:sp>
        <p:nvSpPr>
          <p:cNvPr id="3" name="Subtitle 2">
            <a:extLst>
              <a:ext uri="{FF2B5EF4-FFF2-40B4-BE49-F238E27FC236}">
                <a16:creationId xmlns:a16="http://schemas.microsoft.com/office/drawing/2014/main" id="{DF643516-082A-498E-863B-8023C1F5BCC6}"/>
              </a:ext>
            </a:extLst>
          </p:cNvPr>
          <p:cNvSpPr>
            <a:spLocks noGrp="1"/>
          </p:cNvSpPr>
          <p:nvPr>
            <p:ph type="subTitle" idx="1"/>
          </p:nvPr>
        </p:nvSpPr>
        <p:spPr>
          <a:xfrm>
            <a:off x="1559445" y="2644725"/>
            <a:ext cx="9070848" cy="1118383"/>
          </a:xfrm>
        </p:spPr>
        <p:txBody>
          <a:bodyPr/>
          <a:lstStyle/>
          <a:p>
            <a:pPr marL="285750" indent="-285750">
              <a:buFont typeface="Arial" panose="020B0604020202020204" pitchFamily="34" charset="0"/>
              <a:buChar char="•"/>
            </a:pPr>
            <a:r>
              <a:rPr lang="en-GB" dirty="0"/>
              <a:t>Blackwood Primary School</a:t>
            </a:r>
          </a:p>
          <a:p>
            <a:pPr marL="285750" indent="-285750">
              <a:buFont typeface="Arial" panose="020B0604020202020204" pitchFamily="34" charset="0"/>
              <a:buChar char="•"/>
            </a:pPr>
            <a:r>
              <a:rPr lang="en-GB" dirty="0"/>
              <a:t>Year 3</a:t>
            </a:r>
          </a:p>
          <a:p>
            <a:pPr marL="285750" indent="-285750">
              <a:buFont typeface="Arial" panose="020B0604020202020204" pitchFamily="34" charset="0"/>
              <a:buChar char="•"/>
            </a:pPr>
            <a:r>
              <a:rPr lang="en-GB" dirty="0"/>
              <a:t>Attended for 2 weeks</a:t>
            </a:r>
          </a:p>
        </p:txBody>
      </p:sp>
      <p:pic>
        <p:nvPicPr>
          <p:cNvPr id="1026" name="Picture 2" descr="Image result for blackwood primary school">
            <a:extLst>
              <a:ext uri="{FF2B5EF4-FFF2-40B4-BE49-F238E27FC236}">
                <a16:creationId xmlns:a16="http://schemas.microsoft.com/office/drawing/2014/main" id="{407274DC-454D-4B09-BD31-3ED28962D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6521" y="3740380"/>
            <a:ext cx="1618957" cy="1618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871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39B65F8-383B-4754-9D85-D6620EFB9FF0}"/>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Behaviour and Poverty</a:t>
            </a:r>
          </a:p>
        </p:txBody>
      </p:sp>
      <p:sp>
        <p:nvSpPr>
          <p:cNvPr id="3" name="Content Placeholder 2">
            <a:extLst>
              <a:ext uri="{FF2B5EF4-FFF2-40B4-BE49-F238E27FC236}">
                <a16:creationId xmlns:a16="http://schemas.microsoft.com/office/drawing/2014/main" id="{7B4F2A30-3F4B-42F9-BCFC-BCC2074D5236}"/>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rPr>
              <a:t>The link between Poverty and children’s home situations and how that affected behaviour in schools.</a:t>
            </a:r>
          </a:p>
          <a:p>
            <a:r>
              <a:rPr lang="en-GB" dirty="0">
                <a:solidFill>
                  <a:schemeClr val="tx1">
                    <a:lumMod val="75000"/>
                    <a:lumOff val="25000"/>
                  </a:schemeClr>
                </a:solidFill>
              </a:rPr>
              <a:t>School located next to a council estate.</a:t>
            </a:r>
          </a:p>
          <a:p>
            <a:endParaRPr lang="en-GB" dirty="0">
              <a:solidFill>
                <a:schemeClr val="tx1">
                  <a:lumMod val="75000"/>
                  <a:lumOff val="25000"/>
                </a:schemeClr>
              </a:solidFill>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860360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3AD310E-0649-45DB-BF60-02AC12B8CE4B}"/>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Behaviour in the classroom.</a:t>
            </a:r>
          </a:p>
        </p:txBody>
      </p:sp>
      <p:sp>
        <p:nvSpPr>
          <p:cNvPr id="3" name="Content Placeholder 2">
            <a:extLst>
              <a:ext uri="{FF2B5EF4-FFF2-40B4-BE49-F238E27FC236}">
                <a16:creationId xmlns:a16="http://schemas.microsoft.com/office/drawing/2014/main" id="{E6784C48-34DB-4B65-8555-6A148FB4A69C}"/>
              </a:ext>
            </a:extLst>
          </p:cNvPr>
          <p:cNvSpPr>
            <a:spLocks noGrp="1"/>
          </p:cNvSpPr>
          <p:nvPr>
            <p:ph idx="1"/>
          </p:nvPr>
        </p:nvSpPr>
        <p:spPr>
          <a:xfrm>
            <a:off x="3844616" y="2278966"/>
            <a:ext cx="7245103" cy="3826412"/>
          </a:xfrm>
        </p:spPr>
        <p:txBody>
          <a:bodyPr>
            <a:normAutofit/>
          </a:bodyPr>
          <a:lstStyle/>
          <a:p>
            <a:r>
              <a:rPr lang="en-GB" dirty="0">
                <a:solidFill>
                  <a:schemeClr val="tx1">
                    <a:lumMod val="75000"/>
                    <a:lumOff val="25000"/>
                  </a:schemeClr>
                </a:solidFill>
              </a:rPr>
              <a:t>Walking around after being told to sit and do their work, shouting out in class, flat out refusing to do work. Seemed to be the same children all of the time, mainly the children who lived around the school on the council estate. However, when they did actually do their work they were very eager to show their work and be praised for it.</a:t>
            </a:r>
          </a:p>
          <a:p>
            <a:r>
              <a:rPr lang="en-GB" dirty="0">
                <a:solidFill>
                  <a:schemeClr val="tx1">
                    <a:lumMod val="75000"/>
                    <a:lumOff val="25000"/>
                  </a:schemeClr>
                </a:solidFill>
              </a:rPr>
              <a:t>Not so much badly behaved, just restless and unwilling to work. “Bad attention is better than no attention.”</a:t>
            </a:r>
          </a:p>
          <a:p>
            <a:r>
              <a:rPr lang="en-GB" dirty="0">
                <a:solidFill>
                  <a:schemeClr val="tx1">
                    <a:lumMod val="75000"/>
                    <a:lumOff val="25000"/>
                  </a:schemeClr>
                </a:solidFill>
              </a:rPr>
              <a:t>“Teachers in our survey were most concerned about the cumulative effects of disruption to their lessons caused by relatively trivial but persistent misbehaviour.” (The Elton Report, 1989)</a:t>
            </a:r>
          </a:p>
          <a:p>
            <a:pPr marL="0" indent="0">
              <a:buNone/>
            </a:pPr>
            <a:endParaRPr lang="en-GB" dirty="0">
              <a:solidFill>
                <a:schemeClr val="tx1">
                  <a:lumMod val="75000"/>
                  <a:lumOff val="25000"/>
                </a:schemeClr>
              </a:solidFill>
            </a:endParaRPr>
          </a:p>
        </p:txBody>
      </p:sp>
    </p:spTree>
    <p:extLst>
      <p:ext uri="{BB962C8B-B14F-4D97-AF65-F5344CB8AC3E}">
        <p14:creationId xmlns:p14="http://schemas.microsoft.com/office/powerpoint/2010/main" val="3434002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E4A3202-7E9F-452F-A27B-F4160FB48AC8}"/>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Behaviour in the Playground.</a:t>
            </a:r>
          </a:p>
        </p:txBody>
      </p:sp>
      <p:sp>
        <p:nvSpPr>
          <p:cNvPr id="3" name="Content Placeholder 2">
            <a:extLst>
              <a:ext uri="{FF2B5EF4-FFF2-40B4-BE49-F238E27FC236}">
                <a16:creationId xmlns:a16="http://schemas.microsoft.com/office/drawing/2014/main" id="{4B4386EF-CF51-483D-84B1-8ADCE8A500DD}"/>
              </a:ext>
            </a:extLst>
          </p:cNvPr>
          <p:cNvSpPr>
            <a:spLocks noGrp="1"/>
          </p:cNvSpPr>
          <p:nvPr>
            <p:ph idx="1"/>
          </p:nvPr>
        </p:nvSpPr>
        <p:spPr>
          <a:xfrm>
            <a:off x="3844616" y="2626840"/>
            <a:ext cx="7245103" cy="3349950"/>
          </a:xfrm>
        </p:spPr>
        <p:txBody>
          <a:bodyPr>
            <a:normAutofit/>
          </a:bodyPr>
          <a:lstStyle/>
          <a:p>
            <a:r>
              <a:rPr lang="en-GB" dirty="0">
                <a:solidFill>
                  <a:schemeClr val="tx1">
                    <a:lumMod val="75000"/>
                    <a:lumOff val="25000"/>
                  </a:schemeClr>
                </a:solidFill>
              </a:rPr>
              <a:t>Significantly worse than in the classroom, there were a lot of fights which seemed to involve the same children every day, again mainly the children who were less well off. Got even worse at lunch time when teachers weren’t around.</a:t>
            </a:r>
          </a:p>
          <a:p>
            <a:r>
              <a:rPr lang="en-GB" dirty="0">
                <a:solidFill>
                  <a:schemeClr val="tx1">
                    <a:lumMod val="75000"/>
                    <a:lumOff val="25000"/>
                  </a:schemeClr>
                </a:solidFill>
              </a:rPr>
              <a:t>A lot of influence on how they were acting from video games and things they were seeing on the internet at home. It seemed that the children that were less well off weren’t supervised or restricted when it came to the internet.</a:t>
            </a:r>
          </a:p>
          <a:p>
            <a:r>
              <a:rPr lang="en-GB" dirty="0">
                <a:solidFill>
                  <a:schemeClr val="tx1">
                    <a:lumMod val="75000"/>
                    <a:lumOff val="25000"/>
                  </a:schemeClr>
                </a:solidFill>
              </a:rPr>
              <a:t>“During a number of observations, we’ve noticed that many children simply don’t know how to interact appropriately with each other on the playground.” (E. Shackleton, 2016)</a:t>
            </a:r>
          </a:p>
          <a:p>
            <a:endParaRPr lang="en-GB" dirty="0">
              <a:solidFill>
                <a:schemeClr val="tx1">
                  <a:lumMod val="75000"/>
                  <a:lumOff val="25000"/>
                </a:schemeClr>
              </a:solidFill>
            </a:endParaRPr>
          </a:p>
          <a:p>
            <a:endParaRPr lang="en-GB" dirty="0">
              <a:solidFill>
                <a:schemeClr val="tx1">
                  <a:lumMod val="75000"/>
                  <a:lumOff val="25000"/>
                </a:schemeClr>
              </a:solidFill>
            </a:endParaRPr>
          </a:p>
        </p:txBody>
      </p:sp>
    </p:spTree>
    <p:extLst>
      <p:ext uri="{BB962C8B-B14F-4D97-AF65-F5344CB8AC3E}">
        <p14:creationId xmlns:p14="http://schemas.microsoft.com/office/powerpoint/2010/main" val="1896309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4193275-3E37-42F2-A2DD-CDFBF8DA508F}"/>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Attitude towards the teacher.</a:t>
            </a:r>
          </a:p>
        </p:txBody>
      </p:sp>
      <p:sp>
        <p:nvSpPr>
          <p:cNvPr id="3" name="Content Placeholder 2">
            <a:extLst>
              <a:ext uri="{FF2B5EF4-FFF2-40B4-BE49-F238E27FC236}">
                <a16:creationId xmlns:a16="http://schemas.microsoft.com/office/drawing/2014/main" id="{3E2C6060-42EE-46E5-B492-1330EDDD272A}"/>
              </a:ext>
            </a:extLst>
          </p:cNvPr>
          <p:cNvSpPr>
            <a:spLocks noGrp="1"/>
          </p:cNvSpPr>
          <p:nvPr>
            <p:ph idx="1"/>
          </p:nvPr>
        </p:nvSpPr>
        <p:spPr>
          <a:xfrm>
            <a:off x="3844616" y="2626840"/>
            <a:ext cx="7245103" cy="3131777"/>
          </a:xfrm>
        </p:spPr>
        <p:txBody>
          <a:bodyPr>
            <a:normAutofit fontScale="92500" lnSpcReduction="10000"/>
          </a:bodyPr>
          <a:lstStyle/>
          <a:p>
            <a:r>
              <a:rPr lang="en-GB" dirty="0">
                <a:solidFill>
                  <a:schemeClr val="tx1">
                    <a:lumMod val="75000"/>
                    <a:lumOff val="25000"/>
                  </a:schemeClr>
                </a:solidFill>
              </a:rPr>
              <a:t>She had to ask a lot of times for the children to settle down before they actually did. They were extremely fond of her but did not listen so she had to shout a lot, “I’ve never had to be this harsh on a class before.”</a:t>
            </a:r>
          </a:p>
          <a:p>
            <a:r>
              <a:rPr lang="en-GB" dirty="0">
                <a:solidFill>
                  <a:schemeClr val="tx1">
                    <a:lumMod val="75000"/>
                    <a:lumOff val="25000"/>
                  </a:schemeClr>
                </a:solidFill>
              </a:rPr>
              <a:t>Most of the time, not all but most, it was the same, less well off children that were disruptive and didn’t really listen to the teacher. </a:t>
            </a:r>
          </a:p>
          <a:p>
            <a:r>
              <a:rPr lang="en-GB" dirty="0">
                <a:solidFill>
                  <a:schemeClr val="tx1">
                    <a:lumMod val="75000"/>
                    <a:lumOff val="25000"/>
                  </a:schemeClr>
                </a:solidFill>
              </a:rPr>
              <a:t>“In his annual report for 2002, the Chief Inspector of Schools, Mike Tomlinson, reported that in only about one primary school in 50 was behaviour unsatisfactory, though more so in areas of high socio-economic disadvantage.” (J. Docking, 2007)</a:t>
            </a:r>
          </a:p>
        </p:txBody>
      </p:sp>
    </p:spTree>
    <p:extLst>
      <p:ext uri="{BB962C8B-B14F-4D97-AF65-F5344CB8AC3E}">
        <p14:creationId xmlns:p14="http://schemas.microsoft.com/office/powerpoint/2010/main" val="1374290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2A9F63A-C1CA-4E5E-9DEB-7A8A1D49A2FE}"/>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Reflection.</a:t>
            </a:r>
          </a:p>
        </p:txBody>
      </p:sp>
      <p:sp>
        <p:nvSpPr>
          <p:cNvPr id="3" name="Content Placeholder 2">
            <a:extLst>
              <a:ext uri="{FF2B5EF4-FFF2-40B4-BE49-F238E27FC236}">
                <a16:creationId xmlns:a16="http://schemas.microsoft.com/office/drawing/2014/main" id="{5077306F-D545-40C1-BA67-020D2A969511}"/>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rPr>
              <a:t>Don’t just label children as badly behaved, this could lead to the self-fulfilling prophecy and encourage them to not make any effort.</a:t>
            </a:r>
          </a:p>
          <a:p>
            <a:r>
              <a:rPr lang="en-GB" dirty="0">
                <a:solidFill>
                  <a:schemeClr val="tx1">
                    <a:lumMod val="75000"/>
                    <a:lumOff val="25000"/>
                  </a:schemeClr>
                </a:solidFill>
              </a:rPr>
              <a:t>Take notice of how children are behaving, sometimes there is more going on and they’re just looking for any kind of attention.</a:t>
            </a:r>
          </a:p>
          <a:p>
            <a:r>
              <a:rPr lang="en-GB" sz="2400" b="1" dirty="0">
                <a:solidFill>
                  <a:schemeClr val="tx1">
                    <a:lumMod val="75000"/>
                    <a:lumOff val="25000"/>
                  </a:schemeClr>
                </a:solidFill>
              </a:rPr>
              <a:t>Try to use positive language instead of critical or negative.</a:t>
            </a:r>
          </a:p>
        </p:txBody>
      </p:sp>
    </p:spTree>
    <p:extLst>
      <p:ext uri="{BB962C8B-B14F-4D97-AF65-F5344CB8AC3E}">
        <p14:creationId xmlns:p14="http://schemas.microsoft.com/office/powerpoint/2010/main" val="806403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1EA411D-6E28-4C57-A156-E765F96C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3" name="Rectangle 22">
            <a:extLst>
              <a:ext uri="{FF2B5EF4-FFF2-40B4-BE49-F238E27FC236}">
                <a16:creationId xmlns:a16="http://schemas.microsoft.com/office/drawing/2014/main" id="{BCAD0080-888B-4F99-9CB6-DAD522FC5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7B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EF13B21C-9EAE-4AEE-99C4-07E169E7B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BA39B45-2173-4DFF-94BF-90798757DCFB}"/>
              </a:ext>
            </a:extLst>
          </p:cNvPr>
          <p:cNvPicPr>
            <a:picLocks noChangeAspect="1"/>
          </p:cNvPicPr>
          <p:nvPr/>
        </p:nvPicPr>
        <p:blipFill rotWithShape="1">
          <a:blip r:embed="rId3"/>
          <a:srcRect t="13056" b="14512"/>
          <a:stretch/>
        </p:blipFill>
        <p:spPr>
          <a:xfrm>
            <a:off x="1416131" y="609213"/>
            <a:ext cx="4295352" cy="5530983"/>
          </a:xfrm>
          <a:prstGeom prst="rect">
            <a:avLst/>
          </a:prstGeom>
        </p:spPr>
      </p:pic>
      <p:pic>
        <p:nvPicPr>
          <p:cNvPr id="4" name="Picture 3">
            <a:extLst>
              <a:ext uri="{FF2B5EF4-FFF2-40B4-BE49-F238E27FC236}">
                <a16:creationId xmlns:a16="http://schemas.microsoft.com/office/drawing/2014/main" id="{5859B31F-D004-460E-BC54-CA97FAE646CD}"/>
              </a:ext>
            </a:extLst>
          </p:cNvPr>
          <p:cNvPicPr>
            <a:picLocks noChangeAspect="1"/>
          </p:cNvPicPr>
          <p:nvPr/>
        </p:nvPicPr>
        <p:blipFill>
          <a:blip r:embed="rId4"/>
          <a:stretch>
            <a:fillRect/>
          </a:stretch>
        </p:blipFill>
        <p:spPr>
          <a:xfrm>
            <a:off x="6256866" y="1162916"/>
            <a:ext cx="5133594" cy="4532168"/>
          </a:xfrm>
          <a:prstGeom prst="rect">
            <a:avLst/>
          </a:prstGeom>
        </p:spPr>
      </p:pic>
      <p:sp>
        <p:nvSpPr>
          <p:cNvPr id="3" name="TextBox 2">
            <a:extLst>
              <a:ext uri="{FF2B5EF4-FFF2-40B4-BE49-F238E27FC236}">
                <a16:creationId xmlns:a16="http://schemas.microsoft.com/office/drawing/2014/main" id="{4CB584CF-2D24-4572-AD80-3A6801FE6D53}"/>
              </a:ext>
            </a:extLst>
          </p:cNvPr>
          <p:cNvSpPr txBox="1"/>
          <p:nvPr/>
        </p:nvSpPr>
        <p:spPr>
          <a:xfrm>
            <a:off x="5932338" y="5078437"/>
            <a:ext cx="482530" cy="369332"/>
          </a:xfrm>
          <a:prstGeom prst="rect">
            <a:avLst/>
          </a:prstGeom>
          <a:noFill/>
        </p:spPr>
        <p:txBody>
          <a:bodyPr wrap="square" rtlCol="0">
            <a:spAutoFit/>
          </a:bodyPr>
          <a:lstStyle/>
          <a:p>
            <a:r>
              <a:rPr lang="en-GB" dirty="0"/>
              <a:t>1.</a:t>
            </a:r>
          </a:p>
        </p:txBody>
      </p:sp>
      <p:sp>
        <p:nvSpPr>
          <p:cNvPr id="6" name="TextBox 5">
            <a:extLst>
              <a:ext uri="{FF2B5EF4-FFF2-40B4-BE49-F238E27FC236}">
                <a16:creationId xmlns:a16="http://schemas.microsoft.com/office/drawing/2014/main" id="{C8CB70AA-580A-4A74-B68E-711A1D8F813A}"/>
              </a:ext>
            </a:extLst>
          </p:cNvPr>
          <p:cNvSpPr txBox="1"/>
          <p:nvPr/>
        </p:nvSpPr>
        <p:spPr>
          <a:xfrm>
            <a:off x="10888394" y="5078437"/>
            <a:ext cx="502066"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3429886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B54168C-2DC3-4591-91D8-15E42EC1A307}"/>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Conclusion.</a:t>
            </a:r>
          </a:p>
        </p:txBody>
      </p:sp>
      <p:sp>
        <p:nvSpPr>
          <p:cNvPr id="3" name="Content Placeholder 2">
            <a:extLst>
              <a:ext uri="{FF2B5EF4-FFF2-40B4-BE49-F238E27FC236}">
                <a16:creationId xmlns:a16="http://schemas.microsoft.com/office/drawing/2014/main" id="{7FA7659D-FBF5-4E7B-8868-5F4584469C90}"/>
              </a:ext>
            </a:extLst>
          </p:cNvPr>
          <p:cNvSpPr>
            <a:spLocks noGrp="1"/>
          </p:cNvSpPr>
          <p:nvPr>
            <p:ph idx="1"/>
          </p:nvPr>
        </p:nvSpPr>
        <p:spPr>
          <a:xfrm>
            <a:off x="3844616" y="2626840"/>
            <a:ext cx="7245103" cy="3131777"/>
          </a:xfrm>
        </p:spPr>
        <p:txBody>
          <a:bodyPr>
            <a:normAutofit/>
          </a:bodyPr>
          <a:lstStyle/>
          <a:p>
            <a:r>
              <a:rPr lang="en-GB" dirty="0">
                <a:solidFill>
                  <a:schemeClr val="tx1">
                    <a:lumMod val="75000"/>
                    <a:lumOff val="25000"/>
                  </a:schemeClr>
                </a:solidFill>
              </a:rPr>
              <a:t>There is definitely a major link between poverty and children’s behaviour in school. Children from low income backgrounds tend to play up a lot more in school and as a result don’t do their work properly, but this does not make them badly behaved children. With the right encouragement it is possible to get these children to behave and engage with their work, it’s important to not label them or become negative towards them as most of the time they’re just looking for attention.</a:t>
            </a:r>
          </a:p>
        </p:txBody>
      </p:sp>
    </p:spTree>
    <p:extLst>
      <p:ext uri="{BB962C8B-B14F-4D97-AF65-F5344CB8AC3E}">
        <p14:creationId xmlns:p14="http://schemas.microsoft.com/office/powerpoint/2010/main" val="4202865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768BA44-AC7A-428C-9C47-9E606AF8AC98}"/>
              </a:ext>
            </a:extLst>
          </p:cNvPr>
          <p:cNvSpPr>
            <a:spLocks noGrp="1"/>
          </p:cNvSpPr>
          <p:nvPr>
            <p:ph type="title"/>
          </p:nvPr>
        </p:nvSpPr>
        <p:spPr>
          <a:xfrm>
            <a:off x="3844616" y="881210"/>
            <a:ext cx="7417925" cy="1517035"/>
          </a:xfrm>
        </p:spPr>
        <p:txBody>
          <a:bodyPr>
            <a:normAutofit/>
          </a:bodyPr>
          <a:lstStyle/>
          <a:p>
            <a:r>
              <a:rPr lang="en-GB" dirty="0">
                <a:solidFill>
                  <a:schemeClr val="tx1">
                    <a:lumMod val="75000"/>
                    <a:lumOff val="25000"/>
                  </a:schemeClr>
                </a:solidFill>
              </a:rPr>
              <a:t>Bibliography</a:t>
            </a:r>
          </a:p>
        </p:txBody>
      </p:sp>
      <p:sp>
        <p:nvSpPr>
          <p:cNvPr id="3" name="Content Placeholder 2">
            <a:extLst>
              <a:ext uri="{FF2B5EF4-FFF2-40B4-BE49-F238E27FC236}">
                <a16:creationId xmlns:a16="http://schemas.microsoft.com/office/drawing/2014/main" id="{763F826A-2734-4598-8D0D-E66FBA55573B}"/>
              </a:ext>
            </a:extLst>
          </p:cNvPr>
          <p:cNvSpPr>
            <a:spLocks noGrp="1"/>
          </p:cNvSpPr>
          <p:nvPr>
            <p:ph idx="1"/>
          </p:nvPr>
        </p:nvSpPr>
        <p:spPr>
          <a:xfrm>
            <a:off x="3844616" y="2626840"/>
            <a:ext cx="7245103" cy="3131777"/>
          </a:xfrm>
        </p:spPr>
        <p:txBody>
          <a:bodyPr>
            <a:normAutofit lnSpcReduction="10000"/>
          </a:bodyPr>
          <a:lstStyle/>
          <a:p>
            <a:r>
              <a:rPr lang="en-GB" dirty="0">
                <a:solidFill>
                  <a:schemeClr val="tx1">
                    <a:lumMod val="75000"/>
                    <a:lumOff val="25000"/>
                  </a:schemeClr>
                </a:solidFill>
              </a:rPr>
              <a:t>E. Shackleton, How to improve behaviour on the playground at lunchtimes (2016) &lt; http://beaconschoolsupport.co.uk/newsletters/playground_behaviour_at_lunchtimes &gt; [accessed 15/11/2018]</a:t>
            </a:r>
          </a:p>
          <a:p>
            <a:r>
              <a:rPr lang="en-GB" dirty="0">
                <a:solidFill>
                  <a:schemeClr val="tx1">
                    <a:lumMod val="75000"/>
                    <a:lumOff val="25000"/>
                  </a:schemeClr>
                </a:solidFill>
              </a:rPr>
              <a:t>J. Docking, Managing Behaviour in the Primary School (2007), &lt; file:///C:/Users/Brogan%20Bodman/Downloads/9781136773020_googlepreview%20(3).pdf &gt; [accessed 15/11/2018]</a:t>
            </a:r>
          </a:p>
          <a:p>
            <a:r>
              <a:rPr lang="en-GB" dirty="0">
                <a:solidFill>
                  <a:schemeClr val="tx1">
                    <a:lumMod val="75000"/>
                    <a:lumOff val="25000"/>
                  </a:schemeClr>
                </a:solidFill>
              </a:rPr>
              <a:t>The Elton Report, Discipline in Schools (1989), &lt;http://www.educationengland.org.uk/documents/elton/elton1989.html &gt; [accessed 15/11/2018]</a:t>
            </a:r>
          </a:p>
        </p:txBody>
      </p:sp>
    </p:spTree>
    <p:extLst>
      <p:ext uri="{BB962C8B-B14F-4D97-AF65-F5344CB8AC3E}">
        <p14:creationId xmlns:p14="http://schemas.microsoft.com/office/powerpoint/2010/main" val="34584827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889</Words>
  <Application>Microsoft Office PowerPoint</Application>
  <PresentationFormat>Widescreen</PresentationFormat>
  <Paragraphs>40</Paragraphs>
  <Slides>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Garamond</vt:lpstr>
      <vt:lpstr>Savon</vt:lpstr>
      <vt:lpstr>Intro</vt:lpstr>
      <vt:lpstr>Behaviour and Poverty</vt:lpstr>
      <vt:lpstr>Behaviour in the classroom.</vt:lpstr>
      <vt:lpstr>Behaviour in the Playground.</vt:lpstr>
      <vt:lpstr>Attitude towards the teacher.</vt:lpstr>
      <vt:lpstr>Reflection.</vt:lpstr>
      <vt:lpstr>PowerPoint Presentation</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c:title>
  <dc:creator>Brogan Bodman</dc:creator>
  <cp:lastModifiedBy>Brogan Bodman</cp:lastModifiedBy>
  <cp:revision>3</cp:revision>
  <dcterms:created xsi:type="dcterms:W3CDTF">2018-11-16T01:07:06Z</dcterms:created>
  <dcterms:modified xsi:type="dcterms:W3CDTF">2018-11-21T14:45:35Z</dcterms:modified>
</cp:coreProperties>
</file>