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63" r:id="rId2"/>
    <p:sldId id="256" r:id="rId3"/>
    <p:sldId id="262" r:id="rId4"/>
    <p:sldId id="258" r:id="rId5"/>
    <p:sldId id="257" r:id="rId6"/>
    <p:sldId id="259" r:id="rId7"/>
    <p:sldId id="260" r:id="rId8"/>
    <p:sldId id="261"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4" d="100"/>
          <a:sy n="64" d="100"/>
        </p:scale>
        <p:origin x="1566"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EF84C77-1045-442D-A690-06309CCE2ACF}" type="datetimeFigureOut">
              <a:rPr lang="en-US" smtClean="0"/>
              <a:t>2/13/2022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7FEC954-74F9-4C7E-8941-167EA4880B38}"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Notes: </a:t>
            </a:r>
            <a:r>
              <a:rPr lang="en-US" sz="1200" kern="1200" dirty="0">
                <a:solidFill>
                  <a:schemeClr val="tx1"/>
                </a:solidFill>
                <a:latin typeface="+mn-lt"/>
                <a:ea typeface="+mn-ea"/>
                <a:cs typeface="+mn-cs"/>
              </a:rPr>
              <a:t>The upper part of the report will illustrate the importance of psychology for well being and better understating. Additionally, the significance of clarity regarding psychology while working as Health care assistance will be illustrated in the specific task. Alongside, a practical illustration will be presented below. </a:t>
            </a:r>
            <a:endParaRPr lang="en-US" b="1" dirty="0"/>
          </a:p>
        </p:txBody>
      </p:sp>
      <p:sp>
        <p:nvSpPr>
          <p:cNvPr id="4" name="Slide Number Placeholder 3"/>
          <p:cNvSpPr>
            <a:spLocks noGrp="1"/>
          </p:cNvSpPr>
          <p:nvPr>
            <p:ph type="sldNum" sz="quarter" idx="10"/>
          </p:nvPr>
        </p:nvSpPr>
        <p:spPr/>
        <p:txBody>
          <a:bodyPr/>
          <a:lstStyle/>
          <a:p>
            <a:fld id="{C7FEC954-74F9-4C7E-8941-167EA4880B38}" type="slidenum">
              <a:rPr lang="en-US" smtClean="0"/>
              <a:t>4</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t>Notes: </a:t>
            </a:r>
            <a:r>
              <a:rPr lang="en-US" sz="1200" kern="1200" dirty="0">
                <a:solidFill>
                  <a:schemeClr val="tx1"/>
                </a:solidFill>
                <a:latin typeface="+mn-lt"/>
                <a:ea typeface="+mn-ea"/>
                <a:cs typeface="+mn-cs"/>
              </a:rPr>
              <a:t>The significance of Psychology while working as a Health care assistant needs to have correct attitude and psychology. It is one of the main aspects of managing the illness and health of the concerned person. While working as Health care assistance with old adults needs to nurture them efficiently. As time passes, older adults are vulnerable by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and mentally weak by nature. It is extremely significant to understand their thinking and make them comfortable with war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Dineen</a:t>
            </a:r>
            <a:r>
              <a:rPr lang="en-US" sz="1200" kern="1200" dirty="0">
                <a:solidFill>
                  <a:schemeClr val="tx1"/>
                </a:solidFill>
                <a:latin typeface="+mn-lt"/>
                <a:ea typeface="+mn-ea"/>
                <a:cs typeface="+mn-cs"/>
              </a:rPr>
              <a:t>-Griffin et al., 2019). The work of Health Care Assistance is to provide mental support to older or mature adults. It improves the quality of life standard by providing mental and social support to older adults. Health care assistance plays a quite crucial role in helping mature adults to deal with loneliness. On the contrary, their health is taken good care of with the correct level of psychology for the adults. Mental and moral support provided to the adults by the health care assistance makes them feel better in the fast-moving world. Therefore, the role of health care assistance is considered as one of the important segments while dealing with older adults (Fisher, Newton and Sainsbury, 2021). </a:t>
            </a:r>
          </a:p>
          <a:p>
            <a:endParaRPr lang="en-US" b="1" dirty="0"/>
          </a:p>
        </p:txBody>
      </p:sp>
      <p:sp>
        <p:nvSpPr>
          <p:cNvPr id="4" name="Slide Number Placeholder 3"/>
          <p:cNvSpPr>
            <a:spLocks noGrp="1"/>
          </p:cNvSpPr>
          <p:nvPr>
            <p:ph type="sldNum" sz="quarter" idx="10"/>
          </p:nvPr>
        </p:nvSpPr>
        <p:spPr/>
        <p:txBody>
          <a:bodyPr/>
          <a:lstStyle/>
          <a:p>
            <a:fld id="{C7FEC954-74F9-4C7E-8941-167EA4880B38}" type="slidenum">
              <a:rPr lang="en-US" smtClean="0"/>
              <a:t>5</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Notes: </a:t>
            </a:r>
            <a:r>
              <a:rPr lang="en-US" sz="1200" kern="1200" dirty="0">
                <a:solidFill>
                  <a:schemeClr val="tx1"/>
                </a:solidFill>
                <a:latin typeface="+mn-lt"/>
                <a:ea typeface="+mn-ea"/>
                <a:cs typeface="+mn-cs"/>
              </a:rPr>
              <a:t>Health Care Assistance is one of the sensitive professions, especially while dealing with mature adults. As they become vulnerable and weak by their growing age, they always desire to someone accompany them. On the other side, health care assistance deliberately makes deals with mature adults with comfort and worthiness (</a:t>
            </a:r>
            <a:r>
              <a:rPr lang="en-US" sz="1200" kern="1200" dirty="0" err="1">
                <a:solidFill>
                  <a:schemeClr val="tx1"/>
                </a:solidFill>
                <a:latin typeface="+mn-lt"/>
                <a:ea typeface="+mn-ea"/>
                <a:cs typeface="+mn-cs"/>
              </a:rPr>
              <a:t>Querstret</a:t>
            </a:r>
            <a:r>
              <a:rPr lang="en-US" sz="1200" kern="1200" dirty="0">
                <a:solidFill>
                  <a:schemeClr val="tx1"/>
                </a:solidFill>
                <a:latin typeface="+mn-lt"/>
                <a:ea typeface="+mn-ea"/>
                <a:cs typeface="+mn-cs"/>
              </a:rPr>
              <a:t> et al., 2020)</a:t>
            </a:r>
          </a:p>
          <a:p>
            <a:r>
              <a:rPr lang="en-US" sz="1200" kern="1200" dirty="0">
                <a:solidFill>
                  <a:schemeClr val="tx1"/>
                </a:solidFill>
                <a:latin typeface="+mn-lt"/>
                <a:ea typeface="+mn-ea"/>
                <a:cs typeface="+mn-cs"/>
              </a:rPr>
              <a:t>For instance, a health care assistant providing care to the adults make them feel more comfortable and nurtures them with love. When they are taken proper care of and given effective support, they feel better. Health is also managed and taken effective care of the older adults. It is one of the biggest aspects of managing their health and making them feel better, even in the deprived scenario (O'Connor, Thayer and </a:t>
            </a:r>
            <a:r>
              <a:rPr lang="en-US" sz="1200" kern="1200" dirty="0" err="1">
                <a:solidFill>
                  <a:schemeClr val="tx1"/>
                </a:solidFill>
                <a:latin typeface="+mn-lt"/>
                <a:ea typeface="+mn-ea"/>
                <a:cs typeface="+mn-cs"/>
              </a:rPr>
              <a:t>Vedhara</a:t>
            </a:r>
            <a:r>
              <a:rPr lang="en-US" sz="1200" kern="1200" dirty="0">
                <a:solidFill>
                  <a:schemeClr val="tx1"/>
                </a:solidFill>
                <a:latin typeface="+mn-lt"/>
                <a:ea typeface="+mn-ea"/>
                <a:cs typeface="+mn-cs"/>
              </a:rPr>
              <a:t>, 2021). There are many adults present in society who does not receive appropriate care from their family and feel extremely lonely. Therefore, the Health Care Assistance provides care and love which they do not get from their family members and loved ones in concern. The mature adults, as per the current scenario, is making dealing with the phobia of a novel </a:t>
            </a:r>
            <a:r>
              <a:rPr lang="en-US" sz="1200" kern="1200" dirty="0" err="1">
                <a:solidFill>
                  <a:schemeClr val="tx1"/>
                </a:solidFill>
                <a:latin typeface="+mn-lt"/>
                <a:ea typeface="+mn-ea"/>
                <a:cs typeface="+mn-cs"/>
              </a:rPr>
              <a:t>coronavirus</a:t>
            </a:r>
            <a:r>
              <a:rPr lang="en-US" sz="1200" kern="1200" dirty="0">
                <a:solidFill>
                  <a:schemeClr val="tx1"/>
                </a:solidFill>
                <a:latin typeface="+mn-lt"/>
                <a:ea typeface="+mn-ea"/>
                <a:cs typeface="+mn-cs"/>
              </a:rPr>
              <a:t>. Health care assistance can calm down the insecurity with immense love and support (</a:t>
            </a:r>
            <a:r>
              <a:rPr lang="en-US" sz="1200" kern="1200" dirty="0" err="1">
                <a:solidFill>
                  <a:schemeClr val="tx1"/>
                </a:solidFill>
                <a:latin typeface="+mn-lt"/>
                <a:ea typeface="+mn-ea"/>
                <a:cs typeface="+mn-cs"/>
              </a:rPr>
              <a:t>Amin</a:t>
            </a:r>
            <a:r>
              <a:rPr lang="en-US" sz="1200" kern="1200" dirty="0">
                <a:solidFill>
                  <a:schemeClr val="tx1"/>
                </a:solidFill>
                <a:latin typeface="+mn-lt"/>
                <a:ea typeface="+mn-ea"/>
                <a:cs typeface="+mn-cs"/>
              </a:rPr>
              <a:t>, 2020). </a:t>
            </a:r>
          </a:p>
          <a:p>
            <a:endParaRPr lang="en-US" b="1" dirty="0"/>
          </a:p>
        </p:txBody>
      </p:sp>
      <p:sp>
        <p:nvSpPr>
          <p:cNvPr id="4" name="Slide Number Placeholder 3"/>
          <p:cNvSpPr>
            <a:spLocks noGrp="1"/>
          </p:cNvSpPr>
          <p:nvPr>
            <p:ph type="sldNum" sz="quarter" idx="10"/>
          </p:nvPr>
        </p:nvSpPr>
        <p:spPr/>
        <p:txBody>
          <a:bodyPr/>
          <a:lstStyle/>
          <a:p>
            <a:fld id="{C7FEC954-74F9-4C7E-8941-167EA4880B38}" type="slidenum">
              <a:rPr lang="en-US" smtClean="0"/>
              <a:t>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t>Notes: </a:t>
            </a:r>
            <a:r>
              <a:rPr lang="en-US" sz="1200" kern="1200" dirty="0">
                <a:solidFill>
                  <a:schemeClr val="tx1"/>
                </a:solidFill>
                <a:latin typeface="+mn-lt"/>
                <a:ea typeface="+mn-ea"/>
                <a:cs typeface="+mn-cs"/>
              </a:rPr>
              <a:t>The report has illustrated the essentiality of psychological importance to deal with mature or older adults in the society. Health care assistance serving the mature adults with the support of significant example has been demonstrated in the report. Psychology promoting well being and high standards has been illustrated above the discussion. </a:t>
            </a:r>
          </a:p>
          <a:p>
            <a:endParaRPr lang="en-US" b="1" dirty="0"/>
          </a:p>
        </p:txBody>
      </p:sp>
      <p:sp>
        <p:nvSpPr>
          <p:cNvPr id="4" name="Slide Number Placeholder 3"/>
          <p:cNvSpPr>
            <a:spLocks noGrp="1"/>
          </p:cNvSpPr>
          <p:nvPr>
            <p:ph type="sldNum" sz="quarter" idx="10"/>
          </p:nvPr>
        </p:nvSpPr>
        <p:spPr/>
        <p:txBody>
          <a:bodyPr/>
          <a:lstStyle/>
          <a:p>
            <a:fld id="{C7FEC954-74F9-4C7E-8941-167EA4880B38}" type="slidenum">
              <a:rPr lang="en-US" smtClean="0"/>
              <a:t>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Notes: </a:t>
            </a:r>
            <a:r>
              <a:rPr lang="en-US" sz="1200" b="1" kern="1200" dirty="0">
                <a:solidFill>
                  <a:schemeClr val="tx1"/>
                </a:solidFill>
                <a:latin typeface="+mn-lt"/>
                <a:ea typeface="+mn-ea"/>
                <a:cs typeface="+mn-cs"/>
              </a:rPr>
              <a:t>Books &amp; Journals</a:t>
            </a:r>
            <a:endParaRPr lang="en-US" sz="1200" kern="1200" dirty="0">
              <a:solidFill>
                <a:schemeClr val="tx1"/>
              </a:solidFill>
              <a:latin typeface="+mn-lt"/>
              <a:ea typeface="+mn-ea"/>
              <a:cs typeface="+mn-cs"/>
            </a:endParaRPr>
          </a:p>
          <a:p>
            <a:r>
              <a:rPr lang="en-US" sz="1200" kern="1200" dirty="0" err="1">
                <a:solidFill>
                  <a:schemeClr val="tx1"/>
                </a:solidFill>
                <a:latin typeface="+mn-lt"/>
                <a:ea typeface="+mn-ea"/>
                <a:cs typeface="+mn-cs"/>
              </a:rPr>
              <a:t>Amin</a:t>
            </a:r>
            <a:r>
              <a:rPr lang="en-US" sz="1200" kern="1200" dirty="0">
                <a:solidFill>
                  <a:schemeClr val="tx1"/>
                </a:solidFill>
                <a:latin typeface="+mn-lt"/>
                <a:ea typeface="+mn-ea"/>
                <a:cs typeface="+mn-cs"/>
              </a:rPr>
              <a:t>, S., (2020). The psychology of </a:t>
            </a:r>
            <a:r>
              <a:rPr lang="en-US" sz="1200" kern="1200" dirty="0" err="1">
                <a:solidFill>
                  <a:schemeClr val="tx1"/>
                </a:solidFill>
                <a:latin typeface="+mn-lt"/>
                <a:ea typeface="+mn-ea"/>
                <a:cs typeface="+mn-cs"/>
              </a:rPr>
              <a:t>coronavirus</a:t>
            </a:r>
            <a:r>
              <a:rPr lang="en-US" sz="1200" kern="1200" dirty="0">
                <a:solidFill>
                  <a:schemeClr val="tx1"/>
                </a:solidFill>
                <a:latin typeface="+mn-lt"/>
                <a:ea typeface="+mn-ea"/>
                <a:cs typeface="+mn-cs"/>
              </a:rPr>
              <a:t> fear: Are healthcare professionals suffering from corona-phobia?. </a:t>
            </a:r>
            <a:r>
              <a:rPr lang="en-US" sz="1200" i="1" kern="1200" dirty="0">
                <a:solidFill>
                  <a:schemeClr val="tx1"/>
                </a:solidFill>
                <a:latin typeface="+mn-lt"/>
                <a:ea typeface="+mn-ea"/>
                <a:cs typeface="+mn-cs"/>
              </a:rPr>
              <a:t>International Journal of Healthcare Management</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13</a:t>
            </a:r>
            <a:r>
              <a:rPr lang="en-US" sz="1200" kern="1200" dirty="0">
                <a:solidFill>
                  <a:schemeClr val="tx1"/>
                </a:solidFill>
                <a:latin typeface="+mn-lt"/>
                <a:ea typeface="+mn-ea"/>
                <a:cs typeface="+mn-cs"/>
              </a:rPr>
              <a:t>(3), pp.249-256.</a:t>
            </a:r>
          </a:p>
          <a:p>
            <a:r>
              <a:rPr lang="en-US" sz="1200" kern="1200" dirty="0" err="1">
                <a:solidFill>
                  <a:schemeClr val="tx1"/>
                </a:solidFill>
                <a:latin typeface="+mn-lt"/>
                <a:ea typeface="+mn-ea"/>
                <a:cs typeface="+mn-cs"/>
              </a:rPr>
              <a:t>Dineen</a:t>
            </a:r>
            <a:r>
              <a:rPr lang="en-US" sz="1200" kern="1200" dirty="0">
                <a:solidFill>
                  <a:schemeClr val="tx1"/>
                </a:solidFill>
                <a:latin typeface="+mn-lt"/>
                <a:ea typeface="+mn-ea"/>
                <a:cs typeface="+mn-cs"/>
              </a:rPr>
              <a:t>-Griffin, S., Garcia-Cardenas, V., Williams, K. and </a:t>
            </a:r>
            <a:r>
              <a:rPr lang="en-US" sz="1200" kern="1200" dirty="0" err="1">
                <a:solidFill>
                  <a:schemeClr val="tx1"/>
                </a:solidFill>
                <a:latin typeface="+mn-lt"/>
                <a:ea typeface="+mn-ea"/>
                <a:cs typeface="+mn-cs"/>
              </a:rPr>
              <a:t>Benrimoj</a:t>
            </a:r>
            <a:r>
              <a:rPr lang="en-US" sz="1200" kern="1200" dirty="0">
                <a:solidFill>
                  <a:schemeClr val="tx1"/>
                </a:solidFill>
                <a:latin typeface="+mn-lt"/>
                <a:ea typeface="+mn-ea"/>
                <a:cs typeface="+mn-cs"/>
              </a:rPr>
              <a:t>, S.I., (2019). Helping patients help themselves: a systematic review of self-management support strategies in primary health care practice. </a:t>
            </a:r>
            <a:r>
              <a:rPr lang="en-US" sz="1200" i="1" kern="1200" dirty="0" err="1">
                <a:solidFill>
                  <a:schemeClr val="tx1"/>
                </a:solidFill>
                <a:latin typeface="+mn-lt"/>
                <a:ea typeface="+mn-ea"/>
                <a:cs typeface="+mn-cs"/>
              </a:rPr>
              <a:t>PloS</a:t>
            </a:r>
            <a:r>
              <a:rPr lang="en-US" sz="1200" i="1" kern="1200" dirty="0">
                <a:solidFill>
                  <a:schemeClr val="tx1"/>
                </a:solidFill>
                <a:latin typeface="+mn-lt"/>
                <a:ea typeface="+mn-ea"/>
                <a:cs typeface="+mn-cs"/>
              </a:rPr>
              <a:t> one</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14</a:t>
            </a:r>
            <a:r>
              <a:rPr lang="en-US" sz="1200" kern="1200" dirty="0">
                <a:solidFill>
                  <a:schemeClr val="tx1"/>
                </a:solidFill>
                <a:latin typeface="+mn-lt"/>
                <a:ea typeface="+mn-ea"/>
                <a:cs typeface="+mn-cs"/>
              </a:rPr>
              <a:t>(8), p.e0220116.</a:t>
            </a:r>
          </a:p>
          <a:p>
            <a:r>
              <a:rPr lang="en-US" sz="1200" kern="1200" dirty="0">
                <a:solidFill>
                  <a:schemeClr val="tx1"/>
                </a:solidFill>
                <a:latin typeface="+mn-lt"/>
                <a:ea typeface="+mn-ea"/>
                <a:cs typeface="+mn-cs"/>
              </a:rPr>
              <a:t>Fisher, M., Newton, C. and Sainsbury, E., (2021). </a:t>
            </a:r>
            <a:r>
              <a:rPr lang="en-US" sz="1200" i="1" kern="1200" dirty="0">
                <a:solidFill>
                  <a:schemeClr val="tx1"/>
                </a:solidFill>
                <a:latin typeface="+mn-lt"/>
                <a:ea typeface="+mn-ea"/>
                <a:cs typeface="+mn-cs"/>
              </a:rPr>
              <a:t>Mental health social work observed</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Routledge</a:t>
            </a:r>
            <a:r>
              <a:rPr lang="en-US" sz="1200" kern="1200" dirty="0">
                <a:solidFill>
                  <a:schemeClr val="tx1"/>
                </a:solidFill>
                <a:latin typeface="+mn-lt"/>
                <a:ea typeface="+mn-ea"/>
                <a:cs typeface="+mn-cs"/>
              </a:rPr>
              <a:t>.</a:t>
            </a:r>
          </a:p>
          <a:p>
            <a:r>
              <a:rPr lang="en-US" sz="1200" kern="1200" dirty="0">
                <a:solidFill>
                  <a:schemeClr val="tx1"/>
                </a:solidFill>
                <a:latin typeface="+mn-lt"/>
                <a:ea typeface="+mn-ea"/>
                <a:cs typeface="+mn-cs"/>
              </a:rPr>
              <a:t>O'Connor, D.B., Thayer, J.F. and </a:t>
            </a:r>
            <a:r>
              <a:rPr lang="en-US" sz="1200" kern="1200" dirty="0" err="1">
                <a:solidFill>
                  <a:schemeClr val="tx1"/>
                </a:solidFill>
                <a:latin typeface="+mn-lt"/>
                <a:ea typeface="+mn-ea"/>
                <a:cs typeface="+mn-cs"/>
              </a:rPr>
              <a:t>Vedhara</a:t>
            </a:r>
            <a:r>
              <a:rPr lang="en-US" sz="1200" kern="1200" dirty="0">
                <a:solidFill>
                  <a:schemeClr val="tx1"/>
                </a:solidFill>
                <a:latin typeface="+mn-lt"/>
                <a:ea typeface="+mn-ea"/>
                <a:cs typeface="+mn-cs"/>
              </a:rPr>
              <a:t>, K., (2021). Stress and health: A review of psychobiological processes. </a:t>
            </a:r>
            <a:r>
              <a:rPr lang="en-US" sz="1200" i="1" kern="1200" dirty="0">
                <a:solidFill>
                  <a:schemeClr val="tx1"/>
                </a:solidFill>
                <a:latin typeface="+mn-lt"/>
                <a:ea typeface="+mn-ea"/>
                <a:cs typeface="+mn-cs"/>
              </a:rPr>
              <a:t>Annual review of psychology</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72</a:t>
            </a:r>
            <a:r>
              <a:rPr lang="en-US" sz="1200" kern="1200" dirty="0">
                <a:solidFill>
                  <a:schemeClr val="tx1"/>
                </a:solidFill>
                <a:latin typeface="+mn-lt"/>
                <a:ea typeface="+mn-ea"/>
                <a:cs typeface="+mn-cs"/>
              </a:rPr>
              <a:t>, pp.663-688.</a:t>
            </a:r>
          </a:p>
          <a:p>
            <a:r>
              <a:rPr lang="en-US" sz="1200" kern="1200" dirty="0" err="1">
                <a:solidFill>
                  <a:schemeClr val="tx1"/>
                </a:solidFill>
                <a:latin typeface="+mn-lt"/>
                <a:ea typeface="+mn-ea"/>
                <a:cs typeface="+mn-cs"/>
              </a:rPr>
              <a:t>Querstret</a:t>
            </a:r>
            <a:r>
              <a:rPr lang="en-US" sz="1200" kern="1200" dirty="0">
                <a:solidFill>
                  <a:schemeClr val="tx1"/>
                </a:solidFill>
                <a:latin typeface="+mn-lt"/>
                <a:ea typeface="+mn-ea"/>
                <a:cs typeface="+mn-cs"/>
              </a:rPr>
              <a:t>, D., Morison, L., Dickinson, S., </a:t>
            </a:r>
            <a:r>
              <a:rPr lang="en-US" sz="1200" kern="1200" dirty="0" err="1">
                <a:solidFill>
                  <a:schemeClr val="tx1"/>
                </a:solidFill>
                <a:latin typeface="+mn-lt"/>
                <a:ea typeface="+mn-ea"/>
                <a:cs typeface="+mn-cs"/>
              </a:rPr>
              <a:t>Cropley</a:t>
            </a:r>
            <a:r>
              <a:rPr lang="en-US" sz="1200" kern="1200" dirty="0">
                <a:solidFill>
                  <a:schemeClr val="tx1"/>
                </a:solidFill>
                <a:latin typeface="+mn-lt"/>
                <a:ea typeface="+mn-ea"/>
                <a:cs typeface="+mn-cs"/>
              </a:rPr>
              <a:t>, M. and John, M., (2020). Mindfulness-based stress reduction and mindfulness-based cognitive therapy for psychological health and well-being in nonclinical samples: A systematic review and meta-analysis. </a:t>
            </a:r>
            <a:r>
              <a:rPr lang="en-US" sz="1200" i="1" kern="1200" dirty="0">
                <a:solidFill>
                  <a:schemeClr val="tx1"/>
                </a:solidFill>
                <a:latin typeface="+mn-lt"/>
                <a:ea typeface="+mn-ea"/>
                <a:cs typeface="+mn-cs"/>
              </a:rPr>
              <a:t>International Journal of Stress Management</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27</a:t>
            </a:r>
            <a:r>
              <a:rPr lang="en-US" sz="1200" kern="1200" dirty="0">
                <a:solidFill>
                  <a:schemeClr val="tx1"/>
                </a:solidFill>
                <a:latin typeface="+mn-lt"/>
                <a:ea typeface="+mn-ea"/>
                <a:cs typeface="+mn-cs"/>
              </a:rPr>
              <a:t>(4), p.394.</a:t>
            </a:r>
          </a:p>
          <a:p>
            <a:r>
              <a:rPr lang="en-US" sz="1200" kern="1200" dirty="0" err="1">
                <a:solidFill>
                  <a:schemeClr val="tx1"/>
                </a:solidFill>
                <a:latin typeface="+mn-lt"/>
                <a:ea typeface="+mn-ea"/>
                <a:cs typeface="+mn-cs"/>
              </a:rPr>
              <a:t>Willig</a:t>
            </a:r>
            <a:r>
              <a:rPr lang="en-US" sz="1200" kern="1200" dirty="0">
                <a:solidFill>
                  <a:schemeClr val="tx1"/>
                </a:solidFill>
                <a:latin typeface="+mn-lt"/>
                <a:ea typeface="+mn-ea"/>
                <a:cs typeface="+mn-cs"/>
              </a:rPr>
              <a:t>, C., (2019). What can qualitative psychology contribute to psychological knowledge?. </a:t>
            </a:r>
            <a:r>
              <a:rPr lang="en-US" sz="1200" i="1" kern="1200" dirty="0">
                <a:solidFill>
                  <a:schemeClr val="tx1"/>
                </a:solidFill>
                <a:latin typeface="+mn-lt"/>
                <a:ea typeface="+mn-ea"/>
                <a:cs typeface="+mn-cs"/>
              </a:rPr>
              <a:t>Psychological Methods</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24</a:t>
            </a:r>
            <a:r>
              <a:rPr lang="en-US" sz="1200" kern="1200" dirty="0">
                <a:solidFill>
                  <a:schemeClr val="tx1"/>
                </a:solidFill>
                <a:latin typeface="+mn-lt"/>
                <a:ea typeface="+mn-ea"/>
                <a:cs typeface="+mn-cs"/>
              </a:rPr>
              <a:t>(6), p.796.</a:t>
            </a:r>
            <a:endParaRPr lang="en-US" sz="1200" kern="1200">
              <a:solidFill>
                <a:schemeClr val="tx1"/>
              </a:solidFill>
              <a:latin typeface="+mn-lt"/>
              <a:ea typeface="+mn-ea"/>
              <a:cs typeface="+mn-cs"/>
            </a:endParaRPr>
          </a:p>
          <a:p>
            <a:endParaRPr lang="en-US" b="1" dirty="0"/>
          </a:p>
        </p:txBody>
      </p:sp>
      <p:sp>
        <p:nvSpPr>
          <p:cNvPr id="4" name="Slide Number Placeholder 3"/>
          <p:cNvSpPr>
            <a:spLocks noGrp="1"/>
          </p:cNvSpPr>
          <p:nvPr>
            <p:ph type="sldNum" sz="quarter" idx="10"/>
          </p:nvPr>
        </p:nvSpPr>
        <p:spPr/>
        <p:txBody>
          <a:bodyPr/>
          <a:lstStyle/>
          <a:p>
            <a:fld id="{C7FEC954-74F9-4C7E-8941-167EA4880B38}" type="slidenum">
              <a:rPr lang="en-US" smtClean="0"/>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A18A0B9E-5A04-4E97-AA61-5C5AEC5379D8}" type="datetimeFigureOut">
              <a:rPr lang="en-US" smtClean="0"/>
              <a:t>2/13/2022</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104CDF74-668B-4993-8B61-499415B8B7C1}"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A18A0B9E-5A04-4E97-AA61-5C5AEC5379D8}" type="datetimeFigureOut">
              <a:rPr lang="en-US" smtClean="0"/>
              <a:t>2/13/2022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104CDF74-668B-4993-8B61-499415B8B7C1}" type="slidenum">
              <a:rPr lang="en-US" smtClean="0"/>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A18A0B9E-5A04-4E97-AA61-5C5AEC5379D8}" type="datetimeFigureOut">
              <a:rPr lang="en-US" smtClean="0"/>
              <a:t>2/13/2022</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104CDF74-668B-4993-8B61-499415B8B7C1}" type="slidenum">
              <a:rPr lang="en-US" smtClean="0"/>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A18A0B9E-5A04-4E97-AA61-5C5AEC5379D8}" type="datetimeFigureOut">
              <a:rPr lang="en-US" smtClean="0"/>
              <a:t>2/13/2022</a:t>
            </a:fld>
            <a:endParaRPr lang="en-US"/>
          </a:p>
        </p:txBody>
      </p:sp>
      <p:sp>
        <p:nvSpPr>
          <p:cNvPr id="10" name="Slide Number Placeholder 9"/>
          <p:cNvSpPr>
            <a:spLocks noGrp="1"/>
          </p:cNvSpPr>
          <p:nvPr>
            <p:ph type="sldNum" sz="quarter" idx="16"/>
          </p:nvPr>
        </p:nvSpPr>
        <p:spPr/>
        <p:txBody>
          <a:bodyPr rtlCol="0"/>
          <a:lstStyle/>
          <a:p>
            <a:fld id="{104CDF74-668B-4993-8B61-499415B8B7C1}" type="slidenum">
              <a:rPr lang="en-US" smtClean="0"/>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A18A0B9E-5A04-4E97-AA61-5C5AEC5379D8}" type="datetimeFigureOut">
              <a:rPr lang="en-US" smtClean="0"/>
              <a:t>2/13/2022</a:t>
            </a:fld>
            <a:endParaRPr lang="en-US"/>
          </a:p>
        </p:txBody>
      </p:sp>
      <p:sp>
        <p:nvSpPr>
          <p:cNvPr id="12" name="Slide Number Placeholder 11"/>
          <p:cNvSpPr>
            <a:spLocks noGrp="1"/>
          </p:cNvSpPr>
          <p:nvPr>
            <p:ph type="sldNum" sz="quarter" idx="16"/>
          </p:nvPr>
        </p:nvSpPr>
        <p:spPr/>
        <p:txBody>
          <a:bodyPr rtlCol="0"/>
          <a:lstStyle/>
          <a:p>
            <a:fld id="{104CDF74-668B-4993-8B61-499415B8B7C1}" type="slidenum">
              <a:rPr lang="en-US" smtClean="0"/>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8A0B9E-5A04-4E97-AA61-5C5AEC5379D8}" type="datetimeFigureOut">
              <a:rPr lang="en-US" smtClean="0"/>
              <a:t>2/13/2022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104CDF74-668B-4993-8B61-499415B8B7C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8A0B9E-5A04-4E97-AA61-5C5AEC5379D8}" type="datetimeFigureOut">
              <a:rPr lang="en-US" smtClean="0"/>
              <a:t>2/13/2022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104CDF74-668B-4993-8B61-499415B8B7C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A18A0B9E-5A04-4E97-AA61-5C5AEC5379D8}" type="datetimeFigureOut">
              <a:rPr lang="en-US" smtClean="0"/>
              <a:t>2/13/2022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104CDF74-668B-4993-8B61-499415B8B7C1}" type="slidenum">
              <a:rPr lang="en-US" smtClean="0"/>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A18A0B9E-5A04-4E97-AA61-5C5AEC5379D8}" type="datetimeFigureOut">
              <a:rPr lang="en-US" smtClean="0"/>
              <a:t>2/13/2022</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104CDF74-668B-4993-8B61-499415B8B7C1}" type="slidenum">
              <a:rPr lang="en-US" smtClean="0"/>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8A0B9E-5A04-4E97-AA61-5C5AEC5379D8}" type="datetimeFigureOut">
              <a:rPr lang="en-US" smtClean="0"/>
              <a:t>2/13/2022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4CDF74-668B-4993-8B61-499415B8B7C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A18A0B9E-5A04-4E97-AA61-5C5AEC5379D8}" type="datetimeFigureOut">
              <a:rPr lang="en-US" smtClean="0"/>
              <a:t>2/13/2022</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104CDF74-668B-4993-8B61-499415B8B7C1}"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A18A0B9E-5A04-4E97-AA61-5C5AEC5379D8}" type="datetimeFigureOut">
              <a:rPr lang="en-US" smtClean="0"/>
              <a:t>2/13/2022</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104CDF74-668B-4993-8B61-499415B8B7C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image" Target="../media/image6.png" /></Relationships>
</file>

<file path=ppt/slides/_rels/slide6.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8.png" /></Relationships>
</file>

<file path=ppt/slides/_rels/slide7.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10.png"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1610EC-EE1C-524F-AD9F-F14FBEFE7AF3}"/>
              </a:ext>
            </a:extLst>
          </p:cNvPr>
          <p:cNvSpPr>
            <a:spLocks noGrp="1"/>
          </p:cNvSpPr>
          <p:nvPr>
            <p:ph sz="quarter" idx="1"/>
          </p:nvPr>
        </p:nvSpPr>
        <p:spPr>
          <a:xfrm>
            <a:off x="714701" y="1647824"/>
            <a:ext cx="8153400" cy="4495800"/>
          </a:xfrm>
        </p:spPr>
        <p:txBody>
          <a:bodyPr>
            <a:normAutofit/>
          </a:bodyPr>
          <a:lstStyle/>
          <a:p>
            <a:pPr marL="0" indent="0" algn="ctr">
              <a:buNone/>
            </a:pPr>
            <a:endParaRPr lang="ro-RO" sz="2400"/>
          </a:p>
          <a:p>
            <a:pPr marL="0" indent="0" algn="ctr">
              <a:buNone/>
            </a:pPr>
            <a:endParaRPr lang="ro-RO" sz="2400"/>
          </a:p>
          <a:p>
            <a:pPr marL="0" indent="0" algn="ctr">
              <a:buNone/>
            </a:pPr>
            <a:r>
              <a:rPr lang="ro-RO" sz="2400"/>
              <a:t>Student name: Iunia-Violeta Chiriac </a:t>
            </a:r>
          </a:p>
          <a:p>
            <a:pPr marL="0" indent="0" algn="ctr">
              <a:buNone/>
            </a:pPr>
            <a:r>
              <a:rPr lang="ro-RO" sz="2400"/>
              <a:t>Student ID:2027536</a:t>
            </a:r>
          </a:p>
          <a:p>
            <a:pPr marL="0" indent="0" algn="ctr">
              <a:buNone/>
            </a:pPr>
            <a:r>
              <a:rPr lang="ro-RO" sz="2400"/>
              <a:t>Module code and name: BMHP4003 Psychology for Health and Social care</a:t>
            </a:r>
          </a:p>
          <a:p>
            <a:pPr marL="0" indent="0" algn="ctr">
              <a:buNone/>
            </a:pPr>
            <a:r>
              <a:rPr lang="ro-RO" sz="2400"/>
              <a:t>Assignment title: Why is psychology important when working as ...</a:t>
            </a:r>
          </a:p>
          <a:p>
            <a:pPr marL="0" indent="0" algn="ctr">
              <a:buNone/>
            </a:pPr>
            <a:r>
              <a:rPr lang="ro-RO" sz="2400"/>
              <a:t>Lecturer’s name: Dr. Muhammad Hossain</a:t>
            </a:r>
            <a:endParaRPr lang="en-US" sz="2400"/>
          </a:p>
        </p:txBody>
      </p:sp>
    </p:spTree>
    <p:extLst>
      <p:ext uri="{BB962C8B-B14F-4D97-AF65-F5344CB8AC3E}">
        <p14:creationId xmlns:p14="http://schemas.microsoft.com/office/powerpoint/2010/main" val="2253994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371600" y="228600"/>
            <a:ext cx="6609758" cy="923330"/>
          </a:xfrm>
          <a:prstGeom prst="rect">
            <a:avLst/>
          </a:prstGeom>
          <a:noFill/>
        </p:spPr>
        <p:txBody>
          <a:bodyPr wrap="none" rtlCol="0">
            <a:spAutoFit/>
          </a:bodyPr>
          <a:lstStyle/>
          <a:p>
            <a:r>
              <a:rPr lang="en-US" sz="5400" dirty="0">
                <a:latin typeface="Times New Roman" pitchFamily="18" charset="0"/>
                <a:cs typeface="Times New Roman" pitchFamily="18" charset="0"/>
              </a:rPr>
              <a:t>Health Care Assistance</a:t>
            </a:r>
          </a:p>
        </p:txBody>
      </p:sp>
      <p:pic>
        <p:nvPicPr>
          <p:cNvPr id="1026" name="Picture 2"/>
          <p:cNvPicPr>
            <a:picLocks noChangeAspect="1" noChangeArrowheads="1"/>
          </p:cNvPicPr>
          <p:nvPr/>
        </p:nvPicPr>
        <p:blipFill>
          <a:blip r:embed="rId2"/>
          <a:srcRect/>
          <a:stretch>
            <a:fillRect/>
          </a:stretch>
        </p:blipFill>
        <p:spPr bwMode="auto">
          <a:xfrm>
            <a:off x="0" y="1524000"/>
            <a:ext cx="9144000" cy="533400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09600" y="533400"/>
            <a:ext cx="3281476" cy="646331"/>
          </a:xfrm>
          <a:prstGeom prst="rect">
            <a:avLst/>
          </a:prstGeom>
          <a:noFill/>
        </p:spPr>
        <p:txBody>
          <a:bodyPr wrap="square" rtlCol="0">
            <a:spAutoFit/>
          </a:bodyPr>
          <a:lstStyle/>
          <a:p>
            <a:r>
              <a:rPr lang="en-US" sz="3600" dirty="0">
                <a:latin typeface="Times New Roman" pitchFamily="18" charset="0"/>
                <a:cs typeface="Times New Roman" pitchFamily="18" charset="0"/>
              </a:rPr>
              <a:t>Table of Content</a:t>
            </a:r>
          </a:p>
        </p:txBody>
      </p:sp>
      <p:sp>
        <p:nvSpPr>
          <p:cNvPr id="5" name="TextBox 4"/>
          <p:cNvSpPr txBox="1"/>
          <p:nvPr/>
        </p:nvSpPr>
        <p:spPr>
          <a:xfrm>
            <a:off x="838200" y="1828800"/>
            <a:ext cx="7681911" cy="2954655"/>
          </a:xfrm>
          <a:prstGeom prst="rect">
            <a:avLst/>
          </a:prstGeom>
          <a:noFill/>
        </p:spPr>
        <p:txBody>
          <a:bodyPr wrap="none" rtlCol="0">
            <a:spAutoFit/>
          </a:bodyPr>
          <a:lstStyle/>
          <a:p>
            <a:pPr algn="just">
              <a:lnSpc>
                <a:spcPct val="150000"/>
              </a:lnSpc>
            </a:pPr>
            <a:r>
              <a:rPr lang="en-US" sz="2000">
                <a:latin typeface="Times New Roman" pitchFamily="18" charset="0"/>
                <a:cs typeface="Times New Roman" pitchFamily="18" charset="0"/>
              </a:rPr>
              <a:t>Introduction………………………………………………………</a:t>
            </a:r>
            <a:r>
              <a:rPr lang="ro-RO" sz="2000">
                <a:latin typeface="Times New Roman" pitchFamily="18" charset="0"/>
                <a:cs typeface="Times New Roman" pitchFamily="18" charset="0"/>
              </a:rPr>
              <a:t>...</a:t>
            </a:r>
            <a:r>
              <a:rPr lang="en-US" sz="2000">
                <a:latin typeface="Times New Roman" pitchFamily="18" charset="0"/>
                <a:cs typeface="Times New Roman" pitchFamily="18" charset="0"/>
              </a:rPr>
              <a:t>…</a:t>
            </a:r>
            <a:r>
              <a:rPr lang="ro-RO" sz="2000">
                <a:latin typeface="Times New Roman" pitchFamily="18" charset="0"/>
                <a:cs typeface="Times New Roman" pitchFamily="18" charset="0"/>
              </a:rPr>
              <a:t>....</a:t>
            </a:r>
            <a:r>
              <a:rPr lang="en-US" sz="2000">
                <a:latin typeface="Times New Roman" pitchFamily="18" charset="0"/>
                <a:cs typeface="Times New Roman" pitchFamily="18" charset="0"/>
              </a:rPr>
              <a:t>.</a:t>
            </a:r>
            <a:r>
              <a:rPr lang="en-US" sz="2000" dirty="0">
                <a:latin typeface="Times New Roman" pitchFamily="18" charset="0"/>
                <a:cs typeface="Times New Roman" pitchFamily="18" charset="0"/>
              </a:rPr>
              <a:t>3</a:t>
            </a:r>
          </a:p>
          <a:p>
            <a:pPr algn="just">
              <a:lnSpc>
                <a:spcPct val="150000"/>
              </a:lnSpc>
            </a:pPr>
            <a:r>
              <a:rPr lang="en-US" sz="2000" dirty="0">
                <a:latin typeface="Times New Roman" pitchFamily="18" charset="0"/>
                <a:cs typeface="Times New Roman" pitchFamily="18" charset="0"/>
              </a:rPr>
              <a:t>Importance of </a:t>
            </a:r>
            <a:r>
              <a:rPr lang="en-US" sz="2000">
                <a:latin typeface="Times New Roman" pitchFamily="18" charset="0"/>
                <a:cs typeface="Times New Roman" pitchFamily="18" charset="0"/>
              </a:rPr>
              <a:t>Psychology………………………………</a:t>
            </a:r>
            <a:r>
              <a:rPr lang="ro-RO" sz="2000">
                <a:latin typeface="Times New Roman" pitchFamily="18" charset="0"/>
                <a:cs typeface="Times New Roman" pitchFamily="18" charset="0"/>
              </a:rPr>
              <a:t>....</a:t>
            </a:r>
            <a:r>
              <a:rPr lang="en-US" sz="2000">
                <a:latin typeface="Times New Roman" pitchFamily="18" charset="0"/>
                <a:cs typeface="Times New Roman" pitchFamily="18" charset="0"/>
              </a:rPr>
              <a:t>………….</a:t>
            </a:r>
            <a:r>
              <a:rPr lang="ro-RO" sz="2000">
                <a:latin typeface="Times New Roman" pitchFamily="18" charset="0"/>
                <a:cs typeface="Times New Roman" pitchFamily="18" charset="0"/>
              </a:rPr>
              <a:t>...</a:t>
            </a:r>
            <a:r>
              <a:rPr lang="en-US" sz="2000">
                <a:latin typeface="Times New Roman" pitchFamily="18" charset="0"/>
                <a:cs typeface="Times New Roman" pitchFamily="18" charset="0"/>
              </a:rPr>
              <a:t>.</a:t>
            </a:r>
            <a:r>
              <a:rPr lang="en-US" sz="2000" dirty="0">
                <a:latin typeface="Times New Roman" pitchFamily="18" charset="0"/>
                <a:cs typeface="Times New Roman" pitchFamily="18" charset="0"/>
              </a:rPr>
              <a:t>4</a:t>
            </a:r>
          </a:p>
          <a:p>
            <a:pPr algn="just">
              <a:lnSpc>
                <a:spcPct val="150000"/>
              </a:lnSpc>
            </a:pPr>
            <a:r>
              <a:rPr lang="en-US" sz="2000" dirty="0">
                <a:latin typeface="Times New Roman" pitchFamily="18" charset="0"/>
                <a:cs typeface="Times New Roman" pitchFamily="18" charset="0"/>
              </a:rPr>
              <a:t>Executing the role of Health care assistance with practical illustration....5</a:t>
            </a:r>
          </a:p>
          <a:p>
            <a:pPr algn="just">
              <a:lnSpc>
                <a:spcPct val="150000"/>
              </a:lnSpc>
            </a:pPr>
            <a:r>
              <a:rPr lang="en-US" sz="2000">
                <a:latin typeface="Times New Roman" pitchFamily="18" charset="0"/>
                <a:cs typeface="Times New Roman" pitchFamily="18" charset="0"/>
              </a:rPr>
              <a:t>Conclusion……………………………………………</a:t>
            </a:r>
            <a:r>
              <a:rPr lang="ro-RO" sz="2000">
                <a:latin typeface="Times New Roman" pitchFamily="18" charset="0"/>
                <a:cs typeface="Times New Roman" pitchFamily="18" charset="0"/>
              </a:rPr>
              <a:t>................</a:t>
            </a:r>
            <a:r>
              <a:rPr lang="en-US" sz="2000">
                <a:latin typeface="Times New Roman" pitchFamily="18" charset="0"/>
                <a:cs typeface="Times New Roman" pitchFamily="18" charset="0"/>
              </a:rPr>
              <a:t>……….</a:t>
            </a:r>
            <a:r>
              <a:rPr lang="en-US" sz="2000" dirty="0">
                <a:latin typeface="Times New Roman" pitchFamily="18" charset="0"/>
                <a:cs typeface="Times New Roman" pitchFamily="18" charset="0"/>
              </a:rPr>
              <a:t>6</a:t>
            </a:r>
          </a:p>
          <a:p>
            <a:pPr algn="just">
              <a:lnSpc>
                <a:spcPct val="150000"/>
              </a:lnSpc>
            </a:pPr>
            <a:r>
              <a:rPr lang="en-US" sz="2000">
                <a:latin typeface="Times New Roman" pitchFamily="18" charset="0"/>
                <a:cs typeface="Times New Roman" pitchFamily="18" charset="0"/>
              </a:rPr>
              <a:t>References………………………………………</a:t>
            </a:r>
            <a:r>
              <a:rPr lang="ro-RO" sz="2000">
                <a:latin typeface="Times New Roman" pitchFamily="18" charset="0"/>
                <a:cs typeface="Times New Roman" pitchFamily="18" charset="0"/>
              </a:rPr>
              <a:t>............................</a:t>
            </a:r>
            <a:r>
              <a:rPr lang="en-US" sz="2000">
                <a:latin typeface="Times New Roman" pitchFamily="18" charset="0"/>
                <a:cs typeface="Times New Roman" pitchFamily="18" charset="0"/>
              </a:rPr>
              <a:t>…….</a:t>
            </a:r>
            <a:r>
              <a:rPr lang="en-US" sz="2000" dirty="0">
                <a:latin typeface="Times New Roman" pitchFamily="18" charset="0"/>
                <a:cs typeface="Times New Roman" pitchFamily="18" charset="0"/>
              </a:rPr>
              <a:t>7</a:t>
            </a:r>
          </a:p>
          <a:p>
            <a:endParaRPr lang="en-US" dirty="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8200" y="533400"/>
            <a:ext cx="2467342" cy="646331"/>
          </a:xfrm>
          <a:prstGeom prst="rect">
            <a:avLst/>
          </a:prstGeom>
          <a:noFill/>
        </p:spPr>
        <p:txBody>
          <a:bodyPr wrap="none" rtlCol="0">
            <a:spAutoFit/>
          </a:bodyPr>
          <a:lstStyle/>
          <a:p>
            <a:r>
              <a:rPr lang="en-US" sz="3600" dirty="0">
                <a:latin typeface="Times New Roman" pitchFamily="18" charset="0"/>
                <a:cs typeface="Times New Roman" pitchFamily="18" charset="0"/>
              </a:rPr>
              <a:t>Introduction</a:t>
            </a:r>
          </a:p>
        </p:txBody>
      </p:sp>
      <p:pic>
        <p:nvPicPr>
          <p:cNvPr id="2050" name="Picture 2"/>
          <p:cNvPicPr>
            <a:picLocks noChangeAspect="1" noChangeArrowheads="1"/>
          </p:cNvPicPr>
          <p:nvPr/>
        </p:nvPicPr>
        <p:blipFill>
          <a:blip r:embed="rId3"/>
          <a:srcRect/>
          <a:stretch>
            <a:fillRect/>
          </a:stretch>
        </p:blipFill>
        <p:spPr bwMode="auto">
          <a:xfrm>
            <a:off x="3581400" y="1752600"/>
            <a:ext cx="4610100" cy="2819400"/>
          </a:xfrm>
          <a:prstGeom prst="rect">
            <a:avLst/>
          </a:prstGeom>
          <a:noFill/>
          <a:ln w="9525">
            <a:noFill/>
            <a:miter lim="800000"/>
            <a:headEnd/>
            <a:tailEnd/>
          </a:ln>
          <a:effectLst/>
        </p:spPr>
      </p:pic>
      <p:sp>
        <p:nvSpPr>
          <p:cNvPr id="7" name="Rectangle 6"/>
          <p:cNvSpPr/>
          <p:nvPr/>
        </p:nvSpPr>
        <p:spPr>
          <a:xfrm>
            <a:off x="1066800" y="5334000"/>
            <a:ext cx="6858000" cy="923330"/>
          </a:xfrm>
          <a:prstGeom prst="rect">
            <a:avLst/>
          </a:prstGeom>
        </p:spPr>
        <p:txBody>
          <a:bodyPr wrap="square">
            <a:spAutoFit/>
          </a:bodyPr>
          <a:lstStyle/>
          <a:p>
            <a:pPr algn="just">
              <a:lnSpc>
                <a:spcPct val="150000"/>
              </a:lnSpc>
              <a:buFont typeface="Arial" pitchFamily="34" charset="0"/>
              <a:buChar char="•"/>
            </a:pPr>
            <a:r>
              <a:rPr lang="en-US" dirty="0">
                <a:latin typeface="Times New Roman" pitchFamily="18" charset="0"/>
                <a:cs typeface="Times New Roman" pitchFamily="18" charset="0"/>
              </a:rPr>
              <a:t>The significance of clarity regarding psychology while working as Health care assistance will be illustrated in the specific task</a:t>
            </a:r>
          </a:p>
        </p:txBody>
      </p:sp>
      <p:sp>
        <p:nvSpPr>
          <p:cNvPr id="2" name="TextBox 1">
            <a:extLst>
              <a:ext uri="{FF2B5EF4-FFF2-40B4-BE49-F238E27FC236}">
                <a16:creationId xmlns:a16="http://schemas.microsoft.com/office/drawing/2014/main" id="{E90972C9-6469-4A46-A47A-CED24FC31EBC}"/>
              </a:ext>
            </a:extLst>
          </p:cNvPr>
          <p:cNvSpPr txBox="1"/>
          <p:nvPr/>
        </p:nvSpPr>
        <p:spPr>
          <a:xfrm>
            <a:off x="4495800" y="4800600"/>
            <a:ext cx="1828800" cy="369332"/>
          </a:xfrm>
          <a:prstGeom prst="rect">
            <a:avLst/>
          </a:prstGeom>
          <a:noFill/>
        </p:spPr>
        <p:txBody>
          <a:bodyPr wrap="square" rtlCol="0">
            <a:spAutoFit/>
          </a:bodyPr>
          <a:lstStyle/>
          <a:p>
            <a:r>
              <a:rPr kumimoji="0" lang="en-US" sz="18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(Amin, 2020).</a:t>
            </a: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5800" y="609600"/>
            <a:ext cx="5430380" cy="584775"/>
          </a:xfrm>
          <a:prstGeom prst="rect">
            <a:avLst/>
          </a:prstGeom>
          <a:noFill/>
        </p:spPr>
        <p:txBody>
          <a:bodyPr wrap="square" rtlCol="0">
            <a:spAutoFit/>
          </a:bodyPr>
          <a:lstStyle/>
          <a:p>
            <a:r>
              <a:rPr lang="en-US" sz="3200" dirty="0">
                <a:latin typeface="Times New Roman" pitchFamily="18" charset="0"/>
                <a:cs typeface="Times New Roman" pitchFamily="18" charset="0"/>
              </a:rPr>
              <a:t>Importance of Psychology</a:t>
            </a:r>
          </a:p>
        </p:txBody>
      </p:sp>
      <p:sp>
        <p:nvSpPr>
          <p:cNvPr id="5" name="Rectangle 4"/>
          <p:cNvSpPr/>
          <p:nvPr/>
        </p:nvSpPr>
        <p:spPr>
          <a:xfrm>
            <a:off x="381000" y="1905000"/>
            <a:ext cx="7924800" cy="923330"/>
          </a:xfrm>
          <a:prstGeom prst="rect">
            <a:avLst/>
          </a:prstGeom>
        </p:spPr>
        <p:txBody>
          <a:bodyPr wrap="square">
            <a:spAutoFit/>
          </a:bodyPr>
          <a:lstStyle/>
          <a:p>
            <a:pPr algn="just">
              <a:lnSpc>
                <a:spcPct val="150000"/>
              </a:lnSpc>
              <a:buFont typeface="Arial" pitchFamily="34" charset="0"/>
              <a:buChar char="•"/>
            </a:pPr>
            <a:r>
              <a:rPr lang="en-US" dirty="0">
                <a:latin typeface="Times New Roman" pitchFamily="18" charset="0"/>
                <a:cs typeface="Times New Roman" pitchFamily="18" charset="0"/>
              </a:rPr>
              <a:t>The significance of Psychology while working as a Health care assistant needs to have correct attitude and psychology. </a:t>
            </a:r>
          </a:p>
        </p:txBody>
      </p:sp>
      <p:sp>
        <p:nvSpPr>
          <p:cNvPr id="6" name="Rectangle 5"/>
          <p:cNvSpPr/>
          <p:nvPr/>
        </p:nvSpPr>
        <p:spPr>
          <a:xfrm>
            <a:off x="381000" y="5638800"/>
            <a:ext cx="8305800" cy="923330"/>
          </a:xfrm>
          <a:prstGeom prst="rect">
            <a:avLst/>
          </a:prstGeom>
        </p:spPr>
        <p:txBody>
          <a:bodyPr wrap="square">
            <a:spAutoFit/>
          </a:bodyPr>
          <a:lstStyle/>
          <a:p>
            <a:pPr algn="just">
              <a:lnSpc>
                <a:spcPct val="150000"/>
              </a:lnSpc>
              <a:buFont typeface="Arial" pitchFamily="34" charset="0"/>
              <a:buChar char="•"/>
            </a:pPr>
            <a:r>
              <a:rPr lang="en-US" dirty="0">
                <a:latin typeface="Times New Roman" pitchFamily="18" charset="0"/>
                <a:cs typeface="Times New Roman" pitchFamily="18" charset="0"/>
              </a:rPr>
              <a:t>Mental and moral support provided to the adults by the health care assistance makes them feel better in the fast-moving world. </a:t>
            </a:r>
          </a:p>
        </p:txBody>
      </p:sp>
      <p:pic>
        <p:nvPicPr>
          <p:cNvPr id="3074" name="Picture 2"/>
          <p:cNvPicPr>
            <a:picLocks noChangeAspect="1" noChangeArrowheads="1"/>
          </p:cNvPicPr>
          <p:nvPr/>
        </p:nvPicPr>
        <p:blipFill>
          <a:blip r:embed="rId3"/>
          <a:srcRect/>
          <a:stretch>
            <a:fillRect/>
          </a:stretch>
        </p:blipFill>
        <p:spPr bwMode="auto">
          <a:xfrm>
            <a:off x="990600" y="3276600"/>
            <a:ext cx="2743200" cy="1657350"/>
          </a:xfrm>
          <a:prstGeom prst="rect">
            <a:avLst/>
          </a:prstGeom>
          <a:noFill/>
          <a:ln w="9525">
            <a:noFill/>
            <a:miter lim="800000"/>
            <a:headEnd/>
            <a:tailEnd/>
          </a:ln>
          <a:effectLst/>
        </p:spPr>
      </p:pic>
      <p:pic>
        <p:nvPicPr>
          <p:cNvPr id="3075" name="Picture 3"/>
          <p:cNvPicPr>
            <a:picLocks noChangeAspect="1" noChangeArrowheads="1"/>
          </p:cNvPicPr>
          <p:nvPr/>
        </p:nvPicPr>
        <p:blipFill>
          <a:blip r:embed="rId4"/>
          <a:srcRect/>
          <a:stretch>
            <a:fillRect/>
          </a:stretch>
        </p:blipFill>
        <p:spPr bwMode="auto">
          <a:xfrm>
            <a:off x="4724400" y="2514600"/>
            <a:ext cx="3048000" cy="2190750"/>
          </a:xfrm>
          <a:prstGeom prst="rect">
            <a:avLst/>
          </a:prstGeom>
          <a:noFill/>
          <a:ln w="9525">
            <a:noFill/>
            <a:miter lim="800000"/>
            <a:headEnd/>
            <a:tailEnd/>
          </a:ln>
          <a:effectLst/>
        </p:spPr>
      </p:pic>
      <p:sp>
        <p:nvSpPr>
          <p:cNvPr id="2" name="TextBox 1">
            <a:extLst>
              <a:ext uri="{FF2B5EF4-FFF2-40B4-BE49-F238E27FC236}">
                <a16:creationId xmlns:a16="http://schemas.microsoft.com/office/drawing/2014/main" id="{77C8AF80-4940-4973-86EA-D13062E98604}"/>
              </a:ext>
            </a:extLst>
          </p:cNvPr>
          <p:cNvSpPr txBox="1"/>
          <p:nvPr/>
        </p:nvSpPr>
        <p:spPr>
          <a:xfrm>
            <a:off x="5105400" y="5257800"/>
            <a:ext cx="3048000" cy="369332"/>
          </a:xfrm>
          <a:prstGeom prst="rect">
            <a:avLst/>
          </a:prstGeom>
          <a:noFill/>
        </p:spPr>
        <p:txBody>
          <a:bodyPr wrap="square" rtlCol="0">
            <a:spAutoFit/>
          </a:bodyPr>
          <a:lstStyle/>
          <a:p>
            <a:r>
              <a:rPr kumimoji="0" lang="en-US" sz="18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(Dineen-Griffin et al., 2019)</a:t>
            </a:r>
            <a:endParaRPr lang="en-IN" dirty="0"/>
          </a:p>
        </p:txBody>
      </p:sp>
      <p:sp>
        <p:nvSpPr>
          <p:cNvPr id="9" name="TextBox 8">
            <a:extLst>
              <a:ext uri="{FF2B5EF4-FFF2-40B4-BE49-F238E27FC236}">
                <a16:creationId xmlns:a16="http://schemas.microsoft.com/office/drawing/2014/main" id="{B0863C5D-241B-428D-AB4B-43E2AB481F3D}"/>
              </a:ext>
            </a:extLst>
          </p:cNvPr>
          <p:cNvSpPr txBox="1"/>
          <p:nvPr/>
        </p:nvSpPr>
        <p:spPr>
          <a:xfrm>
            <a:off x="1295400" y="5156829"/>
            <a:ext cx="4572000" cy="369332"/>
          </a:xfrm>
          <a:prstGeom prst="rect">
            <a:avLst/>
          </a:prstGeom>
          <a:noFill/>
        </p:spPr>
        <p:txBody>
          <a:bodyPr wrap="square">
            <a:spAutoFit/>
          </a:bodyPr>
          <a:lstStyle/>
          <a:p>
            <a:r>
              <a:rPr kumimoji="0" lang="en-US" sz="18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(O'Connor et al., 2021)</a:t>
            </a:r>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28600"/>
            <a:ext cx="8839201" cy="1354217"/>
          </a:xfrm>
          <a:prstGeom prst="rect">
            <a:avLst/>
          </a:prstGeom>
          <a:noFill/>
        </p:spPr>
        <p:txBody>
          <a:bodyPr wrap="square" rtlCol="0">
            <a:spAutoFit/>
          </a:bodyPr>
          <a:lstStyle/>
          <a:p>
            <a:r>
              <a:rPr lang="en-US" sz="3200" b="1" dirty="0">
                <a:latin typeface="Times New Roman" pitchFamily="18" charset="0"/>
                <a:cs typeface="Times New Roman" pitchFamily="18" charset="0"/>
              </a:rPr>
              <a:t>Executing the role of Health Care Assistance with practical illustration</a:t>
            </a:r>
          </a:p>
          <a:p>
            <a:endParaRPr lang="en-US" dirty="0"/>
          </a:p>
        </p:txBody>
      </p:sp>
      <p:pic>
        <p:nvPicPr>
          <p:cNvPr id="4098" name="Picture 2"/>
          <p:cNvPicPr>
            <a:picLocks noChangeAspect="1" noChangeArrowheads="1"/>
          </p:cNvPicPr>
          <p:nvPr/>
        </p:nvPicPr>
        <p:blipFill>
          <a:blip r:embed="rId3"/>
          <a:srcRect/>
          <a:stretch>
            <a:fillRect/>
          </a:stretch>
        </p:blipFill>
        <p:spPr bwMode="auto">
          <a:xfrm>
            <a:off x="5638800" y="1828800"/>
            <a:ext cx="3276600" cy="2133600"/>
          </a:xfrm>
          <a:prstGeom prst="rect">
            <a:avLst/>
          </a:prstGeom>
          <a:noFill/>
          <a:ln w="9525">
            <a:noFill/>
            <a:miter lim="800000"/>
            <a:headEnd/>
            <a:tailEnd/>
          </a:ln>
          <a:effectLst/>
        </p:spPr>
      </p:pic>
      <p:sp>
        <p:nvSpPr>
          <p:cNvPr id="6" name="Rectangle 5"/>
          <p:cNvSpPr/>
          <p:nvPr/>
        </p:nvSpPr>
        <p:spPr>
          <a:xfrm>
            <a:off x="381000" y="1981200"/>
            <a:ext cx="5029200" cy="1338828"/>
          </a:xfrm>
          <a:prstGeom prst="rect">
            <a:avLst/>
          </a:prstGeom>
        </p:spPr>
        <p:txBody>
          <a:bodyPr wrap="square">
            <a:spAutoFit/>
          </a:bodyPr>
          <a:lstStyle/>
          <a:p>
            <a:pPr algn="just">
              <a:lnSpc>
                <a:spcPct val="150000"/>
              </a:lnSpc>
              <a:buFont typeface="Arial" pitchFamily="34" charset="0"/>
              <a:buChar char="•"/>
            </a:pPr>
            <a:r>
              <a:rPr lang="en-US" dirty="0">
                <a:latin typeface="Times New Roman" pitchFamily="18" charset="0"/>
                <a:cs typeface="Times New Roman" pitchFamily="18" charset="0"/>
              </a:rPr>
              <a:t>Health Care Assistance is one of the sensitive professions, especially while dealing with mature adults. </a:t>
            </a:r>
          </a:p>
        </p:txBody>
      </p:sp>
      <p:sp>
        <p:nvSpPr>
          <p:cNvPr id="7" name="Rectangle 6"/>
          <p:cNvSpPr/>
          <p:nvPr/>
        </p:nvSpPr>
        <p:spPr>
          <a:xfrm>
            <a:off x="304800" y="3810000"/>
            <a:ext cx="4876800" cy="1338828"/>
          </a:xfrm>
          <a:prstGeom prst="rect">
            <a:avLst/>
          </a:prstGeom>
        </p:spPr>
        <p:txBody>
          <a:bodyPr wrap="square">
            <a:spAutoFit/>
          </a:bodyPr>
          <a:lstStyle/>
          <a:p>
            <a:pPr algn="just">
              <a:lnSpc>
                <a:spcPct val="150000"/>
              </a:lnSpc>
              <a:buFont typeface="Arial" pitchFamily="34" charset="0"/>
              <a:buChar char="•"/>
            </a:pPr>
            <a:r>
              <a:rPr lang="en-US" dirty="0">
                <a:latin typeface="Times New Roman" pitchFamily="18" charset="0"/>
                <a:cs typeface="Times New Roman" pitchFamily="18" charset="0"/>
              </a:rPr>
              <a:t>The mature adults, as per the current scenario, is making dealing with the phobia of a novel corona virus</a:t>
            </a:r>
          </a:p>
        </p:txBody>
      </p:sp>
      <p:pic>
        <p:nvPicPr>
          <p:cNvPr id="4099" name="Picture 3"/>
          <p:cNvPicPr>
            <a:picLocks noChangeAspect="1" noChangeArrowheads="1"/>
          </p:cNvPicPr>
          <p:nvPr/>
        </p:nvPicPr>
        <p:blipFill>
          <a:blip r:embed="rId4"/>
          <a:srcRect/>
          <a:stretch>
            <a:fillRect/>
          </a:stretch>
        </p:blipFill>
        <p:spPr bwMode="auto">
          <a:xfrm>
            <a:off x="4572000" y="4800600"/>
            <a:ext cx="4229100" cy="1676400"/>
          </a:xfrm>
          <a:prstGeom prst="rect">
            <a:avLst/>
          </a:prstGeom>
          <a:noFill/>
          <a:ln w="9525">
            <a:noFill/>
            <a:miter lim="800000"/>
            <a:headEnd/>
            <a:tailEnd/>
          </a:ln>
          <a:effectLst/>
        </p:spPr>
      </p:pic>
      <p:sp>
        <p:nvSpPr>
          <p:cNvPr id="8" name="TextBox 7">
            <a:extLst>
              <a:ext uri="{FF2B5EF4-FFF2-40B4-BE49-F238E27FC236}">
                <a16:creationId xmlns:a16="http://schemas.microsoft.com/office/drawing/2014/main" id="{68B23162-6482-496E-AEA5-F3BCCE290DEC}"/>
              </a:ext>
            </a:extLst>
          </p:cNvPr>
          <p:cNvSpPr txBox="1"/>
          <p:nvPr/>
        </p:nvSpPr>
        <p:spPr>
          <a:xfrm>
            <a:off x="5791200" y="4208382"/>
            <a:ext cx="2590800" cy="369332"/>
          </a:xfrm>
          <a:prstGeom prst="rect">
            <a:avLst/>
          </a:prstGeom>
          <a:noFill/>
        </p:spPr>
        <p:txBody>
          <a:bodyPr wrap="square">
            <a:spAutoFit/>
          </a:bodyPr>
          <a:lstStyle/>
          <a:p>
            <a:r>
              <a:rPr kumimoji="0" lang="en-US" sz="18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(Willig, 2019). </a:t>
            </a:r>
            <a:endParaRPr lang="en-IN" dirty="0"/>
          </a:p>
        </p:txBody>
      </p:sp>
      <p:sp>
        <p:nvSpPr>
          <p:cNvPr id="10" name="TextBox 9">
            <a:extLst>
              <a:ext uri="{FF2B5EF4-FFF2-40B4-BE49-F238E27FC236}">
                <a16:creationId xmlns:a16="http://schemas.microsoft.com/office/drawing/2014/main" id="{BC87ABFC-1766-472D-9E61-9DF9ED71FCC2}"/>
              </a:ext>
            </a:extLst>
          </p:cNvPr>
          <p:cNvSpPr txBox="1"/>
          <p:nvPr/>
        </p:nvSpPr>
        <p:spPr>
          <a:xfrm>
            <a:off x="4419600" y="6560296"/>
            <a:ext cx="4654446" cy="369332"/>
          </a:xfrm>
          <a:prstGeom prst="rect">
            <a:avLst/>
          </a:prstGeom>
          <a:noFill/>
        </p:spPr>
        <p:txBody>
          <a:bodyPr wrap="square">
            <a:spAutoFit/>
          </a:bodyPr>
          <a:lstStyle/>
          <a:p>
            <a:r>
              <a:rPr kumimoji="0" lang="en-US" sz="18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(Dineen-Griffin et al., 2019)</a:t>
            </a:r>
            <a:endParaRPr lang="en-IN"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8200" y="609600"/>
            <a:ext cx="2055371" cy="584775"/>
          </a:xfrm>
          <a:prstGeom prst="rect">
            <a:avLst/>
          </a:prstGeom>
          <a:noFill/>
        </p:spPr>
        <p:txBody>
          <a:bodyPr wrap="none" rtlCol="0">
            <a:spAutoFit/>
          </a:bodyPr>
          <a:lstStyle/>
          <a:p>
            <a:r>
              <a:rPr lang="en-US" sz="3200" dirty="0">
                <a:latin typeface="Times New Roman" pitchFamily="18" charset="0"/>
                <a:cs typeface="Times New Roman" pitchFamily="18" charset="0"/>
              </a:rPr>
              <a:t>Conclusion</a:t>
            </a:r>
          </a:p>
        </p:txBody>
      </p:sp>
      <p:sp>
        <p:nvSpPr>
          <p:cNvPr id="5" name="Rectangle 4"/>
          <p:cNvSpPr/>
          <p:nvPr/>
        </p:nvSpPr>
        <p:spPr>
          <a:xfrm>
            <a:off x="609600" y="1752600"/>
            <a:ext cx="7162800" cy="923330"/>
          </a:xfrm>
          <a:prstGeom prst="rect">
            <a:avLst/>
          </a:prstGeom>
        </p:spPr>
        <p:txBody>
          <a:bodyPr wrap="square">
            <a:spAutoFit/>
          </a:bodyPr>
          <a:lstStyle/>
          <a:p>
            <a:pPr algn="just">
              <a:lnSpc>
                <a:spcPct val="150000"/>
              </a:lnSpc>
              <a:buFont typeface="Arial" pitchFamily="34" charset="0"/>
              <a:buChar char="•"/>
            </a:pPr>
            <a:r>
              <a:rPr lang="en-US" dirty="0">
                <a:latin typeface="Times New Roman" pitchFamily="18" charset="0"/>
                <a:cs typeface="Times New Roman" pitchFamily="18" charset="0"/>
              </a:rPr>
              <a:t>Health care assistance serving the mature adults with the support of significant example has been demonstrated in the report. </a:t>
            </a:r>
          </a:p>
        </p:txBody>
      </p:sp>
      <p:pic>
        <p:nvPicPr>
          <p:cNvPr id="5122" name="Picture 2"/>
          <p:cNvPicPr>
            <a:picLocks noChangeAspect="1" noChangeArrowheads="1"/>
          </p:cNvPicPr>
          <p:nvPr/>
        </p:nvPicPr>
        <p:blipFill>
          <a:blip r:embed="rId3"/>
          <a:srcRect/>
          <a:stretch>
            <a:fillRect/>
          </a:stretch>
        </p:blipFill>
        <p:spPr bwMode="auto">
          <a:xfrm>
            <a:off x="762000" y="4419600"/>
            <a:ext cx="3886200" cy="1905000"/>
          </a:xfrm>
          <a:prstGeom prst="rect">
            <a:avLst/>
          </a:prstGeom>
          <a:noFill/>
          <a:ln w="9525">
            <a:noFill/>
            <a:miter lim="800000"/>
            <a:headEnd/>
            <a:tailEnd/>
          </a:ln>
          <a:effectLst/>
        </p:spPr>
      </p:pic>
      <p:pic>
        <p:nvPicPr>
          <p:cNvPr id="5123" name="Picture 3"/>
          <p:cNvPicPr>
            <a:picLocks noChangeAspect="1" noChangeArrowheads="1"/>
          </p:cNvPicPr>
          <p:nvPr/>
        </p:nvPicPr>
        <p:blipFill>
          <a:blip r:embed="rId4"/>
          <a:srcRect/>
          <a:stretch>
            <a:fillRect/>
          </a:stretch>
        </p:blipFill>
        <p:spPr bwMode="auto">
          <a:xfrm>
            <a:off x="4724400" y="2667000"/>
            <a:ext cx="3810000" cy="1895475"/>
          </a:xfrm>
          <a:prstGeom prst="rect">
            <a:avLst/>
          </a:prstGeom>
          <a:noFill/>
          <a:ln w="9525">
            <a:noFill/>
            <a:miter lim="800000"/>
            <a:headEnd/>
            <a:tailEnd/>
          </a:ln>
          <a:effectLst/>
        </p:spPr>
      </p:pic>
      <p:sp>
        <p:nvSpPr>
          <p:cNvPr id="7" name="TextBox 6">
            <a:extLst>
              <a:ext uri="{FF2B5EF4-FFF2-40B4-BE49-F238E27FC236}">
                <a16:creationId xmlns:a16="http://schemas.microsoft.com/office/drawing/2014/main" id="{20CD281A-B810-49B9-B13B-5865934DD3B5}"/>
              </a:ext>
            </a:extLst>
          </p:cNvPr>
          <p:cNvSpPr txBox="1"/>
          <p:nvPr/>
        </p:nvSpPr>
        <p:spPr>
          <a:xfrm>
            <a:off x="1524000" y="6330846"/>
            <a:ext cx="4572000" cy="369332"/>
          </a:xfrm>
          <a:prstGeom prst="rect">
            <a:avLst/>
          </a:prstGeom>
          <a:noFill/>
        </p:spPr>
        <p:txBody>
          <a:bodyPr wrap="square">
            <a:spAutoFit/>
          </a:bodyPr>
          <a:lstStyle/>
          <a:p>
            <a:r>
              <a:rPr kumimoji="0" lang="en-US" sz="18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(Dineen-Griffin et al., 2019)</a:t>
            </a:r>
            <a:endParaRPr lang="en-IN" dirty="0"/>
          </a:p>
        </p:txBody>
      </p:sp>
      <p:sp>
        <p:nvSpPr>
          <p:cNvPr id="9" name="TextBox 8">
            <a:extLst>
              <a:ext uri="{FF2B5EF4-FFF2-40B4-BE49-F238E27FC236}">
                <a16:creationId xmlns:a16="http://schemas.microsoft.com/office/drawing/2014/main" id="{F9FE3C3B-6031-4F9D-B8D8-3C353FFCEBE5}"/>
              </a:ext>
            </a:extLst>
          </p:cNvPr>
          <p:cNvSpPr txBox="1"/>
          <p:nvPr/>
        </p:nvSpPr>
        <p:spPr>
          <a:xfrm>
            <a:off x="5638800" y="4868928"/>
            <a:ext cx="4572000" cy="369332"/>
          </a:xfrm>
          <a:prstGeom prst="rect">
            <a:avLst/>
          </a:prstGeom>
          <a:noFill/>
        </p:spPr>
        <p:txBody>
          <a:bodyPr wrap="square">
            <a:spAutoFit/>
          </a:bodyPr>
          <a:lstStyle/>
          <a:p>
            <a:r>
              <a:rPr kumimoji="0" lang="en-US" sz="18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O'Connor</a:t>
            </a:r>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66800" y="457200"/>
            <a:ext cx="2236510" cy="646331"/>
          </a:xfrm>
          <a:prstGeom prst="rect">
            <a:avLst/>
          </a:prstGeom>
          <a:noFill/>
        </p:spPr>
        <p:txBody>
          <a:bodyPr wrap="none" rtlCol="0">
            <a:spAutoFit/>
          </a:bodyPr>
          <a:lstStyle/>
          <a:p>
            <a:r>
              <a:rPr lang="en-US" sz="3600" dirty="0">
                <a:latin typeface="Times New Roman" pitchFamily="18" charset="0"/>
                <a:cs typeface="Times New Roman" pitchFamily="18" charset="0"/>
              </a:rPr>
              <a:t>References</a:t>
            </a:r>
          </a:p>
        </p:txBody>
      </p:sp>
      <p:sp>
        <p:nvSpPr>
          <p:cNvPr id="6145" name="Rectangle 1"/>
          <p:cNvSpPr>
            <a:spLocks noChangeArrowheads="1"/>
          </p:cNvSpPr>
          <p:nvPr/>
        </p:nvSpPr>
        <p:spPr bwMode="auto">
          <a:xfrm>
            <a:off x="381000" y="1828800"/>
            <a:ext cx="8382000" cy="378565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Books &amp; Journals</a:t>
            </a:r>
            <a:endParaRPr kumimoji="0" lang="en-US" sz="10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Amin, S., (2020). The psychology of coronavirus fear: Are healthcare professionals suffering from corona-phobia?. </a:t>
            </a:r>
            <a:r>
              <a:rPr kumimoji="0" lang="en-US" sz="1600" b="0" i="1"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International Journal of Healthcare Management</a:t>
            </a: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 </a:t>
            </a:r>
            <a:r>
              <a:rPr kumimoji="0" lang="en-US" sz="1600" b="0" i="1"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13</a:t>
            </a: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(3), pp.249-256.</a:t>
            </a:r>
            <a:endParaRPr kumimoji="0" lang="en-US" sz="10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err="1">
                <a:ln>
                  <a:noFill/>
                </a:ln>
                <a:solidFill>
                  <a:schemeClr val="tx1"/>
                </a:solidFill>
                <a:effectLst/>
                <a:latin typeface="Times New Roman" pitchFamily="18" charset="0"/>
                <a:ea typeface="Calibri" pitchFamily="34" charset="0"/>
                <a:cs typeface="Times New Roman" pitchFamily="18" charset="0"/>
              </a:rPr>
              <a:t>Dineen</a:t>
            </a: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-Griffin, S., Garcia-Cardenas, V., Williams, K. and </a:t>
            </a:r>
            <a:r>
              <a:rPr kumimoji="0" lang="en-US" sz="1600" b="0" i="0" u="none" strike="noStrike" cap="none" normalizeH="0" baseline="0" dirty="0" err="1">
                <a:ln>
                  <a:noFill/>
                </a:ln>
                <a:solidFill>
                  <a:schemeClr val="tx1"/>
                </a:solidFill>
                <a:effectLst/>
                <a:latin typeface="Times New Roman" pitchFamily="18" charset="0"/>
                <a:ea typeface="Calibri" pitchFamily="34" charset="0"/>
                <a:cs typeface="Times New Roman" pitchFamily="18" charset="0"/>
              </a:rPr>
              <a:t>Benrimoj</a:t>
            </a: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 S.I., (2019). Helping patients help themselves: a systematic review of self-management support strategies in primary health care practice. </a:t>
            </a:r>
            <a:r>
              <a:rPr kumimoji="0" lang="en-US" sz="1600" b="0" i="1" u="none" strike="noStrike" cap="none" normalizeH="0" baseline="0" dirty="0" err="1">
                <a:ln>
                  <a:noFill/>
                </a:ln>
                <a:solidFill>
                  <a:schemeClr val="tx1"/>
                </a:solidFill>
                <a:effectLst/>
                <a:latin typeface="Times New Roman" pitchFamily="18" charset="0"/>
                <a:ea typeface="Calibri" pitchFamily="34" charset="0"/>
                <a:cs typeface="Times New Roman" pitchFamily="18" charset="0"/>
              </a:rPr>
              <a:t>PloS</a:t>
            </a:r>
            <a:r>
              <a:rPr kumimoji="0" lang="en-US" sz="1600" b="0" i="1"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 one</a:t>
            </a: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 </a:t>
            </a:r>
            <a:r>
              <a:rPr kumimoji="0" lang="en-US" sz="1600" b="0" i="1"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14</a:t>
            </a: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(8), p.e0220116.</a:t>
            </a:r>
            <a:endParaRPr kumimoji="0" lang="en-US" sz="10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Fisher, M., Newton, C. and Sainsbury, E., (2021). </a:t>
            </a:r>
            <a:r>
              <a:rPr kumimoji="0" lang="en-US" sz="1600" b="0" i="1"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Mental health social work observed</a:t>
            </a: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 </a:t>
            </a:r>
            <a:r>
              <a:rPr kumimoji="0" lang="en-US" sz="1600" b="0" i="0" u="none" strike="noStrike" cap="none" normalizeH="0" baseline="0" dirty="0" err="1">
                <a:ln>
                  <a:noFill/>
                </a:ln>
                <a:solidFill>
                  <a:schemeClr val="tx1"/>
                </a:solidFill>
                <a:effectLst/>
                <a:latin typeface="Times New Roman" pitchFamily="18" charset="0"/>
                <a:ea typeface="Calibri" pitchFamily="34" charset="0"/>
                <a:cs typeface="Times New Roman" pitchFamily="18" charset="0"/>
              </a:rPr>
              <a:t>Routledge</a:t>
            </a: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a:t>
            </a:r>
            <a:endParaRPr kumimoji="0" lang="en-US" sz="10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O'Connor, D.B., Thayer, J.F. and </a:t>
            </a:r>
            <a:r>
              <a:rPr kumimoji="0" lang="en-US" sz="1600" b="0" i="0" u="none" strike="noStrike" cap="none" normalizeH="0" baseline="0" dirty="0" err="1">
                <a:ln>
                  <a:noFill/>
                </a:ln>
                <a:solidFill>
                  <a:schemeClr val="tx1"/>
                </a:solidFill>
                <a:effectLst/>
                <a:latin typeface="Times New Roman" pitchFamily="18" charset="0"/>
                <a:ea typeface="Calibri" pitchFamily="34" charset="0"/>
                <a:cs typeface="Times New Roman" pitchFamily="18" charset="0"/>
              </a:rPr>
              <a:t>Vedhara</a:t>
            </a: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 K., (2021). Stress and health: A review of psychobiological processes. </a:t>
            </a:r>
            <a:r>
              <a:rPr kumimoji="0" lang="en-US" sz="1600" b="0" i="1"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Annual review of psychology</a:t>
            </a: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 </a:t>
            </a:r>
            <a:r>
              <a:rPr kumimoji="0" lang="en-US" sz="1600" b="0" i="1"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72</a:t>
            </a: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 pp.663-688.</a:t>
            </a:r>
            <a:endParaRPr kumimoji="0" lang="en-US" sz="10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err="1">
                <a:ln>
                  <a:noFill/>
                </a:ln>
                <a:solidFill>
                  <a:schemeClr val="tx1"/>
                </a:solidFill>
                <a:effectLst/>
                <a:latin typeface="Times New Roman" pitchFamily="18" charset="0"/>
                <a:ea typeface="Calibri" pitchFamily="34" charset="0"/>
                <a:cs typeface="Times New Roman" pitchFamily="18" charset="0"/>
              </a:rPr>
              <a:t>Querstret</a:t>
            </a: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 D., Morison, L., Dickinson, S., </a:t>
            </a:r>
            <a:r>
              <a:rPr kumimoji="0" lang="en-US" sz="1600" b="0" i="0" u="none" strike="noStrike" cap="none" normalizeH="0" baseline="0" dirty="0" err="1">
                <a:ln>
                  <a:noFill/>
                </a:ln>
                <a:solidFill>
                  <a:schemeClr val="tx1"/>
                </a:solidFill>
                <a:effectLst/>
                <a:latin typeface="Times New Roman" pitchFamily="18" charset="0"/>
                <a:ea typeface="Calibri" pitchFamily="34" charset="0"/>
                <a:cs typeface="Times New Roman" pitchFamily="18" charset="0"/>
              </a:rPr>
              <a:t>Cropley</a:t>
            </a: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 M. and John, M., (2020). Mindfulness-based stress reduction and mindfulness-based cognitive therapy for psychological health and well-being in nonclinical samples: A systematic review and meta-analysis. </a:t>
            </a:r>
            <a:r>
              <a:rPr kumimoji="0" lang="en-US" sz="1600" b="0" i="1"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International Journal of Stress Management</a:t>
            </a: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 </a:t>
            </a:r>
            <a:r>
              <a:rPr kumimoji="0" lang="en-US" sz="1600" b="0" i="1"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27</a:t>
            </a: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(4), p.394.</a:t>
            </a:r>
            <a:endParaRPr kumimoji="0" lang="en-US" sz="10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err="1">
                <a:ln>
                  <a:noFill/>
                </a:ln>
                <a:solidFill>
                  <a:schemeClr val="tx1"/>
                </a:solidFill>
                <a:effectLst/>
                <a:latin typeface="Times New Roman" pitchFamily="18" charset="0"/>
                <a:ea typeface="Calibri" pitchFamily="34" charset="0"/>
                <a:cs typeface="Times New Roman" pitchFamily="18" charset="0"/>
              </a:rPr>
              <a:t>Willig</a:t>
            </a: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 C., (2019). What can qualitative psychology contribute to psychological knowledge?. </a:t>
            </a:r>
            <a:r>
              <a:rPr kumimoji="0" lang="en-US" sz="1600" b="0" i="1"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Psychological Methods</a:t>
            </a: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 </a:t>
            </a:r>
            <a:r>
              <a:rPr kumimoji="0" lang="en-US" sz="1600" b="0" i="1"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24</a:t>
            </a:r>
            <a:r>
              <a:rPr kumimoji="0" lang="en-US" sz="1600"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(6), p.796.</a:t>
            </a:r>
            <a:endParaRPr kumimoji="0" lang="en-US" sz="24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40</TotalTime>
  <Words>1232</Words>
  <Application>Microsoft Office PowerPoint</Application>
  <PresentationFormat>On-screen Show (4:3)</PresentationFormat>
  <Paragraphs>49</Paragraphs>
  <Slides>8</Slides>
  <Notes>5</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Median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Dell1</dc:creator>
  <cp:lastModifiedBy>Iunia Chiriac</cp:lastModifiedBy>
  <cp:revision>8</cp:revision>
  <dcterms:created xsi:type="dcterms:W3CDTF">2022-02-09T14:11:05Z</dcterms:created>
  <dcterms:modified xsi:type="dcterms:W3CDTF">2022-02-13T15:32:53Z</dcterms:modified>
</cp:coreProperties>
</file>