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Lst>
  <p:notesMasterIdLst>
    <p:notesMasterId r:id="rId30"/>
  </p:notesMasterIdLst>
  <p:handoutMasterIdLst>
    <p:handoutMasterId r:id="rId31"/>
  </p:handoutMasterIdLst>
  <p:sldIdLst>
    <p:sldId id="505" r:id="rId3"/>
    <p:sldId id="380" r:id="rId4"/>
    <p:sldId id="497" r:id="rId5"/>
    <p:sldId id="413" r:id="rId6"/>
    <p:sldId id="501" r:id="rId7"/>
    <p:sldId id="502" r:id="rId8"/>
    <p:sldId id="491" r:id="rId9"/>
    <p:sldId id="513" r:id="rId10"/>
    <p:sldId id="498" r:id="rId11"/>
    <p:sldId id="492" r:id="rId12"/>
    <p:sldId id="493" r:id="rId13"/>
    <p:sldId id="494" r:id="rId14"/>
    <p:sldId id="495" r:id="rId15"/>
    <p:sldId id="496" r:id="rId16"/>
    <p:sldId id="510" r:id="rId17"/>
    <p:sldId id="511" r:id="rId18"/>
    <p:sldId id="508" r:id="rId19"/>
    <p:sldId id="509" r:id="rId20"/>
    <p:sldId id="516" r:id="rId21"/>
    <p:sldId id="503" r:id="rId22"/>
    <p:sldId id="517" r:id="rId23"/>
    <p:sldId id="527" r:id="rId24"/>
    <p:sldId id="525" r:id="rId25"/>
    <p:sldId id="528" r:id="rId26"/>
    <p:sldId id="320" r:id="rId27"/>
    <p:sldId id="526" r:id="rId28"/>
    <p:sldId id="512" r:id="rId29"/>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A553D32-38F2-145B-05A7-F5E309FBF6C2}" name="Laila Surani" initials="LS" userId="S::l.surani@uwtsd.ac.uk::d9e3be33-304d-43a2-900d-ef35edf6177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32" autoAdjust="0"/>
    <p:restoredTop sz="95638" autoAdjust="0"/>
  </p:normalViewPr>
  <p:slideViewPr>
    <p:cSldViewPr>
      <p:cViewPr varScale="1">
        <p:scale>
          <a:sx n="72" d="100"/>
          <a:sy n="72" d="100"/>
        </p:scale>
        <p:origin x="73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8/10/relationships/authors" Targe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254DF9D3-76A3-4784-A32F-A1516F678DA8}" type="datetimeFigureOut">
              <a:rPr lang="en-US" smtClean="0"/>
              <a:pPr/>
              <a:t>10/19/2023</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2CCBE8B6-CB6D-45A7-A109-BF9E93826312}" type="slidenum">
              <a:rPr lang="en-US" smtClean="0"/>
              <a:pPr/>
              <a:t>‹#›</a:t>
            </a:fld>
            <a:endParaRPr lang="en-US"/>
          </a:p>
        </p:txBody>
      </p:sp>
    </p:spTree>
    <p:extLst>
      <p:ext uri="{BB962C8B-B14F-4D97-AF65-F5344CB8AC3E}">
        <p14:creationId xmlns:p14="http://schemas.microsoft.com/office/powerpoint/2010/main" val="21281013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70338" y="0"/>
            <a:ext cx="3038475" cy="465138"/>
          </a:xfrm>
          <a:prstGeom prst="rect">
            <a:avLst/>
          </a:prstGeom>
        </p:spPr>
        <p:txBody>
          <a:bodyPr vert="horz" lIns="91440" tIns="45720" rIns="91440" bIns="45720" rtlCol="0"/>
          <a:lstStyle>
            <a:lvl1pPr algn="r">
              <a:defRPr sz="1200"/>
            </a:lvl1pPr>
          </a:lstStyle>
          <a:p>
            <a:fld id="{1AE95DF9-56D5-4D8E-940C-D5EB398DFE18}" type="datetimeFigureOut">
              <a:rPr lang="en-US" smtClean="0"/>
              <a:pPr/>
              <a:t>10/19/2023</a:t>
            </a:fld>
            <a:endParaRPr lang="en-GB"/>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a:defRPr sz="1200"/>
            </a:lvl1pPr>
          </a:lstStyle>
          <a:p>
            <a:fld id="{D9506848-E713-4259-877D-31A69528E491}" type="slidenum">
              <a:rPr lang="en-GB" smtClean="0"/>
              <a:pPr/>
              <a:t>‹#›</a:t>
            </a:fld>
            <a:endParaRPr lang="en-GB"/>
          </a:p>
        </p:txBody>
      </p:sp>
    </p:spTree>
    <p:extLst>
      <p:ext uri="{BB962C8B-B14F-4D97-AF65-F5344CB8AC3E}">
        <p14:creationId xmlns:p14="http://schemas.microsoft.com/office/powerpoint/2010/main" val="3007786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hs.uk/conditions/insomnia/"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www.nhs.uk/conditions/diarrhoea-and-vomitin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4</a:t>
            </a:fld>
            <a:endParaRPr lang="en-GB"/>
          </a:p>
        </p:txBody>
      </p:sp>
    </p:spTree>
    <p:extLst>
      <p:ext uri="{BB962C8B-B14F-4D97-AF65-F5344CB8AC3E}">
        <p14:creationId xmlns:p14="http://schemas.microsoft.com/office/powerpoint/2010/main" val="3070985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function of pituitary gland</a:t>
            </a:r>
          </a:p>
          <a:p>
            <a:endParaRPr lang="en-GB" dirty="0"/>
          </a:p>
          <a:p>
            <a:r>
              <a:rPr lang="en-GB" b="0" i="0" dirty="0">
                <a:solidFill>
                  <a:srgbClr val="202124"/>
                </a:solidFill>
                <a:effectLst/>
                <a:latin typeface="arial" panose="020B0604020202020204" pitchFamily="34" charset="0"/>
              </a:rPr>
              <a:t>The pituitary gland is referred to as the “master gland” because it </a:t>
            </a:r>
            <a:r>
              <a:rPr lang="en-GB" b="1" i="0" dirty="0">
                <a:solidFill>
                  <a:srgbClr val="202124"/>
                </a:solidFill>
                <a:effectLst/>
                <a:latin typeface="arial" panose="020B0604020202020204" pitchFamily="34" charset="0"/>
              </a:rPr>
              <a:t>monitors and regulates many bodily functions through the hormones that it produces, including:</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Growth and sexual/reproductive development and function</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Glands (thyroid gland, adrenal glands, and gonads)</a:t>
            </a:r>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5</a:t>
            </a:fld>
            <a:endParaRPr lang="en-GB"/>
          </a:p>
        </p:txBody>
      </p:sp>
    </p:spTree>
    <p:extLst>
      <p:ext uri="{BB962C8B-B14F-4D97-AF65-F5344CB8AC3E}">
        <p14:creationId xmlns:p14="http://schemas.microsoft.com/office/powerpoint/2010/main" val="950704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Extracellular fluid</a:t>
            </a:r>
            <a:r>
              <a:rPr lang="en-GB" dirty="0"/>
              <a:t>: </a:t>
            </a:r>
            <a:r>
              <a:rPr lang="en-GB" b="0" i="0" dirty="0">
                <a:solidFill>
                  <a:srgbClr val="202124"/>
                </a:solidFill>
                <a:effectLst/>
                <a:latin typeface="arial" panose="020B0604020202020204" pitchFamily="34" charset="0"/>
              </a:rPr>
              <a:t>he other key hormone that helps regulate fluid balance. Its job is to conserve the amount of water your body loses through urine.</a:t>
            </a:r>
          </a:p>
          <a:p>
            <a:r>
              <a:rPr lang="en-GB" b="1" i="0" dirty="0" err="1">
                <a:solidFill>
                  <a:srgbClr val="202124"/>
                </a:solidFill>
                <a:effectLst/>
                <a:latin typeface="arial" panose="020B0604020202020204" pitchFamily="34" charset="0"/>
              </a:rPr>
              <a:t>Metabolisim</a:t>
            </a:r>
            <a:r>
              <a:rPr lang="en-GB" b="1" i="0" dirty="0">
                <a:solidFill>
                  <a:srgbClr val="202124"/>
                </a:solidFill>
                <a:effectLst/>
                <a:latin typeface="arial" panose="020B0604020202020204" pitchFamily="34" charset="0"/>
              </a:rPr>
              <a:t>: </a:t>
            </a:r>
            <a:r>
              <a:rPr lang="en-GB" b="0" i="0" dirty="0">
                <a:solidFill>
                  <a:srgbClr val="202124"/>
                </a:solidFill>
                <a:effectLst/>
                <a:latin typeface="arial" panose="020B0604020202020204" pitchFamily="34" charset="0"/>
              </a:rPr>
              <a:t>influence our appetite, metabolism (the rate at which our body burns kilojoules for energy</a:t>
            </a:r>
            <a:r>
              <a:rPr lang="en-GB" b="1" i="0" dirty="0">
                <a:solidFill>
                  <a:srgbClr val="202124"/>
                </a:solidFill>
                <a:effectLst/>
                <a:latin typeface="arial" panose="020B0604020202020204" pitchFamily="34" charset="0"/>
              </a:rPr>
              <a:t>)</a:t>
            </a:r>
            <a:r>
              <a:rPr lang="en-GB" b="0" i="0" dirty="0">
                <a:solidFill>
                  <a:srgbClr val="202124"/>
                </a:solidFill>
                <a:effectLst/>
                <a:latin typeface="arial" panose="020B0604020202020204" pitchFamily="34" charset="0"/>
              </a:rPr>
              <a:t>, and body fat distribution.</a:t>
            </a:r>
          </a:p>
          <a:p>
            <a:r>
              <a:rPr lang="en-GB" b="1" dirty="0"/>
              <a:t>Biological clock: </a:t>
            </a:r>
            <a:r>
              <a:rPr lang="en-GB" b="0" i="0" dirty="0">
                <a:solidFill>
                  <a:srgbClr val="202124"/>
                </a:solidFill>
                <a:effectLst/>
                <a:latin typeface="arial" panose="020B0604020202020204" pitchFamily="34" charset="0"/>
              </a:rPr>
              <a:t>This hormone is involved in many biological and physiological regulations in the body. It is an effective hormone for human biorhythm (circadian rhythm). The main role of this hormone is to maintain the biological clock and to adjust the body rhythm</a:t>
            </a:r>
          </a:p>
          <a:p>
            <a:r>
              <a:rPr lang="en-GB" b="1" i="0" dirty="0">
                <a:solidFill>
                  <a:srgbClr val="202124"/>
                </a:solidFill>
                <a:effectLst/>
                <a:latin typeface="arial" panose="020B0604020202020204" pitchFamily="34" charset="0"/>
              </a:rPr>
              <a:t>Glandular secretion: </a:t>
            </a:r>
            <a:r>
              <a:rPr lang="en-GB" b="0" i="0" dirty="0">
                <a:solidFill>
                  <a:srgbClr val="202124"/>
                </a:solidFill>
                <a:effectLst/>
                <a:latin typeface="arial" panose="020B0604020202020204" pitchFamily="34" charset="0"/>
              </a:rPr>
              <a:t>The </a:t>
            </a:r>
            <a:r>
              <a:rPr lang="en-GB" b="1" i="0" dirty="0">
                <a:solidFill>
                  <a:srgbClr val="202124"/>
                </a:solidFill>
                <a:effectLst/>
                <a:latin typeface="arial" panose="020B0604020202020204" pitchFamily="34" charset="0"/>
              </a:rPr>
              <a:t>Endocrine system</a:t>
            </a:r>
            <a:r>
              <a:rPr lang="en-GB" b="0" i="0" dirty="0">
                <a:solidFill>
                  <a:srgbClr val="202124"/>
                </a:solidFill>
                <a:effectLst/>
                <a:latin typeface="arial" panose="020B0604020202020204" pitchFamily="34" charset="0"/>
              </a:rPr>
              <a:t> regulates the activities of the body by secreting complex chemical substances (hormones) into the blood stream. These secretions come from a variety of glands which control various organs of the body. The key functions are: To regulate the metabolic functions of the body.</a:t>
            </a:r>
          </a:p>
          <a:p>
            <a:r>
              <a:rPr lang="en-GB" b="1" i="0" dirty="0">
                <a:solidFill>
                  <a:srgbClr val="202124"/>
                </a:solidFill>
                <a:effectLst/>
                <a:latin typeface="arial" panose="020B0604020202020204" pitchFamily="34" charset="0"/>
              </a:rPr>
              <a:t>Some immune function: </a:t>
            </a:r>
            <a:endParaRPr lang="en-GB" b="1"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9</a:t>
            </a:fld>
            <a:endParaRPr lang="en-GB"/>
          </a:p>
        </p:txBody>
      </p:sp>
    </p:spTree>
    <p:extLst>
      <p:ext uri="{BB962C8B-B14F-4D97-AF65-F5344CB8AC3E}">
        <p14:creationId xmlns:p14="http://schemas.microsoft.com/office/powerpoint/2010/main" val="51063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ur-PK" dirty="0"/>
              <a:t>جب ایک ہارمون ایک رسیپٹر سے منسلک ہوتا ہے، تو ریسیپٹر ہارمون کی ہدایات پر عمل کرتا ہے، یا تو خلیے کے موجودہ پروٹین کو تبدیل کرکے یا ایسے جینز کو چالو کرکے جو ایک نیا پروٹین بنائے گا۔</a:t>
            </a:r>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11</a:t>
            </a:fld>
            <a:endParaRPr lang="en-GB"/>
          </a:p>
        </p:txBody>
      </p:sp>
    </p:spTree>
    <p:extLst>
      <p:ext uri="{BB962C8B-B14F-4D97-AF65-F5344CB8AC3E}">
        <p14:creationId xmlns:p14="http://schemas.microsoft.com/office/powerpoint/2010/main" val="4074346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Grave disease :</a:t>
            </a:r>
            <a:r>
              <a:rPr lang="en-GB" b="1" i="0" dirty="0">
                <a:solidFill>
                  <a:srgbClr val="202124"/>
                </a:solidFill>
                <a:effectLst/>
                <a:latin typeface="arial" panose="020B0604020202020204" pitchFamily="34" charset="0"/>
              </a:rPr>
              <a:t>an autoimmune condition where your immune system mistakenly attacks your thyroid which causes it to become overactive</a:t>
            </a:r>
            <a:endParaRPr lang="en-GB" dirty="0"/>
          </a:p>
          <a:p>
            <a:endParaRPr lang="en-GB" dirty="0"/>
          </a:p>
          <a:p>
            <a:pPr algn="l">
              <a:buFont typeface="Arial" panose="020B0604020202020204" pitchFamily="34" charset="0"/>
              <a:buChar char="•"/>
            </a:pPr>
            <a:r>
              <a:rPr lang="en-GB" dirty="0"/>
              <a:t>Hyper </a:t>
            </a:r>
            <a:r>
              <a:rPr lang="en-GB" dirty="0" err="1"/>
              <a:t>thyroidisim</a:t>
            </a:r>
            <a:r>
              <a:rPr lang="en-GB" dirty="0"/>
              <a:t>: excess release of thyroid hormones (symptoms :</a:t>
            </a:r>
            <a:r>
              <a:rPr lang="en-GB" b="0" i="0" dirty="0">
                <a:solidFill>
                  <a:srgbClr val="212B32"/>
                </a:solidFill>
                <a:effectLst/>
                <a:latin typeface="Frutiger W01"/>
              </a:rPr>
              <a:t>nervousness, anxiety and irritability</a:t>
            </a:r>
          </a:p>
          <a:p>
            <a:pPr algn="l">
              <a:buFont typeface="Arial" panose="020B0604020202020204" pitchFamily="34" charset="0"/>
              <a:buChar char="•"/>
            </a:pPr>
            <a:r>
              <a:rPr lang="en-GB" b="0" i="0" dirty="0">
                <a:solidFill>
                  <a:srgbClr val="212B32"/>
                </a:solidFill>
                <a:effectLst/>
                <a:latin typeface="Frutiger W01"/>
              </a:rPr>
              <a:t>hyperactivity – you may find it hard to stay still and have a lot of nervous energy</a:t>
            </a:r>
          </a:p>
          <a:p>
            <a:pPr algn="l">
              <a:buFont typeface="Arial" panose="020B0604020202020204" pitchFamily="34" charset="0"/>
              <a:buChar char="•"/>
            </a:pPr>
            <a:r>
              <a:rPr lang="en-GB" b="0" i="0" dirty="0">
                <a:solidFill>
                  <a:srgbClr val="212B32"/>
                </a:solidFill>
                <a:effectLst/>
                <a:latin typeface="Frutiger W01"/>
              </a:rPr>
              <a:t>mood swings</a:t>
            </a:r>
          </a:p>
          <a:p>
            <a:pPr algn="l">
              <a:buFont typeface="Arial" panose="020B0604020202020204" pitchFamily="34" charset="0"/>
              <a:buChar char="•"/>
            </a:pPr>
            <a:r>
              <a:rPr lang="en-GB" b="0" i="0" dirty="0">
                <a:solidFill>
                  <a:srgbClr val="005EB8"/>
                </a:solidFill>
                <a:effectLst/>
                <a:latin typeface="Frutiger W01"/>
                <a:hlinkClick r:id="rId3"/>
              </a:rPr>
              <a:t>difficulty sleeping</a:t>
            </a:r>
            <a:endParaRPr lang="en-GB" b="0" i="0" dirty="0">
              <a:solidFill>
                <a:srgbClr val="212B32"/>
              </a:solidFill>
              <a:effectLst/>
              <a:latin typeface="Frutiger W01"/>
            </a:endParaRPr>
          </a:p>
          <a:p>
            <a:pPr algn="l">
              <a:buFont typeface="Arial" panose="020B0604020202020204" pitchFamily="34" charset="0"/>
              <a:buChar char="•"/>
            </a:pPr>
            <a:r>
              <a:rPr lang="en-GB" b="0" i="0" dirty="0">
                <a:solidFill>
                  <a:srgbClr val="212B32"/>
                </a:solidFill>
                <a:effectLst/>
                <a:latin typeface="Frutiger W01"/>
              </a:rPr>
              <a:t>feeling tired all the time</a:t>
            </a:r>
          </a:p>
          <a:p>
            <a:pPr algn="l">
              <a:buFont typeface="Arial" panose="020B0604020202020204" pitchFamily="34" charset="0"/>
              <a:buChar char="•"/>
            </a:pPr>
            <a:r>
              <a:rPr lang="en-GB" b="0" i="0" dirty="0">
                <a:solidFill>
                  <a:srgbClr val="212B32"/>
                </a:solidFill>
                <a:effectLst/>
                <a:latin typeface="Frutiger W01"/>
              </a:rPr>
              <a:t>sensitivity to heat</a:t>
            </a:r>
          </a:p>
          <a:p>
            <a:pPr algn="l">
              <a:buFont typeface="Arial" panose="020B0604020202020204" pitchFamily="34" charset="0"/>
              <a:buChar char="•"/>
            </a:pPr>
            <a:r>
              <a:rPr lang="en-GB" b="0" i="0" dirty="0">
                <a:solidFill>
                  <a:srgbClr val="212B32"/>
                </a:solidFill>
                <a:effectLst/>
                <a:latin typeface="Frutiger W01"/>
              </a:rPr>
              <a:t>muscle weakness</a:t>
            </a:r>
          </a:p>
          <a:p>
            <a:pPr algn="l">
              <a:buFont typeface="Arial" panose="020B0604020202020204" pitchFamily="34" charset="0"/>
              <a:buChar char="•"/>
            </a:pPr>
            <a:r>
              <a:rPr lang="en-GB" b="0" i="0" dirty="0">
                <a:solidFill>
                  <a:srgbClr val="005EB8"/>
                </a:solidFill>
                <a:effectLst/>
                <a:latin typeface="Frutiger W01"/>
                <a:hlinkClick r:id="rId4"/>
              </a:rPr>
              <a:t>diarrhoea</a:t>
            </a:r>
            <a:endParaRPr lang="en-GB" b="0" i="0" dirty="0">
              <a:solidFill>
                <a:srgbClr val="212B32"/>
              </a:solidFill>
              <a:effectLst/>
              <a:latin typeface="Frutiger W01"/>
            </a:endParaRPr>
          </a:p>
          <a:p>
            <a:endParaRPr lang="en-GB" dirty="0"/>
          </a:p>
          <a:p>
            <a:endParaRPr lang="en-GB" dirty="0"/>
          </a:p>
          <a:p>
            <a:pPr algn="l">
              <a:buFont typeface="Arial" panose="020B0604020202020204" pitchFamily="34" charset="0"/>
              <a:buChar char="•"/>
            </a:pPr>
            <a:r>
              <a:rPr lang="en-GB" dirty="0"/>
              <a:t>Hypo </a:t>
            </a:r>
            <a:r>
              <a:rPr lang="en-GB" dirty="0" err="1"/>
              <a:t>thyroidisim</a:t>
            </a:r>
            <a:r>
              <a:rPr lang="en-GB" dirty="0"/>
              <a:t> : less hormones (</a:t>
            </a:r>
            <a:r>
              <a:rPr lang="en-GB" b="0" i="0" dirty="0">
                <a:solidFill>
                  <a:srgbClr val="202124"/>
                </a:solidFill>
                <a:effectLst/>
                <a:latin typeface="arial" panose="020B0604020202020204" pitchFamily="34" charset="0"/>
              </a:rPr>
              <a:t>Fatigue.</a:t>
            </a:r>
          </a:p>
          <a:p>
            <a:pPr algn="l">
              <a:buFont typeface="Arial" panose="020B0604020202020204" pitchFamily="34" charset="0"/>
              <a:buChar char="•"/>
            </a:pPr>
            <a:r>
              <a:rPr lang="en-GB" b="0" i="0" dirty="0">
                <a:solidFill>
                  <a:srgbClr val="202124"/>
                </a:solidFill>
                <a:effectLst/>
                <a:latin typeface="arial" panose="020B0604020202020204" pitchFamily="34" charset="0"/>
              </a:rPr>
              <a:t>Increased sensitivity to cold.</a:t>
            </a:r>
          </a:p>
          <a:p>
            <a:pPr algn="l">
              <a:buFont typeface="Arial" panose="020B0604020202020204" pitchFamily="34" charset="0"/>
              <a:buChar char="•"/>
            </a:pPr>
            <a:r>
              <a:rPr lang="en-GB" b="0" i="0" dirty="0">
                <a:solidFill>
                  <a:srgbClr val="202124"/>
                </a:solidFill>
                <a:effectLst/>
                <a:latin typeface="arial" panose="020B0604020202020204" pitchFamily="34" charset="0"/>
              </a:rPr>
              <a:t>Constipation.</a:t>
            </a:r>
          </a:p>
          <a:p>
            <a:pPr algn="l">
              <a:buFont typeface="Arial" panose="020B0604020202020204" pitchFamily="34" charset="0"/>
              <a:buChar char="•"/>
            </a:pPr>
            <a:r>
              <a:rPr lang="en-GB" b="0" i="0" dirty="0">
                <a:solidFill>
                  <a:srgbClr val="202124"/>
                </a:solidFill>
                <a:effectLst/>
                <a:latin typeface="arial" panose="020B0604020202020204" pitchFamily="34" charset="0"/>
              </a:rPr>
              <a:t>Dry skin.</a:t>
            </a:r>
          </a:p>
          <a:p>
            <a:pPr algn="l">
              <a:buFont typeface="Arial" panose="020B0604020202020204" pitchFamily="34" charset="0"/>
              <a:buChar char="•"/>
            </a:pPr>
            <a:r>
              <a:rPr lang="en-GB" b="0" i="0" dirty="0">
                <a:solidFill>
                  <a:srgbClr val="202124"/>
                </a:solidFill>
                <a:effectLst/>
                <a:latin typeface="arial" panose="020B0604020202020204" pitchFamily="34" charset="0"/>
              </a:rPr>
              <a:t>Weight gain.</a:t>
            </a:r>
          </a:p>
          <a:p>
            <a:pPr algn="l">
              <a:buFont typeface="Arial" panose="020B0604020202020204" pitchFamily="34" charset="0"/>
              <a:buChar char="•"/>
            </a:pPr>
            <a:r>
              <a:rPr lang="en-GB" b="0" i="0" dirty="0">
                <a:solidFill>
                  <a:srgbClr val="202124"/>
                </a:solidFill>
                <a:effectLst/>
                <a:latin typeface="arial" panose="020B0604020202020204" pitchFamily="34" charset="0"/>
              </a:rPr>
              <a:t>Puffy face.</a:t>
            </a:r>
          </a:p>
          <a:p>
            <a:pPr algn="l">
              <a:buFont typeface="Arial" panose="020B0604020202020204" pitchFamily="34" charset="0"/>
              <a:buChar char="•"/>
            </a:pPr>
            <a:r>
              <a:rPr lang="en-GB" b="0" i="0" dirty="0">
                <a:solidFill>
                  <a:srgbClr val="202124"/>
                </a:solidFill>
                <a:effectLst/>
                <a:latin typeface="arial" panose="020B0604020202020204" pitchFamily="34" charset="0"/>
              </a:rPr>
              <a:t>Hoarseness.</a:t>
            </a:r>
          </a:p>
          <a:p>
            <a:pPr algn="l">
              <a:buFont typeface="Arial" panose="020B0604020202020204" pitchFamily="34" charset="0"/>
              <a:buChar char="•"/>
            </a:pPr>
            <a:r>
              <a:rPr lang="en-GB" b="0" i="0" dirty="0">
                <a:solidFill>
                  <a:srgbClr val="202124"/>
                </a:solidFill>
                <a:effectLst/>
                <a:latin typeface="arial" panose="020B0604020202020204" pitchFamily="34" charset="0"/>
              </a:rPr>
              <a:t>Muscle </a:t>
            </a:r>
            <a:r>
              <a:rPr lang="en-GB" b="0" i="0" dirty="0" err="1">
                <a:solidFill>
                  <a:srgbClr val="202124"/>
                </a:solidFill>
                <a:effectLst/>
                <a:latin typeface="arial" panose="020B0604020202020204" pitchFamily="34" charset="0"/>
              </a:rPr>
              <a:t>weaknes</a:t>
            </a:r>
            <a:endParaRPr lang="en-GB" b="0" i="0" dirty="0">
              <a:solidFill>
                <a:srgbClr val="202124"/>
              </a:solidFill>
              <a:effectLst/>
              <a:latin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D9506848-E713-4259-877D-31A69528E491}" type="slidenum">
              <a:rPr lang="en-GB" smtClean="0"/>
              <a:pPr/>
              <a:t>20</a:t>
            </a:fld>
            <a:endParaRPr lang="en-GB"/>
          </a:p>
        </p:txBody>
      </p:sp>
    </p:spTree>
    <p:extLst>
      <p:ext uri="{BB962C8B-B14F-4D97-AF65-F5344CB8AC3E}">
        <p14:creationId xmlns:p14="http://schemas.microsoft.com/office/powerpoint/2010/main" val="784097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683568" y="2852936"/>
            <a:ext cx="5832648" cy="1800200"/>
          </a:xfrm>
        </p:spPr>
        <p:txBody>
          <a:bodyPr>
            <a:normAutofit/>
          </a:bodyPr>
          <a:lstStyle>
            <a:lvl1pPr>
              <a:defRPr sz="4000">
                <a:solidFill>
                  <a:schemeClr val="bg1"/>
                </a:solidFill>
              </a:defRPr>
            </a:lvl1pPr>
          </a:lstStyle>
          <a:p>
            <a:r>
              <a:rPr lang="en-US"/>
              <a:t>Click to edit Master title style</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pic>
        <p:nvPicPr>
          <p:cNvPr id="8" name="Picture 7"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lvl1pPr>
              <a:buClr>
                <a:srgbClr val="8C8025"/>
              </a:buClr>
              <a:buFont typeface="Wingdings" pitchFamily="2" charset="2"/>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
        <p:nvSpPr>
          <p:cNvPr id="12" name="Rectangle 11"/>
          <p:cNvSpPr/>
          <p:nvPr/>
        </p:nvSpPr>
        <p:spPr>
          <a:xfrm>
            <a:off x="0" y="0"/>
            <a:ext cx="9144000" cy="465313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p:cNvCxnSpPr/>
          <p:nvPr/>
        </p:nvCxnSpPr>
        <p:spPr>
          <a:xfrm>
            <a:off x="0" y="4653136"/>
            <a:ext cx="9144000" cy="0"/>
          </a:xfrm>
          <a:prstGeom prst="line">
            <a:avLst/>
          </a:prstGeom>
          <a:ln w="31750">
            <a:solidFill>
              <a:srgbClr val="8C7F26"/>
            </a:solidFill>
            <a:miter lim="800000"/>
          </a:ln>
        </p:spPr>
        <p:style>
          <a:lnRef idx="1">
            <a:schemeClr val="accent1"/>
          </a:lnRef>
          <a:fillRef idx="0">
            <a:schemeClr val="accent1"/>
          </a:fillRef>
          <a:effectRef idx="0">
            <a:schemeClr val="accent1"/>
          </a:effectRef>
          <a:fontRef idx="minor">
            <a:schemeClr val="tx1"/>
          </a:fontRef>
        </p:style>
      </p:cxnSp>
      <p:sp>
        <p:nvSpPr>
          <p:cNvPr id="15" name="Title 1"/>
          <p:cNvSpPr>
            <a:spLocks noGrp="1"/>
          </p:cNvSpPr>
          <p:nvPr>
            <p:ph type="ctrTitle"/>
          </p:nvPr>
        </p:nvSpPr>
        <p:spPr>
          <a:xfrm>
            <a:off x="683568" y="2852936"/>
            <a:ext cx="5899253" cy="1470025"/>
          </a:xfrm>
        </p:spPr>
        <p:txBody>
          <a:bodyPr>
            <a:normAutofit/>
          </a:bodyPr>
          <a:lstStyle>
            <a:lvl1pPr>
              <a:defRPr sz="4000">
                <a:solidFill>
                  <a:schemeClr val="bg1"/>
                </a:solidFill>
              </a:defRPr>
            </a:lvl1pPr>
          </a:lstStyle>
          <a:p>
            <a:r>
              <a:rPr lang="en-US"/>
              <a:t>Click to edit Master title style</a:t>
            </a:r>
            <a:endParaRPr lang="en-GB" dirty="0"/>
          </a:p>
        </p:txBody>
      </p:sp>
      <p:sp>
        <p:nvSpPr>
          <p:cNvPr id="16" name="Subtitle 2"/>
          <p:cNvSpPr>
            <a:spLocks noGrp="1"/>
          </p:cNvSpPr>
          <p:nvPr>
            <p:ph type="subTitle" idx="1"/>
          </p:nvPr>
        </p:nvSpPr>
        <p:spPr>
          <a:xfrm>
            <a:off x="751810" y="5013176"/>
            <a:ext cx="5836414" cy="792088"/>
          </a:xfrm>
        </p:spPr>
        <p:txBody>
          <a:bodyP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17" name="Picture 16"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a:t>TA-AMEN</a:t>
            </a:r>
            <a:endParaRPr lang="en-GB"/>
          </a:p>
        </p:txBody>
      </p:sp>
      <p:sp>
        <p:nvSpPr>
          <p:cNvPr id="8" name="Footer Placeholder 7"/>
          <p:cNvSpPr>
            <a:spLocks noGrp="1"/>
          </p:cNvSpPr>
          <p:nvPr>
            <p:ph type="ftr" sz="quarter" idx="11"/>
          </p:nvPr>
        </p:nvSpPr>
        <p:spPr/>
        <p:txBody>
          <a:bodyPr/>
          <a:lstStyle/>
          <a:p>
            <a:r>
              <a:rPr lang="en-GB"/>
              <a:t>Project Management wk 8-9</a:t>
            </a:r>
          </a:p>
        </p:txBody>
      </p:sp>
      <p:sp>
        <p:nvSpPr>
          <p:cNvPr id="9" name="Slide Number Placeholder 8"/>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a:t>TA-AMEN</a:t>
            </a:r>
            <a:endParaRPr lang="en-GB"/>
          </a:p>
        </p:txBody>
      </p:sp>
      <p:sp>
        <p:nvSpPr>
          <p:cNvPr id="4" name="Footer Placeholder 3"/>
          <p:cNvSpPr>
            <a:spLocks noGrp="1"/>
          </p:cNvSpPr>
          <p:nvPr>
            <p:ph type="ftr" sz="quarter" idx="11"/>
          </p:nvPr>
        </p:nvSpPr>
        <p:spPr/>
        <p:txBody>
          <a:bodyPr/>
          <a:lstStyle/>
          <a:p>
            <a:r>
              <a:rPr lang="en-GB"/>
              <a:t>Project Management wk 8-9</a:t>
            </a:r>
          </a:p>
        </p:txBody>
      </p:sp>
      <p:sp>
        <p:nvSpPr>
          <p:cNvPr id="5" name="Slide Number Placeholder 4"/>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14847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logo.wmf"/>
          <p:cNvPicPr>
            <a:picLocks noChangeAspect="1"/>
          </p:cNvPicPr>
          <p:nvPr/>
        </p:nvPicPr>
        <p:blipFill>
          <a:blip r:embed="rId2" cstate="print"/>
          <a:stretch>
            <a:fillRect/>
          </a:stretch>
        </p:blipFill>
        <p:spPr>
          <a:xfrm>
            <a:off x="7452320" y="4865965"/>
            <a:ext cx="1129625" cy="842851"/>
          </a:xfrm>
          <a:prstGeom prst="rect">
            <a:avLst/>
          </a:prstGeom>
        </p:spPr>
      </p:pic>
      <p:sp>
        <p:nvSpPr>
          <p:cNvPr id="7" name="TextBox 6"/>
          <p:cNvSpPr txBox="1"/>
          <p:nvPr/>
        </p:nvSpPr>
        <p:spPr>
          <a:xfrm>
            <a:off x="2051720" y="5802069"/>
            <a:ext cx="6624736" cy="723275"/>
          </a:xfrm>
          <a:prstGeom prst="rect">
            <a:avLst/>
          </a:prstGeom>
          <a:noFill/>
        </p:spPr>
        <p:txBody>
          <a:bodyPr wrap="square" rtlCol="0">
            <a:spAutoFit/>
          </a:bodyPr>
          <a:lstStyle/>
          <a:p>
            <a:pPr algn="r"/>
            <a:r>
              <a:rPr lang="en-GB" sz="1800" dirty="0">
                <a:latin typeface="Gill Sans MT" pitchFamily="34" charset="0"/>
              </a:rPr>
              <a:t>© Copyright London School of Science</a:t>
            </a:r>
            <a:r>
              <a:rPr lang="en-GB" sz="1800" baseline="0" dirty="0">
                <a:latin typeface="Gill Sans MT" pitchFamily="34" charset="0"/>
              </a:rPr>
              <a:t> &amp; Technology 2010</a:t>
            </a:r>
          </a:p>
          <a:p>
            <a:pPr algn="r"/>
            <a:r>
              <a:rPr lang="en-GB" sz="1200" baseline="0" dirty="0">
                <a:latin typeface="Gill Sans MT" pitchFamily="34" charset="0"/>
              </a:rPr>
              <a:t>First Floor, Alperton House Bridgewater Road, Wembley, London, Middlesex HA0 1EH</a:t>
            </a:r>
          </a:p>
          <a:p>
            <a:pPr algn="r"/>
            <a:r>
              <a:rPr lang="de-DE" sz="1100" b="1" baseline="0" dirty="0">
                <a:latin typeface="Gill Sans MT" pitchFamily="34" charset="0"/>
              </a:rPr>
              <a:t>t:</a:t>
            </a:r>
            <a:r>
              <a:rPr lang="de-DE" sz="1100" baseline="0" dirty="0">
                <a:latin typeface="Gill Sans MT" pitchFamily="34" charset="0"/>
              </a:rPr>
              <a:t> +44 (0) 20 8795 3863   </a:t>
            </a:r>
            <a:r>
              <a:rPr lang="de-DE" sz="1100" b="1" baseline="0" dirty="0">
                <a:latin typeface="Gill Sans MT" pitchFamily="34" charset="0"/>
              </a:rPr>
              <a:t>f:</a:t>
            </a:r>
            <a:r>
              <a:rPr lang="de-DE" sz="1100" baseline="0" dirty="0">
                <a:latin typeface="Gill Sans MT" pitchFamily="34" charset="0"/>
              </a:rPr>
              <a:t> +44 (0) 20 8795 3864       </a:t>
            </a:r>
            <a:r>
              <a:rPr lang="de-DE" sz="1100" b="1" baseline="0" dirty="0">
                <a:latin typeface="Gill Sans MT" pitchFamily="34" charset="0"/>
              </a:rPr>
              <a:t>e:</a:t>
            </a:r>
            <a:r>
              <a:rPr lang="de-DE" sz="1100" baseline="0" dirty="0">
                <a:latin typeface="Gill Sans MT" pitchFamily="34" charset="0"/>
              </a:rPr>
              <a:t> info@lsst.com   </a:t>
            </a:r>
            <a:r>
              <a:rPr lang="de-DE" sz="1100" b="1" baseline="0" dirty="0">
                <a:latin typeface="Gill Sans MT" pitchFamily="34" charset="0"/>
              </a:rPr>
              <a:t>w:</a:t>
            </a:r>
            <a:r>
              <a:rPr lang="de-DE" sz="1100" baseline="0" dirty="0">
                <a:latin typeface="Gill Sans MT" pitchFamily="34" charset="0"/>
              </a:rPr>
              <a:t> www.lsst.com</a:t>
            </a:r>
            <a:endParaRPr lang="en-GB" sz="1100" baseline="0" dirty="0">
              <a:latin typeface="Gill Sans MT"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0635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8298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22388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6544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37407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8187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51551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27785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495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87139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0434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p:nvPr/>
        </p:nvSpPr>
        <p:spPr>
          <a:xfrm>
            <a:off x="0" y="0"/>
            <a:ext cx="9144000" cy="141277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TA-AMEN</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Project Management wk 8-9</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DE582-440D-41C7-9541-D8204DCB74FB}" type="slidenum">
              <a:rPr lang="en-GB" smtClean="0"/>
              <a:pPr/>
              <a:t>‹#›</a:t>
            </a:fld>
            <a:endParaRPr lang="en-GB"/>
          </a:p>
        </p:txBody>
      </p:sp>
      <p:cxnSp>
        <p:nvCxnSpPr>
          <p:cNvPr id="12" name="Straight Connector 11"/>
          <p:cNvCxnSpPr/>
          <p:nvPr/>
        </p:nvCxnSpPr>
        <p:spPr>
          <a:xfrm>
            <a:off x="0" y="1412776"/>
            <a:ext cx="9144000" cy="0"/>
          </a:xfrm>
          <a:prstGeom prst="line">
            <a:avLst/>
          </a:prstGeom>
          <a:ln w="25400">
            <a:solidFill>
              <a:srgbClr val="8C7F26"/>
            </a:solidFill>
            <a:miter lim="800000"/>
          </a:ln>
        </p:spPr>
        <p:style>
          <a:lnRef idx="1">
            <a:schemeClr val="accent1"/>
          </a:lnRef>
          <a:fillRef idx="0">
            <a:schemeClr val="accent1"/>
          </a:fillRef>
          <a:effectRef idx="0">
            <a:schemeClr val="accent1"/>
          </a:effectRef>
          <a:fontRef idx="minor">
            <a:schemeClr val="tx1"/>
          </a:fontRef>
        </p:style>
      </p:cxnSp>
      <p:pic>
        <p:nvPicPr>
          <p:cNvPr id="13" name="Picture 12" descr="logo.wmf"/>
          <p:cNvPicPr>
            <a:picLocks noChangeAspect="1"/>
          </p:cNvPicPr>
          <p:nvPr/>
        </p:nvPicPr>
        <p:blipFill>
          <a:blip r:embed="rId13" cstate="print"/>
          <a:stretch>
            <a:fillRect/>
          </a:stretch>
        </p:blipFill>
        <p:spPr>
          <a:xfrm>
            <a:off x="7740352" y="404664"/>
            <a:ext cx="1129625" cy="842851"/>
          </a:xfrm>
          <a:prstGeom prst="rect">
            <a:avLst/>
          </a:prstGeom>
        </p:spPr>
      </p:pic>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spcBef>
          <a:spcPct val="0"/>
        </a:spcBef>
        <a:buNone/>
        <a:defRPr sz="3600" kern="1200">
          <a:solidFill>
            <a:schemeClr val="bg1"/>
          </a:solidFill>
          <a:latin typeface="Cambria" pitchFamily="18" charset="0"/>
          <a:ea typeface="+mj-ea"/>
          <a:cs typeface="+mj-cs"/>
        </a:defRPr>
      </a:lvl1pPr>
    </p:titleStyle>
    <p:bodyStyle>
      <a:lvl1pPr marL="342900" indent="-342900" algn="l" defTabSz="914400" rtl="0" eaLnBrk="1" latinLnBrk="0" hangingPunct="1">
        <a:spcBef>
          <a:spcPct val="20000"/>
        </a:spcBef>
        <a:buClr>
          <a:srgbClr val="8C8025"/>
        </a:buClr>
        <a:buFont typeface="Wingdings" pitchFamily="2" charset="2"/>
        <a:buChar char="§"/>
        <a:defRPr sz="2800" kern="1200">
          <a:solidFill>
            <a:schemeClr val="tx1"/>
          </a:solidFill>
          <a:latin typeface="Gill Sans MT"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Gill Sans MT"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ill Sans MT"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19/10/2023</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700948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SPRPkLoKp8" TargetMode="Externa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www.england.nhs.uk/ourwork/clinical-policy/ltc/our-work-on-long-term-conditions/neurological/" TargetMode="External"/><Relationship Id="rId2" Type="http://schemas.openxmlformats.org/officeDocument/2006/relationships/hyperlink" Target="https://www.endocrine.org/our-community/advancing-endocrinology-and-public-health" TargetMode="Externa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772816"/>
            <a:ext cx="7992888" cy="1470025"/>
          </a:xfrm>
        </p:spPr>
        <p:txBody>
          <a:bodyPr>
            <a:noAutofit/>
          </a:bodyPr>
          <a:lstStyle/>
          <a:p>
            <a:pPr marL="0" indent="0"/>
            <a:r>
              <a:rPr lang="en-GB" altLang="en-US" sz="4200" b="1" dirty="0">
                <a:solidFill>
                  <a:schemeClr val="bg1"/>
                </a:solidFill>
              </a:rPr>
              <a:t>INTRODUCTION TO PHYSIOLOGY</a:t>
            </a:r>
            <a:br>
              <a:rPr lang="en-GB" altLang="en-US" sz="4200" b="1" dirty="0">
                <a:solidFill>
                  <a:schemeClr val="bg1"/>
                </a:solidFill>
              </a:rPr>
            </a:br>
            <a:r>
              <a:rPr lang="en-GB" altLang="en-US" sz="4200" b="1" dirty="0">
                <a:solidFill>
                  <a:schemeClr val="bg1"/>
                </a:solidFill>
              </a:rPr>
              <a:t>(BMHP5023)</a:t>
            </a:r>
          </a:p>
        </p:txBody>
      </p:sp>
      <p:sp>
        <p:nvSpPr>
          <p:cNvPr id="3" name="TextBox 2">
            <a:extLst>
              <a:ext uri="{FF2B5EF4-FFF2-40B4-BE49-F238E27FC236}">
                <a16:creationId xmlns:a16="http://schemas.microsoft.com/office/drawing/2014/main" id="{9D1C96DE-C090-4E6B-AC0B-470FD4653840}"/>
              </a:ext>
            </a:extLst>
          </p:cNvPr>
          <p:cNvSpPr txBox="1"/>
          <p:nvPr/>
        </p:nvSpPr>
        <p:spPr>
          <a:xfrm>
            <a:off x="1475656" y="4005064"/>
            <a:ext cx="6552728" cy="1200329"/>
          </a:xfrm>
          <a:prstGeom prst="rect">
            <a:avLst/>
          </a:prstGeom>
          <a:noFill/>
        </p:spPr>
        <p:txBody>
          <a:bodyPr wrap="square" rtlCol="0">
            <a:spAutoFit/>
          </a:bodyPr>
          <a:lstStyle/>
          <a:p>
            <a:pPr algn="ctr"/>
            <a:r>
              <a:rPr lang="en-GB" sz="3600" b="1" dirty="0">
                <a:solidFill>
                  <a:schemeClr val="bg1"/>
                </a:solidFill>
              </a:rPr>
              <a:t>WEEK 3 </a:t>
            </a:r>
            <a:r>
              <a:rPr lang="en-GB" sz="3600" b="1">
                <a:solidFill>
                  <a:schemeClr val="bg1"/>
                </a:solidFill>
              </a:rPr>
              <a:t>SESSION 2: </a:t>
            </a:r>
            <a:endParaRPr lang="en-GB" sz="3600" b="1" dirty="0">
              <a:solidFill>
                <a:schemeClr val="bg1"/>
              </a:solidFill>
            </a:endParaRPr>
          </a:p>
          <a:p>
            <a:pPr algn="ctr"/>
            <a:r>
              <a:rPr lang="en-GB" sz="3600" b="1" dirty="0">
                <a:solidFill>
                  <a:schemeClr val="bg1"/>
                </a:solidFill>
              </a:rPr>
              <a:t>THE ENDOCRINE SYSTEM</a:t>
            </a:r>
          </a:p>
        </p:txBody>
      </p:sp>
    </p:spTree>
    <p:extLst>
      <p:ext uri="{BB962C8B-B14F-4D97-AF65-F5344CB8AC3E}">
        <p14:creationId xmlns:p14="http://schemas.microsoft.com/office/powerpoint/2010/main" val="2743663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Objective of the Session</a:t>
            </a:r>
          </a:p>
        </p:txBody>
      </p:sp>
      <p:sp>
        <p:nvSpPr>
          <p:cNvPr id="3" name="Content Placeholder 2"/>
          <p:cNvSpPr>
            <a:spLocks noGrp="1"/>
          </p:cNvSpPr>
          <p:nvPr>
            <p:ph idx="1"/>
          </p:nvPr>
        </p:nvSpPr>
        <p:spPr/>
        <p:txBody>
          <a:bodyPr>
            <a:normAutofit/>
          </a:bodyPr>
          <a:lstStyle/>
          <a:p>
            <a:pPr marL="0" indent="0">
              <a:lnSpc>
                <a:spcPct val="90000"/>
              </a:lnSpc>
              <a:buClr>
                <a:schemeClr val="accent2"/>
              </a:buClr>
              <a:buNone/>
              <a:defRPr/>
            </a:pPr>
            <a:r>
              <a:rPr lang="en-US" dirty="0">
                <a:ea typeface="Tahoma" pitchFamily="34" charset="0"/>
                <a:cs typeface="Tahoma" pitchFamily="34" charset="0"/>
              </a:rPr>
              <a:t>By the end of the lesson students will be able to:</a:t>
            </a:r>
          </a:p>
          <a:p>
            <a:pPr marL="0" indent="0">
              <a:lnSpc>
                <a:spcPct val="90000"/>
              </a:lnSpc>
              <a:buClr>
                <a:schemeClr val="accent2"/>
              </a:buClr>
              <a:buNone/>
              <a:defRPr/>
            </a:pPr>
            <a:endParaRPr lang="en-GB" dirty="0">
              <a:ea typeface="Tahoma" pitchFamily="34" charset="0"/>
              <a:cs typeface="Tahoma" pitchFamily="34" charset="0"/>
            </a:endParaRPr>
          </a:p>
          <a:p>
            <a:pPr marL="0" indent="0">
              <a:lnSpc>
                <a:spcPct val="90000"/>
              </a:lnSpc>
              <a:buClr>
                <a:schemeClr val="accent2"/>
              </a:buClr>
              <a:buNone/>
              <a:defRPr/>
            </a:pPr>
            <a:r>
              <a:rPr lang="en-GB" dirty="0">
                <a:ea typeface="Tahoma" pitchFamily="34" charset="0"/>
                <a:cs typeface="Tahoma" pitchFamily="34" charset="0"/>
              </a:rPr>
              <a:t>Discuss the function of the endocrine system in relation to the principle of homeostasis.</a:t>
            </a:r>
          </a:p>
          <a:p>
            <a:pPr>
              <a:lnSpc>
                <a:spcPct val="90000"/>
              </a:lnSpc>
              <a:buClr>
                <a:schemeClr val="accent2"/>
              </a:buClr>
              <a:buNone/>
              <a:defRPr/>
            </a:pPr>
            <a:endParaRPr lang="en-GB" dirty="0"/>
          </a:p>
          <a:p>
            <a:pPr>
              <a:lnSpc>
                <a:spcPct val="90000"/>
              </a:lnSpc>
              <a:buClr>
                <a:schemeClr val="accent2"/>
              </a:buClr>
              <a:buNone/>
              <a:defRPr/>
            </a:pPr>
            <a:endParaRPr lang="en-GB" dirty="0"/>
          </a:p>
          <a:p>
            <a:pPr>
              <a:lnSpc>
                <a:spcPct val="90000"/>
              </a:lnSpc>
              <a:buClr>
                <a:schemeClr val="accent2"/>
              </a:buClr>
              <a:buNone/>
              <a:defRPr/>
            </a:pPr>
            <a:endParaRPr lang="en-US" dirty="0"/>
          </a:p>
          <a:p>
            <a:endParaRPr lang="en-GB" dirty="0"/>
          </a:p>
        </p:txBody>
      </p:sp>
    </p:spTree>
    <p:extLst>
      <p:ext uri="{BB962C8B-B14F-4D97-AF65-F5344CB8AC3E}">
        <p14:creationId xmlns:p14="http://schemas.microsoft.com/office/powerpoint/2010/main" val="3046696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5556" y="260648"/>
            <a:ext cx="7992888" cy="5421263"/>
          </a:xfrm>
          <a:prstGeom prst="rect">
            <a:avLst/>
          </a:prstGeom>
        </p:spPr>
      </p:pic>
    </p:spTree>
    <p:extLst>
      <p:ext uri="{BB962C8B-B14F-4D97-AF65-F5344CB8AC3E}">
        <p14:creationId xmlns:p14="http://schemas.microsoft.com/office/powerpoint/2010/main" val="1811233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a:t>The endocrine systems, also referred to as hormone system, comprise:</a:t>
            </a:r>
          </a:p>
          <a:p>
            <a:pPr marL="0" indent="0">
              <a:buNone/>
            </a:pPr>
            <a:endParaRPr lang="en-US" dirty="0"/>
          </a:p>
          <a:p>
            <a:r>
              <a:rPr lang="en-US" dirty="0"/>
              <a:t>glands located throughout the body</a:t>
            </a:r>
          </a:p>
          <a:p>
            <a:r>
              <a:rPr lang="en-US" dirty="0"/>
              <a:t>hormones that are made by the glands and released into the bloodstream or the fluid surrounding cells, and</a:t>
            </a:r>
          </a:p>
          <a:p>
            <a:r>
              <a:rPr lang="en-US" dirty="0"/>
              <a:t>receptors in various organs and tissues that </a:t>
            </a:r>
            <a:r>
              <a:rPr lang="en-US" dirty="0" err="1"/>
              <a:t>recognise</a:t>
            </a:r>
            <a:r>
              <a:rPr lang="en-US" dirty="0"/>
              <a:t> and respond to the hormones.</a:t>
            </a:r>
          </a:p>
          <a:p>
            <a:pPr marL="0" indent="0">
              <a:buNone/>
            </a:pPr>
            <a:endParaRPr lang="en-US" dirty="0"/>
          </a:p>
          <a:p>
            <a:endParaRPr lang="en-US"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chor="ctr">
            <a:normAutofit fontScale="90000"/>
          </a:bodyPr>
          <a:lstStyle/>
          <a:p>
            <a:r>
              <a:rPr lang="en-GB" b="1" dirty="0"/>
              <a:t>Location of Endocrine system</a:t>
            </a:r>
          </a:p>
        </p:txBody>
      </p:sp>
      <p:sp>
        <p:nvSpPr>
          <p:cNvPr id="3" name="Content Placeholder 2"/>
          <p:cNvSpPr>
            <a:spLocks noGrp="1"/>
          </p:cNvSpPr>
          <p:nvPr>
            <p:ph sz="half" idx="1"/>
          </p:nvPr>
        </p:nvSpPr>
        <p:spPr>
          <a:xfrm>
            <a:off x="323528" y="1196752"/>
            <a:ext cx="5400600" cy="4644516"/>
          </a:xfrm>
        </p:spPr>
        <p:txBody>
          <a:bodyPr>
            <a:noAutofit/>
          </a:bodyPr>
          <a:lstStyle/>
          <a:p>
            <a:pPr marL="0" indent="0">
              <a:lnSpc>
                <a:spcPct val="90000"/>
              </a:lnSpc>
              <a:buNone/>
            </a:pPr>
            <a:r>
              <a:rPr lang="en-US" sz="2000" b="1" dirty="0"/>
              <a:t>Hypothalamus</a:t>
            </a:r>
            <a:r>
              <a:rPr lang="en-US" sz="2000" dirty="0"/>
              <a:t> - The hypothalamus links our endocrine and nervous systems together. The hypothalamus drives the endocrine system.</a:t>
            </a:r>
          </a:p>
          <a:p>
            <a:pPr>
              <a:lnSpc>
                <a:spcPct val="90000"/>
              </a:lnSpc>
            </a:pPr>
            <a:r>
              <a:rPr lang="en-US" sz="2000" b="1" dirty="0"/>
              <a:t>Pituitary gland</a:t>
            </a:r>
            <a:r>
              <a:rPr lang="en-US" sz="2000" dirty="0"/>
              <a:t> - The pituitary gland receives signals from the hypothalamus. This gland has two lobes, the posterior and anterior lobes. The posterior lobe secretes hormones that are made by the hypothalamus. The anterior lobe produces its own hormones, several of which act on other endocrine glands.</a:t>
            </a:r>
          </a:p>
          <a:p>
            <a:pPr>
              <a:lnSpc>
                <a:spcPct val="90000"/>
              </a:lnSpc>
            </a:pPr>
            <a:r>
              <a:rPr lang="en-US" sz="2000" b="1" dirty="0"/>
              <a:t>Thyroid gland</a:t>
            </a:r>
            <a:r>
              <a:rPr lang="en-US" sz="2000" dirty="0"/>
              <a:t> - The thyroid gland is critical to the healthy development and maturation (growth) of vertebrates and regulates metabolism.</a:t>
            </a:r>
          </a:p>
          <a:p>
            <a:pPr>
              <a:lnSpc>
                <a:spcPct val="90000"/>
              </a:lnSpc>
            </a:pPr>
            <a:endParaRPr lang="en-GB" sz="2000" dirty="0"/>
          </a:p>
        </p:txBody>
      </p:sp>
      <p:pic>
        <p:nvPicPr>
          <p:cNvPr id="7" name="Picture 6">
            <a:extLst>
              <a:ext uri="{FF2B5EF4-FFF2-40B4-BE49-F238E27FC236}">
                <a16:creationId xmlns:a16="http://schemas.microsoft.com/office/drawing/2014/main" id="{E28DFED4-135F-4DB7-B1EE-01E5496E2CC5}"/>
              </a:ext>
            </a:extLst>
          </p:cNvPr>
          <p:cNvPicPr>
            <a:picLocks noChangeAspect="1"/>
          </p:cNvPicPr>
          <p:nvPr/>
        </p:nvPicPr>
        <p:blipFill>
          <a:blip r:embed="rId3"/>
          <a:stretch>
            <a:fillRect/>
          </a:stretch>
        </p:blipFill>
        <p:spPr>
          <a:xfrm>
            <a:off x="5940152" y="1340768"/>
            <a:ext cx="2984010" cy="4032448"/>
          </a:xfrm>
          <a:prstGeom prst="rect">
            <a:avLst/>
          </a:prstGeom>
          <a:noFill/>
        </p:spPr>
      </p:pic>
      <p:sp>
        <p:nvSpPr>
          <p:cNvPr id="6" name="Slide Number Placeholder 5" hidden="1"/>
          <p:cNvSpPr>
            <a:spLocks noGrp="1"/>
          </p:cNvSpPr>
          <p:nvPr>
            <p:ph type="sldNum" sz="quarter" idx="12"/>
          </p:nvPr>
        </p:nvSpPr>
        <p:spPr/>
        <p:txBody>
          <a:bodyPr/>
          <a:lstStyle/>
          <a:p>
            <a:pPr>
              <a:spcAft>
                <a:spcPts val="600"/>
              </a:spcAft>
            </a:pPr>
            <a:fld id="{F68DE582-440D-41C7-9541-D8204DCB74FB}" type="slidenum">
              <a:rPr lang="en-GB" smtClean="0"/>
              <a:pPr>
                <a:spcAft>
                  <a:spcPts val="600"/>
                </a:spcAft>
              </a:pPr>
              <a:t>5</a:t>
            </a:fld>
            <a:endParaRPr lang="en-GB"/>
          </a:p>
        </p:txBody>
      </p:sp>
    </p:spTree>
    <p:extLst>
      <p:ext uri="{BB962C8B-B14F-4D97-AF65-F5344CB8AC3E}">
        <p14:creationId xmlns:p14="http://schemas.microsoft.com/office/powerpoint/2010/main" val="3460247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chor="ctr">
            <a:normAutofit fontScale="90000"/>
          </a:bodyPr>
          <a:lstStyle/>
          <a:p>
            <a:r>
              <a:rPr lang="en-GB" b="1" dirty="0"/>
              <a:t>Location of Endocrine system</a:t>
            </a:r>
          </a:p>
        </p:txBody>
      </p:sp>
      <p:sp>
        <p:nvSpPr>
          <p:cNvPr id="3" name="Content Placeholder 2"/>
          <p:cNvSpPr>
            <a:spLocks noGrp="1"/>
          </p:cNvSpPr>
          <p:nvPr>
            <p:ph sz="half" idx="1"/>
          </p:nvPr>
        </p:nvSpPr>
        <p:spPr>
          <a:xfrm>
            <a:off x="457200" y="908720"/>
            <a:ext cx="5554960" cy="4680521"/>
          </a:xfrm>
        </p:spPr>
        <p:txBody>
          <a:bodyPr>
            <a:normAutofit/>
          </a:bodyPr>
          <a:lstStyle/>
          <a:p>
            <a:pPr>
              <a:lnSpc>
                <a:spcPct val="90000"/>
              </a:lnSpc>
            </a:pPr>
            <a:r>
              <a:rPr lang="en-US" sz="1800" b="1" dirty="0"/>
              <a:t>Adrenal glands</a:t>
            </a:r>
            <a:r>
              <a:rPr lang="en-US" sz="1800" dirty="0"/>
              <a:t> - The adrenal gland is made up of two glands: the cortex and medulla. These glands produce hormones in response to stress and regulate blood pressure, glucose metabolism, and the body's salt and water balance.</a:t>
            </a:r>
          </a:p>
          <a:p>
            <a:pPr>
              <a:lnSpc>
                <a:spcPct val="90000"/>
              </a:lnSpc>
            </a:pPr>
            <a:r>
              <a:rPr lang="en-US" sz="1800" b="1" dirty="0"/>
              <a:t>Pancreas</a:t>
            </a:r>
            <a:r>
              <a:rPr lang="en-US" sz="1800" dirty="0"/>
              <a:t> - The pancreas is responsible for producing glucagon and insulin. Both hormones help regulate the concentration of glucose (sugar) in the blood.</a:t>
            </a:r>
          </a:p>
          <a:p>
            <a:pPr>
              <a:lnSpc>
                <a:spcPct val="90000"/>
              </a:lnSpc>
            </a:pPr>
            <a:r>
              <a:rPr lang="en-US" sz="1800" b="1" dirty="0"/>
              <a:t>Gonads</a:t>
            </a:r>
            <a:r>
              <a:rPr lang="en-US" sz="1800" dirty="0"/>
              <a:t> - The male reproductive gonads, or testes, and female reproductive gonads, or ovaries, produce steroids that affect growth and development and also regulate reproductive cycles and behaviors. The major categories of gonadal steroids are androgens, estrogens, and progestins, all of which are found in both males and females but at different levels.</a:t>
            </a:r>
          </a:p>
          <a:p>
            <a:pPr>
              <a:lnSpc>
                <a:spcPct val="90000"/>
              </a:lnSpc>
            </a:pPr>
            <a:endParaRPr lang="en-GB" sz="1800" dirty="0"/>
          </a:p>
        </p:txBody>
      </p:sp>
      <p:pic>
        <p:nvPicPr>
          <p:cNvPr id="7" name="Picture 6">
            <a:extLst>
              <a:ext uri="{FF2B5EF4-FFF2-40B4-BE49-F238E27FC236}">
                <a16:creationId xmlns:a16="http://schemas.microsoft.com/office/drawing/2014/main" id="{9BDE312E-4440-4836-AEE4-A517E15C8F37}"/>
              </a:ext>
            </a:extLst>
          </p:cNvPr>
          <p:cNvPicPr>
            <a:picLocks noChangeAspect="1"/>
          </p:cNvPicPr>
          <p:nvPr/>
        </p:nvPicPr>
        <p:blipFill>
          <a:blip r:embed="rId2"/>
          <a:stretch>
            <a:fillRect/>
          </a:stretch>
        </p:blipFill>
        <p:spPr>
          <a:xfrm>
            <a:off x="6084168" y="1297769"/>
            <a:ext cx="2887791" cy="3902422"/>
          </a:xfrm>
          <a:prstGeom prst="rect">
            <a:avLst/>
          </a:prstGeom>
          <a:noFill/>
        </p:spPr>
      </p:pic>
      <p:sp>
        <p:nvSpPr>
          <p:cNvPr id="6" name="Slide Number Placeholder 5" hidden="1"/>
          <p:cNvSpPr>
            <a:spLocks noGrp="1"/>
          </p:cNvSpPr>
          <p:nvPr>
            <p:ph type="sldNum" sz="quarter" idx="12"/>
          </p:nvPr>
        </p:nvSpPr>
        <p:spPr/>
        <p:txBody>
          <a:bodyPr/>
          <a:lstStyle/>
          <a:p>
            <a:pPr>
              <a:spcAft>
                <a:spcPts val="600"/>
              </a:spcAft>
            </a:pPr>
            <a:fld id="{F68DE582-440D-41C7-9541-D8204DCB74FB}" type="slidenum">
              <a:rPr lang="en-GB" smtClean="0"/>
              <a:pPr>
                <a:spcAft>
                  <a:spcPts val="600"/>
                </a:spcAft>
              </a:pPr>
              <a:t>6</a:t>
            </a:fld>
            <a:endParaRPr lang="en-GB"/>
          </a:p>
        </p:txBody>
      </p:sp>
    </p:spTree>
    <p:extLst>
      <p:ext uri="{BB962C8B-B14F-4D97-AF65-F5344CB8AC3E}">
        <p14:creationId xmlns:p14="http://schemas.microsoft.com/office/powerpoint/2010/main" val="2297233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a:t>
            </a:r>
            <a:endParaRPr lang="en-GB" dirty="0"/>
          </a:p>
        </p:txBody>
      </p:sp>
      <p:sp>
        <p:nvSpPr>
          <p:cNvPr id="3" name="Content Placeholder 2"/>
          <p:cNvSpPr>
            <a:spLocks noGrp="1"/>
          </p:cNvSpPr>
          <p:nvPr>
            <p:ph idx="1"/>
          </p:nvPr>
        </p:nvSpPr>
        <p:spPr>
          <a:xfrm>
            <a:off x="457200" y="1052736"/>
            <a:ext cx="8229600" cy="4464497"/>
          </a:xfrm>
        </p:spPr>
        <p:txBody>
          <a:bodyPr>
            <a:normAutofit fontScale="92500" lnSpcReduction="10000"/>
          </a:bodyPr>
          <a:lstStyle/>
          <a:p>
            <a:endParaRPr lang="en-GB" dirty="0"/>
          </a:p>
          <a:p>
            <a:r>
              <a:rPr lang="en-US" dirty="0"/>
              <a:t>Hormones act as chemical messengers that are released into the blood stream to act on an organ in another part of the body. </a:t>
            </a:r>
          </a:p>
          <a:p>
            <a:r>
              <a:rPr lang="en-US" dirty="0"/>
              <a:t>Although hormones reach all parts of the body, only target cells with friendly receptors are equipped to respond. </a:t>
            </a:r>
          </a:p>
          <a:p>
            <a:r>
              <a:rPr lang="en-US" dirty="0"/>
              <a:t>Over 50 hormones have been identified in humans.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7</a:t>
            </a:fld>
            <a:endParaRPr lang="en-GB"/>
          </a:p>
        </p:txBody>
      </p:sp>
    </p:spTree>
    <p:extLst>
      <p:ext uri="{BB962C8B-B14F-4D97-AF65-F5344CB8AC3E}">
        <p14:creationId xmlns:p14="http://schemas.microsoft.com/office/powerpoint/2010/main" val="2814294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20AA-387C-43D1-BB14-6CB25166A419}"/>
              </a:ext>
            </a:extLst>
          </p:cNvPr>
          <p:cNvSpPr>
            <a:spLocks noGrp="1"/>
          </p:cNvSpPr>
          <p:nvPr>
            <p:ph type="title"/>
          </p:nvPr>
        </p:nvSpPr>
        <p:spPr/>
        <p:txBody>
          <a:bodyPr/>
          <a:lstStyle/>
          <a:p>
            <a:r>
              <a:rPr lang="en-GB" dirty="0"/>
              <a:t>Additional information</a:t>
            </a:r>
          </a:p>
        </p:txBody>
      </p:sp>
      <p:sp>
        <p:nvSpPr>
          <p:cNvPr id="3" name="Content Placeholder 2">
            <a:extLst>
              <a:ext uri="{FF2B5EF4-FFF2-40B4-BE49-F238E27FC236}">
                <a16:creationId xmlns:a16="http://schemas.microsoft.com/office/drawing/2014/main" id="{54EE7FE7-1ACC-475D-B802-0B72F8D4C0A5}"/>
              </a:ext>
            </a:extLst>
          </p:cNvPr>
          <p:cNvSpPr>
            <a:spLocks noGrp="1"/>
          </p:cNvSpPr>
          <p:nvPr>
            <p:ph idx="1"/>
          </p:nvPr>
        </p:nvSpPr>
        <p:spPr/>
        <p:txBody>
          <a:bodyPr/>
          <a:lstStyle/>
          <a:p>
            <a:r>
              <a:rPr lang="en-GB" dirty="0"/>
              <a:t>Video: </a:t>
            </a:r>
            <a:r>
              <a:rPr lang="en-US" dirty="0"/>
              <a:t>How do your hormones work? </a:t>
            </a:r>
            <a:endParaRPr lang="en-GB" dirty="0"/>
          </a:p>
          <a:p>
            <a:endParaRPr lang="en-GB" dirty="0"/>
          </a:p>
          <a:p>
            <a:r>
              <a:rPr lang="en-GB" dirty="0">
                <a:hlinkClick r:id="rId2"/>
              </a:rPr>
              <a:t>https://www.youtube.com/watch?v=-SPRPkLoKp8</a:t>
            </a:r>
            <a:r>
              <a:rPr lang="en-GB" dirty="0"/>
              <a:t> </a:t>
            </a:r>
          </a:p>
        </p:txBody>
      </p:sp>
    </p:spTree>
    <p:extLst>
      <p:ext uri="{BB962C8B-B14F-4D97-AF65-F5344CB8AC3E}">
        <p14:creationId xmlns:p14="http://schemas.microsoft.com/office/powerpoint/2010/main" val="1797528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04" y="116632"/>
            <a:ext cx="8856983" cy="6552728"/>
          </a:xfrm>
          <a:prstGeom prst="rect">
            <a:avLst/>
          </a:prstGeom>
        </p:spPr>
      </p:pic>
    </p:spTree>
    <p:extLst>
      <p:ext uri="{BB962C8B-B14F-4D97-AF65-F5344CB8AC3E}">
        <p14:creationId xmlns:p14="http://schemas.microsoft.com/office/powerpoint/2010/main" val="3249592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functioning</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Hormones control or regulate many biological processes and are often produced in exceptionally low amounts within the body. Examples of such processes include:</a:t>
            </a:r>
          </a:p>
          <a:p>
            <a:pPr marL="0" indent="0">
              <a:buNone/>
            </a:pPr>
            <a:endParaRPr lang="en-US" dirty="0"/>
          </a:p>
          <a:p>
            <a:r>
              <a:rPr lang="en-US" dirty="0"/>
              <a:t>blood sugar control (insulin)</a:t>
            </a:r>
          </a:p>
          <a:p>
            <a:r>
              <a:rPr lang="en-US" dirty="0"/>
              <a:t>differentiation, growth, and function of reproductive organs (testosterone (T) and estradiol), and</a:t>
            </a:r>
          </a:p>
          <a:p>
            <a:r>
              <a:rPr lang="en-US" dirty="0"/>
              <a:t>body growth and energy production (growth hormone and thyroid hormone).</a:t>
            </a:r>
          </a:p>
          <a:p>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10</a:t>
            </a:fld>
            <a:endParaRPr lang="en-GB"/>
          </a:p>
        </p:txBody>
      </p:sp>
    </p:spTree>
    <p:extLst>
      <p:ext uri="{BB962C8B-B14F-4D97-AF65-F5344CB8AC3E}">
        <p14:creationId xmlns:p14="http://schemas.microsoft.com/office/powerpoint/2010/main" val="4088139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dirty="0"/>
              <a:t>Endocrine system: hormones</a:t>
            </a:r>
            <a:endParaRPr lang="en-GB"/>
          </a:p>
        </p:txBody>
      </p:sp>
      <p:sp>
        <p:nvSpPr>
          <p:cNvPr id="3" name="Content Placeholder 2"/>
          <p:cNvSpPr>
            <a:spLocks noGrp="1"/>
          </p:cNvSpPr>
          <p:nvPr>
            <p:ph sz="half" idx="1"/>
          </p:nvPr>
        </p:nvSpPr>
        <p:spPr>
          <a:xfrm>
            <a:off x="323528" y="1600201"/>
            <a:ext cx="4474840" cy="3989040"/>
          </a:xfrm>
        </p:spPr>
        <p:txBody>
          <a:bodyPr>
            <a:normAutofit/>
          </a:bodyPr>
          <a:lstStyle/>
          <a:p>
            <a:pPr>
              <a:lnSpc>
                <a:spcPct val="90000"/>
              </a:lnSpc>
            </a:pPr>
            <a:r>
              <a:rPr lang="en-US" sz="2200" dirty="0"/>
              <a:t>Much like a lock and key, many hormones act by binding to receptors that are produced within cells. </a:t>
            </a:r>
          </a:p>
          <a:p>
            <a:pPr marL="0" indent="0">
              <a:lnSpc>
                <a:spcPct val="90000"/>
              </a:lnSpc>
              <a:buNone/>
            </a:pPr>
            <a:endParaRPr lang="en-US" sz="2200" dirty="0"/>
          </a:p>
          <a:p>
            <a:pPr>
              <a:lnSpc>
                <a:spcPct val="90000"/>
              </a:lnSpc>
            </a:pPr>
            <a:r>
              <a:rPr lang="en-US" sz="2200" dirty="0"/>
              <a:t>When a hormone binds to a receptor, the receptor carries out the hormone's instructions, either by altering the cell's existing proteins or turning on genes that will build a new protein. </a:t>
            </a:r>
          </a:p>
          <a:p>
            <a:pPr>
              <a:lnSpc>
                <a:spcPct val="90000"/>
              </a:lnSpc>
            </a:pPr>
            <a:endParaRPr lang="en-GB" sz="2200" dirty="0"/>
          </a:p>
        </p:txBody>
      </p:sp>
      <p:pic>
        <p:nvPicPr>
          <p:cNvPr id="4" name="Picture 3">
            <a:extLst>
              <a:ext uri="{FF2B5EF4-FFF2-40B4-BE49-F238E27FC236}">
                <a16:creationId xmlns:a16="http://schemas.microsoft.com/office/drawing/2014/main" id="{D4B03AA8-4C88-431B-955A-C08F30060CC5}"/>
              </a:ext>
            </a:extLst>
          </p:cNvPr>
          <p:cNvPicPr>
            <a:picLocks noChangeAspect="1"/>
          </p:cNvPicPr>
          <p:nvPr/>
        </p:nvPicPr>
        <p:blipFill>
          <a:blip r:embed="rId3"/>
          <a:stretch>
            <a:fillRect/>
          </a:stretch>
        </p:blipFill>
        <p:spPr>
          <a:xfrm>
            <a:off x="4932040" y="2080246"/>
            <a:ext cx="4038600" cy="3028950"/>
          </a:xfrm>
          <a:prstGeom prst="rect">
            <a:avLst/>
          </a:prstGeom>
          <a:noFill/>
        </p:spPr>
      </p:pic>
      <p:sp>
        <p:nvSpPr>
          <p:cNvPr id="6" name="Slide Number Placeholder 5" hidden="1"/>
          <p:cNvSpPr>
            <a:spLocks noGrp="1"/>
          </p:cNvSpPr>
          <p:nvPr>
            <p:ph type="sldNum" sz="quarter" idx="12"/>
          </p:nvPr>
        </p:nvSpPr>
        <p:spPr/>
        <p:txBody>
          <a:bodyPr/>
          <a:lstStyle/>
          <a:p>
            <a:pPr>
              <a:spcAft>
                <a:spcPts val="600"/>
              </a:spcAft>
            </a:pPr>
            <a:fld id="{F68DE582-440D-41C7-9541-D8204DCB74FB}" type="slidenum">
              <a:rPr lang="en-GB" smtClean="0"/>
              <a:pPr>
                <a:spcAft>
                  <a:spcPts val="600"/>
                </a:spcAft>
              </a:pPr>
              <a:t>11</a:t>
            </a:fld>
            <a:endParaRPr lang="en-GB"/>
          </a:p>
        </p:txBody>
      </p:sp>
    </p:spTree>
    <p:extLst>
      <p:ext uri="{BB962C8B-B14F-4D97-AF65-F5344CB8AC3E}">
        <p14:creationId xmlns:p14="http://schemas.microsoft.com/office/powerpoint/2010/main" val="965840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fontScale="92500"/>
          </a:bodyPr>
          <a:lstStyle/>
          <a:p>
            <a:r>
              <a:rPr lang="en-US" dirty="0"/>
              <a:t>Estrogens are the group of hormones responsible for female sexual development. </a:t>
            </a:r>
          </a:p>
          <a:p>
            <a:r>
              <a:rPr lang="en-US" dirty="0"/>
              <a:t>They are produced primarily by the ovaries and in small amounts by the adrenal glands.</a:t>
            </a:r>
          </a:p>
          <a:p>
            <a:r>
              <a:rPr lang="en-US" dirty="0"/>
              <a:t>Androgens are responsible for male sex characteristics. Testosterone, the sex hormone produced by the testicles, is an androgen.</a:t>
            </a: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12</a:t>
            </a:fld>
            <a:endParaRPr lang="en-GB"/>
          </a:p>
        </p:txBody>
      </p:sp>
    </p:spTree>
    <p:extLst>
      <p:ext uri="{BB962C8B-B14F-4D97-AF65-F5344CB8AC3E}">
        <p14:creationId xmlns:p14="http://schemas.microsoft.com/office/powerpoint/2010/main" val="862162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a:bodyPr>
          <a:lstStyle/>
          <a:p>
            <a:r>
              <a:rPr lang="en-US" dirty="0"/>
              <a:t>The thyroid gland secretes two main hormones, thyroxine and triiodothyronine, into the bloodstream. </a:t>
            </a:r>
          </a:p>
          <a:p>
            <a:r>
              <a:rPr lang="en-US" dirty="0"/>
              <a:t>These thyroid hormones stimulate all the cells in the body and control biological processes such as growth, reproduction, development, and metabolism.</a:t>
            </a:r>
          </a:p>
          <a:p>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13</a:t>
            </a:fld>
            <a:endParaRPr lang="en-GB"/>
          </a:p>
        </p:txBody>
      </p:sp>
    </p:spTree>
    <p:extLst>
      <p:ext uri="{BB962C8B-B14F-4D97-AF65-F5344CB8AC3E}">
        <p14:creationId xmlns:p14="http://schemas.microsoft.com/office/powerpoint/2010/main" val="3432386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Autofit/>
          </a:bodyPr>
          <a:lstStyle/>
          <a:p>
            <a:r>
              <a:rPr lang="en-US" sz="2300" dirty="0"/>
              <a:t>The endocrine system, made up of all the body's different hormones, regulates all biological processes in the body </a:t>
            </a:r>
          </a:p>
          <a:p>
            <a:r>
              <a:rPr lang="en-US" sz="2300" dirty="0"/>
              <a:t>That is, from conception through adulthood and into old age, </a:t>
            </a:r>
          </a:p>
          <a:p>
            <a:r>
              <a:rPr lang="en-US" sz="2300" dirty="0"/>
              <a:t>This includes the development of the brain and nervous system, the growth and function of the reproductive system, as well as the metabolism and blood sugar levels. </a:t>
            </a:r>
          </a:p>
          <a:p>
            <a:r>
              <a:rPr lang="en-US" sz="2300" dirty="0"/>
              <a:t>The female ovaries, male testes, and pituitary, thyroid, and adrenal glands are major constituents of the endocrine system.</a:t>
            </a:r>
            <a:endParaRPr lang="en-GB" sz="2300"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14</a:t>
            </a:fld>
            <a:endParaRPr lang="en-GB"/>
          </a:p>
        </p:txBody>
      </p:sp>
    </p:spTree>
    <p:extLst>
      <p:ext uri="{BB962C8B-B14F-4D97-AF65-F5344CB8AC3E}">
        <p14:creationId xmlns:p14="http://schemas.microsoft.com/office/powerpoint/2010/main" val="1044346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Insulin</a:t>
            </a:r>
          </a:p>
        </p:txBody>
      </p:sp>
      <p:sp>
        <p:nvSpPr>
          <p:cNvPr id="3" name="Content Placeholder 2"/>
          <p:cNvSpPr>
            <a:spLocks noGrp="1"/>
          </p:cNvSpPr>
          <p:nvPr>
            <p:ph idx="1"/>
          </p:nvPr>
        </p:nvSpPr>
        <p:spPr/>
        <p:txBody>
          <a:bodyPr>
            <a:normAutofit fontScale="92500" lnSpcReduction="20000"/>
          </a:bodyPr>
          <a:lstStyle/>
          <a:p>
            <a:r>
              <a:rPr lang="en-GB" dirty="0"/>
              <a:t>Insulin is a hormone produced in the pancreas</a:t>
            </a:r>
          </a:p>
          <a:p>
            <a:pPr marL="285750" lvl="0" indent="-285750" fontAlgn="base">
              <a:lnSpc>
                <a:spcPct val="95000"/>
              </a:lnSpc>
              <a:spcBef>
                <a:spcPct val="40000"/>
              </a:spcBef>
              <a:spcAft>
                <a:spcPct val="0"/>
              </a:spcAft>
              <a:buNone/>
            </a:pPr>
            <a:r>
              <a:rPr lang="en-US" sz="2800" kern="0" dirty="0">
                <a:solidFill>
                  <a:srgbClr val="000000"/>
                </a:solidFill>
                <a:latin typeface="Tahoma" pitchFamily="34" charset="0"/>
              </a:rPr>
              <a:t>Insulin is a hormone that is </a:t>
            </a:r>
            <a:r>
              <a:rPr lang="en-US" sz="2800" u="sng" kern="0" dirty="0">
                <a:solidFill>
                  <a:srgbClr val="000000"/>
                </a:solidFill>
                <a:latin typeface="Tahoma" pitchFamily="34" charset="0"/>
              </a:rPr>
              <a:t>necessary</a:t>
            </a:r>
            <a:r>
              <a:rPr lang="en-US" sz="2800" kern="0" dirty="0">
                <a:solidFill>
                  <a:srgbClr val="000000"/>
                </a:solidFill>
                <a:latin typeface="Tahoma" pitchFamily="34" charset="0"/>
              </a:rPr>
              <a:t>:</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Converts glycogen (storage form of energy) to glucose from blood into cells for energy</a:t>
            </a:r>
          </a:p>
          <a:p>
            <a:pPr marL="285750" lvl="0" indent="-285750" fontAlgn="base">
              <a:lnSpc>
                <a:spcPct val="95000"/>
              </a:lnSpc>
              <a:spcBef>
                <a:spcPts val="2400"/>
              </a:spcBef>
              <a:spcAft>
                <a:spcPct val="0"/>
              </a:spcAft>
              <a:buSzPct val="50000"/>
              <a:buNone/>
            </a:pPr>
            <a:r>
              <a:rPr lang="en-US" sz="2800" kern="0" dirty="0">
                <a:solidFill>
                  <a:srgbClr val="000000"/>
                </a:solidFill>
                <a:latin typeface="Tahoma" pitchFamily="34" charset="0"/>
              </a:rPr>
              <a:t>People with type 1 diabetes do not produce insulin</a:t>
            </a:r>
          </a:p>
          <a:p>
            <a:pPr marL="285750" lvl="0" indent="-285750" fontAlgn="base">
              <a:lnSpc>
                <a:spcPct val="95000"/>
              </a:lnSpc>
              <a:spcBef>
                <a:spcPts val="2400"/>
              </a:spcBef>
              <a:spcAft>
                <a:spcPct val="0"/>
              </a:spcAft>
              <a:buSzPct val="50000"/>
              <a:buNone/>
            </a:pPr>
            <a:r>
              <a:rPr lang="en-US" sz="2800" kern="0" dirty="0">
                <a:solidFill>
                  <a:srgbClr val="000000"/>
                </a:solidFill>
                <a:latin typeface="Tahoma" pitchFamily="34" charset="0"/>
              </a:rPr>
              <a:t>Without enough insulin, high blood glucose results:</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Energy levels are low</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Dehydration</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Complications</a:t>
            </a:r>
            <a:r>
              <a:rPr lang="en-US" sz="2400" kern="0" dirty="0">
                <a:solidFill>
                  <a:srgbClr val="000000"/>
                </a:solidFill>
                <a:latin typeface="Tahoma" pitchFamily="34" charset="0"/>
              </a:rPr>
              <a:t> </a:t>
            </a:r>
            <a:endParaRPr lang="en-US" kern="0" dirty="0">
              <a:solidFill>
                <a:srgbClr val="000000"/>
              </a:solidFill>
              <a:latin typeface="Tahoma" pitchFamily="34" charset="0"/>
            </a:endParaRPr>
          </a:p>
          <a:p>
            <a:endParaRPr lang="en-GB" dirty="0"/>
          </a:p>
        </p:txBody>
      </p:sp>
    </p:spTree>
    <p:extLst>
      <p:ext uri="{BB962C8B-B14F-4D97-AF65-F5344CB8AC3E}">
        <p14:creationId xmlns:p14="http://schemas.microsoft.com/office/powerpoint/2010/main" val="3330591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title"/>
          </p:nvPr>
        </p:nvSpPr>
        <p:spPr/>
        <p:txBody>
          <a:bodyPr>
            <a:normAutofit fontScale="90000"/>
          </a:bodyPr>
          <a:lstStyle/>
          <a:p>
            <a:pPr eaLnBrk="1" hangingPunct="1"/>
            <a:r>
              <a:rPr lang="en-US" dirty="0"/>
              <a:t>Where to Give Insulin:  On Target!</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412776"/>
            <a:ext cx="3603048" cy="2517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539552" y="4005064"/>
            <a:ext cx="3960440" cy="1508105"/>
          </a:xfrm>
          <a:prstGeom prst="rect">
            <a:avLst/>
          </a:prstGeom>
          <a:noFill/>
        </p:spPr>
        <p:txBody>
          <a:bodyPr wrap="square">
            <a:spAutoFit/>
          </a:bodyPr>
          <a:lstStyle/>
          <a:p>
            <a:pPr marL="171450" indent="-171450">
              <a:buFont typeface="Arial" pitchFamily="34" charset="0"/>
              <a:buChar char="•"/>
              <a:defRPr/>
            </a:pPr>
            <a:r>
              <a:rPr lang="en-US" sz="2300" spc="-30" dirty="0">
                <a:solidFill>
                  <a:schemeClr val="tx1"/>
                </a:solidFill>
                <a:latin typeface="Tahoma" pitchFamily="34" charset="0"/>
                <a:ea typeface="Tahoma" pitchFamily="34" charset="0"/>
                <a:cs typeface="Tahoma" pitchFamily="34" charset="0"/>
              </a:rPr>
              <a:t>Inject into fat layer under skin</a:t>
            </a:r>
          </a:p>
          <a:p>
            <a:pPr marL="171450" indent="-171450">
              <a:buFont typeface="Arial" pitchFamily="34" charset="0"/>
              <a:buChar char="•"/>
              <a:defRPr/>
            </a:pPr>
            <a:r>
              <a:rPr lang="en-US" sz="2300" dirty="0">
                <a:solidFill>
                  <a:schemeClr val="tx1"/>
                </a:solidFill>
                <a:latin typeface="Tahoma" pitchFamily="34" charset="0"/>
                <a:ea typeface="Tahoma" pitchFamily="34" charset="0"/>
                <a:cs typeface="Tahoma" pitchFamily="34" charset="0"/>
              </a:rPr>
              <a:t>Rotate sites</a:t>
            </a:r>
          </a:p>
          <a:p>
            <a:pPr marL="171450" indent="-171450">
              <a:buFont typeface="Arial" pitchFamily="34" charset="0"/>
              <a:buChar char="•"/>
              <a:defRPr/>
            </a:pPr>
            <a:r>
              <a:rPr lang="en-US" sz="2300" dirty="0">
                <a:solidFill>
                  <a:schemeClr val="tx1"/>
                </a:solidFill>
                <a:latin typeface="Tahoma" pitchFamily="34" charset="0"/>
                <a:ea typeface="Tahoma" pitchFamily="34" charset="0"/>
                <a:cs typeface="Tahoma" pitchFamily="34" charset="0"/>
              </a:rPr>
              <a:t>Student should choose site</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1412775"/>
            <a:ext cx="4011613" cy="2592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10"/>
          <p:cNvSpPr txBox="1">
            <a:spLocks noChangeArrowheads="1"/>
          </p:cNvSpPr>
          <p:nvPr/>
        </p:nvSpPr>
        <p:spPr bwMode="auto">
          <a:xfrm>
            <a:off x="4495873" y="4362241"/>
            <a:ext cx="4191000"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28600" indent="-171450" eaLnBrk="0" hangingPunct="0">
              <a:defRPr kumimoji="1" sz="1200">
                <a:solidFill>
                  <a:srgbClr val="FF0000"/>
                </a:solidFill>
                <a:latin typeface="Times New Roman" pitchFamily="18" charset="0"/>
                <a:cs typeface="Arial" pitchFamily="34" charset="0"/>
              </a:defRPr>
            </a:lvl1pPr>
            <a:lvl2pPr marL="742950" indent="-285750" eaLnBrk="0" hangingPunct="0">
              <a:defRPr kumimoji="1" sz="1200">
                <a:solidFill>
                  <a:srgbClr val="FF0000"/>
                </a:solidFill>
                <a:latin typeface="Times New Roman" pitchFamily="18" charset="0"/>
                <a:cs typeface="Arial" pitchFamily="34" charset="0"/>
              </a:defRPr>
            </a:lvl2pPr>
            <a:lvl3pPr marL="1143000" indent="-228600" eaLnBrk="0" hangingPunct="0">
              <a:defRPr kumimoji="1" sz="1200">
                <a:solidFill>
                  <a:srgbClr val="FF0000"/>
                </a:solidFill>
                <a:latin typeface="Times New Roman" pitchFamily="18" charset="0"/>
                <a:cs typeface="Arial" pitchFamily="34" charset="0"/>
              </a:defRPr>
            </a:lvl3pPr>
            <a:lvl4pPr marL="1600200" indent="-228600" eaLnBrk="0" hangingPunct="0">
              <a:defRPr kumimoji="1" sz="1200">
                <a:solidFill>
                  <a:srgbClr val="FF0000"/>
                </a:solidFill>
                <a:latin typeface="Times New Roman" pitchFamily="18" charset="0"/>
                <a:cs typeface="Arial" pitchFamily="34" charset="0"/>
              </a:defRPr>
            </a:lvl4pPr>
            <a:lvl5pPr marL="2057400" indent="-228600" eaLnBrk="0" hangingPunct="0">
              <a:defRPr kumimoji="1" sz="1200">
                <a:solidFill>
                  <a:srgbClr val="FF0000"/>
                </a:solidFill>
                <a:latin typeface="Times New Roman" pitchFamily="18" charset="0"/>
                <a:cs typeface="Arial" pitchFamily="34" charset="0"/>
              </a:defRPr>
            </a:lvl5pPr>
            <a:lvl6pPr marL="25146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6pPr>
            <a:lvl7pPr marL="29718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7pPr>
            <a:lvl8pPr marL="34290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8pPr>
            <a:lvl9pPr marL="38862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9pPr>
          </a:lstStyle>
          <a:p>
            <a:pPr marL="228600" marR="0" lvl="0" indent="-171450" defTabSz="914400" eaLnBrk="1" fontAlgn="auto" latinLnBrk="0" hangingPunct="1">
              <a:lnSpc>
                <a:spcPct val="95000"/>
              </a:lnSpc>
              <a:spcBef>
                <a:spcPts val="0"/>
              </a:spcBef>
              <a:spcAft>
                <a:spcPts val="0"/>
              </a:spcAft>
              <a:buClrTx/>
              <a:buSzTx/>
              <a:buFont typeface="Arial" pitchFamily="34" charset="0"/>
              <a:buChar char="•"/>
              <a:tabLst/>
              <a:defRPr/>
            </a:pPr>
            <a:r>
              <a:rPr kumimoji="1" lang="en-US" sz="2300" b="0" i="0" u="none" strike="noStrike" kern="0" cap="none" spc="0" normalizeH="0" baseline="0" noProof="0" dirty="0">
                <a:ln>
                  <a:noFill/>
                </a:ln>
                <a:solidFill>
                  <a:srgbClr val="000000"/>
                </a:solidFill>
                <a:effectLst/>
                <a:uLnTx/>
                <a:uFillTx/>
                <a:latin typeface="Tahoma" pitchFamily="34" charset="0"/>
                <a:cs typeface="Arial" pitchFamily="34" charset="0"/>
              </a:rPr>
              <a:t>Common sites: abdomen, thigh buttocks, upper arms</a:t>
            </a:r>
          </a:p>
        </p:txBody>
      </p:sp>
    </p:spTree>
    <p:extLst>
      <p:ext uri="{BB962C8B-B14F-4D97-AF65-F5344CB8AC3E}">
        <p14:creationId xmlns:p14="http://schemas.microsoft.com/office/powerpoint/2010/main" val="3543104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274638"/>
            <a:ext cx="8229600" cy="634082"/>
          </a:xfrm>
        </p:spPr>
        <p:txBody>
          <a:bodyPr>
            <a:normAutofit fontScale="90000"/>
          </a:bodyPr>
          <a:lstStyle/>
          <a:p>
            <a:r>
              <a:rPr lang="en-US" dirty="0"/>
              <a:t>Physiological effects of thyroid hormone</a:t>
            </a:r>
          </a:p>
        </p:txBody>
      </p:sp>
      <p:sp>
        <p:nvSpPr>
          <p:cNvPr id="29699" name="Rectangle 3"/>
          <p:cNvSpPr>
            <a:spLocks noGrp="1" noChangeArrowheads="1"/>
          </p:cNvSpPr>
          <p:nvPr>
            <p:ph type="body" idx="1"/>
          </p:nvPr>
        </p:nvSpPr>
        <p:spPr>
          <a:xfrm>
            <a:off x="318356" y="1412776"/>
            <a:ext cx="8507288" cy="4516760"/>
          </a:xfrm>
        </p:spPr>
        <p:txBody>
          <a:bodyPr>
            <a:normAutofit/>
          </a:bodyPr>
          <a:lstStyle/>
          <a:p>
            <a:r>
              <a:rPr lang="en-US" sz="2800" dirty="0"/>
              <a:t>Increases oxygen consumption and heat production</a:t>
            </a:r>
          </a:p>
          <a:p>
            <a:r>
              <a:rPr lang="en-US" sz="2800" dirty="0"/>
              <a:t>Positive chronotropic (increase heart rate) and inotropic (increases contractility) effects on heart</a:t>
            </a:r>
          </a:p>
          <a:p>
            <a:pPr lvl="1"/>
            <a:r>
              <a:rPr lang="en-US" dirty="0"/>
              <a:t>Increase gut motility</a:t>
            </a:r>
          </a:p>
          <a:p>
            <a:pPr lvl="1"/>
            <a:r>
              <a:rPr lang="en-US" dirty="0"/>
              <a:t>Increase bone turnover (</a:t>
            </a:r>
            <a:r>
              <a:rPr lang="en-GB" b="0" i="0" dirty="0">
                <a:solidFill>
                  <a:srgbClr val="202124"/>
                </a:solidFill>
                <a:effectLst/>
              </a:rPr>
              <a:t>break down bone (bone resorption), releasing the minerals, resulting in a transfer of calcium from bone fluid to the blood.)</a:t>
            </a:r>
            <a:endParaRPr lang="en-US" dirty="0"/>
          </a:p>
        </p:txBody>
      </p:sp>
    </p:spTree>
    <p:extLst>
      <p:ext uri="{BB962C8B-B14F-4D97-AF65-F5344CB8AC3E}">
        <p14:creationId xmlns:p14="http://schemas.microsoft.com/office/powerpoint/2010/main" val="3641414567"/>
      </p:ext>
    </p:extLst>
  </p:cSld>
  <p:clrMapOvr>
    <a:masterClrMapping/>
  </p:clrMapOvr>
  <p:transition>
    <p:pull dir="u"/>
  </p:transition>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r>
              <a:rPr lang="en-US"/>
              <a:t>Physiological effects of thyroid hormone</a:t>
            </a:r>
          </a:p>
        </p:txBody>
      </p:sp>
      <p:sp>
        <p:nvSpPr>
          <p:cNvPr id="30723" name="Rectangle 3"/>
          <p:cNvSpPr>
            <a:spLocks noGrp="1" noChangeArrowheads="1"/>
          </p:cNvSpPr>
          <p:nvPr>
            <p:ph type="body" idx="1"/>
          </p:nvPr>
        </p:nvSpPr>
        <p:spPr>
          <a:xfrm>
            <a:off x="323528" y="1600201"/>
            <a:ext cx="8496944" cy="3917032"/>
          </a:xfrm>
        </p:spPr>
        <p:txBody>
          <a:bodyPr>
            <a:noAutofit/>
          </a:bodyPr>
          <a:lstStyle/>
          <a:p>
            <a:r>
              <a:rPr lang="en-US" sz="2200" dirty="0"/>
              <a:t>Increases reflex response</a:t>
            </a:r>
          </a:p>
          <a:p>
            <a:r>
              <a:rPr lang="en-US" sz="2200" dirty="0"/>
              <a:t>Increase hepatic glycogenolysis (</a:t>
            </a:r>
            <a:r>
              <a:rPr lang="en-GB" sz="2200" i="0" dirty="0">
                <a:solidFill>
                  <a:srgbClr val="202124"/>
                </a:solidFill>
                <a:effectLst/>
              </a:rPr>
              <a:t>the process of breaking down stored glycogen (</a:t>
            </a:r>
            <a:r>
              <a:rPr lang="en-GB" sz="2200" b="1" i="0" dirty="0">
                <a:solidFill>
                  <a:srgbClr val="202124"/>
                </a:solidFill>
                <a:effectLst/>
              </a:rPr>
              <a:t>polysaccharide of glucose) </a:t>
            </a:r>
            <a:r>
              <a:rPr lang="en-GB" sz="2200" i="0" dirty="0">
                <a:solidFill>
                  <a:srgbClr val="202124"/>
                </a:solidFill>
                <a:effectLst/>
              </a:rPr>
              <a:t>in the liver so that glucose may be produced for use in energy metabolism)</a:t>
            </a:r>
            <a:r>
              <a:rPr lang="en-GB" sz="2200" b="1" i="0" dirty="0">
                <a:solidFill>
                  <a:srgbClr val="202124"/>
                </a:solidFill>
                <a:effectLst/>
              </a:rPr>
              <a:t> </a:t>
            </a:r>
            <a:r>
              <a:rPr lang="en-US" sz="2200" dirty="0"/>
              <a:t>and gluconeogenesis (</a:t>
            </a:r>
            <a:r>
              <a:rPr lang="en-GB" sz="2200" i="0" dirty="0">
                <a:solidFill>
                  <a:srgbClr val="202124"/>
                </a:solidFill>
                <a:effectLst/>
              </a:rPr>
              <a:t>formation of glucose within the body especially by the liver)</a:t>
            </a:r>
            <a:endParaRPr lang="en-US" sz="2200" dirty="0"/>
          </a:p>
          <a:p>
            <a:r>
              <a:rPr lang="en-US" sz="2200" dirty="0"/>
              <a:t>Stimulates lipolysis (</a:t>
            </a:r>
            <a:r>
              <a:rPr lang="en-GB" sz="2200" b="0" i="0" dirty="0">
                <a:solidFill>
                  <a:srgbClr val="202124"/>
                </a:solidFill>
                <a:effectLst/>
              </a:rPr>
              <a:t> </a:t>
            </a:r>
            <a:r>
              <a:rPr lang="en-GB" sz="2200" i="0" dirty="0">
                <a:solidFill>
                  <a:srgbClr val="202124"/>
                </a:solidFill>
                <a:effectLst/>
              </a:rPr>
              <a:t>It is used to mobilize stored energy during fasting or exercise )</a:t>
            </a:r>
            <a:endParaRPr lang="en-US" sz="2200" dirty="0"/>
          </a:p>
          <a:p>
            <a:r>
              <a:rPr lang="en-US" sz="2200" dirty="0"/>
              <a:t>Developmental effects</a:t>
            </a:r>
          </a:p>
          <a:p>
            <a:pPr lvl="1"/>
            <a:r>
              <a:rPr lang="en-US" sz="2200" dirty="0"/>
              <a:t>Growth</a:t>
            </a:r>
          </a:p>
          <a:p>
            <a:pPr lvl="1"/>
            <a:r>
              <a:rPr lang="en-US" sz="2200" dirty="0"/>
              <a:t>Brain development</a:t>
            </a:r>
          </a:p>
        </p:txBody>
      </p:sp>
    </p:spTree>
    <p:extLst>
      <p:ext uri="{BB962C8B-B14F-4D97-AF65-F5344CB8AC3E}">
        <p14:creationId xmlns:p14="http://schemas.microsoft.com/office/powerpoint/2010/main" val="668143480"/>
      </p:ext>
    </p:extLst>
  </p:cSld>
  <p:clrMapOvr>
    <a:masterClrMapping/>
  </p:clrMapOvr>
  <p:transition>
    <p:pull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66DE-43F4-4D65-8F40-FEEA5A1F1F41}"/>
              </a:ext>
            </a:extLst>
          </p:cNvPr>
          <p:cNvSpPr>
            <a:spLocks noGrp="1"/>
          </p:cNvSpPr>
          <p:nvPr>
            <p:ph type="title"/>
          </p:nvPr>
        </p:nvSpPr>
        <p:spPr>
          <a:xfrm>
            <a:off x="457200" y="188640"/>
            <a:ext cx="8229600" cy="778098"/>
          </a:xfrm>
        </p:spPr>
        <p:txBody>
          <a:bodyPr anchor="ctr">
            <a:normAutofit fontScale="90000"/>
          </a:bodyPr>
          <a:lstStyle/>
          <a:p>
            <a:r>
              <a:rPr lang="en-GB" dirty="0"/>
              <a:t>Example of how the thyroid system works</a:t>
            </a:r>
          </a:p>
        </p:txBody>
      </p:sp>
      <p:sp>
        <p:nvSpPr>
          <p:cNvPr id="4" name="Content Placeholder 3">
            <a:extLst>
              <a:ext uri="{FF2B5EF4-FFF2-40B4-BE49-F238E27FC236}">
                <a16:creationId xmlns:a16="http://schemas.microsoft.com/office/drawing/2014/main" id="{C9B55C23-5D96-413D-85B0-95FF80C37ED6}"/>
              </a:ext>
            </a:extLst>
          </p:cNvPr>
          <p:cNvSpPr>
            <a:spLocks noGrp="1"/>
          </p:cNvSpPr>
          <p:nvPr>
            <p:ph sz="half" idx="1"/>
          </p:nvPr>
        </p:nvSpPr>
        <p:spPr>
          <a:xfrm>
            <a:off x="191649" y="2060848"/>
            <a:ext cx="4038600" cy="3052936"/>
          </a:xfrm>
        </p:spPr>
        <p:txBody>
          <a:bodyPr>
            <a:normAutofit/>
          </a:bodyPr>
          <a:lstStyle/>
          <a:p>
            <a:pPr marL="0" indent="0">
              <a:buNone/>
            </a:pPr>
            <a:r>
              <a:rPr lang="en-GB" b="1" i="0" dirty="0">
                <a:effectLst/>
              </a:rPr>
              <a:t>Role and Mechanisms of Actions of Thyroid Hormone on the Skeletal Development</a:t>
            </a:r>
          </a:p>
          <a:p>
            <a:pPr marL="0" indent="0">
              <a:buNone/>
            </a:pPr>
            <a:endParaRPr lang="en-GB" b="1" i="0" dirty="0">
              <a:effectLst/>
            </a:endParaRPr>
          </a:p>
          <a:p>
            <a:endParaRPr lang="en-GB" b="1" dirty="0"/>
          </a:p>
        </p:txBody>
      </p:sp>
      <p:pic>
        <p:nvPicPr>
          <p:cNvPr id="3" name="Picture 2">
            <a:extLst>
              <a:ext uri="{FF2B5EF4-FFF2-40B4-BE49-F238E27FC236}">
                <a16:creationId xmlns:a16="http://schemas.microsoft.com/office/drawing/2014/main" id="{E9683EE3-5FF7-4DB3-ADC5-C108EA4A94CE}"/>
              </a:ext>
            </a:extLst>
          </p:cNvPr>
          <p:cNvPicPr>
            <a:picLocks noChangeAspect="1"/>
          </p:cNvPicPr>
          <p:nvPr/>
        </p:nvPicPr>
        <p:blipFill>
          <a:blip r:embed="rId2"/>
          <a:stretch>
            <a:fillRect/>
          </a:stretch>
        </p:blipFill>
        <p:spPr>
          <a:xfrm>
            <a:off x="4837760" y="1268760"/>
            <a:ext cx="3849039" cy="4386370"/>
          </a:xfrm>
          <a:prstGeom prst="rect">
            <a:avLst/>
          </a:prstGeom>
          <a:noFill/>
        </p:spPr>
      </p:pic>
    </p:spTree>
    <p:extLst>
      <p:ext uri="{BB962C8B-B14F-4D97-AF65-F5344CB8AC3E}">
        <p14:creationId xmlns:p14="http://schemas.microsoft.com/office/powerpoint/2010/main" val="1749772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Endocrine system: dysfunction </a:t>
            </a:r>
            <a:endParaRPr lang="en-GB" dirty="0"/>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497" y="0"/>
            <a:ext cx="9145016" cy="6813376"/>
          </a:xfrm>
        </p:spPr>
      </p:pic>
    </p:spTree>
    <p:extLst>
      <p:ext uri="{BB962C8B-B14F-4D97-AF65-F5344CB8AC3E}">
        <p14:creationId xmlns:p14="http://schemas.microsoft.com/office/powerpoint/2010/main" val="909359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39798-0EE4-4DC4-901E-0BA92636CEFE}"/>
              </a:ext>
            </a:extLst>
          </p:cNvPr>
          <p:cNvSpPr>
            <a:spLocks noGrp="1"/>
          </p:cNvSpPr>
          <p:nvPr>
            <p:ph type="title"/>
          </p:nvPr>
        </p:nvSpPr>
        <p:spPr>
          <a:xfrm>
            <a:off x="107504" y="274638"/>
            <a:ext cx="9001000" cy="706090"/>
          </a:xfrm>
        </p:spPr>
        <p:txBody>
          <a:bodyPr>
            <a:normAutofit fontScale="90000"/>
          </a:bodyPr>
          <a:lstStyle/>
          <a:p>
            <a:r>
              <a:rPr lang="en-GB" dirty="0"/>
              <a:t>How to care for Diabetic patients/service users</a:t>
            </a:r>
          </a:p>
        </p:txBody>
      </p:sp>
      <p:sp>
        <p:nvSpPr>
          <p:cNvPr id="3" name="Content Placeholder 2">
            <a:extLst>
              <a:ext uri="{FF2B5EF4-FFF2-40B4-BE49-F238E27FC236}">
                <a16:creationId xmlns:a16="http://schemas.microsoft.com/office/drawing/2014/main" id="{5E2412F7-92DC-4349-B524-62145A375C4D}"/>
              </a:ext>
            </a:extLst>
          </p:cNvPr>
          <p:cNvSpPr>
            <a:spLocks noGrp="1"/>
          </p:cNvSpPr>
          <p:nvPr>
            <p:ph idx="1"/>
          </p:nvPr>
        </p:nvSpPr>
        <p:spPr>
          <a:xfrm>
            <a:off x="426368" y="1556792"/>
            <a:ext cx="8363272" cy="3888431"/>
          </a:xfrm>
        </p:spPr>
        <p:txBody>
          <a:bodyPr>
            <a:noAutofit/>
          </a:bodyPr>
          <a:lstStyle/>
          <a:p>
            <a:pPr algn="l"/>
            <a:r>
              <a:rPr lang="en-GB" sz="2400" b="0" i="0" dirty="0">
                <a:effectLst/>
                <a:cs typeface="Arial" panose="020B0604020202020204" pitchFamily="34" charset="0"/>
              </a:rPr>
              <a:t>Exercise can contribute to weight loss, increase insulin sensitivity and help to reduce high cholesterol and blood pressure.</a:t>
            </a:r>
          </a:p>
          <a:p>
            <a:pPr algn="l"/>
            <a:r>
              <a:rPr lang="en-GB" sz="2400" b="0" i="0" dirty="0">
                <a:effectLst/>
                <a:cs typeface="Arial" panose="020B0604020202020204" pitchFamily="34" charset="0"/>
              </a:rPr>
              <a:t>Diet is also an important factor in preventing diabetes. Excessive consumption of saturated fats, simple carbohydrates (such as those found in white bread), sugar, and salt can all contribute to the development of diabetes.</a:t>
            </a:r>
          </a:p>
          <a:p>
            <a:pPr marL="0" indent="0">
              <a:buNone/>
            </a:pPr>
            <a:endParaRPr lang="en-GB" sz="2400" i="0" dirty="0">
              <a:effectLst/>
            </a:endParaRPr>
          </a:p>
          <a:p>
            <a:endParaRPr lang="en-GB" sz="2400" b="1" i="0" dirty="0">
              <a:effectLst/>
            </a:endParaRPr>
          </a:p>
          <a:p>
            <a:endParaRPr lang="en-GB" sz="2400" b="1" dirty="0">
              <a:solidFill>
                <a:srgbClr val="666666"/>
              </a:solidFill>
            </a:endParaRPr>
          </a:p>
          <a:p>
            <a:endParaRPr lang="en-GB" sz="2400" dirty="0"/>
          </a:p>
        </p:txBody>
      </p:sp>
    </p:spTree>
    <p:extLst>
      <p:ext uri="{BB962C8B-B14F-4D97-AF65-F5344CB8AC3E}">
        <p14:creationId xmlns:p14="http://schemas.microsoft.com/office/powerpoint/2010/main" val="913902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39798-0EE4-4DC4-901E-0BA92636CEFE}"/>
              </a:ext>
            </a:extLst>
          </p:cNvPr>
          <p:cNvSpPr>
            <a:spLocks noGrp="1"/>
          </p:cNvSpPr>
          <p:nvPr>
            <p:ph type="title"/>
          </p:nvPr>
        </p:nvSpPr>
        <p:spPr>
          <a:xfrm>
            <a:off x="107504" y="274638"/>
            <a:ext cx="9001000" cy="706090"/>
          </a:xfrm>
        </p:spPr>
        <p:txBody>
          <a:bodyPr>
            <a:normAutofit fontScale="90000"/>
          </a:bodyPr>
          <a:lstStyle/>
          <a:p>
            <a:r>
              <a:rPr lang="en-GB" dirty="0"/>
              <a:t>How to care for Diabetic patients/service users</a:t>
            </a:r>
          </a:p>
        </p:txBody>
      </p:sp>
      <p:sp>
        <p:nvSpPr>
          <p:cNvPr id="3" name="Content Placeholder 2">
            <a:extLst>
              <a:ext uri="{FF2B5EF4-FFF2-40B4-BE49-F238E27FC236}">
                <a16:creationId xmlns:a16="http://schemas.microsoft.com/office/drawing/2014/main" id="{5E2412F7-92DC-4349-B524-62145A375C4D}"/>
              </a:ext>
            </a:extLst>
          </p:cNvPr>
          <p:cNvSpPr>
            <a:spLocks noGrp="1"/>
          </p:cNvSpPr>
          <p:nvPr>
            <p:ph idx="1"/>
          </p:nvPr>
        </p:nvSpPr>
        <p:spPr>
          <a:xfrm>
            <a:off x="390364" y="1484784"/>
            <a:ext cx="8363272" cy="3744415"/>
          </a:xfrm>
        </p:spPr>
        <p:txBody>
          <a:bodyPr>
            <a:noAutofit/>
          </a:bodyPr>
          <a:lstStyle/>
          <a:p>
            <a:pPr algn="l">
              <a:buFont typeface="Arial" panose="020B0604020202020204" pitchFamily="34" charset="0"/>
              <a:buChar char="•"/>
            </a:pPr>
            <a:r>
              <a:rPr lang="en-GB" sz="2400" b="0" i="0" dirty="0">
                <a:effectLst/>
                <a:cs typeface="Arial" panose="020B0604020202020204" pitchFamily="34" charset="0"/>
              </a:rPr>
              <a:t>The following food can provide the basis of a balanced diet to prevent and manage diabetes: fruit and vegetables are naturally low in fat and calories and a good source of vitamins, minerals, and </a:t>
            </a:r>
            <a:r>
              <a:rPr lang="en-GB" sz="2400" b="0" i="0" dirty="0" err="1">
                <a:effectLst/>
                <a:cs typeface="Arial" panose="020B0604020202020204" pitchFamily="34" charset="0"/>
              </a:rPr>
              <a:t>fiber</a:t>
            </a:r>
            <a:r>
              <a:rPr lang="en-GB" sz="2400" b="0" i="0" dirty="0">
                <a:effectLst/>
                <a:cs typeface="Arial" panose="020B0604020202020204" pitchFamily="34" charset="0"/>
              </a:rPr>
              <a:t>.</a:t>
            </a:r>
          </a:p>
          <a:p>
            <a:pPr algn="l">
              <a:buFont typeface="Arial" panose="020B0604020202020204" pitchFamily="34" charset="0"/>
              <a:buChar char="•"/>
            </a:pPr>
            <a:r>
              <a:rPr lang="en-GB" sz="2400" b="0" i="0" dirty="0">
                <a:effectLst/>
                <a:cs typeface="Arial" panose="020B0604020202020204" pitchFamily="34" charset="0"/>
              </a:rPr>
              <a:t>Wholegrains are a good source of </a:t>
            </a:r>
            <a:r>
              <a:rPr lang="en-GB" sz="2400" b="0" i="0" dirty="0" err="1">
                <a:effectLst/>
                <a:cs typeface="Arial" panose="020B0604020202020204" pitchFamily="34" charset="0"/>
              </a:rPr>
              <a:t>fiber</a:t>
            </a:r>
            <a:r>
              <a:rPr lang="en-GB" sz="2400" b="0" i="0" dirty="0">
                <a:effectLst/>
                <a:cs typeface="Arial" panose="020B0604020202020204" pitchFamily="34" charset="0"/>
              </a:rPr>
              <a:t> that aids digestion.</a:t>
            </a:r>
          </a:p>
          <a:p>
            <a:pPr algn="l">
              <a:buFont typeface="Arial" panose="020B0604020202020204" pitchFamily="34" charset="0"/>
              <a:buChar char="•"/>
            </a:pPr>
            <a:r>
              <a:rPr lang="en-GB" sz="2400" b="0" i="0" dirty="0">
                <a:effectLst/>
                <a:cs typeface="Arial" panose="020B0604020202020204" pitchFamily="34" charset="0"/>
              </a:rPr>
              <a:t>Lean meats and fish are high in protein as are beans, pulses, soya, and tofu.</a:t>
            </a:r>
          </a:p>
          <a:p>
            <a:pPr algn="l"/>
            <a:r>
              <a:rPr lang="en-GB" sz="2400" i="0" dirty="0">
                <a:effectLst/>
                <a:cs typeface="Arial" panose="020B0604020202020204" pitchFamily="34" charset="0"/>
              </a:rPr>
              <a:t>Reduce the number of soft drinks, soda, and juice drinks you serve.</a:t>
            </a:r>
          </a:p>
          <a:p>
            <a:pPr marL="0" indent="0">
              <a:buNone/>
            </a:pPr>
            <a:endParaRPr lang="en-GB" sz="2400" i="0" dirty="0">
              <a:effectLst/>
            </a:endParaRPr>
          </a:p>
          <a:p>
            <a:endParaRPr lang="en-GB" sz="2400" b="1" i="0" dirty="0">
              <a:effectLst/>
            </a:endParaRPr>
          </a:p>
          <a:p>
            <a:endParaRPr lang="en-GB" sz="2400" b="1" dirty="0">
              <a:solidFill>
                <a:srgbClr val="666666"/>
              </a:solidFill>
            </a:endParaRPr>
          </a:p>
          <a:p>
            <a:endParaRPr lang="en-GB" sz="2400" dirty="0"/>
          </a:p>
        </p:txBody>
      </p:sp>
    </p:spTree>
    <p:extLst>
      <p:ext uri="{BB962C8B-B14F-4D97-AF65-F5344CB8AC3E}">
        <p14:creationId xmlns:p14="http://schemas.microsoft.com/office/powerpoint/2010/main" val="2617492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F35BB-D8F8-4F56-BED8-7EA351F88D97}"/>
              </a:ext>
            </a:extLst>
          </p:cNvPr>
          <p:cNvSpPr>
            <a:spLocks noGrp="1"/>
          </p:cNvSpPr>
          <p:nvPr>
            <p:ph type="title"/>
          </p:nvPr>
        </p:nvSpPr>
        <p:spPr/>
        <p:txBody>
          <a:bodyPr>
            <a:normAutofit fontScale="90000"/>
          </a:bodyPr>
          <a:lstStyle/>
          <a:p>
            <a:r>
              <a:rPr lang="en-GB" dirty="0"/>
              <a:t>Responsibility of health and social care professionals</a:t>
            </a:r>
          </a:p>
        </p:txBody>
      </p:sp>
      <p:sp>
        <p:nvSpPr>
          <p:cNvPr id="3" name="Content Placeholder 2">
            <a:extLst>
              <a:ext uri="{FF2B5EF4-FFF2-40B4-BE49-F238E27FC236}">
                <a16:creationId xmlns:a16="http://schemas.microsoft.com/office/drawing/2014/main" id="{75CF6A29-F8EE-4E17-8DCD-5B3E697EBB90}"/>
              </a:ext>
            </a:extLst>
          </p:cNvPr>
          <p:cNvSpPr>
            <a:spLocks noGrp="1"/>
          </p:cNvSpPr>
          <p:nvPr>
            <p:ph idx="1"/>
          </p:nvPr>
        </p:nvSpPr>
        <p:spPr/>
        <p:txBody>
          <a:bodyPr>
            <a:noAutofit/>
          </a:bodyPr>
          <a:lstStyle/>
          <a:p>
            <a:pPr algn="l">
              <a:buFont typeface="Arial" panose="020B0604020202020204" pitchFamily="34" charset="0"/>
              <a:buChar char="•"/>
            </a:pPr>
            <a:r>
              <a:rPr lang="en-GB" sz="2800" b="0" i="0" dirty="0">
                <a:solidFill>
                  <a:srgbClr val="303030"/>
                </a:solidFill>
                <a:effectLst/>
              </a:rPr>
              <a:t>Completing care plans for all individuals to ensure that their care is person-centred and recognises their individual wants and needs. Any changes in a person’s care must be documented in this plan.</a:t>
            </a:r>
          </a:p>
          <a:p>
            <a:pPr algn="l">
              <a:buFont typeface="Arial" panose="020B0604020202020204" pitchFamily="34" charset="0"/>
              <a:buChar char="•"/>
            </a:pPr>
            <a:r>
              <a:rPr lang="en-GB" sz="2800" b="0" i="0" dirty="0">
                <a:solidFill>
                  <a:srgbClr val="303030"/>
                </a:solidFill>
                <a:effectLst/>
              </a:rPr>
              <a:t>Conducting risk assessments to make sure that the individual is not in any danger and to prevent them from harm.</a:t>
            </a:r>
          </a:p>
          <a:p>
            <a:pPr marL="0" indent="0">
              <a:buNone/>
            </a:pPr>
            <a:r>
              <a:rPr lang="en-GB" sz="2000" dirty="0"/>
              <a:t>(NHS 2022)</a:t>
            </a:r>
          </a:p>
        </p:txBody>
      </p:sp>
    </p:spTree>
    <p:extLst>
      <p:ext uri="{BB962C8B-B14F-4D97-AF65-F5344CB8AC3E}">
        <p14:creationId xmlns:p14="http://schemas.microsoft.com/office/powerpoint/2010/main" val="39368689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00E3D-AC0E-CA03-47ED-73D466A57544}"/>
              </a:ext>
            </a:extLst>
          </p:cNvPr>
          <p:cNvSpPr>
            <a:spLocks noGrp="1"/>
          </p:cNvSpPr>
          <p:nvPr>
            <p:ph type="title"/>
          </p:nvPr>
        </p:nvSpPr>
        <p:spPr>
          <a:xfrm>
            <a:off x="539552" y="332656"/>
            <a:ext cx="8229600" cy="1143000"/>
          </a:xfrm>
        </p:spPr>
        <p:txBody>
          <a:bodyPr>
            <a:normAutofit/>
          </a:bodyPr>
          <a:lstStyle/>
          <a:p>
            <a:r>
              <a:rPr lang="en-GB" sz="2800" b="1" dirty="0"/>
              <a:t>Ethical considerations when taking measures and using data, individual rights, dignity, policy</a:t>
            </a:r>
          </a:p>
        </p:txBody>
      </p:sp>
      <p:sp>
        <p:nvSpPr>
          <p:cNvPr id="3" name="Content Placeholder 2">
            <a:extLst>
              <a:ext uri="{FF2B5EF4-FFF2-40B4-BE49-F238E27FC236}">
                <a16:creationId xmlns:a16="http://schemas.microsoft.com/office/drawing/2014/main" id="{44D85B4C-F3DD-C536-4A25-6C85F8EC0A67}"/>
              </a:ext>
            </a:extLst>
          </p:cNvPr>
          <p:cNvSpPr>
            <a:spLocks noGrp="1"/>
          </p:cNvSpPr>
          <p:nvPr>
            <p:ph idx="1"/>
          </p:nvPr>
        </p:nvSpPr>
        <p:spPr>
          <a:xfrm>
            <a:off x="565040" y="1916832"/>
            <a:ext cx="8229600" cy="3701007"/>
          </a:xfrm>
        </p:spPr>
        <p:txBody>
          <a:bodyPr>
            <a:normAutofit fontScale="55000" lnSpcReduction="20000"/>
          </a:bodyPr>
          <a:lstStyle/>
          <a:p>
            <a:pPr algn="l">
              <a:buFont typeface="Arial" panose="020B0604020202020204" pitchFamily="34" charset="0"/>
              <a:buChar char="•"/>
            </a:pPr>
            <a:r>
              <a:rPr lang="en-GB" b="0" i="0" dirty="0">
                <a:solidFill>
                  <a:srgbClr val="111111"/>
                </a:solidFill>
                <a:effectLst/>
              </a:rPr>
              <a:t>Whether intensive programmes involving up to 16 one-to-one sessions to promote healthier behaviour are economical to offer to large populations.</a:t>
            </a:r>
          </a:p>
          <a:p>
            <a:pPr algn="l">
              <a:buFont typeface="Arial" panose="020B0604020202020204" pitchFamily="34" charset="0"/>
              <a:buChar char="•"/>
            </a:pPr>
            <a:r>
              <a:rPr lang="en-GB" b="0" i="0" dirty="0">
                <a:solidFill>
                  <a:srgbClr val="111111"/>
                </a:solidFill>
                <a:effectLst/>
              </a:rPr>
              <a:t>Whether healthy behaviour is maintained after active intervention has ceased.</a:t>
            </a:r>
          </a:p>
          <a:p>
            <a:pPr algn="l">
              <a:buFont typeface="Arial" panose="020B0604020202020204" pitchFamily="34" charset="0"/>
              <a:buChar char="•"/>
            </a:pPr>
            <a:r>
              <a:rPr lang="en-GB" b="0" i="0" dirty="0">
                <a:solidFill>
                  <a:srgbClr val="111111"/>
                </a:solidFill>
                <a:effectLst/>
              </a:rPr>
              <a:t>Producing benefits.</a:t>
            </a:r>
          </a:p>
          <a:p>
            <a:pPr algn="l">
              <a:buFont typeface="Arial" panose="020B0604020202020204" pitchFamily="34" charset="0"/>
              <a:buChar char="•"/>
            </a:pPr>
            <a:r>
              <a:rPr lang="en-GB" b="0" i="0" dirty="0">
                <a:solidFill>
                  <a:srgbClr val="111111"/>
                </a:solidFill>
                <a:effectLst/>
              </a:rPr>
              <a:t>Preventing harms.</a:t>
            </a:r>
          </a:p>
          <a:p>
            <a:pPr algn="l">
              <a:buFont typeface="Arial" panose="020B0604020202020204" pitchFamily="34" charset="0"/>
              <a:buChar char="•"/>
            </a:pPr>
            <a:r>
              <a:rPr lang="en-GB" b="0" i="0" dirty="0">
                <a:solidFill>
                  <a:srgbClr val="111111"/>
                </a:solidFill>
                <a:effectLst/>
              </a:rPr>
              <a:t>Distributing health benefits fairly.</a:t>
            </a:r>
          </a:p>
          <a:p>
            <a:pPr algn="l">
              <a:buFont typeface="Arial" panose="020B0604020202020204" pitchFamily="34" charset="0"/>
              <a:buChar char="•"/>
            </a:pPr>
            <a:r>
              <a:rPr lang="en-GB" b="0" i="0" dirty="0">
                <a:solidFill>
                  <a:srgbClr val="111111"/>
                </a:solidFill>
                <a:effectLst/>
              </a:rPr>
              <a:t>Respecting individual autonomy and liberty of action.</a:t>
            </a:r>
          </a:p>
          <a:p>
            <a:pPr algn="l">
              <a:buFont typeface="Arial" panose="020B0604020202020204" pitchFamily="34" charset="0"/>
              <a:buChar char="•"/>
            </a:pPr>
            <a:r>
              <a:rPr lang="en-GB" b="0" i="0" dirty="0">
                <a:solidFill>
                  <a:srgbClr val="111111"/>
                </a:solidFill>
                <a:effectLst/>
              </a:rPr>
              <a:t>Respecting and fulfilling universal human rights.</a:t>
            </a:r>
          </a:p>
          <a:p>
            <a:pPr algn="l">
              <a:buFont typeface="Arial" panose="020B0604020202020204" pitchFamily="34" charset="0"/>
              <a:buChar char="•"/>
            </a:pPr>
            <a:r>
              <a:rPr lang="en-GB" b="0" i="0" dirty="0">
                <a:solidFill>
                  <a:srgbClr val="111111"/>
                </a:solidFill>
                <a:effectLst/>
              </a:rPr>
              <a:t>Protecting vulnerable groups from marginalisation and stigmatisation.</a:t>
            </a:r>
          </a:p>
          <a:p>
            <a:pPr algn="l">
              <a:buFont typeface="Arial" panose="020B0604020202020204" pitchFamily="34" charset="0"/>
              <a:buChar char="•"/>
            </a:pPr>
            <a:r>
              <a:rPr lang="en-GB" b="0" i="0" dirty="0">
                <a:solidFill>
                  <a:srgbClr val="111111"/>
                </a:solidFill>
                <a:effectLst/>
              </a:rPr>
              <a:t>Building and maintaining trust.</a:t>
            </a:r>
          </a:p>
          <a:p>
            <a:pPr marL="0" indent="0" algn="l">
              <a:buNone/>
            </a:pPr>
            <a:endParaRPr lang="en-GB" b="0" i="0" dirty="0">
              <a:solidFill>
                <a:srgbClr val="111111"/>
              </a:solidFill>
              <a:effectLst/>
            </a:endParaRPr>
          </a:p>
          <a:p>
            <a:pPr marL="0" indent="0" algn="r">
              <a:buNone/>
            </a:pPr>
            <a:r>
              <a:rPr lang="en-GB" dirty="0"/>
              <a:t>                                                                (</a:t>
            </a:r>
            <a:r>
              <a:rPr lang="en-GB" dirty="0" err="1"/>
              <a:t>Conradi</a:t>
            </a:r>
            <a:r>
              <a:rPr lang="en-GB" dirty="0"/>
              <a:t>, 2006).</a:t>
            </a:r>
          </a:p>
        </p:txBody>
      </p:sp>
    </p:spTree>
    <p:extLst>
      <p:ext uri="{BB962C8B-B14F-4D97-AF65-F5344CB8AC3E}">
        <p14:creationId xmlns:p14="http://schemas.microsoft.com/office/powerpoint/2010/main" val="1116763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827C-576C-17B6-1E7B-3C1E8D36EF48}"/>
              </a:ext>
            </a:extLst>
          </p:cNvPr>
          <p:cNvSpPr>
            <a:spLocks noGrp="1"/>
          </p:cNvSpPr>
          <p:nvPr>
            <p:ph type="title"/>
          </p:nvPr>
        </p:nvSpPr>
        <p:spPr>
          <a:xfrm>
            <a:off x="457200" y="274638"/>
            <a:ext cx="8229600" cy="562074"/>
          </a:xfrm>
        </p:spPr>
        <p:txBody>
          <a:bodyPr>
            <a:noAutofit/>
          </a:bodyPr>
          <a:lstStyle/>
          <a:p>
            <a:r>
              <a:rPr lang="en-GB" sz="3600" b="1" dirty="0"/>
              <a:t>Health promotion activities in Endocrine System</a:t>
            </a:r>
          </a:p>
        </p:txBody>
      </p:sp>
      <p:sp>
        <p:nvSpPr>
          <p:cNvPr id="3" name="Content Placeholder 2">
            <a:extLst>
              <a:ext uri="{FF2B5EF4-FFF2-40B4-BE49-F238E27FC236}">
                <a16:creationId xmlns:a16="http://schemas.microsoft.com/office/drawing/2014/main" id="{831030EF-4DEB-C3A1-0FD2-35004BB0082E}"/>
              </a:ext>
            </a:extLst>
          </p:cNvPr>
          <p:cNvSpPr>
            <a:spLocks noGrp="1"/>
          </p:cNvSpPr>
          <p:nvPr>
            <p:ph idx="1"/>
          </p:nvPr>
        </p:nvSpPr>
        <p:spPr>
          <a:xfrm>
            <a:off x="457200" y="1268760"/>
            <a:ext cx="8229600" cy="4248473"/>
          </a:xfrm>
        </p:spPr>
        <p:txBody>
          <a:bodyPr>
            <a:normAutofit fontScale="92500" lnSpcReduction="10000"/>
          </a:bodyPr>
          <a:lstStyle/>
          <a:p>
            <a:r>
              <a:rPr lang="en-GB" sz="2800" dirty="0"/>
              <a:t>Get plenty of exercise.</a:t>
            </a:r>
          </a:p>
          <a:p>
            <a:r>
              <a:rPr lang="en-GB" sz="2800" dirty="0"/>
              <a:t>Eat a nutritious diet.</a:t>
            </a:r>
          </a:p>
          <a:p>
            <a:r>
              <a:rPr lang="en-GB" sz="2800" dirty="0"/>
              <a:t>Go for regular medical checkups.</a:t>
            </a:r>
          </a:p>
          <a:p>
            <a:r>
              <a:rPr lang="en-GB" sz="2800" dirty="0"/>
              <a:t>Talk to the doctor before taking any supplements or herbal treatments.</a:t>
            </a:r>
          </a:p>
          <a:p>
            <a:r>
              <a:rPr lang="en-GB" sz="2800" dirty="0"/>
              <a:t>Let the doctor know about any family history of endocrine problems, such as diabetes or thyroid problems.</a:t>
            </a:r>
          </a:p>
          <a:p>
            <a:pPr marL="0" indent="0">
              <a:buNone/>
            </a:pPr>
            <a:endParaRPr lang="en-GB" sz="2800" dirty="0"/>
          </a:p>
          <a:p>
            <a:pPr marL="0" indent="0">
              <a:buNone/>
            </a:pPr>
            <a:r>
              <a:rPr lang="en-GB" sz="1700" dirty="0"/>
              <a:t>(Endocrine society 2023)</a:t>
            </a:r>
          </a:p>
        </p:txBody>
      </p:sp>
    </p:spTree>
    <p:extLst>
      <p:ext uri="{BB962C8B-B14F-4D97-AF65-F5344CB8AC3E}">
        <p14:creationId xmlns:p14="http://schemas.microsoft.com/office/powerpoint/2010/main" val="16312933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1E2FF-1F15-E1EE-ED8C-9B46C0BFC21A}"/>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DEFEE31F-A26A-ED4C-4190-93538B751A33}"/>
              </a:ext>
            </a:extLst>
          </p:cNvPr>
          <p:cNvSpPr>
            <a:spLocks noGrp="1"/>
          </p:cNvSpPr>
          <p:nvPr>
            <p:ph idx="1"/>
          </p:nvPr>
        </p:nvSpPr>
        <p:spPr/>
        <p:txBody>
          <a:bodyPr>
            <a:normAutofit/>
          </a:bodyPr>
          <a:lstStyle/>
          <a:p>
            <a:r>
              <a:rPr lang="en-GB" sz="2800" dirty="0"/>
              <a:t>Endocrine Society (2023) Available at: </a:t>
            </a:r>
            <a:r>
              <a:rPr lang="en-GB" sz="2800" dirty="0">
                <a:hlinkClick r:id="rId2"/>
              </a:rPr>
              <a:t>https://www.endocrine.org/our-community/advancing-endocrinology-and-public-health</a:t>
            </a:r>
            <a:endParaRPr lang="en-GB" sz="2800" dirty="0"/>
          </a:p>
          <a:p>
            <a:r>
              <a:rPr lang="en-GB" sz="2800" dirty="0"/>
              <a:t>NSS (2022) Available at: </a:t>
            </a:r>
            <a:r>
              <a:rPr lang="en-GB" sz="2800" dirty="0">
                <a:hlinkClick r:id="rId3"/>
              </a:rPr>
              <a:t>https://www.england.nhs.uk/ourwork/clinical-policy/ltc/our-work-on-long-term-conditions/neurological/</a:t>
            </a:r>
            <a:endParaRPr lang="en-GB" sz="2800" dirty="0"/>
          </a:p>
          <a:p>
            <a:endParaRPr lang="en-GB" sz="2800" dirty="0"/>
          </a:p>
          <a:p>
            <a:endParaRPr lang="en-GB" sz="2800" dirty="0"/>
          </a:p>
          <a:p>
            <a:endParaRPr lang="en-GB" sz="2800" dirty="0"/>
          </a:p>
          <a:p>
            <a:endParaRPr lang="en-GB" sz="2800" dirty="0"/>
          </a:p>
        </p:txBody>
      </p:sp>
    </p:spTree>
    <p:extLst>
      <p:ext uri="{BB962C8B-B14F-4D97-AF65-F5344CB8AC3E}">
        <p14:creationId xmlns:p14="http://schemas.microsoft.com/office/powerpoint/2010/main" val="1565714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1D10BA-88EE-4388-87E7-359CC4E6E0FF}"/>
              </a:ext>
            </a:extLst>
          </p:cNvPr>
          <p:cNvSpPr>
            <a:spLocks noGrp="1"/>
          </p:cNvSpPr>
          <p:nvPr>
            <p:ph idx="1"/>
          </p:nvPr>
        </p:nvSpPr>
        <p:spPr>
          <a:xfrm>
            <a:off x="457200" y="980728"/>
            <a:ext cx="8229600" cy="3917032"/>
          </a:xfrm>
        </p:spPr>
        <p:txBody>
          <a:bodyPr>
            <a:normAutofit/>
          </a:bodyPr>
          <a:lstStyle/>
          <a:p>
            <a:pPr marL="0" indent="0" algn="ctr">
              <a:buNone/>
            </a:pPr>
            <a:r>
              <a:rPr lang="en-GB" sz="4800" dirty="0"/>
              <a:t>Thank you</a:t>
            </a:r>
          </a:p>
          <a:p>
            <a:pPr marL="0" indent="0" algn="ctr">
              <a:buNone/>
            </a:pPr>
            <a:endParaRPr lang="en-GB" sz="4800" dirty="0"/>
          </a:p>
          <a:p>
            <a:pPr marL="0" indent="0" algn="ctr">
              <a:buNone/>
            </a:pPr>
            <a:endParaRPr lang="en-GB" sz="4800" dirty="0"/>
          </a:p>
          <a:p>
            <a:pPr marL="0" indent="0" algn="ctr">
              <a:buNone/>
            </a:pPr>
            <a:r>
              <a:rPr lang="en-GB" sz="4800" dirty="0"/>
              <a:t>Any questions?</a:t>
            </a:r>
          </a:p>
          <a:p>
            <a:pPr marL="0" indent="0" algn="ctr">
              <a:buNone/>
            </a:pPr>
            <a:endParaRPr lang="en-GB" sz="4800" dirty="0"/>
          </a:p>
        </p:txBody>
      </p:sp>
    </p:spTree>
    <p:extLst>
      <p:ext uri="{BB962C8B-B14F-4D97-AF65-F5344CB8AC3E}">
        <p14:creationId xmlns:p14="http://schemas.microsoft.com/office/powerpoint/2010/main" val="386662743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0</TotalTime>
  <Words>1758</Words>
  <Application>Microsoft Office PowerPoint</Application>
  <PresentationFormat>On-screen Show (4:3)</PresentationFormat>
  <Paragraphs>172</Paragraphs>
  <Slides>27</Slides>
  <Notes>5</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27</vt:i4>
      </vt:variant>
    </vt:vector>
  </HeadingPairs>
  <TitlesOfParts>
    <vt:vector size="38" baseType="lpstr">
      <vt:lpstr>Frutiger W01</vt:lpstr>
      <vt:lpstr>Myriad Pro</vt:lpstr>
      <vt:lpstr>Arial</vt:lpstr>
      <vt:lpstr>Arial</vt:lpstr>
      <vt:lpstr>Calibri</vt:lpstr>
      <vt:lpstr>Cambria</vt:lpstr>
      <vt:lpstr>Gill Sans MT</vt:lpstr>
      <vt:lpstr>Tahoma</vt:lpstr>
      <vt:lpstr>Wingdings</vt:lpstr>
      <vt:lpstr>Theme1</vt:lpstr>
      <vt:lpstr>20140311PresentationUWTSDTemplate</vt:lpstr>
      <vt:lpstr>INTRODUCTION TO PHYSIOLOGY (BMHP5023)</vt:lpstr>
      <vt:lpstr>Objective of the Session</vt:lpstr>
      <vt:lpstr>PowerPoint Presentation</vt:lpstr>
      <vt:lpstr>Endocrine system</vt:lpstr>
      <vt:lpstr>Location of Endocrine system</vt:lpstr>
      <vt:lpstr>Location of Endocrine system</vt:lpstr>
      <vt:lpstr>Endocrine system</vt:lpstr>
      <vt:lpstr>Additional information</vt:lpstr>
      <vt:lpstr>PowerPoint Presentation</vt:lpstr>
      <vt:lpstr>Endocrine system: functioning</vt:lpstr>
      <vt:lpstr>Endocrine system: hormones</vt:lpstr>
      <vt:lpstr>Endocrine system: examples</vt:lpstr>
      <vt:lpstr>Endocrine system: examples</vt:lpstr>
      <vt:lpstr>Endocrine system: examples</vt:lpstr>
      <vt:lpstr>Insulin</vt:lpstr>
      <vt:lpstr>Where to Give Insulin:  On Target!</vt:lpstr>
      <vt:lpstr>Physiological effects of thyroid hormone</vt:lpstr>
      <vt:lpstr>Physiological effects of thyroid hormone</vt:lpstr>
      <vt:lpstr>Example of how the thyroid system works</vt:lpstr>
      <vt:lpstr>Endocrine system: dysfunction </vt:lpstr>
      <vt:lpstr>How to care for Diabetic patients/service users</vt:lpstr>
      <vt:lpstr>How to care for Diabetic patients/service users</vt:lpstr>
      <vt:lpstr>Responsibility of health and social care professionals</vt:lpstr>
      <vt:lpstr>Ethical considerations when taking measures and using data, individual rights, dignity, policy</vt:lpstr>
      <vt:lpstr>Health promotion activities in Endocrine System</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Week 7</dc:title>
  <dc:creator>Pamela</dc:creator>
  <cp:lastModifiedBy>Eleni Koutsogeorgou-Andreou</cp:lastModifiedBy>
  <cp:revision>348</cp:revision>
  <dcterms:created xsi:type="dcterms:W3CDTF">2012-03-14T14:40:52Z</dcterms:created>
  <dcterms:modified xsi:type="dcterms:W3CDTF">2023-10-19T11:43:22Z</dcterms:modified>
</cp:coreProperties>
</file>