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  <p:sldMasterId id="2147483690" r:id="rId3"/>
    <p:sldMasterId id="2147483703" r:id="rId4"/>
  </p:sldMasterIdLst>
  <p:notesMasterIdLst>
    <p:notesMasterId r:id="rId45"/>
  </p:notesMasterIdLst>
  <p:sldIdLst>
    <p:sldId id="256" r:id="rId5"/>
    <p:sldId id="260" r:id="rId6"/>
    <p:sldId id="283" r:id="rId7"/>
    <p:sldId id="261" r:id="rId8"/>
    <p:sldId id="262" r:id="rId9"/>
    <p:sldId id="286" r:id="rId10"/>
    <p:sldId id="287" r:id="rId11"/>
    <p:sldId id="279" r:id="rId12"/>
    <p:sldId id="277" r:id="rId13"/>
    <p:sldId id="280" r:id="rId14"/>
    <p:sldId id="278" r:id="rId15"/>
    <p:sldId id="285" r:id="rId16"/>
    <p:sldId id="284" r:id="rId17"/>
    <p:sldId id="263" r:id="rId18"/>
    <p:sldId id="307" r:id="rId19"/>
    <p:sldId id="327" r:id="rId20"/>
    <p:sldId id="332" r:id="rId21"/>
    <p:sldId id="334" r:id="rId22"/>
    <p:sldId id="288" r:id="rId23"/>
    <p:sldId id="298" r:id="rId24"/>
    <p:sldId id="264" r:id="rId25"/>
    <p:sldId id="335" r:id="rId26"/>
    <p:sldId id="265" r:id="rId27"/>
    <p:sldId id="300" r:id="rId28"/>
    <p:sldId id="299" r:id="rId29"/>
    <p:sldId id="258" r:id="rId30"/>
    <p:sldId id="259" r:id="rId31"/>
    <p:sldId id="303" r:id="rId32"/>
    <p:sldId id="302" r:id="rId33"/>
    <p:sldId id="266" r:id="rId34"/>
    <p:sldId id="306" r:id="rId35"/>
    <p:sldId id="267" r:id="rId36"/>
    <p:sldId id="270" r:id="rId37"/>
    <p:sldId id="271" r:id="rId38"/>
    <p:sldId id="281" r:id="rId39"/>
    <p:sldId id="282" r:id="rId40"/>
    <p:sldId id="274" r:id="rId41"/>
    <p:sldId id="272" r:id="rId42"/>
    <p:sldId id="273" r:id="rId43"/>
    <p:sldId id="304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1D5FB4-D434-4397-B139-3F8BA5019F8C}" v="30" dt="2023-03-01T08:21:17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8" autoAdjust="0"/>
    <p:restoredTop sz="94671" autoAdjust="0"/>
  </p:normalViewPr>
  <p:slideViewPr>
    <p:cSldViewPr>
      <p:cViewPr varScale="1">
        <p:scale>
          <a:sx n="106" d="100"/>
          <a:sy n="106" d="100"/>
        </p:scale>
        <p:origin x="175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8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161D5FB4-D434-4397-B139-3F8BA5019F8C}"/>
    <pc:docChg chg="undo custSel addSld delSld modSld">
      <pc:chgData name="Mike" userId="0c974ed1-fc60-4471-bc87-793b58cadcc1" providerId="ADAL" clId="{161D5FB4-D434-4397-B139-3F8BA5019F8C}" dt="2023-03-01T08:21:17.452" v="41"/>
      <pc:docMkLst>
        <pc:docMk/>
      </pc:docMkLst>
      <pc:sldChg chg="modSp modAnim">
        <pc:chgData name="Mike" userId="0c974ed1-fc60-4471-bc87-793b58cadcc1" providerId="ADAL" clId="{161D5FB4-D434-4397-B139-3F8BA5019F8C}" dt="2023-02-28T10:24:38.999" v="15" actId="5793"/>
        <pc:sldMkLst>
          <pc:docMk/>
          <pc:sldMk cId="2510979526" sldId="259"/>
        </pc:sldMkLst>
        <pc:spChg chg="mod">
          <ac:chgData name="Mike" userId="0c974ed1-fc60-4471-bc87-793b58cadcc1" providerId="ADAL" clId="{161D5FB4-D434-4397-B139-3F8BA5019F8C}" dt="2023-02-28T10:24:38.999" v="15" actId="5793"/>
          <ac:spMkLst>
            <pc:docMk/>
            <pc:sldMk cId="2510979526" sldId="259"/>
            <ac:spMk id="3" creationId="{FE80D0CE-DFCA-4070-81AE-5F5976AE1C2D}"/>
          </ac:spMkLst>
        </pc:spChg>
      </pc:sldChg>
      <pc:sldChg chg="addSp delSp mod">
        <pc:chgData name="Mike" userId="0c974ed1-fc60-4471-bc87-793b58cadcc1" providerId="ADAL" clId="{161D5FB4-D434-4397-B139-3F8BA5019F8C}" dt="2023-03-01T08:18:59.445" v="31" actId="22"/>
        <pc:sldMkLst>
          <pc:docMk/>
          <pc:sldMk cId="1535563884" sldId="264"/>
        </pc:sldMkLst>
        <pc:spChg chg="add del">
          <ac:chgData name="Mike" userId="0c974ed1-fc60-4471-bc87-793b58cadcc1" providerId="ADAL" clId="{161D5FB4-D434-4397-B139-3F8BA5019F8C}" dt="2023-03-01T08:18:59.445" v="31" actId="22"/>
          <ac:spMkLst>
            <pc:docMk/>
            <pc:sldMk cId="1535563884" sldId="264"/>
            <ac:spMk id="4" creationId="{DB0209A8-2FD5-1CEB-E7AC-4F94D294673A}"/>
          </ac:spMkLst>
        </pc:spChg>
      </pc:sldChg>
      <pc:sldChg chg="addSp modSp mod modAnim">
        <pc:chgData name="Mike" userId="0c974ed1-fc60-4471-bc87-793b58cadcc1" providerId="ADAL" clId="{161D5FB4-D434-4397-B139-3F8BA5019F8C}" dt="2023-03-01T08:21:17.452" v="41"/>
        <pc:sldMkLst>
          <pc:docMk/>
          <pc:sldMk cId="980073126" sldId="270"/>
        </pc:sldMkLst>
        <pc:spChg chg="add mod">
          <ac:chgData name="Mike" userId="0c974ed1-fc60-4471-bc87-793b58cadcc1" providerId="ADAL" clId="{161D5FB4-D434-4397-B139-3F8BA5019F8C}" dt="2023-03-01T08:21:12.525" v="40" actId="1582"/>
          <ac:spMkLst>
            <pc:docMk/>
            <pc:sldMk cId="980073126" sldId="270"/>
            <ac:spMk id="6" creationId="{EE5A0BDE-6816-D6E2-54F6-235F0F3DF940}"/>
          </ac:spMkLst>
        </pc:spChg>
      </pc:sldChg>
      <pc:sldChg chg="modSp">
        <pc:chgData name="Mike" userId="0c974ed1-fc60-4471-bc87-793b58cadcc1" providerId="ADAL" clId="{161D5FB4-D434-4397-B139-3F8BA5019F8C}" dt="2023-02-28T10:22:57.201" v="1" actId="20577"/>
        <pc:sldMkLst>
          <pc:docMk/>
          <pc:sldMk cId="271183023" sldId="288"/>
        </pc:sldMkLst>
        <pc:spChg chg="mod">
          <ac:chgData name="Mike" userId="0c974ed1-fc60-4471-bc87-793b58cadcc1" providerId="ADAL" clId="{161D5FB4-D434-4397-B139-3F8BA5019F8C}" dt="2023-02-28T10:22:57.201" v="1" actId="20577"/>
          <ac:spMkLst>
            <pc:docMk/>
            <pc:sldMk cId="271183023" sldId="288"/>
            <ac:spMk id="5" creationId="{1850E80B-8AEF-428E-8212-14A755647C32}"/>
          </ac:spMkLst>
        </pc:spChg>
      </pc:sldChg>
      <pc:sldChg chg="addSp delSp mod delAnim">
        <pc:chgData name="Mike" userId="0c974ed1-fc60-4471-bc87-793b58cadcc1" providerId="ADAL" clId="{161D5FB4-D434-4397-B139-3F8BA5019F8C}" dt="2023-02-28T10:23:37.446" v="2"/>
        <pc:sldMkLst>
          <pc:docMk/>
          <pc:sldMk cId="582206992" sldId="298"/>
        </pc:sldMkLst>
        <pc:picChg chg="add">
          <ac:chgData name="Mike" userId="0c974ed1-fc60-4471-bc87-793b58cadcc1" providerId="ADAL" clId="{161D5FB4-D434-4397-B139-3F8BA5019F8C}" dt="2023-02-28T10:23:37.446" v="2"/>
          <ac:picMkLst>
            <pc:docMk/>
            <pc:sldMk cId="582206992" sldId="298"/>
            <ac:picMk id="2" creationId="{679C80DD-C0AA-864C-5A1B-47F588D84DDA}"/>
          </ac:picMkLst>
        </pc:picChg>
        <pc:picChg chg="del">
          <ac:chgData name="Mike" userId="0c974ed1-fc60-4471-bc87-793b58cadcc1" providerId="ADAL" clId="{161D5FB4-D434-4397-B139-3F8BA5019F8C}" dt="2023-02-28T10:22:48.148" v="0" actId="478"/>
          <ac:picMkLst>
            <pc:docMk/>
            <pc:sldMk cId="582206992" sldId="298"/>
            <ac:picMk id="3" creationId="{9F7AAFF0-77E5-4039-8F5D-C4ABA966FA2B}"/>
          </ac:picMkLst>
        </pc:picChg>
      </pc:sldChg>
      <pc:sldChg chg="modSp mod">
        <pc:chgData name="Mike" userId="0c974ed1-fc60-4471-bc87-793b58cadcc1" providerId="ADAL" clId="{161D5FB4-D434-4397-B139-3F8BA5019F8C}" dt="2023-02-28T10:24:48.051" v="28" actId="20577"/>
        <pc:sldMkLst>
          <pc:docMk/>
          <pc:sldMk cId="3187275851" sldId="302"/>
        </pc:sldMkLst>
        <pc:spChg chg="mod">
          <ac:chgData name="Mike" userId="0c974ed1-fc60-4471-bc87-793b58cadcc1" providerId="ADAL" clId="{161D5FB4-D434-4397-B139-3F8BA5019F8C}" dt="2023-02-28T10:24:48.051" v="28" actId="20577"/>
          <ac:spMkLst>
            <pc:docMk/>
            <pc:sldMk cId="3187275851" sldId="302"/>
            <ac:spMk id="3" creationId="{92D6B9F9-0D8C-4722-98F6-55EEA42FF1C3}"/>
          </ac:spMkLst>
        </pc:spChg>
      </pc:sldChg>
      <pc:sldChg chg="new del">
        <pc:chgData name="Mike" userId="0c974ed1-fc60-4471-bc87-793b58cadcc1" providerId="ADAL" clId="{161D5FB4-D434-4397-B139-3F8BA5019F8C}" dt="2023-03-01T08:18:59.957" v="32" actId="680"/>
        <pc:sldMkLst>
          <pc:docMk/>
          <pc:sldMk cId="375785157" sldId="335"/>
        </pc:sldMkLst>
      </pc:sldChg>
      <pc:sldChg chg="addSp modSp mod">
        <pc:chgData name="Mike" userId="0c974ed1-fc60-4471-bc87-793b58cadcc1" providerId="ADAL" clId="{161D5FB4-D434-4397-B139-3F8BA5019F8C}" dt="2023-03-01T08:20:34.583" v="37" actId="1076"/>
        <pc:sldMkLst>
          <pc:docMk/>
          <pc:sldMk cId="727077500" sldId="335"/>
        </pc:sldMkLst>
        <pc:spChg chg="add mod">
          <ac:chgData name="Mike" userId="0c974ed1-fc60-4471-bc87-793b58cadcc1" providerId="ADAL" clId="{161D5FB4-D434-4397-B139-3F8BA5019F8C}" dt="2023-03-01T08:20:34.583" v="37" actId="1076"/>
          <ac:spMkLst>
            <pc:docMk/>
            <pc:sldMk cId="727077500" sldId="335"/>
            <ac:spMk id="5" creationId="{6E855330-94F7-2323-D1B7-FB160C9E1578}"/>
          </ac:spMkLst>
        </pc:spChg>
      </pc:sldChg>
    </pc:docChg>
  </pc:docChgLst>
</pc:chgInfo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b="1" dirty="0"/>
            <a:t> </a:t>
          </a:r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3C76CF9-2FBD-4EF2-AC31-25E22F472F4B}" type="pres">
      <dgm:prSet presAssocID="{1A675BD5-72F6-454D-BE45-9DF52DB9237F}" presName="centerShape" presStyleLbl="node0" presStyleIdx="0" presStyleCnt="1"/>
      <dgm:spPr/>
    </dgm:pt>
    <dgm:pt modelId="{FD5B2B2F-34AE-472A-844A-78D62F4422DF}" type="pres">
      <dgm:prSet presAssocID="{B227CA17-5E9C-4426-8427-FC96222332B8}" presName="Name9" presStyleLbl="parChTrans1D2" presStyleIdx="0" presStyleCnt="6"/>
      <dgm:spPr/>
    </dgm:pt>
    <dgm:pt modelId="{A6A2E4C5-8D29-48E8-B618-EFAE21FF906B}" type="pres">
      <dgm:prSet presAssocID="{B227CA17-5E9C-4426-8427-FC96222332B8}" presName="connTx" presStyleLbl="parChTrans1D2" presStyleIdx="0" presStyleCnt="6"/>
      <dgm:spPr/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</dgm:pt>
    <dgm:pt modelId="{AF8AD7AA-687F-409A-B80A-E12C87790EA6}" type="pres">
      <dgm:prSet presAssocID="{0926F644-3476-4554-B42F-0BFCF60A34F1}" presName="Name9" presStyleLbl="parChTrans1D2" presStyleIdx="1" presStyleCnt="6"/>
      <dgm:spPr/>
    </dgm:pt>
    <dgm:pt modelId="{75F3D4D0-C249-4665-8F2F-2D1006C8B99A}" type="pres">
      <dgm:prSet presAssocID="{0926F644-3476-4554-B42F-0BFCF60A34F1}" presName="connTx" presStyleLbl="parChTrans1D2" presStyleIdx="1" presStyleCnt="6"/>
      <dgm:spPr/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</dgm:pt>
    <dgm:pt modelId="{EF16C7B8-EED2-47E0-B237-7881FB67D81E}" type="pres">
      <dgm:prSet presAssocID="{FF287476-652B-4980-8EE5-7A95C5E4FCB3}" presName="Name9" presStyleLbl="parChTrans1D2" presStyleIdx="2" presStyleCnt="6"/>
      <dgm:spPr/>
    </dgm:pt>
    <dgm:pt modelId="{4BA8B5D2-F70D-4F45-9E3D-5E1284AF4E1E}" type="pres">
      <dgm:prSet presAssocID="{FF287476-652B-4980-8EE5-7A95C5E4FCB3}" presName="connTx" presStyleLbl="parChTrans1D2" presStyleIdx="2" presStyleCnt="6"/>
      <dgm:spPr/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</dgm:pt>
    <dgm:pt modelId="{5C52BFA9-9183-4713-9390-A13BE5139944}" type="pres">
      <dgm:prSet presAssocID="{93F44BB1-8F26-4755-B257-59CB68FBA845}" presName="Name9" presStyleLbl="parChTrans1D2" presStyleIdx="3" presStyleCnt="6"/>
      <dgm:spPr/>
    </dgm:pt>
    <dgm:pt modelId="{CE86970F-71E7-4EEB-9B9E-98E46485EEA8}" type="pres">
      <dgm:prSet presAssocID="{93F44BB1-8F26-4755-B257-59CB68FBA845}" presName="connTx" presStyleLbl="parChTrans1D2" presStyleIdx="3" presStyleCnt="6"/>
      <dgm:spPr/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</dgm:pt>
    <dgm:pt modelId="{EBDA335F-D608-4941-9A58-21594FEB4521}" type="pres">
      <dgm:prSet presAssocID="{D76334CC-CEFA-4879-8C0A-9DDE5888EB6C}" presName="Name9" presStyleLbl="parChTrans1D2" presStyleIdx="4" presStyleCnt="6"/>
      <dgm:spPr/>
    </dgm:pt>
    <dgm:pt modelId="{ED6E062F-DEC9-49EB-9D22-209443A93629}" type="pres">
      <dgm:prSet presAssocID="{D76334CC-CEFA-4879-8C0A-9DDE5888EB6C}" presName="connTx" presStyleLbl="parChTrans1D2" presStyleIdx="4" presStyleCnt="6"/>
      <dgm:spPr/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</dgm:pt>
    <dgm:pt modelId="{F29EB558-A140-415F-8727-D9CFC7846239}" type="pres">
      <dgm:prSet presAssocID="{D1269589-9844-4466-B535-15851BF46722}" presName="Name9" presStyleLbl="parChTrans1D2" presStyleIdx="5" presStyleCnt="6"/>
      <dgm:spPr/>
    </dgm:pt>
    <dgm:pt modelId="{2BA54C3D-9B45-46C2-82ED-B81F17A734E7}" type="pres">
      <dgm:prSet presAssocID="{D1269589-9844-4466-B535-15851BF46722}" presName="connTx" presStyleLbl="parChTrans1D2" presStyleIdx="5" presStyleCnt="6"/>
      <dgm:spPr/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</dgm:pt>
  </dgm:ptLst>
  <dgm:cxnLst>
    <dgm:cxn modelId="{50944201-8F74-4EC7-8BC2-12567A3A6B47}" type="presOf" srcId="{B227CA17-5E9C-4426-8427-FC96222332B8}" destId="{FD5B2B2F-34AE-472A-844A-78D62F4422DF}" srcOrd="0" destOrd="0" presId="urn:microsoft.com/office/officeart/2005/8/layout/radial1"/>
    <dgm:cxn modelId="{BA320008-A433-4265-9E81-FBFC579A947F}" type="presOf" srcId="{882CF5E2-845F-4B99-B175-2370263722FC}" destId="{A98AAF2D-46E0-4AF7-874C-7EE2F529ED18}" srcOrd="0" destOrd="0" presId="urn:microsoft.com/office/officeart/2005/8/layout/radial1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04F0C620-187B-4047-AAC1-8BADC3FF4912}" type="presOf" srcId="{93F44BB1-8F26-4755-B257-59CB68FBA845}" destId="{5C52BFA9-9183-4713-9390-A13BE5139944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9A2D1269-2610-4571-98A7-7CDA94C9A5F7}" type="presOf" srcId="{D1269589-9844-4466-B535-15851BF46722}" destId="{2BA54C3D-9B45-46C2-82ED-B81F17A734E7}" srcOrd="1" destOrd="0" presId="urn:microsoft.com/office/officeart/2005/8/layout/radial1"/>
    <dgm:cxn modelId="{E8ED3A71-867C-4513-AA87-66EFEDA88ADB}" type="presOf" srcId="{1A675BD5-72F6-454D-BE45-9DF52DB9237F}" destId="{83C76CF9-2FBD-4EF2-AC31-25E22F472F4B}" srcOrd="0" destOrd="0" presId="urn:microsoft.com/office/officeart/2005/8/layout/radial1"/>
    <dgm:cxn modelId="{DCB78877-5189-4209-9180-D6810C5B8D27}" type="presOf" srcId="{5FAD1743-BCB8-49AE-B564-E724672B3B05}" destId="{8C6F9FD8-2113-4306-B39A-4A55D24D9F0F}" srcOrd="0" destOrd="0" presId="urn:microsoft.com/office/officeart/2005/8/layout/radial1"/>
    <dgm:cxn modelId="{EC3F868B-5303-4188-B50A-988F8781D15C}" type="presOf" srcId="{FF287476-652B-4980-8EE5-7A95C5E4FCB3}" destId="{4BA8B5D2-F70D-4F45-9E3D-5E1284AF4E1E}" srcOrd="1" destOrd="0" presId="urn:microsoft.com/office/officeart/2005/8/layout/radial1"/>
    <dgm:cxn modelId="{EAB4268C-0489-4C4F-9A29-AECDE1851C07}" type="presOf" srcId="{FF287476-652B-4980-8EE5-7A95C5E4FCB3}" destId="{EF16C7B8-EED2-47E0-B237-7881FB67D81E}" srcOrd="0" destOrd="0" presId="urn:microsoft.com/office/officeart/2005/8/layout/radial1"/>
    <dgm:cxn modelId="{170EC499-5739-470C-B57C-3A819E64BDF4}" type="presOf" srcId="{D76334CC-CEFA-4879-8C0A-9DDE5888EB6C}" destId="{EBDA335F-D608-4941-9A58-21594FEB4521}" srcOrd="0" destOrd="0" presId="urn:microsoft.com/office/officeart/2005/8/layout/radial1"/>
    <dgm:cxn modelId="{F9FC149A-59C4-44FE-9408-A988D6B11759}" type="presOf" srcId="{01A591C1-0EC1-4B43-A95C-B3789710358B}" destId="{33FCC790-9EF4-4641-B78D-A209A463953D}" srcOrd="0" destOrd="0" presId="urn:microsoft.com/office/officeart/2005/8/layout/radial1"/>
    <dgm:cxn modelId="{9D674F9B-BDF0-4F1F-94D0-E7D4E1EBB65F}" type="presOf" srcId="{0926F644-3476-4554-B42F-0BFCF60A34F1}" destId="{75F3D4D0-C249-4665-8F2F-2D1006C8B99A}" srcOrd="1" destOrd="0" presId="urn:microsoft.com/office/officeart/2005/8/layout/radial1"/>
    <dgm:cxn modelId="{193390BB-2354-4E3D-88BF-B919A53D8624}" type="presOf" srcId="{D1269589-9844-4466-B535-15851BF46722}" destId="{F29EB558-A140-415F-8727-D9CFC7846239}" srcOrd="0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DB9EF9CA-6CF0-4C32-B149-93B4DA35552F}" type="presOf" srcId="{93F44BB1-8F26-4755-B257-59CB68FBA845}" destId="{CE86970F-71E7-4EEB-9B9E-98E46485EEA8}" srcOrd="1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87D70EE8-911C-4761-802B-EE83DA319CD1}" type="presOf" srcId="{D76334CC-CEFA-4879-8C0A-9DDE5888EB6C}" destId="{ED6E062F-DEC9-49EB-9D22-209443A93629}" srcOrd="1" destOrd="0" presId="urn:microsoft.com/office/officeart/2005/8/layout/radial1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E3DE50F2-03F0-4D8D-ACE2-FC9750671CE7}" type="presOf" srcId="{C2927883-FD50-4C3A-A81E-2354F8E759EE}" destId="{CDF11A35-8D6D-4A85-82B0-8F4B2BC1B46B}" srcOrd="0" destOrd="0" presId="urn:microsoft.com/office/officeart/2005/8/layout/radial1"/>
    <dgm:cxn modelId="{B82F3BF4-AE06-46D6-98F7-F90E6AC93F8F}" type="presOf" srcId="{3D6A3D08-DB74-4D37-8E48-A9D4E8FC0820}" destId="{99F26509-91EE-485E-AA82-6A9BD505704D}" srcOrd="0" destOrd="0" presId="urn:microsoft.com/office/officeart/2005/8/layout/radial1"/>
    <dgm:cxn modelId="{29EF1FF6-78F9-4F99-9BD8-A4760CDD0E11}" type="presOf" srcId="{E584D09D-060C-4C1C-9CB3-A82B9C63E0D6}" destId="{09EDF6D0-FE1A-490D-8B47-F81F797FC73C}" srcOrd="0" destOrd="0" presId="urn:microsoft.com/office/officeart/2005/8/layout/radial1"/>
    <dgm:cxn modelId="{464ADBF8-474A-4B91-BB04-E9490B4D5D4F}" type="presOf" srcId="{0926F644-3476-4554-B42F-0BFCF60A34F1}" destId="{AF8AD7AA-687F-409A-B80A-E12C87790EA6}" srcOrd="0" destOrd="0" presId="urn:microsoft.com/office/officeart/2005/8/layout/radial1"/>
    <dgm:cxn modelId="{851804FA-2046-4FA0-BCBD-CB23682E125E}" type="presOf" srcId="{B227CA17-5E9C-4426-8427-FC96222332B8}" destId="{A6A2E4C5-8D29-48E8-B618-EFAE21FF906B}" srcOrd="1" destOrd="0" presId="urn:microsoft.com/office/officeart/2005/8/layout/radial1"/>
    <dgm:cxn modelId="{46CD34FF-2686-4A11-B869-AFB151E9BC75}" type="presOf" srcId="{05221033-3724-4001-9E6A-32082D4466B3}" destId="{FB566C65-D17B-485A-9528-1D135D35CFFF}" srcOrd="0" destOrd="0" presId="urn:microsoft.com/office/officeart/2005/8/layout/radial1"/>
    <dgm:cxn modelId="{2675C755-C0E9-43DB-96E0-1927E54E1521}" type="presParOf" srcId="{8C6F9FD8-2113-4306-B39A-4A55D24D9F0F}" destId="{83C76CF9-2FBD-4EF2-AC31-25E22F472F4B}" srcOrd="0" destOrd="0" presId="urn:microsoft.com/office/officeart/2005/8/layout/radial1"/>
    <dgm:cxn modelId="{9E8BC307-85FA-4DA2-AD72-4C37AF2B9A8B}" type="presParOf" srcId="{8C6F9FD8-2113-4306-B39A-4A55D24D9F0F}" destId="{FD5B2B2F-34AE-472A-844A-78D62F4422DF}" srcOrd="1" destOrd="0" presId="urn:microsoft.com/office/officeart/2005/8/layout/radial1"/>
    <dgm:cxn modelId="{BFDD1627-8898-4093-9042-69BF48302AA4}" type="presParOf" srcId="{FD5B2B2F-34AE-472A-844A-78D62F4422DF}" destId="{A6A2E4C5-8D29-48E8-B618-EFAE21FF906B}" srcOrd="0" destOrd="0" presId="urn:microsoft.com/office/officeart/2005/8/layout/radial1"/>
    <dgm:cxn modelId="{EB3A9A99-5710-440E-8AD6-D9A01D2357C1}" type="presParOf" srcId="{8C6F9FD8-2113-4306-B39A-4A55D24D9F0F}" destId="{99F26509-91EE-485E-AA82-6A9BD505704D}" srcOrd="2" destOrd="0" presId="urn:microsoft.com/office/officeart/2005/8/layout/radial1"/>
    <dgm:cxn modelId="{326DAF9F-D6CB-4E45-A641-4A8BE043B1DF}" type="presParOf" srcId="{8C6F9FD8-2113-4306-B39A-4A55D24D9F0F}" destId="{AF8AD7AA-687F-409A-B80A-E12C87790EA6}" srcOrd="3" destOrd="0" presId="urn:microsoft.com/office/officeart/2005/8/layout/radial1"/>
    <dgm:cxn modelId="{5E4D8FD4-E30E-477F-839E-BF180BB0FCF6}" type="presParOf" srcId="{AF8AD7AA-687F-409A-B80A-E12C87790EA6}" destId="{75F3D4D0-C249-4665-8F2F-2D1006C8B99A}" srcOrd="0" destOrd="0" presId="urn:microsoft.com/office/officeart/2005/8/layout/radial1"/>
    <dgm:cxn modelId="{2AEC8268-A9A6-4129-A8BC-9C30758DFA06}" type="presParOf" srcId="{8C6F9FD8-2113-4306-B39A-4A55D24D9F0F}" destId="{A98AAF2D-46E0-4AF7-874C-7EE2F529ED18}" srcOrd="4" destOrd="0" presId="urn:microsoft.com/office/officeart/2005/8/layout/radial1"/>
    <dgm:cxn modelId="{0637CE9A-BA30-4B39-B3AD-08473C3E61A3}" type="presParOf" srcId="{8C6F9FD8-2113-4306-B39A-4A55D24D9F0F}" destId="{EF16C7B8-EED2-47E0-B237-7881FB67D81E}" srcOrd="5" destOrd="0" presId="urn:microsoft.com/office/officeart/2005/8/layout/radial1"/>
    <dgm:cxn modelId="{B5E53B21-4623-4CEF-AA4F-2F1B48265338}" type="presParOf" srcId="{EF16C7B8-EED2-47E0-B237-7881FB67D81E}" destId="{4BA8B5D2-F70D-4F45-9E3D-5E1284AF4E1E}" srcOrd="0" destOrd="0" presId="urn:microsoft.com/office/officeart/2005/8/layout/radial1"/>
    <dgm:cxn modelId="{428868CB-FA91-4017-A295-315C33752083}" type="presParOf" srcId="{8C6F9FD8-2113-4306-B39A-4A55D24D9F0F}" destId="{FB566C65-D17B-485A-9528-1D135D35CFFF}" srcOrd="6" destOrd="0" presId="urn:microsoft.com/office/officeart/2005/8/layout/radial1"/>
    <dgm:cxn modelId="{8D9BBC74-CFD5-41E8-869B-C172E5B2016A}" type="presParOf" srcId="{8C6F9FD8-2113-4306-B39A-4A55D24D9F0F}" destId="{5C52BFA9-9183-4713-9390-A13BE5139944}" srcOrd="7" destOrd="0" presId="urn:microsoft.com/office/officeart/2005/8/layout/radial1"/>
    <dgm:cxn modelId="{42BD0884-B614-4E81-B9BB-1ABC1F2C237B}" type="presParOf" srcId="{5C52BFA9-9183-4713-9390-A13BE5139944}" destId="{CE86970F-71E7-4EEB-9B9E-98E46485EEA8}" srcOrd="0" destOrd="0" presId="urn:microsoft.com/office/officeart/2005/8/layout/radial1"/>
    <dgm:cxn modelId="{B6739BF3-DA8E-4780-A567-7E530180D31D}" type="presParOf" srcId="{8C6F9FD8-2113-4306-B39A-4A55D24D9F0F}" destId="{09EDF6D0-FE1A-490D-8B47-F81F797FC73C}" srcOrd="8" destOrd="0" presId="urn:microsoft.com/office/officeart/2005/8/layout/radial1"/>
    <dgm:cxn modelId="{12642403-ABF5-4183-B627-2BF484A247C7}" type="presParOf" srcId="{8C6F9FD8-2113-4306-B39A-4A55D24D9F0F}" destId="{EBDA335F-D608-4941-9A58-21594FEB4521}" srcOrd="9" destOrd="0" presId="urn:microsoft.com/office/officeart/2005/8/layout/radial1"/>
    <dgm:cxn modelId="{7D7D7F98-F64C-4331-9AA6-9615E5E28D54}" type="presParOf" srcId="{EBDA335F-D608-4941-9A58-21594FEB4521}" destId="{ED6E062F-DEC9-49EB-9D22-209443A93629}" srcOrd="0" destOrd="0" presId="urn:microsoft.com/office/officeart/2005/8/layout/radial1"/>
    <dgm:cxn modelId="{54D551CF-B8AF-4EE2-8424-C493A1763781}" type="presParOf" srcId="{8C6F9FD8-2113-4306-B39A-4A55D24D9F0F}" destId="{CDF11A35-8D6D-4A85-82B0-8F4B2BC1B46B}" srcOrd="10" destOrd="0" presId="urn:microsoft.com/office/officeart/2005/8/layout/radial1"/>
    <dgm:cxn modelId="{116B79F9-36ED-4523-A159-4724D878B75D}" type="presParOf" srcId="{8C6F9FD8-2113-4306-B39A-4A55D24D9F0F}" destId="{F29EB558-A140-415F-8727-D9CFC7846239}" srcOrd="11" destOrd="0" presId="urn:microsoft.com/office/officeart/2005/8/layout/radial1"/>
    <dgm:cxn modelId="{FFA53060-0047-413A-A1A6-D2AD30AFC1CA}" type="presParOf" srcId="{F29EB558-A140-415F-8727-D9CFC7846239}" destId="{2BA54C3D-9B45-46C2-82ED-B81F17A734E7}" srcOrd="0" destOrd="0" presId="urn:microsoft.com/office/officeart/2005/8/layout/radial1"/>
    <dgm:cxn modelId="{039063E8-281F-4543-8E1F-645E281093D2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405AC5-CE49-42A4-89A6-3A94A88E340E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138F0C-DBB0-4207-A5A5-39A466031D94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Defence Industry</a:t>
          </a:r>
        </a:p>
      </dgm:t>
    </dgm:pt>
    <dgm:pt modelId="{90459627-4F46-413B-825B-9B36016DEBBE}" type="parTrans" cxnId="{A37ACD0E-246A-470C-B42B-A0A2F902628E}">
      <dgm:prSet/>
      <dgm:spPr/>
      <dgm:t>
        <a:bodyPr/>
        <a:lstStyle/>
        <a:p>
          <a:endParaRPr lang="en-GB"/>
        </a:p>
      </dgm:t>
    </dgm:pt>
    <dgm:pt modelId="{23CEDB8E-5233-4037-8BC1-5AA0524D13B7}" type="sibTrans" cxnId="{A37ACD0E-246A-470C-B42B-A0A2F902628E}">
      <dgm:prSet/>
      <dgm:spPr/>
      <dgm:t>
        <a:bodyPr/>
        <a:lstStyle/>
        <a:p>
          <a:endParaRPr lang="en-GB"/>
        </a:p>
      </dgm:t>
    </dgm:pt>
    <dgm:pt modelId="{9F293036-3E22-4076-ACE4-12F911937CD5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Canal Industry</a:t>
          </a:r>
        </a:p>
      </dgm:t>
    </dgm:pt>
    <dgm:pt modelId="{8BCCFB01-98F7-4E3B-BD5E-A638B2612A15}" type="parTrans" cxnId="{02B0CCEB-F972-4712-BA55-0C887A649DDB}">
      <dgm:prSet/>
      <dgm:spPr/>
      <dgm:t>
        <a:bodyPr/>
        <a:lstStyle/>
        <a:p>
          <a:endParaRPr lang="en-GB"/>
        </a:p>
      </dgm:t>
    </dgm:pt>
    <dgm:pt modelId="{24DF4C8C-6CA7-4DD6-BCB6-BDFD655648E7}" type="sibTrans" cxnId="{02B0CCEB-F972-4712-BA55-0C887A649DDB}">
      <dgm:prSet/>
      <dgm:spPr/>
      <dgm:t>
        <a:bodyPr/>
        <a:lstStyle/>
        <a:p>
          <a:endParaRPr lang="en-GB"/>
        </a:p>
      </dgm:t>
    </dgm:pt>
    <dgm:pt modelId="{0C87A5FF-B486-4EC9-A4EC-74B15939DCF6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Food Industry</a:t>
          </a:r>
        </a:p>
      </dgm:t>
    </dgm:pt>
    <dgm:pt modelId="{90954D39-9835-4FDF-B7AC-167A89B8696A}" type="parTrans" cxnId="{18E9AE84-AA5C-4244-99CA-9FE515C2A67B}">
      <dgm:prSet/>
      <dgm:spPr/>
      <dgm:t>
        <a:bodyPr/>
        <a:lstStyle/>
        <a:p>
          <a:endParaRPr lang="en-GB"/>
        </a:p>
      </dgm:t>
    </dgm:pt>
    <dgm:pt modelId="{6D51AB34-B555-4F92-BBF9-15938CD2CBCF}" type="sibTrans" cxnId="{18E9AE84-AA5C-4244-99CA-9FE515C2A67B}">
      <dgm:prSet/>
      <dgm:spPr/>
      <dgm:t>
        <a:bodyPr/>
        <a:lstStyle/>
        <a:p>
          <a:endParaRPr lang="en-GB"/>
        </a:p>
      </dgm:t>
    </dgm:pt>
    <dgm:pt modelId="{73CA9E2A-1259-4525-9423-1054C84B5F56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Hotel Industry</a:t>
          </a:r>
        </a:p>
      </dgm:t>
    </dgm:pt>
    <dgm:pt modelId="{661C982F-43B8-4BC2-9EBD-B729D767B5FD}" type="parTrans" cxnId="{309ED708-F7B5-4ADD-AA2C-87983F7570FD}">
      <dgm:prSet/>
      <dgm:spPr/>
      <dgm:t>
        <a:bodyPr/>
        <a:lstStyle/>
        <a:p>
          <a:endParaRPr lang="en-GB"/>
        </a:p>
      </dgm:t>
    </dgm:pt>
    <dgm:pt modelId="{32D9A627-B3BC-42CB-9EEE-56AE3BB1B778}" type="sibTrans" cxnId="{309ED708-F7B5-4ADD-AA2C-87983F7570FD}">
      <dgm:prSet/>
      <dgm:spPr/>
      <dgm:t>
        <a:bodyPr/>
        <a:lstStyle/>
        <a:p>
          <a:endParaRPr lang="en-GB"/>
        </a:p>
      </dgm:t>
    </dgm:pt>
    <dgm:pt modelId="{9D06F76E-DE3F-47B0-8ADE-4D89F02B9F10}" type="pres">
      <dgm:prSet presAssocID="{18405AC5-CE49-42A4-89A6-3A94A88E340E}" presName="matrix" presStyleCnt="0">
        <dgm:presLayoutVars>
          <dgm:chMax val="1"/>
          <dgm:dir/>
          <dgm:resizeHandles val="exact"/>
        </dgm:presLayoutVars>
      </dgm:prSet>
      <dgm:spPr/>
    </dgm:pt>
    <dgm:pt modelId="{DD498F31-BF1C-4E01-AA2C-466654DE426D}" type="pres">
      <dgm:prSet presAssocID="{18405AC5-CE49-42A4-89A6-3A94A88E340E}" presName="axisShape" presStyleLbl="bgShp" presStyleIdx="0" presStyleCn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</dgm:pt>
    <dgm:pt modelId="{EDAD3675-68A8-4883-B20B-22938063C52F}" type="pres">
      <dgm:prSet presAssocID="{18405AC5-CE49-42A4-89A6-3A94A88E340E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6103120-679D-42E4-B3BA-83DEFCF1F54F}" type="pres">
      <dgm:prSet presAssocID="{18405AC5-CE49-42A4-89A6-3A94A88E340E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8192462-FF82-4ECC-81B0-369AEBA0B409}" type="pres">
      <dgm:prSet presAssocID="{18405AC5-CE49-42A4-89A6-3A94A88E340E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143095A-8D75-4128-8B45-C03ABA1C21E9}" type="pres">
      <dgm:prSet presAssocID="{18405AC5-CE49-42A4-89A6-3A94A88E340E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48BBF07-E581-42E9-8047-30731B22B541}" type="presOf" srcId="{0C87A5FF-B486-4EC9-A4EC-74B15939DCF6}" destId="{C8192462-FF82-4ECC-81B0-369AEBA0B409}" srcOrd="0" destOrd="0" presId="urn:microsoft.com/office/officeart/2005/8/layout/matrix2"/>
    <dgm:cxn modelId="{309ED708-F7B5-4ADD-AA2C-87983F7570FD}" srcId="{18405AC5-CE49-42A4-89A6-3A94A88E340E}" destId="{73CA9E2A-1259-4525-9423-1054C84B5F56}" srcOrd="3" destOrd="0" parTransId="{661C982F-43B8-4BC2-9EBD-B729D767B5FD}" sibTransId="{32D9A627-B3BC-42CB-9EEE-56AE3BB1B778}"/>
    <dgm:cxn modelId="{A37ACD0E-246A-470C-B42B-A0A2F902628E}" srcId="{18405AC5-CE49-42A4-89A6-3A94A88E340E}" destId="{E2138F0C-DBB0-4207-A5A5-39A466031D94}" srcOrd="0" destOrd="0" parTransId="{90459627-4F46-413B-825B-9B36016DEBBE}" sibTransId="{23CEDB8E-5233-4037-8BC1-5AA0524D13B7}"/>
    <dgm:cxn modelId="{FCEAE529-12FA-4CD3-9388-F80373F49574}" type="presOf" srcId="{18405AC5-CE49-42A4-89A6-3A94A88E340E}" destId="{9D06F76E-DE3F-47B0-8ADE-4D89F02B9F10}" srcOrd="0" destOrd="0" presId="urn:microsoft.com/office/officeart/2005/8/layout/matrix2"/>
    <dgm:cxn modelId="{4914DE40-41A8-4AC8-AB53-F77C23698EAB}" type="presOf" srcId="{9F293036-3E22-4076-ACE4-12F911937CD5}" destId="{C6103120-679D-42E4-B3BA-83DEFCF1F54F}" srcOrd="0" destOrd="0" presId="urn:microsoft.com/office/officeart/2005/8/layout/matrix2"/>
    <dgm:cxn modelId="{18E9AE84-AA5C-4244-99CA-9FE515C2A67B}" srcId="{18405AC5-CE49-42A4-89A6-3A94A88E340E}" destId="{0C87A5FF-B486-4EC9-A4EC-74B15939DCF6}" srcOrd="2" destOrd="0" parTransId="{90954D39-9835-4FDF-B7AC-167A89B8696A}" sibTransId="{6D51AB34-B555-4F92-BBF9-15938CD2CBCF}"/>
    <dgm:cxn modelId="{4AB2B9DD-F3EC-401D-9726-E7D1AFD6C52B}" type="presOf" srcId="{E2138F0C-DBB0-4207-A5A5-39A466031D94}" destId="{EDAD3675-68A8-4883-B20B-22938063C52F}" srcOrd="0" destOrd="0" presId="urn:microsoft.com/office/officeart/2005/8/layout/matrix2"/>
    <dgm:cxn modelId="{02B0CCEB-F972-4712-BA55-0C887A649DDB}" srcId="{18405AC5-CE49-42A4-89A6-3A94A88E340E}" destId="{9F293036-3E22-4076-ACE4-12F911937CD5}" srcOrd="1" destOrd="0" parTransId="{8BCCFB01-98F7-4E3B-BD5E-A638B2612A15}" sibTransId="{24DF4C8C-6CA7-4DD6-BCB6-BDFD655648E7}"/>
    <dgm:cxn modelId="{2971F6F9-B4C2-451D-88CC-69556AC5AEC7}" type="presOf" srcId="{73CA9E2A-1259-4525-9423-1054C84B5F56}" destId="{3143095A-8D75-4128-8B45-C03ABA1C21E9}" srcOrd="0" destOrd="0" presId="urn:microsoft.com/office/officeart/2005/8/layout/matrix2"/>
    <dgm:cxn modelId="{5CC37D92-0D0B-4F3D-AC36-7B7698DA7CDB}" type="presParOf" srcId="{9D06F76E-DE3F-47B0-8ADE-4D89F02B9F10}" destId="{DD498F31-BF1C-4E01-AA2C-466654DE426D}" srcOrd="0" destOrd="0" presId="urn:microsoft.com/office/officeart/2005/8/layout/matrix2"/>
    <dgm:cxn modelId="{3E402974-F458-4C39-B96E-6B1C20D2BB3A}" type="presParOf" srcId="{9D06F76E-DE3F-47B0-8ADE-4D89F02B9F10}" destId="{EDAD3675-68A8-4883-B20B-22938063C52F}" srcOrd="1" destOrd="0" presId="urn:microsoft.com/office/officeart/2005/8/layout/matrix2"/>
    <dgm:cxn modelId="{329E614E-C580-4D9A-857A-873EF970247D}" type="presParOf" srcId="{9D06F76E-DE3F-47B0-8ADE-4D89F02B9F10}" destId="{C6103120-679D-42E4-B3BA-83DEFCF1F54F}" srcOrd="2" destOrd="0" presId="urn:microsoft.com/office/officeart/2005/8/layout/matrix2"/>
    <dgm:cxn modelId="{EEE42E30-1737-4762-894D-7FDF7DAE0514}" type="presParOf" srcId="{9D06F76E-DE3F-47B0-8ADE-4D89F02B9F10}" destId="{C8192462-FF82-4ECC-81B0-369AEBA0B409}" srcOrd="3" destOrd="0" presId="urn:microsoft.com/office/officeart/2005/8/layout/matrix2"/>
    <dgm:cxn modelId="{C1F92DA6-4C38-40CC-90F1-792312EF0C68}" type="presParOf" srcId="{9D06F76E-DE3F-47B0-8ADE-4D89F02B9F10}" destId="{3143095A-8D75-4128-8B45-C03ABA1C21E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76CF9-2FBD-4EF2-AC31-25E22F472F4B}">
      <dsp:nvSpPr>
        <dsp:cNvPr id="0" name=""/>
        <dsp:cNvSpPr/>
      </dsp:nvSpPr>
      <dsp:spPr>
        <a:xfrm>
          <a:off x="3225999" y="2035018"/>
          <a:ext cx="1561157" cy="15611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sz="1100" b="1" kern="1200" dirty="0"/>
            <a:t> </a:t>
          </a:r>
          <a:r>
            <a:rPr lang="en-GB" sz="11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sp:txBody>
      <dsp:txXfrm>
        <a:off x="3454625" y="2263644"/>
        <a:ext cx="1103905" cy="1103905"/>
      </dsp:txXfrm>
    </dsp:sp>
    <dsp:sp modelId="{FD5B2B2F-34AE-472A-844A-78D62F4422DF}">
      <dsp:nvSpPr>
        <dsp:cNvPr id="0" name=""/>
        <dsp:cNvSpPr/>
      </dsp:nvSpPr>
      <dsp:spPr>
        <a:xfrm rot="16200000">
          <a:off x="3771191" y="1782097"/>
          <a:ext cx="470774" cy="35068"/>
        </a:xfrm>
        <a:custGeom>
          <a:avLst/>
          <a:gdLst/>
          <a:ahLst/>
          <a:cxnLst/>
          <a:rect l="0" t="0" r="0" b="0"/>
          <a:pathLst>
            <a:path>
              <a:moveTo>
                <a:pt x="0" y="17534"/>
              </a:moveTo>
              <a:lnTo>
                <a:pt x="470774" y="1753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3994809" y="1787861"/>
        <a:ext cx="23538" cy="23538"/>
      </dsp:txXfrm>
    </dsp:sp>
    <dsp:sp modelId="{99F26509-91EE-485E-AA82-6A9BD505704D}">
      <dsp:nvSpPr>
        <dsp:cNvPr id="0" name=""/>
        <dsp:cNvSpPr/>
      </dsp:nvSpPr>
      <dsp:spPr>
        <a:xfrm>
          <a:off x="3225999" y="3087"/>
          <a:ext cx="1561157" cy="15611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</a:p>
      </dsp:txBody>
      <dsp:txXfrm>
        <a:off x="3454625" y="231713"/>
        <a:ext cx="1103905" cy="1103905"/>
      </dsp:txXfrm>
    </dsp:sp>
    <dsp:sp modelId="{AF8AD7AA-687F-409A-B80A-E12C87790EA6}">
      <dsp:nvSpPr>
        <dsp:cNvPr id="0" name=""/>
        <dsp:cNvSpPr/>
      </dsp:nvSpPr>
      <dsp:spPr>
        <a:xfrm rot="19800000">
          <a:off x="4651043" y="2290079"/>
          <a:ext cx="470774" cy="35068"/>
        </a:xfrm>
        <a:custGeom>
          <a:avLst/>
          <a:gdLst/>
          <a:ahLst/>
          <a:cxnLst/>
          <a:rect l="0" t="0" r="0" b="0"/>
          <a:pathLst>
            <a:path>
              <a:moveTo>
                <a:pt x="0" y="17534"/>
              </a:moveTo>
              <a:lnTo>
                <a:pt x="470774" y="1753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874661" y="2295844"/>
        <a:ext cx="23538" cy="23538"/>
      </dsp:txXfrm>
    </dsp:sp>
    <dsp:sp modelId="{A98AAF2D-46E0-4AF7-874C-7EE2F529ED18}">
      <dsp:nvSpPr>
        <dsp:cNvPr id="0" name=""/>
        <dsp:cNvSpPr/>
      </dsp:nvSpPr>
      <dsp:spPr>
        <a:xfrm>
          <a:off x="4985704" y="1019052"/>
          <a:ext cx="1561157" cy="15611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</a:p>
      </dsp:txBody>
      <dsp:txXfrm>
        <a:off x="5214330" y="1247678"/>
        <a:ext cx="1103905" cy="1103905"/>
      </dsp:txXfrm>
    </dsp:sp>
    <dsp:sp modelId="{EF16C7B8-EED2-47E0-B237-7881FB67D81E}">
      <dsp:nvSpPr>
        <dsp:cNvPr id="0" name=""/>
        <dsp:cNvSpPr/>
      </dsp:nvSpPr>
      <dsp:spPr>
        <a:xfrm rot="1800000">
          <a:off x="4651043" y="3306045"/>
          <a:ext cx="470774" cy="35068"/>
        </a:xfrm>
        <a:custGeom>
          <a:avLst/>
          <a:gdLst/>
          <a:ahLst/>
          <a:cxnLst/>
          <a:rect l="0" t="0" r="0" b="0"/>
          <a:pathLst>
            <a:path>
              <a:moveTo>
                <a:pt x="0" y="17534"/>
              </a:moveTo>
              <a:lnTo>
                <a:pt x="470774" y="1753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874661" y="3311810"/>
        <a:ext cx="23538" cy="23538"/>
      </dsp:txXfrm>
    </dsp:sp>
    <dsp:sp modelId="{FB566C65-D17B-485A-9528-1D135D35CFFF}">
      <dsp:nvSpPr>
        <dsp:cNvPr id="0" name=""/>
        <dsp:cNvSpPr/>
      </dsp:nvSpPr>
      <dsp:spPr>
        <a:xfrm>
          <a:off x="4985704" y="3050984"/>
          <a:ext cx="1561157" cy="15611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</a:p>
      </dsp:txBody>
      <dsp:txXfrm>
        <a:off x="5214330" y="3279610"/>
        <a:ext cx="1103905" cy="1103905"/>
      </dsp:txXfrm>
    </dsp:sp>
    <dsp:sp modelId="{5C52BFA9-9183-4713-9390-A13BE5139944}">
      <dsp:nvSpPr>
        <dsp:cNvPr id="0" name=""/>
        <dsp:cNvSpPr/>
      </dsp:nvSpPr>
      <dsp:spPr>
        <a:xfrm rot="5400000">
          <a:off x="3771191" y="3814028"/>
          <a:ext cx="470774" cy="35068"/>
        </a:xfrm>
        <a:custGeom>
          <a:avLst/>
          <a:gdLst/>
          <a:ahLst/>
          <a:cxnLst/>
          <a:rect l="0" t="0" r="0" b="0"/>
          <a:pathLst>
            <a:path>
              <a:moveTo>
                <a:pt x="0" y="17534"/>
              </a:moveTo>
              <a:lnTo>
                <a:pt x="470774" y="1753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3994809" y="3819793"/>
        <a:ext cx="23538" cy="23538"/>
      </dsp:txXfrm>
    </dsp:sp>
    <dsp:sp modelId="{09EDF6D0-FE1A-490D-8B47-F81F797FC73C}">
      <dsp:nvSpPr>
        <dsp:cNvPr id="0" name=""/>
        <dsp:cNvSpPr/>
      </dsp:nvSpPr>
      <dsp:spPr>
        <a:xfrm>
          <a:off x="3225999" y="4066949"/>
          <a:ext cx="1561157" cy="15611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</a:p>
      </dsp:txBody>
      <dsp:txXfrm>
        <a:off x="3454625" y="4295575"/>
        <a:ext cx="1103905" cy="1103905"/>
      </dsp:txXfrm>
    </dsp:sp>
    <dsp:sp modelId="{EBDA335F-D608-4941-9A58-21594FEB4521}">
      <dsp:nvSpPr>
        <dsp:cNvPr id="0" name=""/>
        <dsp:cNvSpPr/>
      </dsp:nvSpPr>
      <dsp:spPr>
        <a:xfrm rot="9000000">
          <a:off x="2891339" y="3306045"/>
          <a:ext cx="470774" cy="35068"/>
        </a:xfrm>
        <a:custGeom>
          <a:avLst/>
          <a:gdLst/>
          <a:ahLst/>
          <a:cxnLst/>
          <a:rect l="0" t="0" r="0" b="0"/>
          <a:pathLst>
            <a:path>
              <a:moveTo>
                <a:pt x="0" y="17534"/>
              </a:moveTo>
              <a:lnTo>
                <a:pt x="470774" y="1753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3114957" y="3311810"/>
        <a:ext cx="23538" cy="23538"/>
      </dsp:txXfrm>
    </dsp:sp>
    <dsp:sp modelId="{CDF11A35-8D6D-4A85-82B0-8F4B2BC1B46B}">
      <dsp:nvSpPr>
        <dsp:cNvPr id="0" name=""/>
        <dsp:cNvSpPr/>
      </dsp:nvSpPr>
      <dsp:spPr>
        <a:xfrm>
          <a:off x="1466295" y="3050984"/>
          <a:ext cx="1561157" cy="15611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</a:p>
      </dsp:txBody>
      <dsp:txXfrm>
        <a:off x="1694921" y="3279610"/>
        <a:ext cx="1103905" cy="1103905"/>
      </dsp:txXfrm>
    </dsp:sp>
    <dsp:sp modelId="{F29EB558-A140-415F-8727-D9CFC7846239}">
      <dsp:nvSpPr>
        <dsp:cNvPr id="0" name=""/>
        <dsp:cNvSpPr/>
      </dsp:nvSpPr>
      <dsp:spPr>
        <a:xfrm rot="12600000">
          <a:off x="2891339" y="2290079"/>
          <a:ext cx="470774" cy="35068"/>
        </a:xfrm>
        <a:custGeom>
          <a:avLst/>
          <a:gdLst/>
          <a:ahLst/>
          <a:cxnLst/>
          <a:rect l="0" t="0" r="0" b="0"/>
          <a:pathLst>
            <a:path>
              <a:moveTo>
                <a:pt x="0" y="17534"/>
              </a:moveTo>
              <a:lnTo>
                <a:pt x="470774" y="1753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3114957" y="2295844"/>
        <a:ext cx="23538" cy="23538"/>
      </dsp:txXfrm>
    </dsp:sp>
    <dsp:sp modelId="{33FCC790-9EF4-4641-B78D-A209A463953D}">
      <dsp:nvSpPr>
        <dsp:cNvPr id="0" name=""/>
        <dsp:cNvSpPr/>
      </dsp:nvSpPr>
      <dsp:spPr>
        <a:xfrm>
          <a:off x="1466295" y="1019052"/>
          <a:ext cx="1561157" cy="15611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</a:p>
      </dsp:txBody>
      <dsp:txXfrm>
        <a:off x="1694921" y="1247678"/>
        <a:ext cx="1103905" cy="11039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498F31-BF1C-4E01-AA2C-466654DE426D}">
      <dsp:nvSpPr>
        <dsp:cNvPr id="0" name=""/>
        <dsp:cNvSpPr/>
      </dsp:nvSpPr>
      <dsp:spPr>
        <a:xfrm>
          <a:off x="612067" y="0"/>
          <a:ext cx="5112568" cy="5112568"/>
        </a:xfrm>
        <a:prstGeom prst="quadArrow">
          <a:avLst>
            <a:gd name="adj1" fmla="val 2000"/>
            <a:gd name="adj2" fmla="val 4000"/>
            <a:gd name="adj3" fmla="val 5000"/>
          </a:avLst>
        </a:prstGeom>
        <a:blipFill>
          <a:blip xmlns:r="http://schemas.openxmlformats.org/officeDocument/2006/relationships" r:embed="rId1">
            <a:duotone>
              <a:schemeClr val="accent2">
                <a:shade val="88000"/>
                <a:lumMod val="88000"/>
              </a:schemeClr>
              <a:schemeClr val="accent2"/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EDAD3675-68A8-4883-B20B-22938063C52F}">
      <dsp:nvSpPr>
        <dsp:cNvPr id="0" name=""/>
        <dsp:cNvSpPr/>
      </dsp:nvSpPr>
      <dsp:spPr>
        <a:xfrm>
          <a:off x="944384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>
              <a:latin typeface="Arial" panose="020B0604020202020204" pitchFamily="34" charset="0"/>
              <a:cs typeface="Arial" panose="020B0604020202020204" pitchFamily="34" charset="0"/>
            </a:rPr>
            <a:t>Defence Industry</a:t>
          </a:r>
        </a:p>
      </dsp:txBody>
      <dsp:txXfrm>
        <a:off x="1044214" y="432146"/>
        <a:ext cx="1845367" cy="1845367"/>
      </dsp:txXfrm>
    </dsp:sp>
    <dsp:sp modelId="{C6103120-679D-42E4-B3BA-83DEFCF1F54F}">
      <dsp:nvSpPr>
        <dsp:cNvPr id="0" name=""/>
        <dsp:cNvSpPr/>
      </dsp:nvSpPr>
      <dsp:spPr>
        <a:xfrm>
          <a:off x="3347291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>
              <a:latin typeface="Arial" panose="020B0604020202020204" pitchFamily="34" charset="0"/>
              <a:cs typeface="Arial" panose="020B0604020202020204" pitchFamily="34" charset="0"/>
            </a:rPr>
            <a:t>Canal Industry</a:t>
          </a:r>
        </a:p>
      </dsp:txBody>
      <dsp:txXfrm>
        <a:off x="3447121" y="432146"/>
        <a:ext cx="1845367" cy="1845367"/>
      </dsp:txXfrm>
    </dsp:sp>
    <dsp:sp modelId="{C8192462-FF82-4ECC-81B0-369AEBA0B409}">
      <dsp:nvSpPr>
        <dsp:cNvPr id="0" name=""/>
        <dsp:cNvSpPr/>
      </dsp:nvSpPr>
      <dsp:spPr>
        <a:xfrm>
          <a:off x="944384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>
              <a:latin typeface="Arial" panose="020B0604020202020204" pitchFamily="34" charset="0"/>
              <a:cs typeface="Arial" panose="020B0604020202020204" pitchFamily="34" charset="0"/>
            </a:rPr>
            <a:t>Food Industry</a:t>
          </a:r>
        </a:p>
      </dsp:txBody>
      <dsp:txXfrm>
        <a:off x="1044214" y="2835053"/>
        <a:ext cx="1845367" cy="1845367"/>
      </dsp:txXfrm>
    </dsp:sp>
    <dsp:sp modelId="{3143095A-8D75-4128-8B45-C03ABA1C21E9}">
      <dsp:nvSpPr>
        <dsp:cNvPr id="0" name=""/>
        <dsp:cNvSpPr/>
      </dsp:nvSpPr>
      <dsp:spPr>
        <a:xfrm>
          <a:off x="3347291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>
              <a:latin typeface="Arial" panose="020B0604020202020204" pitchFamily="34" charset="0"/>
              <a:cs typeface="Arial" panose="020B0604020202020204" pitchFamily="34" charset="0"/>
            </a:rPr>
            <a:t>Hotel Industry</a:t>
          </a:r>
        </a:p>
      </dsp:txBody>
      <dsp:txXfrm>
        <a:off x="3447121" y="2835053"/>
        <a:ext cx="1845367" cy="1845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ECF552-2F94-4EFA-AF2B-ABF8CF430FE4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71E3C-9EA4-4579-8CBF-9C45DB535E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40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473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95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886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386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73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406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2733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7801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3666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5952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1630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8467" y="-16933"/>
            <a:ext cx="8754534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0379" y="4445000"/>
            <a:ext cx="8464695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864" y="0"/>
            <a:ext cx="5811235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70768" y="213023"/>
            <a:ext cx="8480534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51416" y="668338"/>
            <a:ext cx="7533524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554462" y="3446830"/>
            <a:ext cx="751206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3669071" y="4714242"/>
            <a:ext cx="4607740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34" y="4954635"/>
            <a:ext cx="298706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7401518" y="3819948"/>
            <a:ext cx="680390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155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78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742267"/>
            <a:ext cx="7796030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3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766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0" y="2063396"/>
            <a:ext cx="3816536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495478" y="2063396"/>
            <a:ext cx="381490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9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6030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569" y="2063396"/>
            <a:ext cx="3591317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4352" y="2861733"/>
            <a:ext cx="3816534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5340" y="2063396"/>
            <a:ext cx="359667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495477" y="2861733"/>
            <a:ext cx="3816535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6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61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0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232" y="685800"/>
            <a:ext cx="3095145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784600" y="685801"/>
            <a:ext cx="4525781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232" y="2709053"/>
            <a:ext cx="3095146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92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440817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7740" y="1"/>
            <a:ext cx="3162641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2709053"/>
            <a:ext cx="440817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29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106333"/>
            <a:ext cx="7796031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351" y="685800"/>
            <a:ext cx="7794385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702923"/>
            <a:ext cx="7796046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47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77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106333"/>
            <a:ext cx="7796047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80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99" y="685800"/>
            <a:ext cx="7143765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62698" y="3610032"/>
            <a:ext cx="6500967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106334"/>
            <a:ext cx="779766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04280" y="88785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97147" y="290648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8852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1723855"/>
            <a:ext cx="7796030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247468"/>
            <a:ext cx="7796030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09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2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52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5967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75966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7785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27785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531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8880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4335" y="2063396"/>
            <a:ext cx="2482596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8880" y="4389288"/>
            <a:ext cx="2482596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805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176999" y="2063396"/>
            <a:ext cx="2482596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76998" y="4389286"/>
            <a:ext cx="2483655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670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26614" y="2063394"/>
            <a:ext cx="2482596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26614" y="4389284"/>
            <a:ext cx="2482596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785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2063396"/>
            <a:ext cx="7796030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60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1896" y="685801"/>
            <a:ext cx="1698485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685801"/>
            <a:ext cx="5928323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38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B3DD9-B409-4FFD-8CD5-5587AAE8B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6CA1D-7D46-46C4-AF79-05A9E32B3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05967-1721-41D1-9742-3D13F4F99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34D88-2C43-476C-A1E7-942E69839577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3DE51-4C56-4875-95F0-C5A49F967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A781E9-4862-49B9-BA26-91CD0164F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97E8F-1157-4C9E-8E2E-29527CA2D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824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3285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864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5339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7995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607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3040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961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5761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7166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6534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1810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E357A-88D5-4842-8821-6E188E8A6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609E36-D9B0-425A-B26A-40C5FD7552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D3BD5-1782-4482-9E72-ED7EBDEA4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806357-D2E7-4558-818B-136B4A1ED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DDE94-AC4A-4D17-89D6-C4240C1B5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669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3172-81A5-4D21-844B-7E3384116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A0EF8-18E3-4495-A114-47050D590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6543A-B7B6-4DC0-A2F1-862D4A62D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60891D-3050-4BEB-A428-851373CCD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96DF9-56CE-4883-B733-1FB69B297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8033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4719-0E91-4DA2-802A-AB650F907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11517-3CFE-4522-BC1A-B5D15FC6CD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9A000-5D3D-4506-A0CD-5792592D1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C708E-107F-4D51-98D9-08CB6A6EB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49906-F010-49FD-974D-A22745AE6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4910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AEA19-9552-4F5A-B367-11B30F468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1D68C-DB8E-4A41-845C-B264726CA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3D0B3D-33CE-458D-8D5F-7948B7F54C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8EC1D9-F9B9-4FA4-B914-A514CDD9F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639546-576D-4056-AB37-89ED1C88B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02EA01-3449-4C7E-9A72-904A2E93A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0775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6E8E3-BF4B-47D7-85A7-6B38FE3AB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28B480-BBC1-490A-A85B-11E42DF240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FB7548-8792-4B5B-893F-A1D83F9BC9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C9F2F-B74A-4978-834A-FC868668C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DDF96A-04C1-4211-8DA3-BB09CDBCA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1CA7CB-9773-4B11-82C1-5CE4E127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528196-22DA-45A8-A866-9D5CDB421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57F950-0D39-4921-B0B0-DBB798E1B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5324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9B6B4-387E-4D03-A33C-C469838AE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B17FDB-50AA-4591-9EDF-AD23F0C77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261D08-A90E-4EF3-BEA6-E28F9C62A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2B8962-8314-4BFA-95E5-5CBB406AB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8664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6C6106-D503-48B0-B603-6059B3469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2AA9F0-7FF3-4DB9-B4EA-67B738BA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06341-A95A-4050-B234-70A134C5E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95208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03151-3ABA-4641-B8CC-6AFB5229E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799FA-DF54-452C-B8F3-1E34FB3AC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872B68-1EE4-4C67-84A0-C59E46B76D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272055-D7C9-42F6-9CCD-01A12C117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CF91C3-B183-4485-981C-F05DDFCEF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398350-261D-4810-A710-99CD9AD4E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6049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080FC-18CF-4DF4-A96E-A60E46DD9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155132-9684-4F40-B1CF-EF3A6E4278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A42412-D5A1-48C9-AA5D-EC3BE2DC6A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BEA7F9-4ECB-4953-B85A-3227B5BBD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AAEB84-06DF-4F40-8F51-96CA75CDF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58C713-CA90-449D-91EF-88C7DACDE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2781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6A6F9-0169-414C-B27D-6752F6ECC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641D3-8AC8-4E6B-99F4-C621431F6B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7AB3E-768D-4AA4-A6B4-05C8A777F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1AAC5-8D8A-441F-AFFF-4B39F63F2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F8626-DE9F-40EC-BE75-9A04E971F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693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0E7803-88ED-4953-BB39-FE58EFE66D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FCEA8D-7995-4EBF-9A8B-AF1D180F61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32D68-28FE-4232-A18D-7D80338C3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5B0FF-C2AD-446D-A684-37931FD08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B4447-DB80-4369-8073-51748BB75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6920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0693B-B9D3-44E6-9976-61579D5C65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F2C4B-3BFB-42AF-B410-45FC69B93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A43F5-3962-4284-904C-EB029CC68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0F702-2E40-428B-8131-1B969DC86802}" type="datetime1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EDFF8-D086-473E-B6E6-0B5FC3651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6FA61-E1D9-44C7-8CBC-1808DB020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88017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AC737-554C-496B-95BE-38D2E3E32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2C21F-8C23-462C-9B5E-22F7978FC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256C1-6B49-42CA-8620-2AC001B12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BD60B-5B18-4A04-8418-5E589963830E}" type="datetime1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4C354-C4A5-4B39-861A-195B5EB7F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2BC80-1FFA-4732-A6BF-FB06E6137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7293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094B6-3F02-426B-8C67-967BB8085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73ACFD-182C-4352-A504-CD041A380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1E96-FA5F-409B-B4F8-8423F858A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A08A3-4AE7-4962-959E-BBBB340C29C8}" type="datetime1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BE7A8-AC2B-47B0-816E-AD3D1B60C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C997A-5E0D-40DB-B2C4-9905802DE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701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E5ACD-F57D-4FC7-AD2C-1A9FD3BF9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4B243-1753-4C6A-8E38-4259B1A0B7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2D3246-62D4-46FB-9796-9C81892A2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DA2B5-BF17-4C5A-9B1D-6CE0A14EA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68344-35F8-44E1-9F89-774020A9E88F}" type="datetime1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93319-80DE-4A95-B3D5-A1C5147EE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15421-C82D-4BB0-B778-E5DDA2326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0804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3147-0609-486F-BBB5-69B5A0C9C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279A6-D882-4B43-B0CD-AA9A9CD5A7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8D678E-C1A7-4330-800B-856F136EE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0D3ED0-353D-4227-9757-DF44B62C2E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3FF8E4-55CD-4246-A68C-ABE2A60AC8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BD7A5-3E77-409B-BEB4-5A894B441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C4B58-664B-442F-B9FF-6A3C44EF9694}" type="datetime1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1C262A-B6BA-4664-8099-FF54712DB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853B6B-3215-44BD-8E89-E4A95A02D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506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5D11-D603-4F04-8C0D-648873FA0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5D592D-B94A-4C97-9650-FFCBF49B5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D3FF5-B04E-4422-8B2D-EE4269301641}" type="datetime1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C26C6-D005-47F1-94F3-336C2F240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DB8C97-54C7-4F91-9305-F1149CD8B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34718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E2874D-9AC5-41CB-BF91-4D30630D0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08E90-AF5B-4E0D-9467-CFAB628D2D1E}" type="datetime1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F6E18-FD79-4C9C-B606-7C619AAB4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7BAD2-B3FD-4D37-9919-DAF7A6DE1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57753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8645-92F9-4C19-9649-308A3883F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C10E7-C72F-4AED-9ADF-EB3F8642F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7B754-A1F0-497B-9092-0E7F6883F0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B68C0-3411-4F15-84F7-965C2281E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6ED6-D0F5-4C92-9AEE-8B38830F1F8E}" type="datetime1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79562-C136-4A7B-BC56-B3578BADB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A68DB4-BB3C-4BA2-9264-C43E9F4BB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191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DC7EB-A46D-4F82-8124-9C01766A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7D50AB-820A-45D4-B177-E030D3ACDF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648E83-0388-4B93-8A65-89E7B84EBC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59364-1A99-4B5F-9143-5DEB607BD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2977E-70D9-49DE-A553-E0987D456DCF}" type="datetime1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EE5AB-1877-44E8-995B-7CC1806E1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6C8B6D-1DF7-46AD-AE33-F8D2CDC0C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000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717CD-9295-4E19-A35B-EA3A84401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62EDCA-6C79-4E3C-B4F7-07F4CC26CB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FF097-A693-4344-9B00-E319BE90D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7B243-11E3-4907-92A6-5EEB17221C04}" type="datetime1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9FE5-C21A-47A9-BE04-222DA0AB1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89B20-47FE-4436-9146-070DED603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914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81F62B-0D48-4AA5-A8F2-C494CA95A2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58353E-62DD-4817-8CDE-D408172E7C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C2AA5-36E9-4F0D-870B-7B5357A30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C5F7-FE01-4BC4-BBCF-4C682DBFA226}" type="datetime1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B1C56-B74B-4EDA-9D87-18FAC7543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3F59B-112B-45EA-95EC-7E161888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294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9048" y="1"/>
            <a:ext cx="9004013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2063396"/>
            <a:ext cx="7797662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73562" y="5757334"/>
            <a:ext cx="283845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01/03/2023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757334"/>
            <a:ext cx="412478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15341" y="5757334"/>
            <a:ext cx="68039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01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702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60B7A-D945-466F-A098-53EDCD1A836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01067-BBB1-4A5A-9BA7-9FCA8EF72D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575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974950-BDFC-4A35-9E8A-21555B55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71D220-7E3E-4FCF-A865-6A5DDAFF80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6DE89-59DB-4BEB-B8BA-F1454E5B6A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ECD2F-F462-47B7-806E-5E138A819702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EBB5FA-5069-4C71-892D-D7D7E7B8F7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85303-91EE-464E-A8C8-7918EEB11D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10C1D-8A96-4316-9826-BEDC84C81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89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D24652-F42F-44F2-AD03-B0770CB68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855B2-D43F-4B2C-91E4-A7F1ABD49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45421-CB86-4CE6-9B0B-E04F346F58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06232A-1FAB-4195-B460-521C1F888DD0}" type="datetime1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7E171-5740-4CA0-9136-00B18CF0FB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DED3-50BB-4A8F-A9AD-2262AD8C43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009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QcL6AFbWsY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ww.ted.com/talks/michael_porter_the_case_for_letting_business_solve_social_problems" TargetMode="External"/><Relationship Id="rId1" Type="http://schemas.openxmlformats.org/officeDocument/2006/relationships/slideLayout" Target="../slideLayouts/slideLayout4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53.png"/><Relationship Id="rId2" Type="http://schemas.openxmlformats.org/officeDocument/2006/relationships/video" Target="https://www.youtube.com/embed/-U-mvfjyiao?feature=oembed" TargetMode="External"/><Relationship Id="rId1" Type="http://schemas.openxmlformats.org/officeDocument/2006/relationships/video" Target="https://www.youtube.com/embed/DLaaunce4JQ?feature=oembed" TargetMode="External"/><Relationship Id="rId6" Type="http://schemas.openxmlformats.org/officeDocument/2006/relationships/image" Target="../media/image52.pn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uA5ikRm6yNo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Strategic Analysis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Mike Durke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5FA363-791E-49B5-AE0F-0AC7C17F16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446799">
            <a:off x="76151" y="2790607"/>
            <a:ext cx="4126497" cy="186277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548680"/>
            <a:ext cx="7797662" cy="1151965"/>
          </a:xfrm>
        </p:spPr>
        <p:txBody>
          <a:bodyPr/>
          <a:lstStyle/>
          <a:p>
            <a:r>
              <a:rPr lang="en-GB" dirty="0"/>
              <a:t>Macro 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1844824"/>
            <a:ext cx="33843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concerned with broader societal issues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cannot influence the Macro 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90A59C-0B72-4FA6-AAAA-91AB99F8EF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1938811"/>
            <a:ext cx="4492735" cy="2859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08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9552" y="174070"/>
            <a:ext cx="7797662" cy="1151965"/>
          </a:xfrm>
        </p:spPr>
        <p:txBody>
          <a:bodyPr/>
          <a:lstStyle/>
          <a:p>
            <a:r>
              <a:rPr lang="en-GB" dirty="0"/>
              <a:t>Macro Environment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238700111"/>
              </p:ext>
            </p:extLst>
          </p:nvPr>
        </p:nvGraphicFramePr>
        <p:xfrm>
          <a:off x="467544" y="1052736"/>
          <a:ext cx="8013157" cy="5631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081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3C76CF9-2FBD-4EF2-AC31-25E22F472F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83C76CF9-2FBD-4EF2-AC31-25E22F472F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D5B2B2F-34AE-472A-844A-78D62F442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FD5B2B2F-34AE-472A-844A-78D62F4422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9F26509-91EE-485E-AA82-6A9BD50570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>
                                            <p:graphicEl>
                                              <a:dgm id="{99F26509-91EE-485E-AA82-6A9BD50570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F8AD7AA-687F-409A-B80A-E12C87790E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AF8AD7AA-687F-409A-B80A-E12C87790E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98AAF2D-46E0-4AF7-874C-7EE2F529E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>
                                            <p:graphicEl>
                                              <a:dgm id="{A98AAF2D-46E0-4AF7-874C-7EE2F529ED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F16C7B8-EED2-47E0-B237-7881FB67D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graphicEl>
                                              <a:dgm id="{EF16C7B8-EED2-47E0-B237-7881FB67D8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B566C65-D17B-485A-9528-1D135D35CF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>
                                            <p:graphicEl>
                                              <a:dgm id="{FB566C65-D17B-485A-9528-1D135D35CF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C52BFA9-9183-4713-9390-A13BE51399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>
                                            <p:graphicEl>
                                              <a:dgm id="{5C52BFA9-9183-4713-9390-A13BE51399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9EDF6D0-FE1A-490D-8B47-F81F797FC7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7">
                                            <p:graphicEl>
                                              <a:dgm id="{09EDF6D0-FE1A-490D-8B47-F81F797FC7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BDA335F-D608-4941-9A58-21594FEB45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7">
                                            <p:graphicEl>
                                              <a:dgm id="{EBDA335F-D608-4941-9A58-21594FEB45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DF11A35-8D6D-4A85-82B0-8F4B2BC1B4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CDF11A35-8D6D-4A85-82B0-8F4B2BC1B4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29EB558-A140-415F-8727-D9CFC78462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F29EB558-A140-415F-8727-D9CFC78462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3FCC790-9EF4-4641-B78D-A209A4639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7">
                                            <p:graphicEl>
                                              <a:dgm id="{33FCC790-9EF4-4641-B78D-A209A4639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549320842"/>
              </p:ext>
            </p:extLst>
          </p:nvPr>
        </p:nvGraphicFramePr>
        <p:xfrm>
          <a:off x="1713915" y="1052736"/>
          <a:ext cx="6336704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1417950" y="3377484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51219" y="620688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4235" y="6165304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474555" y="3429000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298091" y="251356"/>
            <a:ext cx="3459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Direct State Involvement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9622" y="3008152"/>
            <a:ext cx="2504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Political Exposure</a:t>
            </a:r>
          </a:p>
        </p:txBody>
      </p:sp>
    </p:spTree>
    <p:extLst>
      <p:ext uri="{BB962C8B-B14F-4D97-AF65-F5344CB8AC3E}">
        <p14:creationId xmlns:p14="http://schemas.microsoft.com/office/powerpoint/2010/main" val="1824869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tatic.guim.co.uk/sys-images/Guardian/Pix/pictures/2012/12/20/1355999735878/A-ballot-box-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365388"/>
            <a:ext cx="2088232" cy="1252939"/>
          </a:xfrm>
          <a:prstGeom prst="roundRect">
            <a:avLst/>
          </a:prstGeom>
          <a:noFill/>
        </p:spPr>
      </p:pic>
      <p:pic>
        <p:nvPicPr>
          <p:cNvPr id="2052" name="Picture 4" descr="http://i.telegraph.co.uk/multimedia/archive/03061/logos_3061351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25439"/>
            <a:ext cx="4614465" cy="288032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05759"/>
            <a:ext cx="8533416" cy="3289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107504" y="462515"/>
            <a:ext cx="388843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Political</a:t>
            </a:r>
          </a:p>
        </p:txBody>
      </p:sp>
    </p:spTree>
    <p:extLst>
      <p:ext uri="{BB962C8B-B14F-4D97-AF65-F5344CB8AC3E}">
        <p14:creationId xmlns:p14="http://schemas.microsoft.com/office/powerpoint/2010/main" val="322721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E79281B-F922-49E4-AA3D-714A737DC6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8640"/>
            <a:ext cx="9144000" cy="597622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26129FC-31A2-4F10-866D-2801629463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5064" y="-188640"/>
            <a:ext cx="67938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70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ED2C424-5870-46BF-B77E-0C113783B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D5C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4B75501-2C4C-44D8-A541-FA33D7EF1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7721C077-79A2-4F80-9C4F-9C68A2FDA2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850" y="643467"/>
            <a:ext cx="7874299" cy="557106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FA1657D-D588-4D45-99E2-507661F3A868}"/>
              </a:ext>
            </a:extLst>
          </p:cNvPr>
          <p:cNvSpPr/>
          <p:nvPr/>
        </p:nvSpPr>
        <p:spPr>
          <a:xfrm>
            <a:off x="1835696" y="2204864"/>
            <a:ext cx="100811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3E3626-0FBE-4782-937B-57868CCDE4AF}"/>
              </a:ext>
            </a:extLst>
          </p:cNvPr>
          <p:cNvSpPr/>
          <p:nvPr/>
        </p:nvSpPr>
        <p:spPr>
          <a:xfrm>
            <a:off x="2967366" y="2204864"/>
            <a:ext cx="100811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CEE606-DE8B-4BDF-8E75-8BEC1F888212}"/>
              </a:ext>
            </a:extLst>
          </p:cNvPr>
          <p:cNvSpPr/>
          <p:nvPr/>
        </p:nvSpPr>
        <p:spPr>
          <a:xfrm>
            <a:off x="5168523" y="2204864"/>
            <a:ext cx="100811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F5283A-72EE-4FD0-974C-058AB4DF0976}"/>
              </a:ext>
            </a:extLst>
          </p:cNvPr>
          <p:cNvSpPr/>
          <p:nvPr/>
        </p:nvSpPr>
        <p:spPr>
          <a:xfrm>
            <a:off x="6250589" y="2184074"/>
            <a:ext cx="100811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CF0E13-4854-47D7-9C25-38171D406A0B}"/>
              </a:ext>
            </a:extLst>
          </p:cNvPr>
          <p:cNvSpPr/>
          <p:nvPr/>
        </p:nvSpPr>
        <p:spPr>
          <a:xfrm>
            <a:off x="7350273" y="2184074"/>
            <a:ext cx="100811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7369012-F9CD-478E-AD62-EAD3C60E5A8E}"/>
              </a:ext>
            </a:extLst>
          </p:cNvPr>
          <p:cNvSpPr/>
          <p:nvPr/>
        </p:nvSpPr>
        <p:spPr>
          <a:xfrm>
            <a:off x="4086457" y="2240493"/>
            <a:ext cx="1008112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75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5260" y="116633"/>
            <a:ext cx="3822292" cy="1290842"/>
          </a:xfrm>
        </p:spPr>
        <p:txBody>
          <a:bodyPr/>
          <a:lstStyle/>
          <a:p>
            <a:r>
              <a:rPr lang="en-GB" dirty="0"/>
              <a:t>Student reflection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512" y="476672"/>
            <a:ext cx="4315884" cy="5530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major political issues facing all British Businesses at the moment?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important is it which political party is in power?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If you were a business owner at this moment in time, which party would be best for your business and why?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4A8D93-C969-4D65-8905-55551E391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362" y="4745884"/>
            <a:ext cx="2730097" cy="1617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A00B3F-0E35-455B-8DCF-0B60949CF0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4362" y="1452125"/>
            <a:ext cx="2730097" cy="15351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13D30D-9B4D-41B0-85C5-20FDE31B0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4362" y="3109107"/>
            <a:ext cx="2674181" cy="1502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1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12F2781-7304-4480-A5AD-A7CFBDAAC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2574" y="3956527"/>
            <a:ext cx="4347568" cy="24694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142920-3C09-490D-8B36-B95FDDF173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34" y="3429000"/>
            <a:ext cx="4347568" cy="32606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1109D11-4B2D-48B6-94D2-F9CEEEBC93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8133" y="620688"/>
            <a:ext cx="4978133" cy="32606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2144736-ACEB-4D0A-9EB0-D2A23E0F7F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891" y="332656"/>
            <a:ext cx="4247824" cy="2830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27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99392"/>
            <a:ext cx="7797662" cy="1151965"/>
          </a:xfrm>
        </p:spPr>
        <p:txBody>
          <a:bodyPr/>
          <a:lstStyle/>
          <a:p>
            <a:r>
              <a:rPr lang="en-GB" sz="4000" dirty="0"/>
              <a:t>Things don’t happen in a Vacuum !!</a:t>
            </a:r>
          </a:p>
        </p:txBody>
      </p:sp>
      <p:pic>
        <p:nvPicPr>
          <p:cNvPr id="3" name="The financial crisis- a decade of debt - PunkF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8796469" cy="494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90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811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pic>
        <p:nvPicPr>
          <p:cNvPr id="4" name="Online Media 3" title="Why Religion Influences Politics More Now Than 50 Years Ago | Monica Duffy Toft | Big Think">
            <a:hlinkClick r:id="" action="ppaction://media"/>
            <a:extLst>
              <a:ext uri="{FF2B5EF4-FFF2-40B4-BE49-F238E27FC236}">
                <a16:creationId xmlns:a16="http://schemas.microsoft.com/office/drawing/2014/main" id="{3C5BFCD7-330E-4CD5-8FE7-84E4170545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5616" y="1412776"/>
            <a:ext cx="6552728" cy="37022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2C6DF2-26C7-4884-A189-1287F8C1D532}"/>
              </a:ext>
            </a:extLst>
          </p:cNvPr>
          <p:cNvSpPr txBox="1"/>
          <p:nvPr/>
        </p:nvSpPr>
        <p:spPr>
          <a:xfrm>
            <a:off x="179512" y="5690119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Countries differ and religion is a central consideration</a:t>
            </a:r>
          </a:p>
        </p:txBody>
      </p:sp>
    </p:spTree>
    <p:extLst>
      <p:ext uri="{BB962C8B-B14F-4D97-AF65-F5344CB8AC3E}">
        <p14:creationId xmlns:p14="http://schemas.microsoft.com/office/powerpoint/2010/main" val="294765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C1D7C3-9E83-4A62-A47A-F66A443873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5596" y="0"/>
            <a:ext cx="53928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907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E89A70-D25D-4157-9E7C-8E262540B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950" y="0"/>
            <a:ext cx="69980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5862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www.businessroom.com/~/media/SBS%20Australia/Images/Article/article%20image%20small/7_Mon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975" y="980728"/>
            <a:ext cx="4032448" cy="3024336"/>
          </a:xfrm>
          <a:prstGeom prst="rect">
            <a:avLst/>
          </a:prstGeom>
          <a:noFill/>
        </p:spPr>
      </p:pic>
      <p:sp>
        <p:nvSpPr>
          <p:cNvPr id="28676" name="AutoShape 4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78" name="AutoShape 6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80" name="AutoShape 8" descr="https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28681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60638" y="980728"/>
            <a:ext cx="3850939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3" name="Picture 11" descr="http://ec.l.thumbs.canstockphoto.com/canstock371736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3856836"/>
            <a:ext cx="2137603" cy="2740516"/>
          </a:xfrm>
          <a:prstGeom prst="rect">
            <a:avLst/>
          </a:prstGeom>
          <a:noFill/>
        </p:spPr>
      </p:pic>
      <p:sp>
        <p:nvSpPr>
          <p:cNvPr id="9" name="Title 3"/>
          <p:cNvSpPr txBox="1">
            <a:spLocks/>
          </p:cNvSpPr>
          <p:nvPr/>
        </p:nvSpPr>
        <p:spPr>
          <a:xfrm>
            <a:off x="307975" y="133814"/>
            <a:ext cx="7797662" cy="76470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412046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3B91FC-C90F-4A37-A8C8-252881ACC1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8680"/>
            <a:ext cx="9144000" cy="45425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66510B-84EE-481B-B8A0-96BEBF5FDE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1523"/>
            <a:ext cx="9144000" cy="565495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BC7F851-CAD5-45B4-8B8C-F95DCA054646}"/>
              </a:ext>
            </a:extLst>
          </p:cNvPr>
          <p:cNvSpPr/>
          <p:nvPr/>
        </p:nvSpPr>
        <p:spPr>
          <a:xfrm>
            <a:off x="107504" y="2276872"/>
            <a:ext cx="5976664" cy="10801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8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C1BC1-D85C-4F1C-8C86-849E04B86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71882"/>
            <a:ext cx="7471741" cy="1700933"/>
          </a:xfrm>
        </p:spPr>
        <p:txBody>
          <a:bodyPr/>
          <a:lstStyle/>
          <a:p>
            <a:r>
              <a:rPr lang="en-GB" dirty="0"/>
              <a:t>Modern Monetary Theory </a:t>
            </a:r>
            <a:br>
              <a:rPr lang="en-GB" dirty="0"/>
            </a:br>
            <a:r>
              <a:rPr lang="en-GB" dirty="0"/>
              <a:t>– a radical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51389-771A-4FC5-9EA8-5F43A1C9F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741" y="1821682"/>
            <a:ext cx="5138471" cy="326350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Do not believe the myths that some people, somewhere know best and have all the right answers</a:t>
            </a:r>
          </a:p>
          <a:p>
            <a:r>
              <a:rPr lang="en-GB" dirty="0"/>
              <a:t>They do not. We need to question how things work the way they do</a:t>
            </a:r>
          </a:p>
          <a:p>
            <a:r>
              <a:rPr lang="en-GB" dirty="0"/>
              <a:t>People are important</a:t>
            </a:r>
          </a:p>
          <a:p>
            <a:r>
              <a:rPr lang="en-GB" dirty="0"/>
              <a:t>Prosperity needs to be shared especially with those who have the least money, and are most vulnerable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6BFACC-F634-4D02-9A94-CF48344E1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7122" y="1017985"/>
            <a:ext cx="3136106" cy="482203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0605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8820B-3010-4CEF-A077-64E06F3ED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25" y="433386"/>
            <a:ext cx="8286750" cy="1284793"/>
          </a:xfrm>
        </p:spPr>
        <p:txBody>
          <a:bodyPr/>
          <a:lstStyle/>
          <a:p>
            <a:r>
              <a:rPr lang="en-GB" dirty="0"/>
              <a:t>Political point-scoring or economic ignorance?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D8F9E-12BA-42C5-9CFE-78A64D879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405" y="2030261"/>
            <a:ext cx="3482507" cy="3270947"/>
          </a:xfrm>
        </p:spPr>
        <p:txBody>
          <a:bodyPr>
            <a:normAutofit/>
          </a:bodyPr>
          <a:lstStyle/>
          <a:p>
            <a:r>
              <a:rPr lang="en-GB" dirty="0"/>
              <a:t>Thatcher: government has no source of income other than from the people</a:t>
            </a:r>
          </a:p>
          <a:p>
            <a:r>
              <a:rPr lang="en-GB" dirty="0"/>
              <a:t>Coalition Government: Labour has overspent and left us in a hole</a:t>
            </a:r>
          </a:p>
          <a:p>
            <a:r>
              <a:rPr lang="en-GB" dirty="0"/>
              <a:t>Teresa May – no magic money tree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F47F63-7FA7-4F57-A43D-9F951169A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4326" y="2187239"/>
            <a:ext cx="1977319" cy="25717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20928F-3E7B-4825-A5CF-96929DE88D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262">
            <a:off x="5324000" y="4013695"/>
            <a:ext cx="3526437" cy="18513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F74CC2-F29B-4C51-9AF5-DAD0AC11D5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4132" y="2077874"/>
            <a:ext cx="1678781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18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1BCAD38B-5F61-4FEB-A1D1-5FC0D666D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04E869F-EBC2-416E-8FB7-4F6A45F66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984964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409B20-1EE1-42C5-AA1B-7192319659F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</a:blip>
          <a:srcRect r="1" b="7827"/>
          <a:stretch/>
        </p:blipFill>
        <p:spPr>
          <a:xfrm>
            <a:off x="20" y="10"/>
            <a:ext cx="8801080" cy="6408728"/>
          </a:xfrm>
          <a:prstGeom prst="rect">
            <a:avLst/>
          </a:prstGeom>
          <a:ln>
            <a:noFill/>
          </a:ln>
        </p:spPr>
      </p:pic>
      <p:sp>
        <p:nvSpPr>
          <p:cNvPr id="29" name="Freeform 9">
            <a:extLst>
              <a:ext uri="{FF2B5EF4-FFF2-40B4-BE49-F238E27FC236}">
                <a16:creationId xmlns:a16="http://schemas.microsoft.com/office/drawing/2014/main" id="{7D1C9B27-27B9-4E9E-82C8-6F9B7D12B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143" y="0"/>
            <a:ext cx="8822823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3C5339-DE46-4E53-A265-8BA23FF27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380" y="16024"/>
            <a:ext cx="7797662" cy="1151965"/>
          </a:xfrm>
        </p:spPr>
        <p:txBody>
          <a:bodyPr>
            <a:normAutofit/>
          </a:bodyPr>
          <a:lstStyle/>
          <a:p>
            <a:r>
              <a:rPr lang="en-GB" dirty="0"/>
              <a:t>MMT Myths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ADF8A-6536-4A6E-B968-4D298F883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980728"/>
            <a:ext cx="8318720" cy="4591545"/>
          </a:xfrm>
        </p:spPr>
        <p:txBody>
          <a:bodyPr>
            <a:noAutofit/>
          </a:bodyPr>
          <a:lstStyle/>
          <a:p>
            <a:pPr marL="385763" indent="-385763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budgets are not like household budgets</a:t>
            </a:r>
          </a:p>
          <a:p>
            <a:pPr marL="385763" indent="-385763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Deficits do not prove over-spending: spend $100 and collect $90 in taxes. The difference is matched by borrowing</a:t>
            </a:r>
          </a:p>
          <a:p>
            <a:pPr marL="385763" indent="-385763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Deficits do not burden the next generation. We saw great debt after WW2 and a period of great prosperity</a:t>
            </a:r>
          </a:p>
          <a:p>
            <a:pPr marL="385763" indent="-385763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Deficits are not harmful. They do not crowd out private investment. They stimulate business</a:t>
            </a:r>
          </a:p>
          <a:p>
            <a:pPr marL="385763" indent="-385763">
              <a:lnSpc>
                <a:spcPct val="110000"/>
              </a:lnSpc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Deficits do not make us dependent on foreign economies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9AE32D-417D-4951-BD6D-383A7A5E6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00215"/>
            <a:ext cx="8798814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1932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29B68-D0CD-4B25-999F-58923A77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19" y="188640"/>
            <a:ext cx="7797662" cy="1151965"/>
          </a:xfrm>
        </p:spPr>
        <p:txBody>
          <a:bodyPr/>
          <a:lstStyle/>
          <a:p>
            <a:r>
              <a:rPr lang="en-GB" dirty="0"/>
              <a:t>Social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850E80B-8AEF-428E-8212-14A755647C3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4350" y="2063396"/>
            <a:ext cx="8162105" cy="3525844"/>
          </a:xfrm>
        </p:spPr>
        <p:txBody>
          <a:bodyPr/>
          <a:lstStyle/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Think how the world you live in differs from that of your parents, grandparents, great-grandparents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Is the class system alive and well in 21</a:t>
            </a:r>
            <a:r>
              <a:rPr kumimoji="0" lang="en-US" sz="2400" b="0" i="0" u="none" strike="noStrike" kern="1200" cap="none" spc="0" normalizeH="0" baseline="3000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century Britain?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Do we live in a classless society?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Does class matter?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Can class difference be a barrier to effective communication?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A3E259-27F8-4DE4-9075-0E15071CD3B8}"/>
              </a:ext>
            </a:extLst>
          </p:cNvPr>
          <p:cNvSpPr txBox="1"/>
          <p:nvPr/>
        </p:nvSpPr>
        <p:spPr>
          <a:xfrm>
            <a:off x="120633" y="1340605"/>
            <a:ext cx="856895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Traditional UK Class System – working, middle and upper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18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9C80DD-C0AA-864C-5A1B-47F588D84D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4715" y="0"/>
            <a:ext cx="51345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206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 descr="https://blog.kissmetrics.com/wp-content/uploads/2011/02/who-likes-what-sm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Title 3"/>
          <p:cNvSpPr txBox="1">
            <a:spLocks/>
          </p:cNvSpPr>
          <p:nvPr/>
        </p:nvSpPr>
        <p:spPr>
          <a:xfrm>
            <a:off x="683568" y="326918"/>
            <a:ext cx="7305404" cy="89239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Social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251D42-435B-4A95-8E55-77A29D817C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575" y="1340768"/>
            <a:ext cx="8825246" cy="496420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355638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4" y="1090837"/>
            <a:ext cx="3249230" cy="4634664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DE267-A5FC-45C6-A855-96527624B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3" y="1414463"/>
            <a:ext cx="2607469" cy="3721893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algn="ctr"/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Should the purpose of business be to serve communities?</a:t>
            </a:r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E4BDCD63-5555-450B-BDCE-25CC245A5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5367" y="1895991"/>
            <a:ext cx="4915159" cy="307197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9E9235-0822-4C3B-ABD6-5E453A2BD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94738" y="5674519"/>
            <a:ext cx="578644" cy="273844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defTabSz="685800">
              <a:spcAft>
                <a:spcPts val="450"/>
              </a:spcAft>
            </a:pPr>
            <a:fld id="{C2280539-4FAF-4578-9DAF-E79F2FEC302C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685800">
                <a:spcAft>
                  <a:spcPts val="450"/>
                </a:spcAft>
              </a:pPr>
              <a:t>22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855330-94F7-2323-D1B7-FB160C9E1578}"/>
              </a:ext>
            </a:extLst>
          </p:cNvPr>
          <p:cNvSpPr txBox="1"/>
          <p:nvPr/>
        </p:nvSpPr>
        <p:spPr>
          <a:xfrm>
            <a:off x="4036946" y="5916971"/>
            <a:ext cx="457200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hlinkClick r:id="rId2"/>
              </a:rPr>
              <a:t>https://www.ted.com/talks/michael_porter_the_case_for_letting_business_solve_social_problems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70775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/>
          <p:cNvSpPr txBox="1">
            <a:spLocks/>
          </p:cNvSpPr>
          <p:nvPr/>
        </p:nvSpPr>
        <p:spPr>
          <a:xfrm>
            <a:off x="251520" y="260648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Technological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E8CF841-EC18-4A50-AD47-967427124B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24744"/>
            <a:ext cx="4067944" cy="4352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B4B1CCA-E0EF-44B1-9482-A1A814E295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0620" y="1777094"/>
            <a:ext cx="4848225" cy="304800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1229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720609-44D0-4C34-822C-192CA3510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60" y="692696"/>
            <a:ext cx="8892480" cy="444624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627814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1114425"/>
            <a:ext cx="670560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3"/>
          <p:cNvSpPr txBox="1">
            <a:spLocks/>
          </p:cNvSpPr>
          <p:nvPr/>
        </p:nvSpPr>
        <p:spPr>
          <a:xfrm>
            <a:off x="251520" y="260648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Technological</a:t>
            </a:r>
          </a:p>
        </p:txBody>
      </p:sp>
    </p:spTree>
    <p:extLst>
      <p:ext uri="{BB962C8B-B14F-4D97-AF65-F5344CB8AC3E}">
        <p14:creationId xmlns:p14="http://schemas.microsoft.com/office/powerpoint/2010/main" val="210671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738979"/>
            <a:ext cx="9108504" cy="54010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151763-838C-48A0-B4D6-80A642692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Design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056F9-F42D-426F-A341-21818B333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6231" y="3348882"/>
            <a:ext cx="3698177" cy="259882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“What we need is an approach to innovation that is powerful, effective, and broadly accessible, that can be integrated into all aspects of business and society … Design thinking offers such an approach.” [3]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2BA71F-DDD7-4C6F-BC6E-9353D0D918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910298"/>
            <a:ext cx="1368152" cy="20647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8B73E6-29BD-48B4-B745-3280F2C9E802}"/>
              </a:ext>
            </a:extLst>
          </p:cNvPr>
          <p:cNvSpPr txBox="1"/>
          <p:nvPr/>
        </p:nvSpPr>
        <p:spPr>
          <a:xfrm>
            <a:off x="369591" y="5088046"/>
            <a:ext cx="457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Brown T (2009) Change By Design: how design thinking transforms </a:t>
            </a:r>
            <a:r>
              <a:rPr lang="en-US" dirty="0" err="1">
                <a:solidFill>
                  <a:schemeClr val="bg1"/>
                </a:solidFill>
              </a:rPr>
              <a:t>organisations</a:t>
            </a:r>
            <a:r>
              <a:rPr lang="en-US" dirty="0">
                <a:solidFill>
                  <a:schemeClr val="bg1"/>
                </a:solidFill>
              </a:rPr>
              <a:t> and inspires innovation, New York: Harper Collins</a:t>
            </a:r>
          </a:p>
        </p:txBody>
      </p:sp>
    </p:spTree>
    <p:extLst>
      <p:ext uri="{BB962C8B-B14F-4D97-AF65-F5344CB8AC3E}">
        <p14:creationId xmlns:p14="http://schemas.microsoft.com/office/powerpoint/2010/main" val="3133552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60120" y="1056132"/>
            <a:ext cx="10104120" cy="45140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AD798B-13DD-49C2-BF24-169486436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" y="1056132"/>
            <a:ext cx="7886700" cy="99417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Make it human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0D0CE-DFCA-4070-81AE-5F5976AE1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32856"/>
            <a:ext cx="3511302" cy="36004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“By integrating what is desirable from a human point of view with what is technically feasible and economically viable, designers have been able to create the products we enjoy today.”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[Brown 2009:4]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97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70" y="788670"/>
            <a:ext cx="9144000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C1B909-4CD7-4981-A58B-6906B764C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00906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Patterns, intuition, ideas and emotion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E5073-9EB6-47D3-A6DA-24E11CF98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226469"/>
            <a:ext cx="4967478" cy="326350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Design thinking is about recognising patterns, being intuitive, constructing ideas that have emotional meaning</a:t>
            </a:r>
          </a:p>
          <a:p>
            <a:r>
              <a:rPr lang="en-GB" dirty="0">
                <a:solidFill>
                  <a:schemeClr val="bg1"/>
                </a:solidFill>
              </a:rPr>
              <a:t>Who wants to run a business of feeling, intuition and inspiration alone!</a:t>
            </a:r>
          </a:p>
          <a:p>
            <a:r>
              <a:rPr lang="en-GB" dirty="0">
                <a:solidFill>
                  <a:schemeClr val="bg1"/>
                </a:solidFill>
              </a:rPr>
              <a:t>But an over-reliance on the logical, rational and analytic can be just as dangerous</a:t>
            </a:r>
          </a:p>
          <a:p>
            <a:r>
              <a:rPr lang="en-GB" dirty="0">
                <a:solidFill>
                  <a:schemeClr val="bg1"/>
                </a:solidFill>
              </a:rPr>
              <a:t>We are talking about the future of the organisation, not the bureaucratic tweaking of policies and procedures</a:t>
            </a:r>
          </a:p>
        </p:txBody>
      </p:sp>
    </p:spTree>
    <p:extLst>
      <p:ext uri="{BB962C8B-B14F-4D97-AF65-F5344CB8AC3E}">
        <p14:creationId xmlns:p14="http://schemas.microsoft.com/office/powerpoint/2010/main" val="370149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6888" y="1098549"/>
            <a:ext cx="5292502" cy="3077139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1967BA-1528-487A-8689-211EDA72C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58" y="1477410"/>
            <a:ext cx="4934933" cy="231941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4285418"/>
            <a:ext cx="5293730" cy="147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A46A2-AE3C-485E-A771-F777BCD46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431722"/>
            <a:ext cx="4945642" cy="12189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From ‘need’ to ‘demand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1098549"/>
            <a:ext cx="3251710" cy="4660901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6B9F9-0D8C-4722-98F6-55EEA42FF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63" y="1545544"/>
            <a:ext cx="3037850" cy="3939192"/>
          </a:xfrm>
        </p:spPr>
        <p:txBody>
          <a:bodyPr anchor="ctr">
            <a:normAutofit fontScale="92500"/>
          </a:bodyPr>
          <a:lstStyle/>
          <a:p>
            <a:r>
              <a:rPr lang="en-US" dirty="0">
                <a:solidFill>
                  <a:srgbClr val="FFFFFF"/>
                </a:solidFill>
              </a:rPr>
              <a:t>Before motor vehicles would people have thought about having a car? </a:t>
            </a:r>
          </a:p>
          <a:p>
            <a:r>
              <a:rPr lang="en-US" dirty="0">
                <a:solidFill>
                  <a:srgbClr val="FFFFFF"/>
                </a:solidFill>
              </a:rPr>
              <a:t>“What tools do we have that can lead us from modest incremental changes to the leaps of insight that will redraw the map</a:t>
            </a:r>
            <a:r>
              <a:rPr lang="en-US">
                <a:solidFill>
                  <a:srgbClr val="FFFFFF"/>
                </a:solidFill>
              </a:rPr>
              <a:t>.” [Brown 2009: 40</a:t>
            </a:r>
            <a:r>
              <a:rPr lang="en-US" dirty="0">
                <a:solidFill>
                  <a:srgbClr val="FFFFFF"/>
                </a:solidFill>
              </a:rPr>
              <a:t>]</a:t>
            </a:r>
          </a:p>
          <a:p>
            <a:r>
              <a:rPr lang="en-US" dirty="0">
                <a:solidFill>
                  <a:srgbClr val="FFFFFF"/>
                </a:solidFill>
              </a:rPr>
              <a:t>People do not know what they want until you show them (Steve Jobs)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27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30956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986346"/>
            <a:ext cx="2777798" cy="2584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90682" y="4077071"/>
            <a:ext cx="3924300" cy="2447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344224" y="186179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41915727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8859B-1F55-4063-8D7F-87C0613B2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6" y="3829938"/>
            <a:ext cx="3819713" cy="217081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‘Innovate or Die Pedal-Powered Machine Contest’</a:t>
            </a:r>
          </a:p>
          <a:p>
            <a:r>
              <a:rPr lang="en-GB" dirty="0"/>
              <a:t>Concept to reality</a:t>
            </a:r>
          </a:p>
          <a:p>
            <a:r>
              <a:rPr lang="en-GB" dirty="0"/>
              <a:t>Beginning, middle and end</a:t>
            </a:r>
          </a:p>
          <a:p>
            <a:r>
              <a:rPr lang="en-GB" dirty="0"/>
              <a:t>Anchored to the real world</a:t>
            </a:r>
          </a:p>
          <a:p>
            <a:r>
              <a:rPr lang="en-GB" dirty="0"/>
              <a:t>Disciplined approach</a:t>
            </a:r>
          </a:p>
        </p:txBody>
      </p:sp>
      <p:pic>
        <p:nvPicPr>
          <p:cNvPr id="5" name="Online Media 4" title="Innovate or Die">
            <a:hlinkClick r:id="" action="ppaction://media"/>
            <a:extLst>
              <a:ext uri="{FF2B5EF4-FFF2-40B4-BE49-F238E27FC236}">
                <a16:creationId xmlns:a16="http://schemas.microsoft.com/office/drawing/2014/main" id="{AC3777EB-8165-47F9-9C70-B856348262D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0025" y="857250"/>
            <a:ext cx="3636381" cy="2725305"/>
          </a:xfrm>
          <a:prstGeom prst="rect">
            <a:avLst/>
          </a:prstGeom>
        </p:spPr>
      </p:pic>
      <p:pic>
        <p:nvPicPr>
          <p:cNvPr id="6" name="Online Media 5" title="Innovate or Die -  Aquaduct:  Mobile Filtration Vehicle">
            <a:hlinkClick r:id="" action="ppaction://media"/>
            <a:extLst>
              <a:ext uri="{FF2B5EF4-FFF2-40B4-BE49-F238E27FC236}">
                <a16:creationId xmlns:a16="http://schemas.microsoft.com/office/drawing/2014/main" id="{87B72DA0-30B0-47CF-AA9D-7047828B15D4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4122836" y="1044901"/>
            <a:ext cx="4700163" cy="35225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1C8333-C375-4F48-A7AF-00C6C450D9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708" y="5094098"/>
            <a:ext cx="1978819" cy="13001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D841ED-2DF6-4228-B097-A4580F6C6E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22836" y="4869160"/>
            <a:ext cx="1358854" cy="175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90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5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980728"/>
            <a:ext cx="3154241" cy="30072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0" name="Picture 4" descr="http://www.postwesternworld.com/images/2010/09/ec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980728"/>
            <a:ext cx="3810000" cy="28959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2" name="Picture 6" descr="http://blogs.nottingham.ac.uk/fsrf/files/2011/12/Money-markets-420x2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365104"/>
            <a:ext cx="4000500" cy="20002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Legal</a:t>
            </a:r>
          </a:p>
        </p:txBody>
      </p:sp>
    </p:spTree>
    <p:extLst>
      <p:ext uri="{BB962C8B-B14F-4D97-AF65-F5344CB8AC3E}">
        <p14:creationId xmlns:p14="http://schemas.microsoft.com/office/powerpoint/2010/main" val="391041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16632"/>
            <a:ext cx="240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620688"/>
            <a:ext cx="331372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sp>
        <p:nvSpPr>
          <p:cNvPr id="4" name="Right Brace 3"/>
          <p:cNvSpPr/>
          <p:nvPr/>
        </p:nvSpPr>
        <p:spPr>
          <a:xfrm>
            <a:off x="3923928" y="824463"/>
            <a:ext cx="720080" cy="1290734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932040" y="882535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5315" y="2708920"/>
            <a:ext cx="270458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Macro Environment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</a:p>
        </p:txBody>
      </p:sp>
      <p:sp>
        <p:nvSpPr>
          <p:cNvPr id="8" name="Right Brace 7"/>
          <p:cNvSpPr/>
          <p:nvPr/>
        </p:nvSpPr>
        <p:spPr>
          <a:xfrm>
            <a:off x="3923928" y="3009527"/>
            <a:ext cx="720080" cy="2583973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367213" y="3433187"/>
            <a:ext cx="24420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Opportunities &amp; Treats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E5A0BDE-6816-D6E2-54F6-235F0F3DF940}"/>
              </a:ext>
            </a:extLst>
          </p:cNvPr>
          <p:cNvSpPr/>
          <p:nvPr/>
        </p:nvSpPr>
        <p:spPr>
          <a:xfrm>
            <a:off x="107504" y="2636912"/>
            <a:ext cx="8208912" cy="2956588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07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7" grpId="0"/>
      <p:bldP spid="8" grpId="0" animBg="1"/>
      <p:bldP spid="9" grpId="0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836712"/>
            <a:ext cx="5904656" cy="428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51520" y="116632"/>
            <a:ext cx="32015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206221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8101"/>
            <a:ext cx="7797662" cy="1151965"/>
          </a:xfrm>
        </p:spPr>
        <p:txBody>
          <a:bodyPr/>
          <a:lstStyle/>
          <a:p>
            <a:r>
              <a:rPr lang="en-GB" dirty="0"/>
              <a:t>Tutorial One – Swot analysis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23728" y="908720"/>
            <a:ext cx="4866667" cy="5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7542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8101"/>
            <a:ext cx="7797662" cy="1151965"/>
          </a:xfrm>
        </p:spPr>
        <p:txBody>
          <a:bodyPr/>
          <a:lstStyle/>
          <a:p>
            <a:r>
              <a:rPr lang="en-GB" dirty="0"/>
              <a:t>Tutorial One – PESTLE analysis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23728" y="908720"/>
            <a:ext cx="4866667" cy="5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7910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A5ikRm6yNo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3789" y="921675"/>
            <a:ext cx="8576952" cy="4824536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</p:spTree>
    <p:extLst>
      <p:ext uri="{BB962C8B-B14F-4D97-AF65-F5344CB8AC3E}">
        <p14:creationId xmlns:p14="http://schemas.microsoft.com/office/powerpoint/2010/main" val="2196513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emirates airline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75" y="476672"/>
            <a:ext cx="7854456" cy="539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92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4440341" y="151569"/>
            <a:ext cx="72008" cy="648072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313305" y="3482696"/>
            <a:ext cx="849694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95536" y="260648"/>
            <a:ext cx="23959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38417" y="174309"/>
            <a:ext cx="23959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5536" y="3602930"/>
            <a:ext cx="30241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Opportunity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838417" y="3602930"/>
            <a:ext cx="15120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Threat</a:t>
            </a:r>
          </a:p>
        </p:txBody>
      </p:sp>
    </p:spTree>
    <p:extLst>
      <p:ext uri="{BB962C8B-B14F-4D97-AF65-F5344CB8AC3E}">
        <p14:creationId xmlns:p14="http://schemas.microsoft.com/office/powerpoint/2010/main" val="114228624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A44A1-155E-4267-93C3-DF045FAA3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06378-B3D6-41B3-8677-AE34EA9F0B1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Brown T (2009) 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Change By Design: how design thinking transforms </a:t>
            </a:r>
            <a:r>
              <a:rPr kumimoji="0" lang="en-US" sz="2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organisations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inspires innovation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New York: Harper Collins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6974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263</TotalTime>
  <Words>743</Words>
  <Application>Microsoft Office PowerPoint</Application>
  <PresentationFormat>On-screen Show (4:3)</PresentationFormat>
  <Paragraphs>116</Paragraphs>
  <Slides>40</Slides>
  <Notes>11</Notes>
  <HiddenSlides>6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Arial</vt:lpstr>
      <vt:lpstr>Calibri</vt:lpstr>
      <vt:lpstr>Calibri Light</vt:lpstr>
      <vt:lpstr>Impact</vt:lpstr>
      <vt:lpstr>Verdana</vt:lpstr>
      <vt:lpstr>Wingdings</vt:lpstr>
      <vt:lpstr>Main Event</vt:lpstr>
      <vt:lpstr>5_Office Theme</vt:lpstr>
      <vt:lpstr>Office Theme</vt:lpstr>
      <vt:lpstr>1_Office Theme</vt:lpstr>
      <vt:lpstr>Strategic Analysis</vt:lpstr>
      <vt:lpstr>Macro Environment</vt:lpstr>
      <vt:lpstr>Macro Environment</vt:lpstr>
      <vt:lpstr>Political</vt:lpstr>
      <vt:lpstr>PowerPoint Presentation</vt:lpstr>
      <vt:lpstr>PowerPoint Presentation</vt:lpstr>
      <vt:lpstr>PowerPoint Presentation</vt:lpstr>
      <vt:lpstr>Student reflection</vt:lpstr>
      <vt:lpstr>PowerPoint Presentation</vt:lpstr>
      <vt:lpstr>Things don’t happen in a Vacuum !!</vt:lpstr>
      <vt:lpstr>Political</vt:lpstr>
      <vt:lpstr>PowerPoint Presentation</vt:lpstr>
      <vt:lpstr>PowerPoint Presentation</vt:lpstr>
      <vt:lpstr>PowerPoint Presentation</vt:lpstr>
      <vt:lpstr>PowerPoint Presentation</vt:lpstr>
      <vt:lpstr>Modern Monetary Theory  – a radical approach</vt:lpstr>
      <vt:lpstr>Political point-scoring or economic ignorance?</vt:lpstr>
      <vt:lpstr>MMT Myths</vt:lpstr>
      <vt:lpstr>Social</vt:lpstr>
      <vt:lpstr>PowerPoint Presentation</vt:lpstr>
      <vt:lpstr>PowerPoint Presentation</vt:lpstr>
      <vt:lpstr> Should the purpose of business be to serve communities? </vt:lpstr>
      <vt:lpstr>PowerPoint Presentation</vt:lpstr>
      <vt:lpstr>PowerPoint Presentation</vt:lpstr>
      <vt:lpstr>PowerPoint Presentation</vt:lpstr>
      <vt:lpstr>Design thinking</vt:lpstr>
      <vt:lpstr>Make it human</vt:lpstr>
      <vt:lpstr>Patterns, intuition, ideas and emotion</vt:lpstr>
      <vt:lpstr>From ‘need’ to ‘demand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Tutorial One – Swot analysis</vt:lpstr>
      <vt:lpstr>Tutorial One – PESTLE analysis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Mike Durke</cp:lastModifiedBy>
  <cp:revision>58</cp:revision>
  <cp:lastPrinted>2017-10-09T09:43:14Z</cp:lastPrinted>
  <dcterms:created xsi:type="dcterms:W3CDTF">2015-02-25T21:06:29Z</dcterms:created>
  <dcterms:modified xsi:type="dcterms:W3CDTF">2023-03-01T08:21:22Z</dcterms:modified>
</cp:coreProperties>
</file>