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6" r:id="rId3"/>
    <p:sldId id="278" r:id="rId4"/>
    <p:sldId id="267" r:id="rId5"/>
    <p:sldId id="271" r:id="rId6"/>
    <p:sldId id="268" r:id="rId7"/>
    <p:sldId id="270" r:id="rId8"/>
    <p:sldId id="272" r:id="rId9"/>
    <p:sldId id="277" r:id="rId10"/>
    <p:sldId id="273" r:id="rId11"/>
    <p:sldId id="279" r:id="rId12"/>
    <p:sldId id="274" r:id="rId13"/>
    <p:sldId id="275" r:id="rId14"/>
    <p:sldId id="265" r:id="rId15"/>
    <p:sldId id="258" r:id="rId16"/>
    <p:sldId id="262" r:id="rId17"/>
  </p:sldIdLst>
  <p:sldSz cx="9144000" cy="6858000" type="screen4x3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4" autoAdjust="0"/>
    <p:restoredTop sz="94660"/>
  </p:normalViewPr>
  <p:slideViewPr>
    <p:cSldViewPr>
      <p:cViewPr varScale="1">
        <p:scale>
          <a:sx n="110" d="100"/>
          <a:sy n="110" d="100"/>
        </p:scale>
        <p:origin x="-10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7EFC-88C3-415F-818C-4E05252EF30B}" type="datetimeFigureOut">
              <a:rPr lang="en-GB" smtClean="0"/>
              <a:pPr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B0D2-FAA9-4B23-B5E4-A41CD670C6E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7EFC-88C3-415F-818C-4E05252EF30B}" type="datetimeFigureOut">
              <a:rPr lang="en-GB" smtClean="0"/>
              <a:pPr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B0D2-FAA9-4B23-B5E4-A41CD670C6E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7EFC-88C3-415F-818C-4E05252EF30B}" type="datetimeFigureOut">
              <a:rPr lang="en-GB" smtClean="0"/>
              <a:pPr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B0D2-FAA9-4B23-B5E4-A41CD670C6E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7EFC-88C3-415F-818C-4E05252EF30B}" type="datetimeFigureOut">
              <a:rPr lang="en-GB" smtClean="0"/>
              <a:pPr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B0D2-FAA9-4B23-B5E4-A41CD670C6E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7EFC-88C3-415F-818C-4E05252EF30B}" type="datetimeFigureOut">
              <a:rPr lang="en-GB" smtClean="0"/>
              <a:pPr/>
              <a:t>15/04/2021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B0D2-FAA9-4B23-B5E4-A41CD670C6E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7EFC-88C3-415F-818C-4E05252EF30B}" type="datetimeFigureOut">
              <a:rPr lang="en-GB" smtClean="0"/>
              <a:pPr/>
              <a:t>15/04/2021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B0D2-FAA9-4B23-B5E4-A41CD670C6E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7EFC-88C3-415F-818C-4E05252EF30B}" type="datetimeFigureOut">
              <a:rPr lang="en-GB" smtClean="0"/>
              <a:pPr/>
              <a:t>15/04/2021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B0D2-FAA9-4B23-B5E4-A41CD670C6E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7EFC-88C3-415F-818C-4E05252EF30B}" type="datetimeFigureOut">
              <a:rPr lang="en-GB" smtClean="0"/>
              <a:pPr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B0D2-FAA9-4B23-B5E4-A41CD670C6E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7EFC-88C3-415F-818C-4E05252EF30B}" type="datetimeFigureOut">
              <a:rPr lang="en-GB" smtClean="0"/>
              <a:pPr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B0D2-FAA9-4B23-B5E4-A41CD670C6E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7EFC-88C3-415F-818C-4E05252EF30B}" type="datetimeFigureOut">
              <a:rPr lang="en-GB" smtClean="0"/>
              <a:pPr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B0D2-FAA9-4B23-B5E4-A41CD670C6E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87EFC-88C3-415F-818C-4E05252EF30B}" type="datetimeFigureOut">
              <a:rPr lang="en-GB" smtClean="0"/>
              <a:pPr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EB0D2-FAA9-4B23-B5E4-A41CD670C6E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D87EFC-88C3-415F-818C-4E05252EF30B}" type="datetimeFigureOut">
              <a:rPr lang="en-GB" smtClean="0"/>
              <a:pPr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EB0D2-FAA9-4B23-B5E4-A41CD670C6E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theartofcompost.com/2019/01/31/only-connect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Cambria" pitchFamily="18" charset="0"/>
                <a:ea typeface="Cambria" pitchFamily="18" charset="0"/>
              </a:rPr>
              <a:t>Sacred Geography: </a:t>
            </a:r>
            <a:r>
              <a:rPr lang="en-GB" dirty="0" err="1" smtClean="0">
                <a:latin typeface="Cambria" pitchFamily="18" charset="0"/>
                <a:ea typeface="Cambria" pitchFamily="18" charset="0"/>
              </a:rPr>
              <a:t>Rhyzome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 Theory</a:t>
            </a:r>
            <a:endParaRPr lang="en-GB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Nick Campion</a:t>
            </a:r>
            <a:endParaRPr lang="en-GB" dirty="0"/>
          </a:p>
        </p:txBody>
      </p:sp>
      <p:pic>
        <p:nvPicPr>
          <p:cNvPr id="4" name="Picture 5" descr="TheSophiaCent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549275"/>
            <a:ext cx="58801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ambria" pitchFamily="18" charset="0"/>
                <a:ea typeface="Cambria" pitchFamily="18" charset="0"/>
              </a:rPr>
              <a:t>Henri Bergson(1859–1941) </a:t>
            </a:r>
            <a:br>
              <a:rPr lang="en-GB" dirty="0" smtClean="0">
                <a:latin typeface="Cambria" pitchFamily="18" charset="0"/>
                <a:ea typeface="Cambria" pitchFamily="18" charset="0"/>
              </a:rPr>
            </a:br>
            <a:r>
              <a:rPr lang="en-GB" sz="1800" i="1" dirty="0" smtClean="0"/>
              <a:t>from the Stanford Encyclopaedia </a:t>
            </a:r>
            <a:endParaRPr lang="en-GB" sz="1800" i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GB" b="1" dirty="0" smtClean="0">
                <a:latin typeface="Cambria" pitchFamily="18" charset="0"/>
                <a:ea typeface="Cambria" pitchFamily="18" charset="0"/>
              </a:rPr>
              <a:t>Importance:</a:t>
            </a:r>
          </a:p>
          <a:p>
            <a:pPr>
              <a:buNone/>
            </a:pP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‘While such French thinkers as </a:t>
            </a:r>
            <a:r>
              <a:rPr lang="en-GB" dirty="0" err="1" smtClean="0">
                <a:latin typeface="Cambria" pitchFamily="18" charset="0"/>
                <a:ea typeface="Cambria" pitchFamily="18" charset="0"/>
              </a:rPr>
              <a:t>Merleau-Ponty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, Sartre, and </a:t>
            </a:r>
            <a:r>
              <a:rPr lang="en-GB" dirty="0" err="1" smtClean="0">
                <a:latin typeface="Cambria" pitchFamily="18" charset="0"/>
                <a:ea typeface="Cambria" pitchFamily="18" charset="0"/>
              </a:rPr>
              <a:t>Lévinas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 explicitly acknowledged his influence on their thought, it is generally agreed that it was 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Gilles </a:t>
            </a:r>
            <a:r>
              <a:rPr lang="en-GB" b="1" dirty="0" err="1" smtClean="0">
                <a:latin typeface="Cambria" pitchFamily="18" charset="0"/>
                <a:ea typeface="Cambria" pitchFamily="18" charset="0"/>
              </a:rPr>
              <a:t>Deleuze’s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 1966 </a:t>
            </a:r>
            <a:r>
              <a:rPr lang="en-GB" b="1" i="1" dirty="0" err="1" smtClean="0">
                <a:latin typeface="Cambria" pitchFamily="18" charset="0"/>
                <a:ea typeface="Cambria" pitchFamily="18" charset="0"/>
              </a:rPr>
              <a:t>Bergsonism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 that marked the reawakening of interest in Bergson’s work. </a:t>
            </a:r>
            <a:r>
              <a:rPr lang="en-GB" dirty="0" err="1" smtClean="0">
                <a:latin typeface="Cambria" pitchFamily="18" charset="0"/>
                <a:ea typeface="Cambria" pitchFamily="18" charset="0"/>
              </a:rPr>
              <a:t>Deleuze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 realized that Bergson’s most enduring contribution to philosophical thinking is his concept of 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multiplicity.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 Bergson’s concept of multiplicity attempts to unify in a consistent way two contradictory features: 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heterogeneity and continuity.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 Many philosophers today think that this concept of multiplicity, despite its difficulty, is revolutionary. It is revolutionary because it opens the way to a </a:t>
            </a:r>
            <a:r>
              <a:rPr lang="en-GB" dirty="0" err="1" smtClean="0">
                <a:latin typeface="Cambria" pitchFamily="18" charset="0"/>
                <a:ea typeface="Cambria" pitchFamily="18" charset="0"/>
              </a:rPr>
              <a:t>reconception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 of community.’</a:t>
            </a: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GB" b="1" dirty="0" smtClean="0">
                <a:latin typeface="Cambria" pitchFamily="18" charset="0"/>
                <a:ea typeface="Cambria" pitchFamily="18" charset="0"/>
              </a:rPr>
              <a:t>Multiplicity</a:t>
            </a:r>
          </a:p>
          <a:p>
            <a:pPr>
              <a:buNone/>
            </a:pP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‘For Bergson, we must understand the duration as a 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qualitative multiplicity 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— as opposed to a quantitative multiplicity. As the name suggests, a quantitative multiplicity enumerates things or states of consciousness by means of externalizing one from another in a homogeneous space. 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In contrast, a qualitative multiplicity consists in a temporal heterogeneity, in which “several conscious states are organized into a whole, permeate one another, 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[and] gradually gain a richer content” (</a:t>
            </a:r>
            <a:r>
              <a:rPr lang="en-GB" i="1" dirty="0" smtClean="0">
                <a:latin typeface="Cambria" pitchFamily="18" charset="0"/>
                <a:ea typeface="Cambria" pitchFamily="18" charset="0"/>
              </a:rPr>
              <a:t>Time and Free Will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, p. 122).’</a:t>
            </a:r>
          </a:p>
          <a:p>
            <a:endParaRPr lang="en-GB" dirty="0"/>
          </a:p>
        </p:txBody>
      </p:sp>
      <p:pic>
        <p:nvPicPr>
          <p:cNvPr id="6" name="Picture 5" descr="Henri Bergs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48264" y="4551144"/>
            <a:ext cx="2072435" cy="23068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mbria" pitchFamily="18" charset="0"/>
                <a:ea typeface="Cambria" pitchFamily="18" charset="0"/>
              </a:rPr>
              <a:t>Bergson and Einstein</a:t>
            </a:r>
            <a:endParaRPr lang="en-GB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Bergson’s concerns included nature of free will and time</a:t>
            </a:r>
          </a:p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Debate with Einstein 1922 on implications of relativity</a:t>
            </a:r>
          </a:p>
          <a:p>
            <a:pPr>
              <a:buNone/>
            </a:pPr>
            <a:r>
              <a:rPr lang="en-GB" i="1" dirty="0" smtClean="0">
                <a:latin typeface="Cambria" pitchFamily="18" charset="0"/>
                <a:ea typeface="Cambria" pitchFamily="18" charset="0"/>
              </a:rPr>
              <a:t>Duration and Simultaneity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, Robin </a:t>
            </a:r>
            <a:r>
              <a:rPr lang="en-GB" dirty="0" err="1" smtClean="0">
                <a:latin typeface="Cambria" pitchFamily="18" charset="0"/>
                <a:ea typeface="Cambria" pitchFamily="18" charset="0"/>
              </a:rPr>
              <a:t>Durie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 (ed.), Manchester: </a:t>
            </a:r>
            <a:r>
              <a:rPr lang="en-GB" dirty="0" err="1" smtClean="0">
                <a:latin typeface="Cambria" pitchFamily="18" charset="0"/>
                <a:ea typeface="Cambria" pitchFamily="18" charset="0"/>
              </a:rPr>
              <a:t>Clinamen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 Press, 1999 [1927]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35709" t="16120" r="34286" b="4726"/>
          <a:stretch>
            <a:fillRect/>
          </a:stretch>
        </p:blipFill>
        <p:spPr bwMode="auto">
          <a:xfrm>
            <a:off x="6444208" y="3356992"/>
            <a:ext cx="2232248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Einstein_(Nobel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412776"/>
            <a:ext cx="1554878" cy="2195122"/>
          </a:xfrm>
          <a:prstGeom prst="rect">
            <a:avLst/>
          </a:prstGeom>
        </p:spPr>
      </p:pic>
      <p:pic>
        <p:nvPicPr>
          <p:cNvPr id="8" name="Picture 7" descr="Henri Bergson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4005064"/>
            <a:ext cx="1543050" cy="21621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Cambria" pitchFamily="18" charset="0"/>
                <a:ea typeface="Cambria" pitchFamily="18" charset="0"/>
              </a:rPr>
              <a:t>Rhyzomes</a:t>
            </a:r>
            <a:endParaRPr lang="en-GB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/>
          <a:srcRect l="17871" t="9414" r="40647" b="37656"/>
          <a:stretch>
            <a:fillRect/>
          </a:stretch>
        </p:blipFill>
        <p:spPr bwMode="auto">
          <a:xfrm>
            <a:off x="179512" y="1556792"/>
            <a:ext cx="475252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Tubers - rhyzom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28050" y="3356992"/>
            <a:ext cx="4115949" cy="30869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ambria" pitchFamily="18" charset="0"/>
                <a:ea typeface="Cambria" pitchFamily="18" charset="0"/>
              </a:rPr>
              <a:t>Gilles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Deleuze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and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Félix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Guattari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: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Rhyzome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Theory</a:t>
            </a:r>
            <a:endParaRPr lang="en-GB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en-GB" b="1" dirty="0" smtClean="0">
                <a:latin typeface="Cambria" pitchFamily="18" charset="0"/>
                <a:ea typeface="Cambria" pitchFamily="18" charset="0"/>
              </a:rPr>
              <a:t>‘A rhizome ceaselessly establishes connections between semiotic chains, organizations of power, and circumstances relative to the arts, sciences, and social struggles. A semiotic chain is like a tuba, agglomerating very diverse acts, not only linguistic, but also perceptive, mimetic, gestural, and cognitive: there is no language in itself, nor are there any linguistic universals, only a throng of dialects, patois, slangs, and specialised languages. 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There is no ideal speaker-listener, anymore than there is a homogenous linguistic community. .. There is no mother tongue, only a power takeover by a dominant language within a political multiplicity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. Language stabilises around a parish, a bishopric, the capital. It forms a ball. It evolves by subterranean stems and flows, along river valleys or train tracks; it spreads like a patch of oil. </a:t>
            </a:r>
          </a:p>
          <a:p>
            <a:pPr>
              <a:buNone/>
            </a:pPr>
            <a:r>
              <a:rPr lang="en-US" dirty="0" smtClean="0">
                <a:latin typeface="Cambria" pitchFamily="18" charset="0"/>
                <a:ea typeface="Cambria" pitchFamily="18" charset="0"/>
              </a:rPr>
              <a:t>Gilles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Deleuze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and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Félix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Guattari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, </a:t>
            </a:r>
            <a:r>
              <a:rPr lang="en-US" i="1" dirty="0" smtClean="0">
                <a:latin typeface="Cambria" pitchFamily="18" charset="0"/>
                <a:ea typeface="Cambria" pitchFamily="18" charset="0"/>
              </a:rPr>
              <a:t>A Thousand Plateaus 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(London: Bloomsbury 1999 [1988]), p. 6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r>
              <a:rPr lang="en-US" dirty="0" smtClean="0">
                <a:latin typeface="Cambria" pitchFamily="18" charset="0"/>
                <a:ea typeface="Cambria" pitchFamily="18" charset="0"/>
              </a:rPr>
              <a:t>* semiotics- the study of signs and symbols; a semiotic chain is a chain of meanings linked by signs and symbols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endParaRPr lang="en-GB" dirty="0"/>
          </a:p>
        </p:txBody>
      </p:sp>
      <p:pic>
        <p:nvPicPr>
          <p:cNvPr id="7" name="Content Placeholder 6" descr="Gilles Deleuze and Felix Guattari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88024" y="4463687"/>
            <a:ext cx="4038600" cy="2394313"/>
          </a:xfrm>
        </p:spPr>
      </p:pic>
      <p:pic>
        <p:nvPicPr>
          <p:cNvPr id="8" name="Picture 7" descr="Deleuze and Guattari A Thousand Plateau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60232" y="1556792"/>
            <a:ext cx="1724025" cy="2657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Cambria" pitchFamily="18" charset="0"/>
                <a:ea typeface="Cambria" pitchFamily="18" charset="0"/>
              </a:rPr>
              <a:t>Rhyzome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Theory</a:t>
            </a:r>
            <a:endParaRPr lang="en-GB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endParaRPr lang="en-US" sz="2100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US" sz="2100" dirty="0" smtClean="0">
                <a:latin typeface="Cambria" pitchFamily="18" charset="0"/>
                <a:ea typeface="Cambria" pitchFamily="18" charset="0"/>
              </a:rPr>
              <a:t>‘There is no difference between what a book is talks about and how it is made. Therefore a book also has no object. As an </a:t>
            </a:r>
            <a:r>
              <a:rPr lang="en-US" sz="2100" b="1" dirty="0" smtClean="0">
                <a:latin typeface="Cambria" pitchFamily="18" charset="0"/>
                <a:ea typeface="Cambria" pitchFamily="18" charset="0"/>
              </a:rPr>
              <a:t>assemblage</a:t>
            </a:r>
            <a:r>
              <a:rPr lang="en-US" sz="2100" dirty="0" smtClean="0">
                <a:latin typeface="Cambria" pitchFamily="18" charset="0"/>
                <a:ea typeface="Cambria" pitchFamily="18" charset="0"/>
              </a:rPr>
              <a:t>, a book has only itself, in connection with other assemblages and in relation to other bodies without organs’. </a:t>
            </a:r>
            <a:endParaRPr lang="en-GB" sz="2100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US" sz="2100" dirty="0" smtClean="0">
                <a:latin typeface="Cambria" pitchFamily="18" charset="0"/>
                <a:ea typeface="Cambria" pitchFamily="18" charset="0"/>
              </a:rPr>
              <a:t>Gilles </a:t>
            </a:r>
            <a:r>
              <a:rPr lang="en-US" sz="2100" dirty="0" err="1" smtClean="0">
                <a:latin typeface="Cambria" pitchFamily="18" charset="0"/>
                <a:ea typeface="Cambria" pitchFamily="18" charset="0"/>
              </a:rPr>
              <a:t>Deleuze</a:t>
            </a:r>
            <a:r>
              <a:rPr lang="en-US" sz="2100" dirty="0" smtClean="0">
                <a:latin typeface="Cambria" pitchFamily="18" charset="0"/>
                <a:ea typeface="Cambria" pitchFamily="18" charset="0"/>
              </a:rPr>
              <a:t> and </a:t>
            </a:r>
            <a:r>
              <a:rPr lang="en-US" sz="2100" dirty="0" err="1" smtClean="0">
                <a:latin typeface="Cambria" pitchFamily="18" charset="0"/>
                <a:ea typeface="Cambria" pitchFamily="18" charset="0"/>
              </a:rPr>
              <a:t>Félix</a:t>
            </a:r>
            <a:r>
              <a:rPr lang="en-US" sz="21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en-US" sz="2100" dirty="0" err="1" smtClean="0">
                <a:latin typeface="Cambria" pitchFamily="18" charset="0"/>
                <a:ea typeface="Cambria" pitchFamily="18" charset="0"/>
              </a:rPr>
              <a:t>Guattari</a:t>
            </a:r>
            <a:r>
              <a:rPr lang="en-US" sz="2100" dirty="0" smtClean="0">
                <a:latin typeface="Cambria" pitchFamily="18" charset="0"/>
                <a:ea typeface="Cambria" pitchFamily="18" charset="0"/>
              </a:rPr>
              <a:t>, </a:t>
            </a:r>
            <a:r>
              <a:rPr lang="en-US" sz="2100" i="1" dirty="0" smtClean="0">
                <a:latin typeface="Cambria" pitchFamily="18" charset="0"/>
                <a:ea typeface="Cambria" pitchFamily="18" charset="0"/>
              </a:rPr>
              <a:t>A Thousand Plateaus </a:t>
            </a:r>
            <a:r>
              <a:rPr lang="en-US" sz="2100" dirty="0" smtClean="0">
                <a:latin typeface="Cambria" pitchFamily="18" charset="0"/>
                <a:ea typeface="Cambria" pitchFamily="18" charset="0"/>
              </a:rPr>
              <a:t>(London: Bloomsbury 1999 [1988]), p. 2</a:t>
            </a:r>
          </a:p>
          <a:p>
            <a:pPr>
              <a:buNone/>
            </a:pPr>
            <a:endParaRPr lang="en-US" sz="2100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US" sz="2100" dirty="0" smtClean="0">
                <a:latin typeface="Cambria" pitchFamily="18" charset="0"/>
                <a:ea typeface="Cambria" pitchFamily="18" charset="0"/>
              </a:rPr>
              <a:t>* semiotics- the study of signs and symbols; a semiotic chain is a chain of meanings linked by signs and symbols</a:t>
            </a:r>
            <a:endParaRPr lang="en-GB" sz="2100" dirty="0" smtClean="0">
              <a:latin typeface="Cambria" pitchFamily="18" charset="0"/>
              <a:ea typeface="Cambria" pitchFamily="18" charset="0"/>
            </a:endParaRP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dirty="0" smtClean="0">
                <a:latin typeface="Cambria" pitchFamily="18" charset="0"/>
                <a:ea typeface="Cambria" pitchFamily="18" charset="0"/>
              </a:rPr>
              <a:t>‘In a book, as in all things, there are </a:t>
            </a:r>
            <a:r>
              <a:rPr lang="en-US" b="1" dirty="0" smtClean="0">
                <a:latin typeface="Cambria" pitchFamily="18" charset="0"/>
                <a:ea typeface="Cambria" pitchFamily="18" charset="0"/>
              </a:rPr>
              <a:t>lines of articulation or </a:t>
            </a:r>
            <a:r>
              <a:rPr lang="en-US" b="1" dirty="0" err="1" smtClean="0">
                <a:latin typeface="Cambria" pitchFamily="18" charset="0"/>
                <a:ea typeface="Cambria" pitchFamily="18" charset="0"/>
              </a:rPr>
              <a:t>segmentarity</a:t>
            </a:r>
            <a:r>
              <a:rPr lang="en-US" b="1" dirty="0" smtClean="0">
                <a:latin typeface="Cambria" pitchFamily="18" charset="0"/>
                <a:ea typeface="Cambria" pitchFamily="18" charset="0"/>
              </a:rPr>
              <a:t>, strata and territories; but also lines of flight, movements of </a:t>
            </a:r>
            <a:r>
              <a:rPr lang="en-US" b="1" dirty="0" err="1" smtClean="0">
                <a:latin typeface="Cambria" pitchFamily="18" charset="0"/>
                <a:ea typeface="Cambria" pitchFamily="18" charset="0"/>
              </a:rPr>
              <a:t>deterritorialization</a:t>
            </a:r>
            <a:r>
              <a:rPr lang="en-US" b="1" dirty="0" smtClean="0">
                <a:latin typeface="Cambria" pitchFamily="18" charset="0"/>
                <a:ea typeface="Cambria" pitchFamily="18" charset="0"/>
              </a:rPr>
              <a:t> and </a:t>
            </a:r>
            <a:r>
              <a:rPr lang="en-US" b="1" dirty="0" err="1" smtClean="0">
                <a:latin typeface="Cambria" pitchFamily="18" charset="0"/>
                <a:ea typeface="Cambria" pitchFamily="18" charset="0"/>
              </a:rPr>
              <a:t>destratification</a:t>
            </a:r>
            <a:r>
              <a:rPr lang="en-US" b="1" dirty="0" smtClean="0">
                <a:latin typeface="Cambria" pitchFamily="18" charset="0"/>
                <a:ea typeface="Cambria" pitchFamily="18" charset="0"/>
              </a:rPr>
              <a:t>. 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Comparative rates of flow on these lines produce phenomena of relative slowness and viscosity, or, on the contrary, of acceleration and rupture. All this, lines and measurable speeds </a:t>
            </a:r>
            <a:r>
              <a:rPr lang="en-US" b="1" dirty="0" smtClean="0">
                <a:latin typeface="Cambria" pitchFamily="18" charset="0"/>
                <a:ea typeface="Cambria" pitchFamily="18" charset="0"/>
              </a:rPr>
              <a:t>constitutes an </a:t>
            </a:r>
            <a:r>
              <a:rPr lang="en-US" b="1" i="1" dirty="0" smtClean="0">
                <a:latin typeface="Cambria" pitchFamily="18" charset="0"/>
                <a:ea typeface="Cambria" pitchFamily="18" charset="0"/>
              </a:rPr>
              <a:t>assemblage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. A book is an assemblage of this kind, and as such is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unattributable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. It is a multiplicity.</a:t>
            </a:r>
          </a:p>
          <a:p>
            <a:pPr>
              <a:buNone/>
            </a:pPr>
            <a:endParaRPr lang="en-US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US" dirty="0" smtClean="0">
                <a:latin typeface="Cambria" pitchFamily="18" charset="0"/>
                <a:ea typeface="Cambria" pitchFamily="18" charset="0"/>
              </a:rPr>
              <a:t>Gilles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Deleuze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and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Félix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Guattari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, </a:t>
            </a:r>
            <a:r>
              <a:rPr lang="en-US" i="1" dirty="0" smtClean="0">
                <a:latin typeface="Cambria" pitchFamily="18" charset="0"/>
                <a:ea typeface="Cambria" pitchFamily="18" charset="0"/>
              </a:rPr>
              <a:t>A Thousand Plateaus 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(London: Bloomsbury 1999 [1988]), p. 5 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endParaRPr lang="en-GB" dirty="0"/>
          </a:p>
        </p:txBody>
      </p:sp>
      <p:pic>
        <p:nvPicPr>
          <p:cNvPr id="5" name="Content Placeholder 6" descr="Gilles Deleuze and Felix Guattar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221088"/>
            <a:ext cx="4038600" cy="2394313"/>
          </a:xfrm>
          <a:prstGeom prst="rect">
            <a:avLst/>
          </a:prstGeom>
        </p:spPr>
      </p:pic>
      <p:pic>
        <p:nvPicPr>
          <p:cNvPr id="6" name="Picture 5" descr="Deleuze and Guattari A Thousand Plateau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4725144"/>
            <a:ext cx="1224136" cy="18869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ambria" pitchFamily="18" charset="0"/>
                <a:ea typeface="Cambria" pitchFamily="18" charset="0"/>
              </a:rPr>
              <a:t>Rhizomes have six principles: of which three are….</a:t>
            </a:r>
            <a:endParaRPr lang="en-GB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7544" y="1700808"/>
            <a:ext cx="4038600" cy="45259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>
                <a:latin typeface="Cambria" pitchFamily="18" charset="0"/>
                <a:ea typeface="Cambria" pitchFamily="18" charset="0"/>
              </a:rPr>
              <a:t>1. connection; 2. heterogeneity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US" dirty="0" smtClean="0">
                <a:latin typeface="Cambria" pitchFamily="18" charset="0"/>
                <a:ea typeface="Cambria" pitchFamily="18" charset="0"/>
              </a:rPr>
              <a:t>‘Any point of a rhizome can be connected to anything other, and must be. This is very different from the tree or root, which plots a point, fixes in order’. 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US" dirty="0" smtClean="0">
                <a:latin typeface="Cambria" pitchFamily="18" charset="0"/>
                <a:ea typeface="Cambria" pitchFamily="18" charset="0"/>
              </a:rPr>
              <a:t>Gilles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Deleuze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and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Félix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Guattari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, </a:t>
            </a:r>
            <a:r>
              <a:rPr lang="en-US" i="1" dirty="0" smtClean="0">
                <a:latin typeface="Cambria" pitchFamily="18" charset="0"/>
                <a:ea typeface="Cambria" pitchFamily="18" charset="0"/>
              </a:rPr>
              <a:t>A Thousand Plateaus 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(London: Bloomsbury 1999 [1988]), pp. 5-6.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US" b="1" dirty="0" smtClean="0">
                <a:latin typeface="Cambria" pitchFamily="18" charset="0"/>
                <a:ea typeface="Cambria" pitchFamily="18" charset="0"/>
              </a:rPr>
              <a:t> *heterogeneity = diversity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>
                <a:latin typeface="Cambria" pitchFamily="18" charset="0"/>
                <a:ea typeface="Cambria" pitchFamily="18" charset="0"/>
              </a:rPr>
              <a:t>3. multiplicities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US" dirty="0" smtClean="0">
                <a:latin typeface="Cambria" pitchFamily="18" charset="0"/>
                <a:ea typeface="Cambria" pitchFamily="18" charset="0"/>
              </a:rPr>
              <a:t>‘Multiplicities are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rhizomatic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, and expose our </a:t>
            </a:r>
            <a:r>
              <a:rPr lang="en-US" b="1" dirty="0" err="1" smtClean="0">
                <a:latin typeface="Cambria" pitchFamily="18" charset="0"/>
                <a:ea typeface="Cambria" pitchFamily="18" charset="0"/>
              </a:rPr>
              <a:t>arborescent</a:t>
            </a:r>
            <a:r>
              <a:rPr lang="en-US" b="1" dirty="0" smtClean="0">
                <a:latin typeface="Cambria" pitchFamily="18" charset="0"/>
                <a:ea typeface="Cambria" pitchFamily="18" charset="0"/>
              </a:rPr>
              <a:t> pseudo-multiplicities 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for what they are’.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US" dirty="0" smtClean="0">
                <a:latin typeface="Cambria" pitchFamily="18" charset="0"/>
                <a:ea typeface="Cambria" pitchFamily="18" charset="0"/>
              </a:rPr>
              <a:t>Gilles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Deleuze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and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Félix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Guattari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, </a:t>
            </a:r>
            <a:r>
              <a:rPr lang="en-US" i="1" dirty="0" smtClean="0">
                <a:latin typeface="Cambria" pitchFamily="18" charset="0"/>
                <a:ea typeface="Cambria" pitchFamily="18" charset="0"/>
              </a:rPr>
              <a:t>A Thousand Plateaus 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(London: Bloomsbury 1999 [1988]), p. 7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US" b="1" dirty="0" smtClean="0">
                <a:latin typeface="Cambria" pitchFamily="18" charset="0"/>
                <a:ea typeface="Cambria" pitchFamily="18" charset="0"/>
              </a:rPr>
              <a:t>*</a:t>
            </a:r>
            <a:r>
              <a:rPr lang="en-US" b="1" dirty="0" err="1" smtClean="0">
                <a:latin typeface="Cambria" pitchFamily="18" charset="0"/>
                <a:ea typeface="Cambria" pitchFamily="18" charset="0"/>
              </a:rPr>
              <a:t>arborescent</a:t>
            </a:r>
            <a:r>
              <a:rPr lang="en-US" b="1" dirty="0" smtClean="0">
                <a:latin typeface="Cambria" pitchFamily="18" charset="0"/>
                <a:ea typeface="Cambria" pitchFamily="18" charset="0"/>
              </a:rPr>
              <a:t> = tree like</a:t>
            </a:r>
            <a:endParaRPr lang="en-GB" dirty="0"/>
          </a:p>
        </p:txBody>
      </p:sp>
      <p:pic>
        <p:nvPicPr>
          <p:cNvPr id="5" name="Content Placeholder 6" descr="Gilles Deleuze and Felix Guattar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86546" y="5589240"/>
            <a:ext cx="2140077" cy="1268760"/>
          </a:xfrm>
          <a:prstGeom prst="rect">
            <a:avLst/>
          </a:prstGeom>
        </p:spPr>
      </p:pic>
      <p:pic>
        <p:nvPicPr>
          <p:cNvPr id="6" name="Picture 5" descr="Deleuze and Guattari A Thousand Plateau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5526051"/>
            <a:ext cx="864096" cy="13319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Cambria" pitchFamily="18" charset="0"/>
                <a:ea typeface="Cambria" pitchFamily="18" charset="0"/>
              </a:rPr>
              <a:t>Rhyzome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Theory: Assemblages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b="1" dirty="0" smtClean="0">
                <a:latin typeface="Cambria" pitchFamily="18" charset="0"/>
                <a:ea typeface="Cambria" pitchFamily="18" charset="0"/>
              </a:rPr>
              <a:t>‘An assemblage is precisely this increase in the dimensions of a multiplicity that necessarily changes in nature as it expands its connections. There are no points or positions in a rhizome, such as those found in the structure tree or root. There are only lines. 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When Glenn Gould speeds up the performance of a piece, he is not just displaying virtuosity, he is transforming the musical points into lines, he is making the whole piece proliferate . The number is no longer a universal concept measuring elements according to their emplacement in a given dimension, but has become a multiplicity that varies according to the dimensions considered…’ 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endParaRPr lang="en-US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US" dirty="0" smtClean="0">
                <a:latin typeface="Cambria" pitchFamily="18" charset="0"/>
                <a:ea typeface="Cambria" pitchFamily="18" charset="0"/>
              </a:rPr>
              <a:t>Gilles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Deleuze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and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Félix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Guattari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, </a:t>
            </a:r>
            <a:r>
              <a:rPr lang="en-US" i="1" dirty="0" smtClean="0">
                <a:latin typeface="Cambria" pitchFamily="18" charset="0"/>
                <a:ea typeface="Cambria" pitchFamily="18" charset="0"/>
              </a:rPr>
              <a:t>A Thousand Plateaus 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(London: Bloomsbury 1999 [1988]), p. 7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 </a:t>
            </a:r>
          </a:p>
          <a:p>
            <a:pPr>
              <a:buNone/>
            </a:pPr>
            <a:endParaRPr lang="en-GB" dirty="0">
              <a:latin typeface="Cambria" pitchFamily="18" charset="0"/>
              <a:ea typeface="Cambria" pitchFamily="18" charset="0"/>
            </a:endParaRPr>
          </a:p>
        </p:txBody>
      </p:sp>
      <p:pic>
        <p:nvPicPr>
          <p:cNvPr id="5" name="Content Placeholder 6" descr="Gilles Deleuze and Felix Guattar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4221088"/>
            <a:ext cx="4038600" cy="2394313"/>
          </a:xfrm>
          <a:prstGeom prst="rect">
            <a:avLst/>
          </a:prstGeom>
        </p:spPr>
      </p:pic>
      <p:pic>
        <p:nvPicPr>
          <p:cNvPr id="6" name="Content Placeholder 5" descr="Deleuze and Guattari A Thousand Plateaus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012160" y="1556792"/>
            <a:ext cx="1724025" cy="2657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>
                <a:latin typeface="Cambria" pitchFamily="18" charset="0"/>
                <a:ea typeface="Cambria" pitchFamily="18" charset="0"/>
              </a:rPr>
              <a:t>Deleuze,Guattari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and Bergson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dirty="0" smtClean="0">
                <a:latin typeface="Cambria" pitchFamily="18" charset="0"/>
                <a:ea typeface="Cambria" pitchFamily="18" charset="0"/>
              </a:rPr>
              <a:t>‘This is the point to clarify: that a </a:t>
            </a:r>
            <a:r>
              <a:rPr lang="en-US" b="1" dirty="0" smtClean="0">
                <a:latin typeface="Cambria" pitchFamily="18" charset="0"/>
                <a:ea typeface="Cambria" pitchFamily="18" charset="0"/>
              </a:rPr>
              <a:t>becoming lacks a subject distinct from itself; but also that it has no term, since its term in turn exists only as taken up in another becoming of which it is the subject, 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and which coexists, forms a block, with the first. This is the principle according to which there is a reality specific to becoming (the </a:t>
            </a:r>
            <a:r>
              <a:rPr lang="en-US" b="1" dirty="0" err="1" smtClean="0">
                <a:latin typeface="Cambria" pitchFamily="18" charset="0"/>
                <a:ea typeface="Cambria" pitchFamily="18" charset="0"/>
              </a:rPr>
              <a:t>Bergsonian</a:t>
            </a:r>
            <a:r>
              <a:rPr lang="en-US" b="1" dirty="0" smtClean="0">
                <a:latin typeface="Cambria" pitchFamily="18" charset="0"/>
                <a:ea typeface="Cambria" pitchFamily="18" charset="0"/>
              </a:rPr>
              <a:t> idea of a coexistence of very different durations,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superior or inferior to ours, </a:t>
            </a:r>
            <a:r>
              <a:rPr lang="en-US" b="1" dirty="0" smtClean="0">
                <a:latin typeface="Cambria" pitchFamily="18" charset="0"/>
                <a:ea typeface="Cambria" pitchFamily="18" charset="0"/>
              </a:rPr>
              <a:t>all of them in communication).’ </a:t>
            </a:r>
            <a:endParaRPr lang="en-GB" b="1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US" dirty="0" smtClean="0">
                <a:latin typeface="Cambria" pitchFamily="18" charset="0"/>
                <a:ea typeface="Cambria" pitchFamily="18" charset="0"/>
              </a:rPr>
              <a:t>Gilles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Deleuze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and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Félix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Guattari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, </a:t>
            </a:r>
            <a:r>
              <a:rPr lang="en-US" i="1" dirty="0" smtClean="0">
                <a:latin typeface="Cambria" pitchFamily="18" charset="0"/>
                <a:ea typeface="Cambria" pitchFamily="18" charset="0"/>
              </a:rPr>
              <a:t>A Thousand Plateaus 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(London: Bloomsbury 1999 [1988]), p. 278.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r>
              <a:rPr lang="en-GB" dirty="0" smtClean="0"/>
              <a:t> </a:t>
            </a:r>
          </a:p>
          <a:p>
            <a:endParaRPr lang="en-GB" dirty="0"/>
          </a:p>
        </p:txBody>
      </p:sp>
      <p:pic>
        <p:nvPicPr>
          <p:cNvPr id="5" name="Content Placeholder 6" descr="Gilles Deleuze and Felix Guattari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16016" y="4463687"/>
            <a:ext cx="4038600" cy="2394313"/>
          </a:xfrm>
          <a:prstGeom prst="rect">
            <a:avLst/>
          </a:prstGeom>
        </p:spPr>
      </p:pic>
      <p:pic>
        <p:nvPicPr>
          <p:cNvPr id="6" name="Content Placeholder 5" descr="Deleuze and Guattari A Thousand Plateau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1916832"/>
            <a:ext cx="1724025" cy="2657475"/>
          </a:xfrm>
          <a:prstGeom prst="rect">
            <a:avLst/>
          </a:prstGeom>
        </p:spPr>
      </p:pic>
      <p:pic>
        <p:nvPicPr>
          <p:cNvPr id="7" name="Picture 6" descr="Henri Bergson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2132856"/>
            <a:ext cx="1543050" cy="21621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>
                <a:latin typeface="Cambria" pitchFamily="18" charset="0"/>
                <a:ea typeface="Cambria" pitchFamily="18" charset="0"/>
              </a:rPr>
              <a:t>Tree models: Lamarck. Charles Wells, Patrick Matthew, Charles Darwin (left), Ernest Haeckel (middle)</a:t>
            </a:r>
            <a:endParaRPr lang="en-GB" sz="3600" dirty="0">
              <a:latin typeface="Cambria" pitchFamily="18" charset="0"/>
              <a:ea typeface="Cambria" pitchFamily="18" charset="0"/>
            </a:endParaRPr>
          </a:p>
        </p:txBody>
      </p:sp>
      <p:pic>
        <p:nvPicPr>
          <p:cNvPr id="5" name="Content Placeholder 4" descr="DarwinSketch.article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2276872"/>
            <a:ext cx="3575160" cy="3888489"/>
          </a:xfrm>
        </p:spPr>
      </p:pic>
      <p:pic>
        <p:nvPicPr>
          <p:cNvPr id="6" name="Content Placeholder 5" descr="Ernest Haeckel 1874-haeckel-first-full-tree-of-life-paul-d-stewart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995936" y="1772816"/>
            <a:ext cx="2592288" cy="4385449"/>
          </a:xfr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 l="19572" t="30229" r="58949" b="14086"/>
          <a:stretch>
            <a:fillRect/>
          </a:stretch>
        </p:blipFill>
        <p:spPr bwMode="auto">
          <a:xfrm>
            <a:off x="6693932" y="1700808"/>
            <a:ext cx="2450068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 l="48210" t="29270" r="24047" b="51638"/>
          <a:stretch>
            <a:fillRect/>
          </a:stretch>
        </p:blipFill>
        <p:spPr bwMode="auto">
          <a:xfrm>
            <a:off x="6444208" y="5661248"/>
            <a:ext cx="2699792" cy="104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Rhyzome</a:t>
            </a:r>
            <a:r>
              <a:rPr lang="en-GB" dirty="0" smtClean="0"/>
              <a:t> Theory</a:t>
            </a:r>
            <a:endParaRPr lang="en-GB" dirty="0"/>
          </a:p>
        </p:txBody>
      </p:sp>
      <p:pic>
        <p:nvPicPr>
          <p:cNvPr id="5" name="Content Placeholder 4" descr="Rhyzome Theory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004048" y="1988840"/>
            <a:ext cx="3520773" cy="2176477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 smtClean="0">
              <a:hlinkClick r:id="rId3"/>
            </a:endParaRPr>
          </a:p>
          <a:p>
            <a:endParaRPr lang="en-GB" dirty="0" smtClean="0">
              <a:hlinkClick r:id="rId3"/>
            </a:endParaRPr>
          </a:p>
          <a:p>
            <a:endParaRPr lang="en-GB" dirty="0" smtClean="0">
              <a:hlinkClick r:id="rId3"/>
            </a:endParaRPr>
          </a:p>
          <a:p>
            <a:endParaRPr lang="en-GB" dirty="0" smtClean="0">
              <a:hlinkClick r:id="rId3"/>
            </a:endParaRPr>
          </a:p>
          <a:p>
            <a:endParaRPr lang="en-GB" dirty="0" smtClean="0">
              <a:hlinkClick r:id="rId3"/>
            </a:endParaRPr>
          </a:p>
          <a:p>
            <a:endParaRPr lang="en-GB" dirty="0" smtClean="0">
              <a:hlinkClick r:id="rId3"/>
            </a:endParaRPr>
          </a:p>
          <a:p>
            <a:r>
              <a:rPr lang="en-GB" dirty="0" smtClean="0">
                <a:hlinkClick r:id="rId3"/>
              </a:rPr>
              <a:t>https</a:t>
            </a:r>
            <a:r>
              <a:rPr lang="en-GB" dirty="0" smtClean="0">
                <a:hlinkClick r:id="rId3"/>
              </a:rPr>
              <a:t>://theartofcompost.com/2019/01/31/only-connect/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7" name="Picture 6" descr="Rhyzome Theory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916832"/>
            <a:ext cx="4619228" cy="346442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latin typeface="Cambria" pitchFamily="18" charset="0"/>
                <a:ea typeface="Cambria" pitchFamily="18" charset="0"/>
              </a:rPr>
              <a:t>Tim </a:t>
            </a:r>
            <a:r>
              <a:rPr lang="en-GB" sz="2800" dirty="0" err="1" smtClean="0">
                <a:latin typeface="Cambria" pitchFamily="18" charset="0"/>
                <a:ea typeface="Cambria" pitchFamily="18" charset="0"/>
              </a:rPr>
              <a:t>Ingold</a:t>
            </a:r>
            <a:r>
              <a:rPr lang="en-GB" sz="2800" dirty="0" smtClean="0">
                <a:latin typeface="Cambria" pitchFamily="18" charset="0"/>
                <a:ea typeface="Cambria" pitchFamily="18" charset="0"/>
              </a:rPr>
              <a:t>: lines, wayfaring, knots (right top, </a:t>
            </a:r>
            <a:r>
              <a:rPr lang="en-GB" sz="2800" i="1" dirty="0" smtClean="0">
                <a:latin typeface="Cambria" pitchFamily="18" charset="0"/>
                <a:ea typeface="Cambria" pitchFamily="18" charset="0"/>
              </a:rPr>
              <a:t>Being Alive</a:t>
            </a:r>
            <a:r>
              <a:rPr lang="en-GB" sz="2800" dirty="0" smtClean="0">
                <a:latin typeface="Cambria" pitchFamily="18" charset="0"/>
                <a:ea typeface="Cambria" pitchFamily="18" charset="0"/>
              </a:rPr>
              <a:t>, p. 148),  </a:t>
            </a:r>
            <a:r>
              <a:rPr lang="en-GB" sz="2800" dirty="0" err="1" smtClean="0">
                <a:latin typeface="Cambria" pitchFamily="18" charset="0"/>
                <a:ea typeface="Cambria" pitchFamily="18" charset="0"/>
              </a:rPr>
              <a:t>meshworks</a:t>
            </a:r>
            <a:r>
              <a:rPr lang="en-GB" sz="2800" dirty="0" smtClean="0">
                <a:latin typeface="Cambria" pitchFamily="18" charset="0"/>
                <a:ea typeface="Cambria" pitchFamily="18" charset="0"/>
              </a:rPr>
              <a:t> (below right, </a:t>
            </a:r>
            <a:r>
              <a:rPr lang="en-GB" sz="2800" i="1" dirty="0" smtClean="0">
                <a:latin typeface="Cambria" pitchFamily="18" charset="0"/>
                <a:ea typeface="Cambria" pitchFamily="18" charset="0"/>
              </a:rPr>
              <a:t>Lines</a:t>
            </a:r>
            <a:r>
              <a:rPr lang="en-GB" sz="2800" dirty="0" smtClean="0">
                <a:latin typeface="Cambria" pitchFamily="18" charset="0"/>
                <a:ea typeface="Cambria" pitchFamily="18" charset="0"/>
              </a:rPr>
              <a:t>, p. 82)</a:t>
            </a:r>
            <a:endParaRPr lang="en-GB" sz="2800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‘Thus  rephrased, my contention is that 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wayfaring is the fundamental mode by which living beings inhabit the earth. 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Every such being has, accordingly, to be imagined as the line of its own movement or – more realistically – 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as a bundle of lines.</a:t>
            </a:r>
          </a:p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In reaching this conclusion I had – without realising it at the time – stumbled upon a key thought a key insight of one of the late twentieth century’s most influential, if idiosyncratic philosophers, </a:t>
            </a:r>
            <a:r>
              <a:rPr lang="en-US" b="1" dirty="0" smtClean="0">
                <a:latin typeface="Cambria" pitchFamily="18" charset="0"/>
                <a:ea typeface="Cambria" pitchFamily="18" charset="0"/>
              </a:rPr>
              <a:t>Gilles </a:t>
            </a:r>
            <a:r>
              <a:rPr lang="en-US" b="1" dirty="0" err="1" smtClean="0">
                <a:latin typeface="Cambria" pitchFamily="18" charset="0"/>
                <a:ea typeface="Cambria" pitchFamily="18" charset="0"/>
              </a:rPr>
              <a:t>Deleuze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. This should have come as no surprise, in view of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Deleuze’s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debt to the philosophy of 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Henri Bergson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. For my part, I had  first come across the writings of Bergson, along with those of his philosophical contemporary, 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Alfred North Whitehead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, two decades previously, while I was working on my book evolution and social life’.</a:t>
            </a:r>
          </a:p>
          <a:p>
            <a:pPr>
              <a:buNone/>
            </a:pPr>
            <a:endParaRPr lang="en-US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US" dirty="0" err="1" smtClean="0">
                <a:latin typeface="Cambria" pitchFamily="18" charset="0"/>
                <a:ea typeface="Cambria" pitchFamily="18" charset="0"/>
              </a:rPr>
              <a:t>Ingold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, Tim, </a:t>
            </a:r>
            <a:r>
              <a:rPr lang="en-US" i="1" dirty="0" smtClean="0">
                <a:latin typeface="Cambria" pitchFamily="18" charset="0"/>
                <a:ea typeface="Cambria" pitchFamily="18" charset="0"/>
              </a:rPr>
              <a:t>Being Alive: Essays on Movement, Knowledge and Description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 (London: </a:t>
            </a:r>
            <a:r>
              <a:rPr lang="en-US" dirty="0" err="1" smtClean="0">
                <a:latin typeface="Cambria" pitchFamily="18" charset="0"/>
                <a:ea typeface="Cambria" pitchFamily="18" charset="0"/>
              </a:rPr>
              <a:t>Routledge</a:t>
            </a:r>
            <a:r>
              <a:rPr lang="en-US" dirty="0" smtClean="0">
                <a:latin typeface="Cambria" pitchFamily="18" charset="0"/>
                <a:ea typeface="Cambria" pitchFamily="18" charset="0"/>
              </a:rPr>
              <a:t>, 2011), pp.12-13.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r>
              <a:rPr lang="en-GB" dirty="0" smtClean="0"/>
              <a:t> </a:t>
            </a:r>
          </a:p>
          <a:p>
            <a:endParaRPr lang="en-GB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36919" t="24548" r="49535" b="43754"/>
          <a:stretch>
            <a:fillRect/>
          </a:stretch>
        </p:blipFill>
        <p:spPr bwMode="auto">
          <a:xfrm>
            <a:off x="5436096" y="1700808"/>
            <a:ext cx="1944216" cy="263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Meshwork-from-Lines-Ingold-2007a-82-by-permission-of-the-autho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3720" y="3928545"/>
            <a:ext cx="2520280" cy="2929455"/>
          </a:xfrm>
          <a:prstGeom prst="rect">
            <a:avLst/>
          </a:prstGeom>
        </p:spPr>
      </p:pic>
      <p:pic>
        <p:nvPicPr>
          <p:cNvPr id="7" name="Picture 6" descr="Tim Ingol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8" y="5157192"/>
            <a:ext cx="2857500" cy="160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800" dirty="0" smtClean="0">
                <a:latin typeface="Cambria" pitchFamily="18" charset="0"/>
                <a:ea typeface="Cambria" pitchFamily="18" charset="0"/>
              </a:rPr>
              <a:t>Tim </a:t>
            </a:r>
            <a:r>
              <a:rPr lang="en-GB" sz="2800" dirty="0" err="1" smtClean="0">
                <a:latin typeface="Cambria" pitchFamily="18" charset="0"/>
                <a:ea typeface="Cambria" pitchFamily="18" charset="0"/>
              </a:rPr>
              <a:t>Ingold</a:t>
            </a:r>
            <a:r>
              <a:rPr lang="en-GB" sz="2800" dirty="0" smtClean="0">
                <a:latin typeface="Cambria" pitchFamily="18" charset="0"/>
                <a:ea typeface="Cambria" pitchFamily="18" charset="0"/>
              </a:rPr>
              <a:t> and </a:t>
            </a:r>
            <a:r>
              <a:rPr lang="en-GB" sz="2800" dirty="0" err="1" smtClean="0">
                <a:latin typeface="Cambria" pitchFamily="18" charset="0"/>
                <a:ea typeface="Cambria" pitchFamily="18" charset="0"/>
              </a:rPr>
              <a:t>Gisli</a:t>
            </a:r>
            <a:r>
              <a:rPr lang="en-GB" sz="2800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en-GB" sz="2800" dirty="0" err="1" smtClean="0">
                <a:latin typeface="Cambria" pitchFamily="18" charset="0"/>
                <a:ea typeface="Cambria" pitchFamily="18" charset="0"/>
              </a:rPr>
              <a:t>Palsson</a:t>
            </a:r>
            <a:r>
              <a:rPr lang="en-GB" sz="2800" dirty="0" smtClean="0">
                <a:latin typeface="Cambria" pitchFamily="18" charset="0"/>
                <a:ea typeface="Cambria" pitchFamily="18" charset="0"/>
              </a:rPr>
              <a:t> (</a:t>
            </a:r>
            <a:r>
              <a:rPr lang="en-GB" sz="2800" dirty="0" err="1" smtClean="0">
                <a:latin typeface="Cambria" pitchFamily="18" charset="0"/>
                <a:ea typeface="Cambria" pitchFamily="18" charset="0"/>
              </a:rPr>
              <a:t>eds</a:t>
            </a:r>
            <a:r>
              <a:rPr lang="en-GB" sz="2800" dirty="0" smtClean="0">
                <a:latin typeface="Cambria" pitchFamily="18" charset="0"/>
                <a:ea typeface="Cambria" pitchFamily="18" charset="0"/>
              </a:rPr>
              <a:t>) </a:t>
            </a:r>
            <a:r>
              <a:rPr lang="en-GB" sz="2800" i="1" dirty="0" smtClean="0">
                <a:latin typeface="Cambria" pitchFamily="18" charset="0"/>
                <a:ea typeface="Cambria" pitchFamily="18" charset="0"/>
              </a:rPr>
              <a:t>Biosocial </a:t>
            </a:r>
            <a:r>
              <a:rPr lang="en-GB" sz="2800" i="1" dirty="0" err="1">
                <a:latin typeface="Cambria" pitchFamily="18" charset="0"/>
                <a:ea typeface="Cambria" pitchFamily="18" charset="0"/>
              </a:rPr>
              <a:t>Becomings</a:t>
            </a:r>
            <a:r>
              <a:rPr lang="en-GB" sz="2800" i="1" dirty="0">
                <a:latin typeface="Cambria" pitchFamily="18" charset="0"/>
                <a:ea typeface="Cambria" pitchFamily="18" charset="0"/>
              </a:rPr>
              <a:t>: Integrating Social and Biological Anthropology </a:t>
            </a:r>
            <a:r>
              <a:rPr lang="en-GB" sz="2800" dirty="0">
                <a:latin typeface="Cambria" pitchFamily="18" charset="0"/>
                <a:ea typeface="Cambria" pitchFamily="18" charset="0"/>
              </a:rPr>
              <a:t>(2013)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en-GB" dirty="0" err="1" smtClean="0">
                <a:latin typeface="Cambria" pitchFamily="18" charset="0"/>
                <a:ea typeface="Cambria" pitchFamily="18" charset="0"/>
              </a:rPr>
              <a:t>Ingold’s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en-GB" dirty="0">
                <a:latin typeface="Cambria" pitchFamily="18" charset="0"/>
                <a:ea typeface="Cambria" pitchFamily="18" charset="0"/>
              </a:rPr>
              <a:t>response to the ubiquitous intellectual presence of Neo-Darwinism 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(Richard Dawkins</a:t>
            </a:r>
            <a:r>
              <a:rPr lang="en-GB" dirty="0">
                <a:latin typeface="Cambria" pitchFamily="18" charset="0"/>
                <a:ea typeface="Cambria" pitchFamily="18" charset="0"/>
              </a:rPr>
              <a:t>, 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Daniel Dennett </a:t>
            </a:r>
            <a:r>
              <a:rPr lang="en-GB" dirty="0">
                <a:latin typeface="Cambria" pitchFamily="18" charset="0"/>
                <a:ea typeface="Cambria" pitchFamily="18" charset="0"/>
              </a:rPr>
              <a:t>etc).</a:t>
            </a:r>
          </a:p>
          <a:p>
            <a:pPr>
              <a:buNone/>
            </a:pPr>
            <a:r>
              <a:rPr lang="en-GB" dirty="0" err="1">
                <a:latin typeface="Cambria" pitchFamily="18" charset="0"/>
                <a:ea typeface="Cambria" pitchFamily="18" charset="0"/>
              </a:rPr>
              <a:t>Ingold’s</a:t>
            </a:r>
            <a:r>
              <a:rPr lang="en-GB" dirty="0">
                <a:latin typeface="Cambria" pitchFamily="18" charset="0"/>
                <a:ea typeface="Cambria" pitchFamily="18" charset="0"/>
              </a:rPr>
              <a:t> first sentence is ‘Neo-Darwinism is dead.’ 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Constructs </a:t>
            </a:r>
            <a:r>
              <a:rPr lang="en-GB" dirty="0">
                <a:latin typeface="Cambria" pitchFamily="18" charset="0"/>
                <a:ea typeface="Cambria" pitchFamily="18" charset="0"/>
              </a:rPr>
              <a:t>a new theory of evolution emphasising the total fusion of the biological and the social as 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biosocial.</a:t>
            </a:r>
            <a:endParaRPr lang="en-GB" dirty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GB" dirty="0">
                <a:latin typeface="Cambria" pitchFamily="18" charset="0"/>
                <a:ea typeface="Cambria" pitchFamily="18" charset="0"/>
              </a:rPr>
              <a:t>‘The scale of the rethinking we are calling for can scarcely be overestimated....It is to rebuild our understanding of life and its evolution, and of our human selves, on </a:t>
            </a:r>
            <a:r>
              <a:rPr lang="en-GB" b="1" dirty="0">
                <a:latin typeface="Cambria" pitchFamily="18" charset="0"/>
                <a:ea typeface="Cambria" pitchFamily="18" charset="0"/>
              </a:rPr>
              <a:t>entirely different ontological foundations....[</a:t>
            </a:r>
            <a:r>
              <a:rPr lang="en-GB" dirty="0">
                <a:latin typeface="Cambria" pitchFamily="18" charset="0"/>
                <a:ea typeface="Cambria" pitchFamily="18" charset="0"/>
              </a:rPr>
              <a:t>I]t is akin to the </a:t>
            </a:r>
            <a:r>
              <a:rPr lang="en-GB" b="1" dirty="0">
                <a:latin typeface="Cambria" pitchFamily="18" charset="0"/>
                <a:ea typeface="Cambria" pitchFamily="18" charset="0"/>
              </a:rPr>
              <a:t>replacement of classical mechanics by the general theory of relativity.’</a:t>
            </a:r>
            <a:r>
              <a:rPr lang="en-GB" dirty="0">
                <a:latin typeface="Cambria" pitchFamily="18" charset="0"/>
                <a:ea typeface="Cambria" pitchFamily="18" charset="0"/>
              </a:rPr>
              <a:t> 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pp. 9-10</a:t>
            </a:r>
            <a:r>
              <a:rPr lang="en-GB" dirty="0">
                <a:latin typeface="Cambria" pitchFamily="18" charset="0"/>
                <a:ea typeface="Cambria" pitchFamily="18" charset="0"/>
              </a:rPr>
              <a:t>. </a:t>
            </a: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‘This is to acknowledge, however, that cultural forms arise within the weave of life, in conjoint activity. And 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evolution?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 This can only be understood topologically, as the 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unfolding of the entire tapestry – of the all-embracing matrix of relationships wherein the manifold forms of life that we call ‘cultural’ emerge and are held in place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.’ p.8         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3" descr="Tilleybiosocialbecoming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4128" y="1772816"/>
            <a:ext cx="2256818" cy="3383848"/>
          </a:xfrm>
          <a:prstGeom prst="rect">
            <a:avLst/>
          </a:prstGeom>
        </p:spPr>
      </p:pic>
      <p:pic>
        <p:nvPicPr>
          <p:cNvPr id="7" name="Content Placeholder 6" descr="Tim Ingold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427984" y="5085184"/>
            <a:ext cx="2857500" cy="160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GB" sz="3100" dirty="0" smtClean="0">
                <a:latin typeface="Cambria" pitchFamily="18" charset="0"/>
                <a:ea typeface="Cambria" pitchFamily="18" charset="0"/>
              </a:rPr>
              <a:t/>
            </a:r>
            <a:br>
              <a:rPr lang="en-GB" sz="3100" dirty="0" smtClean="0">
                <a:latin typeface="Cambria" pitchFamily="18" charset="0"/>
                <a:ea typeface="Cambria" pitchFamily="18" charset="0"/>
              </a:rPr>
            </a:br>
            <a:r>
              <a:rPr lang="en-GB" sz="3100" dirty="0" smtClean="0">
                <a:latin typeface="Cambria" pitchFamily="18" charset="0"/>
                <a:ea typeface="Cambria" pitchFamily="18" charset="0"/>
              </a:rPr>
              <a:t>TILLEY: The Materiality of Stone: Explorations in landscape phenomenology (2004)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This is the first of three volumes dealing with 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landscape phenomenology.</a:t>
            </a:r>
          </a:p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Further development of Tilley’s ideas, both theoretically and practically.</a:t>
            </a:r>
          </a:p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Particular emphasis on the place of material metaphor.</a:t>
            </a:r>
          </a:p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Ch 1 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From Body to Place in Landscape: a Phenomenological Perspective pp 1-33.</a:t>
            </a:r>
          </a:p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This is essential reading and a beautiful account of how </a:t>
            </a:r>
            <a:r>
              <a:rPr lang="en-GB" dirty="0" err="1" smtClean="0">
                <a:latin typeface="Cambria" pitchFamily="18" charset="0"/>
                <a:ea typeface="Cambria" pitchFamily="18" charset="0"/>
              </a:rPr>
              <a:t>Merleau-Ponty’s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 ideas are so important to the idea of embodied experience. </a:t>
            </a:r>
          </a:p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Also important is the idea of synaesthesia (fusion of the senses) in expressing experience. Builds on ideas of metaphor.</a:t>
            </a:r>
          </a:p>
          <a:p>
            <a:endParaRPr lang="en-GB" dirty="0"/>
          </a:p>
        </p:txBody>
      </p:sp>
      <p:pic>
        <p:nvPicPr>
          <p:cNvPr id="5" name="Content Placeholder 4" descr="Tilleymaterialitystone.JPG">
            <a:extLst>
              <a:ext uri="{FF2B5EF4-FFF2-40B4-BE49-F238E27FC236}">
                <a16:creationId xmlns:a16="http://schemas.microsoft.com/office/drawing/2014/main" xmlns="" id="{3061D0CA-9221-4821-A319-E0DC329B6DE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58231" y="1600200"/>
            <a:ext cx="3018537" cy="4525963"/>
          </a:xfrm>
          <a:prstGeom prst="rect">
            <a:avLst/>
          </a:prstGeom>
        </p:spPr>
      </p:pic>
      <p:pic>
        <p:nvPicPr>
          <p:cNvPr id="6" name="Picture 5" descr="Chris Tille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4581128"/>
            <a:ext cx="1479138" cy="1988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ambria" pitchFamily="18" charset="0"/>
                <a:ea typeface="Cambria" pitchFamily="18" charset="0"/>
              </a:rPr>
              <a:t>Chris Tilley: The </a:t>
            </a:r>
            <a:r>
              <a:rPr lang="en-GB" dirty="0">
                <a:latin typeface="Cambria" pitchFamily="18" charset="0"/>
                <a:ea typeface="Cambria" pitchFamily="18" charset="0"/>
              </a:rPr>
              <a:t>importance of metaphor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GB" b="1" dirty="0" smtClean="0">
                <a:latin typeface="Cambria" pitchFamily="18" charset="0"/>
                <a:ea typeface="Cambria" pitchFamily="18" charset="0"/>
              </a:rPr>
              <a:t>‘To </a:t>
            </a:r>
            <a:r>
              <a:rPr lang="en-GB" b="1" dirty="0">
                <a:latin typeface="Cambria" pitchFamily="18" charset="0"/>
                <a:ea typeface="Cambria" pitchFamily="18" charset="0"/>
              </a:rPr>
              <a:t>be human is to think through metaphors and express these thoughts through linguistic utterances and objectify them in material forms</a:t>
            </a:r>
            <a:r>
              <a:rPr lang="en-GB" dirty="0">
                <a:latin typeface="Cambria" pitchFamily="18" charset="0"/>
                <a:ea typeface="Cambria" pitchFamily="18" charset="0"/>
              </a:rPr>
              <a:t>. The essence of metaphor is to work from the known to the unknown, to make connections between things so as to understand them. A Metaphorical logic is an analogical logic serving to map one domain in terms of another. This is precisely what we do in all interpretative work in the social sciences. </a:t>
            </a:r>
            <a:r>
              <a:rPr lang="en-GB" b="1" dirty="0">
                <a:latin typeface="Cambria" pitchFamily="18" charset="0"/>
                <a:ea typeface="Cambria" pitchFamily="18" charset="0"/>
              </a:rPr>
              <a:t>Metaphors are thus the medium and outcome of any phenomenological 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analysis’.  </a:t>
            </a:r>
          </a:p>
          <a:p>
            <a:pPr>
              <a:buNone/>
            </a:pPr>
            <a:r>
              <a:rPr lang="en-GB" sz="2900" dirty="0" smtClean="0"/>
              <a:t>Materiality </a:t>
            </a:r>
            <a:r>
              <a:rPr lang="en-GB" sz="2900" dirty="0"/>
              <a:t>of Stone, p.23.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GB" dirty="0" smtClean="0">
                <a:latin typeface="Cambria" pitchFamily="18" charset="0"/>
                <a:ea typeface="Cambria" pitchFamily="18" charset="0"/>
              </a:rPr>
              <a:t>Some Key Issues</a:t>
            </a:r>
          </a:p>
          <a:p>
            <a:r>
              <a:rPr lang="en-GB" b="1" dirty="0" smtClean="0">
                <a:latin typeface="Cambria" pitchFamily="18" charset="0"/>
                <a:ea typeface="Cambria" pitchFamily="18" charset="0"/>
              </a:rPr>
              <a:t>‘Perception is not amenable to a clear cut subject-object dualism. If I touch my hands together, which hand touches which hand? If I touch a stone, I also feel its touch on my hands....’ </a:t>
            </a:r>
            <a:r>
              <a:rPr lang="en-GB" dirty="0" smtClean="0">
                <a:latin typeface="Cambria" pitchFamily="18" charset="0"/>
                <a:ea typeface="Cambria" pitchFamily="18" charset="0"/>
              </a:rPr>
              <a:t>p17 etc</a:t>
            </a:r>
          </a:p>
          <a:p>
            <a:pPr>
              <a:buNone/>
            </a:pPr>
            <a:endParaRPr lang="en-GB" dirty="0" smtClean="0">
              <a:latin typeface="Cambria" pitchFamily="18" charset="0"/>
              <a:ea typeface="Cambria" pitchFamily="18" charset="0"/>
            </a:endParaRPr>
          </a:p>
          <a:p>
            <a:r>
              <a:rPr lang="en-GB" dirty="0" smtClean="0">
                <a:latin typeface="Cambria" pitchFamily="18" charset="0"/>
                <a:ea typeface="Cambria" pitchFamily="18" charset="0"/>
              </a:rPr>
              <a:t>Ch 2. </a:t>
            </a:r>
            <a:r>
              <a:rPr lang="en-GB" b="1" u="sng" dirty="0" smtClean="0">
                <a:latin typeface="Cambria" pitchFamily="18" charset="0"/>
                <a:ea typeface="Cambria" pitchFamily="18" charset="0"/>
              </a:rPr>
              <a:t>Shooting Rhizomes and Giant Axes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: experiencing Breton </a:t>
            </a:r>
            <a:r>
              <a:rPr lang="en-GB" b="1" dirty="0" err="1" smtClean="0">
                <a:latin typeface="Cambria" pitchFamily="18" charset="0"/>
                <a:ea typeface="Cambria" pitchFamily="18" charset="0"/>
              </a:rPr>
              <a:t>Menhirs</a:t>
            </a:r>
            <a:r>
              <a:rPr lang="en-GB" b="1" dirty="0" smtClean="0">
                <a:latin typeface="Cambria" pitchFamily="18" charset="0"/>
                <a:ea typeface="Cambria" pitchFamily="18" charset="0"/>
              </a:rPr>
              <a:t> pp33-86 emphasises the importance of interpreting human experience in a multidimensional and sensuous way, rather than through an abstract analytical gaze.</a:t>
            </a:r>
          </a:p>
          <a:p>
            <a:endParaRPr lang="en-GB" dirty="0"/>
          </a:p>
        </p:txBody>
      </p:sp>
      <p:pic>
        <p:nvPicPr>
          <p:cNvPr id="5" name="Content Placeholder 4" descr="Tilleymaterialitystone.JPG">
            <a:extLst>
              <a:ext uri="{FF2B5EF4-FFF2-40B4-BE49-F238E27FC236}">
                <a16:creationId xmlns:a16="http://schemas.microsoft.com/office/drawing/2014/main" xmlns="" id="{3061D0CA-9221-4821-A319-E0DC329B6DE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57632" y="5528989"/>
            <a:ext cx="886368" cy="1329011"/>
          </a:xfrm>
          <a:prstGeom prst="rect">
            <a:avLst/>
          </a:prstGeom>
        </p:spPr>
      </p:pic>
      <p:pic>
        <p:nvPicPr>
          <p:cNvPr id="6" name="Picture 5" descr="Chris Tille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50708" cy="14127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ambria" pitchFamily="18" charset="0"/>
                <a:ea typeface="Cambria" pitchFamily="18" charset="0"/>
              </a:rPr>
              <a:t>From whose view is the world seen?</a:t>
            </a:r>
            <a:endParaRPr lang="en-GB" dirty="0">
              <a:latin typeface="Cambria" pitchFamily="18" charset="0"/>
              <a:ea typeface="Cambria" pitchFamily="18" charset="0"/>
            </a:endParaRPr>
          </a:p>
        </p:txBody>
      </p:sp>
      <p:pic>
        <p:nvPicPr>
          <p:cNvPr id="4" name="Content Placeholder 3" descr="Economist 22 August 20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700808"/>
            <a:ext cx="3438671" cy="4525963"/>
          </a:xfrm>
        </p:spPr>
      </p:pic>
      <p:pic>
        <p:nvPicPr>
          <p:cNvPr id="5" name="Content Placeholder 3"/>
          <p:cNvPicPr>
            <a:picLocks/>
          </p:cNvPicPr>
          <p:nvPr/>
        </p:nvPicPr>
        <p:blipFill>
          <a:blip r:embed="rId3" cstate="print"/>
          <a:srcRect l="33034" t="9947" r="36250" b="7073"/>
          <a:stretch>
            <a:fillRect/>
          </a:stretch>
        </p:blipFill>
        <p:spPr bwMode="auto">
          <a:xfrm>
            <a:off x="5076056" y="1196752"/>
            <a:ext cx="3744416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869</TotalTime>
  <Words>1634</Words>
  <Application>Microsoft Office PowerPoint</Application>
  <PresentationFormat>On-screen Show (4:3)</PresentationFormat>
  <Paragraphs>81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Sacred Geography: Rhyzome Theory</vt:lpstr>
      <vt:lpstr>Henri Bergson(1859–1941)  from the Stanford Encyclopaedia </vt:lpstr>
      <vt:lpstr>Bergson and Einstein</vt:lpstr>
      <vt:lpstr>Rhyzomes</vt:lpstr>
      <vt:lpstr>Gilles Deleuze and Félix Guattari: Rhyzome Theory</vt:lpstr>
      <vt:lpstr>Rhyzome Theory</vt:lpstr>
      <vt:lpstr>Rhizomes have six principles: of which three are….</vt:lpstr>
      <vt:lpstr>Rhyzome Theory: Assemblages</vt:lpstr>
      <vt:lpstr>Deleuze,Guattari and Bergson</vt:lpstr>
      <vt:lpstr>Tree models: Lamarck. Charles Wells, Patrick Matthew, Charles Darwin (left), Ernest Haeckel (middle)</vt:lpstr>
      <vt:lpstr>Rhyzome Theory</vt:lpstr>
      <vt:lpstr>Tim Ingold: lines, wayfaring, knots (right top, Being Alive, p. 148),  meshworks (below right, Lines, p. 82)</vt:lpstr>
      <vt:lpstr>Tim Ingold and Gisli Palsson (eds) Biosocial Becomings: Integrating Social and Biological Anthropology (2013)</vt:lpstr>
      <vt:lpstr> TILLEY: The Materiality of Stone: Explorations in landscape phenomenology (2004) </vt:lpstr>
      <vt:lpstr>Chris Tilley: The importance of metaphor</vt:lpstr>
      <vt:lpstr>From whose view is the world seen?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Nick</dc:creator>
  <cp:lastModifiedBy>Nick</cp:lastModifiedBy>
  <cp:revision>72</cp:revision>
  <dcterms:created xsi:type="dcterms:W3CDTF">2020-10-18T09:30:14Z</dcterms:created>
  <dcterms:modified xsi:type="dcterms:W3CDTF">2021-04-15T13:40:06Z</dcterms:modified>
</cp:coreProperties>
</file>