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57" autoAdjust="0"/>
    <p:restoredTop sz="94660"/>
  </p:normalViewPr>
  <p:slideViewPr>
    <p:cSldViewPr snapToGrid="0">
      <p:cViewPr varScale="1">
        <p:scale>
          <a:sx n="86" d="100"/>
          <a:sy n="86" d="100"/>
        </p:scale>
        <p:origin x="60"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67453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21764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D1B7F62-AEA2-4447-AF53-318F5201D9D1}"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B6BF09-A339-4C89-96AB-02B161605396}" type="slidenum">
              <a:rPr lang="en-GB" smtClean="0"/>
              <a:t>‹#›</a:t>
            </a:fld>
            <a:endParaRPr lang="en-GB"/>
          </a:p>
        </p:txBody>
      </p:sp>
    </p:spTree>
    <p:extLst>
      <p:ext uri="{BB962C8B-B14F-4D97-AF65-F5344CB8AC3E}">
        <p14:creationId xmlns:p14="http://schemas.microsoft.com/office/powerpoint/2010/main" val="2816148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D1B7F62-AEA2-4447-AF53-318F5201D9D1}"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B6BF09-A339-4C89-96AB-02B161605396}" type="slidenum">
              <a:rPr lang="en-GB" smtClean="0"/>
              <a:t>‹#›</a:t>
            </a:fld>
            <a:endParaRPr lang="en-GB"/>
          </a:p>
        </p:txBody>
      </p:sp>
    </p:spTree>
    <p:extLst>
      <p:ext uri="{BB962C8B-B14F-4D97-AF65-F5344CB8AC3E}">
        <p14:creationId xmlns:p14="http://schemas.microsoft.com/office/powerpoint/2010/main" val="1649953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D1B7F62-AEA2-4447-AF53-318F5201D9D1}" type="datetimeFigureOut">
              <a:rPr lang="en-GB" smtClean="0"/>
              <a:t>03/12/2018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B6BF09-A339-4C89-96AB-02B161605396}" type="slidenum">
              <a:rPr lang="en-GB" smtClean="0"/>
              <a:t>‹#›</a:t>
            </a:fld>
            <a:endParaRPr lang="en-GB"/>
          </a:p>
        </p:txBody>
      </p:sp>
    </p:spTree>
    <p:extLst>
      <p:ext uri="{BB962C8B-B14F-4D97-AF65-F5344CB8AC3E}">
        <p14:creationId xmlns:p14="http://schemas.microsoft.com/office/powerpoint/2010/main" val="203179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D1B7F62-AEA2-4447-AF53-318F5201D9D1}" type="datetimeFigureOut">
              <a:rPr lang="en-GB" smtClean="0"/>
              <a:t>03/12/2018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B6BF09-A339-4C89-96AB-02B161605396}" type="slidenum">
              <a:rPr lang="en-GB" smtClean="0"/>
              <a:t>‹#›</a:t>
            </a:fld>
            <a:endParaRPr lang="en-GB"/>
          </a:p>
        </p:txBody>
      </p:sp>
    </p:spTree>
    <p:extLst>
      <p:ext uri="{BB962C8B-B14F-4D97-AF65-F5344CB8AC3E}">
        <p14:creationId xmlns:p14="http://schemas.microsoft.com/office/powerpoint/2010/main" val="2267712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1B7F62-AEA2-4447-AF53-318F5201D9D1}" type="datetimeFigureOut">
              <a:rPr lang="en-GB" smtClean="0"/>
              <a:t>03/12/2018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B6BF09-A339-4C89-96AB-02B161605396}" type="slidenum">
              <a:rPr lang="en-GB" smtClean="0"/>
              <a:t>‹#›</a:t>
            </a:fld>
            <a:endParaRPr lang="en-GB"/>
          </a:p>
        </p:txBody>
      </p:sp>
    </p:spTree>
    <p:extLst>
      <p:ext uri="{BB962C8B-B14F-4D97-AF65-F5344CB8AC3E}">
        <p14:creationId xmlns:p14="http://schemas.microsoft.com/office/powerpoint/2010/main" val="2530103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D1B7F62-AEA2-4447-AF53-318F5201D9D1}"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B6BF09-A339-4C89-96AB-02B161605396}" type="slidenum">
              <a:rPr lang="en-GB" smtClean="0"/>
              <a:t>‹#›</a:t>
            </a:fld>
            <a:endParaRPr lang="en-GB"/>
          </a:p>
        </p:txBody>
      </p:sp>
    </p:spTree>
    <p:extLst>
      <p:ext uri="{BB962C8B-B14F-4D97-AF65-F5344CB8AC3E}">
        <p14:creationId xmlns:p14="http://schemas.microsoft.com/office/powerpoint/2010/main" val="1440755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D1B7F62-AEA2-4447-AF53-318F5201D9D1}"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B6BF09-A339-4C89-96AB-02B161605396}" type="slidenum">
              <a:rPr lang="en-GB" smtClean="0"/>
              <a:t>‹#›</a:t>
            </a:fld>
            <a:endParaRPr lang="en-GB"/>
          </a:p>
        </p:txBody>
      </p:sp>
    </p:spTree>
    <p:extLst>
      <p:ext uri="{BB962C8B-B14F-4D97-AF65-F5344CB8AC3E}">
        <p14:creationId xmlns:p14="http://schemas.microsoft.com/office/powerpoint/2010/main" val="2444631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D1B7F62-AEA2-4447-AF53-318F5201D9D1}"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B6BF09-A339-4C89-96AB-02B161605396}" type="slidenum">
              <a:rPr lang="en-GB" smtClean="0"/>
              <a:t>‹#›</a:t>
            </a:fld>
            <a:endParaRPr lang="en-GB"/>
          </a:p>
        </p:txBody>
      </p:sp>
    </p:spTree>
    <p:extLst>
      <p:ext uri="{BB962C8B-B14F-4D97-AF65-F5344CB8AC3E}">
        <p14:creationId xmlns:p14="http://schemas.microsoft.com/office/powerpoint/2010/main" val="4075897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D1B7F62-AEA2-4447-AF53-318F5201D9D1}"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B6BF09-A339-4C89-96AB-02B161605396}" type="slidenum">
              <a:rPr lang="en-GB" smtClean="0"/>
              <a:t>‹#›</a:t>
            </a:fld>
            <a:endParaRPr lang="en-GB"/>
          </a:p>
        </p:txBody>
      </p:sp>
    </p:spTree>
    <p:extLst>
      <p:ext uri="{BB962C8B-B14F-4D97-AF65-F5344CB8AC3E}">
        <p14:creationId xmlns:p14="http://schemas.microsoft.com/office/powerpoint/2010/main" val="7974333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D1B7F62-AEA2-4447-AF53-318F5201D9D1}"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B6BF09-A339-4C89-96AB-02B161605396}" type="slidenum">
              <a:rPr lang="en-GB" smtClean="0"/>
              <a:t>‹#›</a:t>
            </a:fld>
            <a:endParaRPr lang="en-GB"/>
          </a:p>
        </p:txBody>
      </p:sp>
    </p:spTree>
    <p:extLst>
      <p:ext uri="{BB962C8B-B14F-4D97-AF65-F5344CB8AC3E}">
        <p14:creationId xmlns:p14="http://schemas.microsoft.com/office/powerpoint/2010/main" val="943165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1B7F62-AEA2-4447-AF53-318F5201D9D1}" type="datetimeFigureOut">
              <a:rPr lang="en-GB" smtClean="0"/>
              <a:t>03/12/2018</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B6BF09-A339-4C89-96AB-02B161605396}"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30327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87637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ASSESSMENT WORKSHOP</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16263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1034" y="-281645"/>
            <a:ext cx="10515600" cy="1325563"/>
          </a:xfrm>
        </p:spPr>
        <p:txBody>
          <a:bodyPr/>
          <a:lstStyle/>
          <a:p>
            <a:r>
              <a:rPr lang="en-GB" dirty="0" smtClean="0"/>
              <a:t>Assessment 1 Research Proposal </a:t>
            </a:r>
            <a:endParaRPr lang="en-GB" dirty="0"/>
          </a:p>
        </p:txBody>
      </p:sp>
      <p:sp>
        <p:nvSpPr>
          <p:cNvPr id="3" name="Content Placeholder 2"/>
          <p:cNvSpPr>
            <a:spLocks noGrp="1"/>
          </p:cNvSpPr>
          <p:nvPr>
            <p:ph sz="half" idx="1"/>
          </p:nvPr>
        </p:nvSpPr>
        <p:spPr>
          <a:xfrm>
            <a:off x="89210" y="814040"/>
            <a:ext cx="5930590" cy="5362924"/>
          </a:xfrm>
        </p:spPr>
        <p:txBody>
          <a:bodyPr>
            <a:normAutofit fontScale="32500" lnSpcReduction="20000"/>
          </a:bodyPr>
          <a:lstStyle/>
          <a:p>
            <a:pPr algn="ctr">
              <a:lnSpc>
                <a:spcPct val="115000"/>
              </a:lnSpc>
              <a:spcAft>
                <a:spcPts val="1000"/>
              </a:spcAft>
            </a:pPr>
            <a:r>
              <a:rPr lang="en-GB" sz="4900" b="1" u="sng" dirty="0">
                <a:latin typeface="Calibri" panose="020F0502020204030204" pitchFamily="34" charset="0"/>
                <a:ea typeface="Calibri" panose="020F0502020204030204" pitchFamily="34" charset="0"/>
                <a:cs typeface="Times New Roman" panose="02020603050405020304" pitchFamily="18" charset="0"/>
              </a:rPr>
              <a:t>Assignment 1 Guidelines</a:t>
            </a:r>
            <a:endParaRPr lang="en-GB" sz="49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4900" b="1" dirty="0">
                <a:latin typeface="Calibri" panose="020F0502020204030204" pitchFamily="34" charset="0"/>
                <a:ea typeface="Calibri" panose="020F0502020204030204" pitchFamily="34" charset="0"/>
                <a:cs typeface="Calibri" panose="020F0502020204030204" pitchFamily="34" charset="0"/>
              </a:rPr>
              <a:t>Assessment Component 1 – 50%</a:t>
            </a:r>
            <a:endParaRPr lang="en-GB" sz="49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4900" dirty="0">
                <a:latin typeface="Calibri" panose="020F0502020204030204" pitchFamily="34" charset="0"/>
                <a:ea typeface="Calibri" panose="020F0502020204030204" pitchFamily="34" charset="0"/>
                <a:cs typeface="Calibri" panose="020F0502020204030204" pitchFamily="34" charset="0"/>
              </a:rPr>
              <a:t>Written Assignment (4300 words)</a:t>
            </a:r>
            <a:endParaRPr lang="en-GB" sz="49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4900" dirty="0">
                <a:latin typeface="Calibri" panose="020F0502020204030204" pitchFamily="34" charset="0"/>
                <a:ea typeface="Calibri" panose="020F0502020204030204" pitchFamily="34" charset="0"/>
                <a:cs typeface="Calibri" panose="020F0502020204030204" pitchFamily="34" charset="0"/>
              </a:rPr>
              <a:t>Consider and critically evaluate a research paradigm and methodology suitable for your context*. Your research proposal should include:</a:t>
            </a:r>
            <a:endParaRPr lang="en-GB" sz="4900" dirty="0">
              <a:latin typeface="Calibri" panose="020F0502020204030204" pitchFamily="34" charset="0"/>
              <a:ea typeface="Calibri" panose="020F0502020204030204" pitchFamily="34" charset="0"/>
              <a:cs typeface="Times New Roman" panose="02020603050405020304" pitchFamily="18" charset="0"/>
            </a:endParaRPr>
          </a:p>
          <a:p>
            <a:pPr marL="800100" lvl="1" indent="-342900" fontAlgn="base" hangingPunct="0">
              <a:lnSpc>
                <a:spcPct val="115000"/>
              </a:lnSpc>
              <a:buFont typeface="+mj-lt"/>
              <a:buAutoNum type="romanLcParenR"/>
            </a:pPr>
            <a:r>
              <a:rPr lang="en-GB" sz="4500" dirty="0">
                <a:latin typeface="Calibri" panose="020F0502020204030204" pitchFamily="34" charset="0"/>
                <a:ea typeface="Calibri" panose="020F0502020204030204" pitchFamily="34" charset="0"/>
                <a:cs typeface="Calibri" panose="020F0502020204030204" pitchFamily="34" charset="0"/>
              </a:rPr>
              <a:t>the choice of focus and its potential impact on the student’s own practice,</a:t>
            </a:r>
            <a:endParaRPr lang="en-GB" sz="4500" dirty="0">
              <a:latin typeface="Calibri" panose="020F0502020204030204" pitchFamily="34" charset="0"/>
              <a:ea typeface="Calibri" panose="020F0502020204030204" pitchFamily="34" charset="0"/>
              <a:cs typeface="Times New Roman" panose="02020603050405020304" pitchFamily="18" charset="0"/>
            </a:endParaRPr>
          </a:p>
          <a:p>
            <a:pPr marL="800100" lvl="1" indent="-342900" fontAlgn="base" hangingPunct="0">
              <a:lnSpc>
                <a:spcPct val="115000"/>
              </a:lnSpc>
              <a:buFont typeface="+mj-lt"/>
              <a:buAutoNum type="romanLcParenR"/>
            </a:pPr>
            <a:r>
              <a:rPr lang="en-GB" sz="4500" dirty="0">
                <a:latin typeface="Calibri" panose="020F0502020204030204" pitchFamily="34" charset="0"/>
                <a:ea typeface="Calibri" panose="020F0502020204030204" pitchFamily="34" charset="0"/>
                <a:cs typeface="Calibri" panose="020F0502020204030204" pitchFamily="34" charset="0"/>
              </a:rPr>
              <a:t>a rationale of the methodology to be adopted, </a:t>
            </a:r>
            <a:endParaRPr lang="en-GB" sz="4500" dirty="0">
              <a:latin typeface="Calibri" panose="020F0502020204030204" pitchFamily="34" charset="0"/>
              <a:ea typeface="Calibri" panose="020F0502020204030204" pitchFamily="34" charset="0"/>
              <a:cs typeface="Times New Roman" panose="02020603050405020304" pitchFamily="18" charset="0"/>
            </a:endParaRPr>
          </a:p>
          <a:p>
            <a:pPr marL="800100" lvl="1" indent="-342900" fontAlgn="base" hangingPunct="0">
              <a:lnSpc>
                <a:spcPct val="115000"/>
              </a:lnSpc>
              <a:buFont typeface="+mj-lt"/>
              <a:buAutoNum type="romanLcParenR"/>
            </a:pPr>
            <a:r>
              <a:rPr lang="en-GB" sz="4500" dirty="0">
                <a:latin typeface="Calibri" panose="020F0502020204030204" pitchFamily="34" charset="0"/>
                <a:ea typeface="Calibri" panose="020F0502020204030204" pitchFamily="34" charset="0"/>
                <a:cs typeface="Calibri" panose="020F0502020204030204" pitchFamily="34" charset="0"/>
              </a:rPr>
              <a:t>an example of </a:t>
            </a:r>
            <a:r>
              <a:rPr lang="en-GB" sz="4500" dirty="0">
                <a:solidFill>
                  <a:srgbClr val="000000"/>
                </a:solidFill>
                <a:latin typeface="Calibri" panose="020F0502020204030204" pitchFamily="34" charset="0"/>
                <a:ea typeface="Calibri" panose="020F0502020204030204" pitchFamily="34" charset="0"/>
                <a:cs typeface="Calibri" panose="020F0502020204030204" pitchFamily="34" charset="0"/>
              </a:rPr>
              <a:t>an empirical data collection tool on a research area of your choice; include a consent form and letter of introduction, e.g. a questionnaire or a focus group schedule or an interview schedule or equivalent,</a:t>
            </a:r>
            <a:r>
              <a:rPr lang="en-GB" sz="4500" dirty="0">
                <a:latin typeface="Calibri" panose="020F0502020204030204" pitchFamily="34" charset="0"/>
                <a:ea typeface="Calibri" panose="020F0502020204030204" pitchFamily="34" charset="0"/>
                <a:cs typeface="Calibri" panose="020F0502020204030204" pitchFamily="34" charset="0"/>
              </a:rPr>
              <a:t> </a:t>
            </a:r>
            <a:endParaRPr lang="en-GB" sz="4500" dirty="0">
              <a:latin typeface="Calibri" panose="020F0502020204030204" pitchFamily="34" charset="0"/>
              <a:ea typeface="Calibri" panose="020F0502020204030204" pitchFamily="34" charset="0"/>
              <a:cs typeface="Times New Roman" panose="02020603050405020304" pitchFamily="18" charset="0"/>
            </a:endParaRPr>
          </a:p>
          <a:p>
            <a:pPr marL="800100" lvl="1" indent="-342900" fontAlgn="base" hangingPunct="0">
              <a:lnSpc>
                <a:spcPct val="115000"/>
              </a:lnSpc>
              <a:buFont typeface="+mj-lt"/>
              <a:buAutoNum type="romanLcParenR"/>
            </a:pPr>
            <a:r>
              <a:rPr lang="en-GB" sz="4500" dirty="0">
                <a:latin typeface="Calibri" panose="020F0502020204030204" pitchFamily="34" charset="0"/>
                <a:ea typeface="Calibri" panose="020F0502020204030204" pitchFamily="34" charset="0"/>
                <a:cs typeface="Calibri" panose="020F0502020204030204" pitchFamily="34" charset="0"/>
              </a:rPr>
              <a:t>ethical considerations relating to your research.</a:t>
            </a:r>
            <a:br>
              <a:rPr lang="en-GB" sz="4500" dirty="0">
                <a:latin typeface="Calibri" panose="020F0502020204030204" pitchFamily="34" charset="0"/>
                <a:ea typeface="Calibri" panose="020F0502020204030204" pitchFamily="34" charset="0"/>
                <a:cs typeface="Calibri" panose="020F0502020204030204" pitchFamily="34" charset="0"/>
              </a:rPr>
            </a:br>
            <a:endParaRPr lang="en-GB" sz="45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4900" dirty="0">
                <a:solidFill>
                  <a:srgbClr val="FF0000"/>
                </a:solidFill>
                <a:latin typeface="Calibri" panose="020F0502020204030204" pitchFamily="34" charset="0"/>
                <a:ea typeface="Calibri" panose="020F0502020204030204" pitchFamily="34" charset="0"/>
                <a:cs typeface="Calibri" panose="020F0502020204030204" pitchFamily="34" charset="0"/>
              </a:rPr>
              <a:t>Submission: 5pm on 12</a:t>
            </a:r>
            <a:r>
              <a:rPr lang="en-GB" sz="4900" baseline="30000" dirty="0">
                <a:solidFill>
                  <a:srgbClr val="FF0000"/>
                </a:solidFill>
                <a:latin typeface="Calibri" panose="020F0502020204030204" pitchFamily="34" charset="0"/>
                <a:ea typeface="Calibri" panose="020F0502020204030204" pitchFamily="34" charset="0"/>
                <a:cs typeface="Calibri" panose="020F0502020204030204" pitchFamily="34" charset="0"/>
              </a:rPr>
              <a:t>th</a:t>
            </a:r>
            <a:r>
              <a:rPr lang="en-GB" sz="4900" dirty="0">
                <a:solidFill>
                  <a:srgbClr val="FF0000"/>
                </a:solidFill>
                <a:latin typeface="Calibri" panose="020F0502020204030204" pitchFamily="34" charset="0"/>
                <a:ea typeface="Calibri" panose="020F0502020204030204" pitchFamily="34" charset="0"/>
                <a:cs typeface="Calibri" panose="020F0502020204030204" pitchFamily="34" charset="0"/>
              </a:rPr>
              <a:t> January 2019</a:t>
            </a:r>
            <a:endParaRPr lang="en-GB" sz="49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p:cNvSpPr>
            <a:spLocks noGrp="1"/>
          </p:cNvSpPr>
          <p:nvPr>
            <p:ph sz="half" idx="2"/>
          </p:nvPr>
        </p:nvSpPr>
        <p:spPr>
          <a:xfrm>
            <a:off x="6172199" y="814040"/>
            <a:ext cx="5926873" cy="5362923"/>
          </a:xfrm>
        </p:spPr>
        <p:txBody>
          <a:bodyPr>
            <a:normAutofit fontScale="32500" lnSpcReduction="20000"/>
          </a:bodyPr>
          <a:lstStyle/>
          <a:p>
            <a:pPr marL="0" indent="0">
              <a:buNone/>
            </a:pPr>
            <a:endParaRPr lang="en-GB" sz="1800" dirty="0" smtClean="0"/>
          </a:p>
          <a:p>
            <a:pPr marL="0" indent="0">
              <a:buNone/>
            </a:pPr>
            <a:r>
              <a:rPr lang="en-GB" sz="7400" dirty="0" smtClean="0"/>
              <a:t>In your groups: </a:t>
            </a:r>
          </a:p>
          <a:p>
            <a:pPr marL="0" indent="0">
              <a:buNone/>
            </a:pPr>
            <a:endParaRPr lang="en-GB" sz="7400" dirty="0" smtClean="0"/>
          </a:p>
          <a:p>
            <a:pPr lvl="1"/>
            <a:r>
              <a:rPr lang="en-GB" sz="6200" dirty="0" smtClean="0"/>
              <a:t>First discuss any issues you have  regarding your proposal, do you have anything in common? </a:t>
            </a:r>
          </a:p>
          <a:p>
            <a:pPr lvl="1"/>
            <a:r>
              <a:rPr lang="en-GB" sz="6200" dirty="0" smtClean="0"/>
              <a:t>Note down what could help you overcome those issues? </a:t>
            </a:r>
          </a:p>
          <a:p>
            <a:pPr lvl="1"/>
            <a:endParaRPr lang="en-GB" sz="7400" dirty="0"/>
          </a:p>
          <a:p>
            <a:r>
              <a:rPr lang="en-GB" sz="7400" dirty="0" smtClean="0"/>
              <a:t>Share the ley issues and solutions to the group </a:t>
            </a:r>
          </a:p>
          <a:p>
            <a:r>
              <a:rPr lang="en-GB" sz="7400" dirty="0" smtClean="0"/>
              <a:t>We will then work on the solutions and consider what you need to support you to complete successfully. </a:t>
            </a:r>
          </a:p>
          <a:p>
            <a:endParaRPr lang="en-GB" sz="4900" dirty="0"/>
          </a:p>
          <a:p>
            <a:endParaRPr lang="en-GB" sz="4900" dirty="0"/>
          </a:p>
          <a:p>
            <a:endParaRPr lang="en-GB" sz="4900" dirty="0"/>
          </a:p>
        </p:txBody>
      </p:sp>
    </p:spTree>
    <p:extLst>
      <p:ext uri="{BB962C8B-B14F-4D97-AF65-F5344CB8AC3E}">
        <p14:creationId xmlns:p14="http://schemas.microsoft.com/office/powerpoint/2010/main" val="2068120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smtClean="0"/>
              <a:t>Assessment 2 Ethics seminar </a:t>
            </a:r>
            <a:endParaRPr lang="en-GB" dirty="0"/>
          </a:p>
        </p:txBody>
      </p:sp>
      <p:sp>
        <p:nvSpPr>
          <p:cNvPr id="3" name="Content Placeholder 2"/>
          <p:cNvSpPr>
            <a:spLocks noGrp="1"/>
          </p:cNvSpPr>
          <p:nvPr>
            <p:ph sz="half" idx="1"/>
          </p:nvPr>
        </p:nvSpPr>
        <p:spPr>
          <a:xfrm>
            <a:off x="748990" y="1479937"/>
            <a:ext cx="5181600" cy="4351338"/>
          </a:xfrm>
        </p:spPr>
        <p:txBody>
          <a:bodyPr>
            <a:normAutofit fontScale="92500" lnSpcReduction="10000"/>
          </a:bodyPr>
          <a:lstStyle/>
          <a:p>
            <a:r>
              <a:rPr lang="cy-GB" b="1" dirty="0"/>
              <a:t>Assessment Component 2 (50%)</a:t>
            </a:r>
            <a:endParaRPr lang="en-GB" dirty="0"/>
          </a:p>
          <a:p>
            <a:r>
              <a:rPr lang="cy-GB" b="1" dirty="0"/>
              <a:t>Individual Presentation – 25 Minutes including Questions</a:t>
            </a:r>
            <a:endParaRPr lang="en-GB" dirty="0"/>
          </a:p>
          <a:p>
            <a:r>
              <a:rPr lang="en-GB" i="1" dirty="0"/>
              <a:t>Prepare and present a relevant ethics form based on the research paradigm explored in Assignment 1. You will discuss and justify your ethical decisions with the module tutor, making links to relevant ethical frameworks and supporting your points with appropriate academic sources.</a:t>
            </a:r>
            <a:endParaRPr lang="en-GB" dirty="0"/>
          </a:p>
          <a:p>
            <a:endParaRPr lang="en-GB" dirty="0"/>
          </a:p>
        </p:txBody>
      </p:sp>
      <p:sp>
        <p:nvSpPr>
          <p:cNvPr id="4" name="Content Placeholder 3"/>
          <p:cNvSpPr>
            <a:spLocks noGrp="1"/>
          </p:cNvSpPr>
          <p:nvPr>
            <p:ph sz="half" idx="2"/>
          </p:nvPr>
        </p:nvSpPr>
        <p:spPr>
          <a:xfrm>
            <a:off x="6172200" y="1479937"/>
            <a:ext cx="5181600" cy="4351338"/>
          </a:xfrm>
        </p:spPr>
        <p:txBody>
          <a:bodyPr>
            <a:normAutofit fontScale="92500" lnSpcReduction="10000"/>
          </a:bodyPr>
          <a:lstStyle/>
          <a:p>
            <a:r>
              <a:rPr lang="en-GB" dirty="0" smtClean="0"/>
              <a:t>Having discussed ethics this am in your groups identify the key areas of the form and issues for the presentation. </a:t>
            </a:r>
          </a:p>
          <a:p>
            <a:r>
              <a:rPr lang="en-GB" dirty="0" smtClean="0"/>
              <a:t>Again </a:t>
            </a:r>
            <a:r>
              <a:rPr lang="en-GB" dirty="0"/>
              <a:t>d</a:t>
            </a:r>
            <a:r>
              <a:rPr lang="en-GB" dirty="0" smtClean="0"/>
              <a:t>iscuss these issues and see if any common themes.</a:t>
            </a:r>
          </a:p>
          <a:p>
            <a:r>
              <a:rPr lang="en-GB" dirty="0" smtClean="0"/>
              <a:t>Consider what can help you with this. </a:t>
            </a:r>
          </a:p>
          <a:p>
            <a:r>
              <a:rPr lang="en-GB" dirty="0"/>
              <a:t>We will then work on the solutions and consider what you need to support you to complete successfully. </a:t>
            </a:r>
          </a:p>
          <a:p>
            <a:endParaRPr lang="en-GB" dirty="0"/>
          </a:p>
        </p:txBody>
      </p:sp>
    </p:spTree>
    <p:extLst>
      <p:ext uri="{BB962C8B-B14F-4D97-AF65-F5344CB8AC3E}">
        <p14:creationId xmlns:p14="http://schemas.microsoft.com/office/powerpoint/2010/main" val="2141427250"/>
      </p:ext>
    </p:extLst>
  </p:cSld>
  <p:clrMapOvr>
    <a:masterClrMapping/>
  </p:clrMapOvr>
</p:sld>
</file>

<file path=ppt/theme/theme1.xml><?xml version="1.0" encoding="utf-8"?>
<a:theme xmlns:a="http://schemas.openxmlformats.org/drawingml/2006/main" name="Athrofa PP Templat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Athrofa PP Template</Template>
  <TotalTime>13</TotalTime>
  <Words>292</Words>
  <Application>Microsoft Office PowerPoint</Application>
  <PresentationFormat>Widescreen</PresentationFormat>
  <Paragraphs>28</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Athrofa PP Template</vt:lpstr>
      <vt:lpstr>PowerPoint Presentation</vt:lpstr>
      <vt:lpstr>ASSESSMENT WORKSHOP</vt:lpstr>
      <vt:lpstr>Assessment 1 Research Proposal </vt:lpstr>
      <vt:lpstr>Assessment 2 Ethics seminar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Welton</dc:creator>
  <cp:lastModifiedBy>Nicola Welton</cp:lastModifiedBy>
  <cp:revision>1</cp:revision>
  <dcterms:created xsi:type="dcterms:W3CDTF">2018-12-03T10:26:51Z</dcterms:created>
  <dcterms:modified xsi:type="dcterms:W3CDTF">2018-12-03T10:40:39Z</dcterms:modified>
</cp:coreProperties>
</file>