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6" r:id="rId3"/>
    <p:sldId id="257"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ia Younis (2219526)" userId="S::2219526@student.uwtsd.ac.uk::a0227b36-733a-4816-954a-acd6c61d0bcf" providerId="AD" clId="Web-{E4F3BF27-5FC6-0218-3B0B-E2BABBA4DAD8}"/>
    <pc:docChg chg="modSld">
      <pc:chgData name="Aleia Younis (2219526)" userId="S::2219526@student.uwtsd.ac.uk::a0227b36-733a-4816-954a-acd6c61d0bcf" providerId="AD" clId="Web-{E4F3BF27-5FC6-0218-3B0B-E2BABBA4DAD8}" dt="2025-11-23T21:15:03.335" v="31" actId="20577"/>
      <pc:docMkLst>
        <pc:docMk/>
      </pc:docMkLst>
      <pc:sldChg chg="modSp">
        <pc:chgData name="Aleia Younis (2219526)" userId="S::2219526@student.uwtsd.ac.uk::a0227b36-733a-4816-954a-acd6c61d0bcf" providerId="AD" clId="Web-{E4F3BF27-5FC6-0218-3B0B-E2BABBA4DAD8}" dt="2025-11-23T21:15:03.335" v="31" actId="20577"/>
        <pc:sldMkLst>
          <pc:docMk/>
          <pc:sldMk cId="109857222" sldId="256"/>
        </pc:sldMkLst>
        <pc:graphicFrameChg chg="modGraphic">
          <ac:chgData name="Aleia Younis (2219526)" userId="S::2219526@student.uwtsd.ac.uk::a0227b36-733a-4816-954a-acd6c61d0bcf" providerId="AD" clId="Web-{E4F3BF27-5FC6-0218-3B0B-E2BABBA4DAD8}" dt="2025-11-23T21:15:03.335" v="31" actId="20577"/>
          <ac:graphicFrameMkLst>
            <pc:docMk/>
            <pc:sldMk cId="109857222" sldId="256"/>
            <ac:graphicFrameMk id="15" creationId="{D6655D47-BDB0-7C48-138B-A7B191C3D02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F3BBB4-EE29-4B02-810E-0B96D2BD87B0}" type="doc">
      <dgm:prSet loTypeId="urn:microsoft.com/office/officeart/2005/8/layout/vProcess5" loCatId="process" qsTypeId="urn:microsoft.com/office/officeart/2005/8/quickstyle/simple4" qsCatId="simple" csTypeId="urn:microsoft.com/office/officeart/2005/8/colors/colorful5" csCatId="colorful"/>
      <dgm:spPr/>
      <dgm:t>
        <a:bodyPr/>
        <a:lstStyle/>
        <a:p>
          <a:endParaRPr lang="en-US"/>
        </a:p>
      </dgm:t>
    </dgm:pt>
    <dgm:pt modelId="{71D58E90-6F19-4897-BF05-97B2ED90764E}">
      <dgm:prSet/>
      <dgm:spPr/>
      <dgm:t>
        <a:bodyPr/>
        <a:lstStyle/>
        <a:p>
          <a:r>
            <a:rPr lang="en-GB"/>
            <a:t>Aleia Younis</a:t>
          </a:r>
          <a:endParaRPr lang="en-US"/>
        </a:p>
      </dgm:t>
    </dgm:pt>
    <dgm:pt modelId="{5DB81ADE-1818-4A48-AFE3-53819D09CA29}" type="parTrans" cxnId="{712EADEE-C1D6-4293-9C8F-3815F9018A18}">
      <dgm:prSet/>
      <dgm:spPr/>
      <dgm:t>
        <a:bodyPr/>
        <a:lstStyle/>
        <a:p>
          <a:endParaRPr lang="en-US"/>
        </a:p>
      </dgm:t>
    </dgm:pt>
    <dgm:pt modelId="{0E35D274-F971-4865-A231-DDDC51FDB4A7}" type="sibTrans" cxnId="{712EADEE-C1D6-4293-9C8F-3815F9018A18}">
      <dgm:prSet/>
      <dgm:spPr/>
      <dgm:t>
        <a:bodyPr/>
        <a:lstStyle/>
        <a:p>
          <a:endParaRPr lang="en-US"/>
        </a:p>
      </dgm:t>
    </dgm:pt>
    <dgm:pt modelId="{8C4424A9-1255-447E-BE95-1722B1E53079}">
      <dgm:prSet/>
      <dgm:spPr/>
      <dgm:t>
        <a:bodyPr/>
        <a:lstStyle/>
        <a:p>
          <a:r>
            <a:rPr lang="en-GB"/>
            <a:t>2219526</a:t>
          </a:r>
          <a:endParaRPr lang="en-US"/>
        </a:p>
      </dgm:t>
    </dgm:pt>
    <dgm:pt modelId="{8B805A47-5B68-4B0E-BCFD-B7F9E6BD5DC5}" type="parTrans" cxnId="{3B498B11-AA83-4F68-AD1F-86A8A6FE3912}">
      <dgm:prSet/>
      <dgm:spPr/>
      <dgm:t>
        <a:bodyPr/>
        <a:lstStyle/>
        <a:p>
          <a:endParaRPr lang="en-US"/>
        </a:p>
      </dgm:t>
    </dgm:pt>
    <dgm:pt modelId="{82D88EEA-85F3-41D3-8737-087984E0A7F0}" type="sibTrans" cxnId="{3B498B11-AA83-4F68-AD1F-86A8A6FE3912}">
      <dgm:prSet/>
      <dgm:spPr/>
      <dgm:t>
        <a:bodyPr/>
        <a:lstStyle/>
        <a:p>
          <a:endParaRPr lang="en-US"/>
        </a:p>
      </dgm:t>
    </dgm:pt>
    <dgm:pt modelId="{8AC6D0A5-A49C-4D6E-9CEB-E91DB1278551}">
      <dgm:prSet/>
      <dgm:spPr/>
      <dgm:t>
        <a:bodyPr/>
        <a:lstStyle/>
        <a:p>
          <a:r>
            <a:rPr lang="en-GB"/>
            <a:t>Independent Project</a:t>
          </a:r>
          <a:endParaRPr lang="en-US"/>
        </a:p>
      </dgm:t>
    </dgm:pt>
    <dgm:pt modelId="{E8A96722-9A6A-491A-BF96-36974BF99096}" type="parTrans" cxnId="{8C928F29-13EE-4C7D-AD44-923C1D487B9C}">
      <dgm:prSet/>
      <dgm:spPr/>
      <dgm:t>
        <a:bodyPr/>
        <a:lstStyle/>
        <a:p>
          <a:endParaRPr lang="en-US"/>
        </a:p>
      </dgm:t>
    </dgm:pt>
    <dgm:pt modelId="{B25A6780-5B8D-430C-8A21-52650693C958}" type="sibTrans" cxnId="{8C928F29-13EE-4C7D-AD44-923C1D487B9C}">
      <dgm:prSet/>
      <dgm:spPr/>
      <dgm:t>
        <a:bodyPr/>
        <a:lstStyle/>
        <a:p>
          <a:endParaRPr lang="en-US"/>
        </a:p>
      </dgm:t>
    </dgm:pt>
    <dgm:pt modelId="{5D74FA7F-C04C-4E3F-998B-2E436BA839C2}">
      <dgm:prSet/>
      <dgm:spPr/>
      <dgm:t>
        <a:bodyPr/>
        <a:lstStyle/>
        <a:p>
          <a:r>
            <a:rPr lang="en-GB"/>
            <a:t>BMHP6020</a:t>
          </a:r>
          <a:endParaRPr lang="en-US"/>
        </a:p>
      </dgm:t>
    </dgm:pt>
    <dgm:pt modelId="{89C5545F-385E-4936-B0A0-03005753AD32}" type="parTrans" cxnId="{69D4A82D-99C2-4803-AF2E-541596948F4E}">
      <dgm:prSet/>
      <dgm:spPr/>
      <dgm:t>
        <a:bodyPr/>
        <a:lstStyle/>
        <a:p>
          <a:endParaRPr lang="en-US"/>
        </a:p>
      </dgm:t>
    </dgm:pt>
    <dgm:pt modelId="{89A73F8B-6F0F-4F93-A213-9FFED0D29C8D}" type="sibTrans" cxnId="{69D4A82D-99C2-4803-AF2E-541596948F4E}">
      <dgm:prSet/>
      <dgm:spPr/>
      <dgm:t>
        <a:bodyPr/>
        <a:lstStyle/>
        <a:p>
          <a:endParaRPr lang="en-US"/>
        </a:p>
      </dgm:t>
    </dgm:pt>
    <dgm:pt modelId="{4F9494DB-65DF-4958-A9F2-F7392CF2558D}">
      <dgm:prSet/>
      <dgm:spPr/>
      <dgm:t>
        <a:bodyPr/>
        <a:lstStyle/>
        <a:p>
          <a:r>
            <a:rPr lang="en-GB"/>
            <a:t>Academic Methods Poster</a:t>
          </a:r>
          <a:endParaRPr lang="en-US"/>
        </a:p>
      </dgm:t>
    </dgm:pt>
    <dgm:pt modelId="{18ECE173-60DA-441F-A48C-B27CB838683D}" type="parTrans" cxnId="{B6D80764-9309-4EA1-BEBF-3556089AE1DB}">
      <dgm:prSet/>
      <dgm:spPr/>
      <dgm:t>
        <a:bodyPr/>
        <a:lstStyle/>
        <a:p>
          <a:endParaRPr lang="en-US"/>
        </a:p>
      </dgm:t>
    </dgm:pt>
    <dgm:pt modelId="{97A5E568-B332-481D-9EBA-281948249737}" type="sibTrans" cxnId="{B6D80764-9309-4EA1-BEBF-3556089AE1DB}">
      <dgm:prSet/>
      <dgm:spPr/>
      <dgm:t>
        <a:bodyPr/>
        <a:lstStyle/>
        <a:p>
          <a:endParaRPr lang="en-US"/>
        </a:p>
      </dgm:t>
    </dgm:pt>
    <dgm:pt modelId="{66D64120-7637-4269-9EAC-37625F6420B1}" type="pres">
      <dgm:prSet presAssocID="{6DF3BBB4-EE29-4B02-810E-0B96D2BD87B0}" presName="outerComposite" presStyleCnt="0">
        <dgm:presLayoutVars>
          <dgm:chMax val="5"/>
          <dgm:dir/>
          <dgm:resizeHandles val="exact"/>
        </dgm:presLayoutVars>
      </dgm:prSet>
      <dgm:spPr/>
    </dgm:pt>
    <dgm:pt modelId="{4615A13A-3E0E-46FF-B5DD-F8E5DB7D2FB9}" type="pres">
      <dgm:prSet presAssocID="{6DF3BBB4-EE29-4B02-810E-0B96D2BD87B0}" presName="dummyMaxCanvas" presStyleCnt="0">
        <dgm:presLayoutVars/>
      </dgm:prSet>
      <dgm:spPr/>
    </dgm:pt>
    <dgm:pt modelId="{9E84B320-EE0C-4615-94E0-D8DC34C413A5}" type="pres">
      <dgm:prSet presAssocID="{6DF3BBB4-EE29-4B02-810E-0B96D2BD87B0}" presName="FiveNodes_1" presStyleLbl="node1" presStyleIdx="0" presStyleCnt="5">
        <dgm:presLayoutVars>
          <dgm:bulletEnabled val="1"/>
        </dgm:presLayoutVars>
      </dgm:prSet>
      <dgm:spPr/>
    </dgm:pt>
    <dgm:pt modelId="{C8013510-8400-47C9-A2E6-49E94B3D69E6}" type="pres">
      <dgm:prSet presAssocID="{6DF3BBB4-EE29-4B02-810E-0B96D2BD87B0}" presName="FiveNodes_2" presStyleLbl="node1" presStyleIdx="1" presStyleCnt="5">
        <dgm:presLayoutVars>
          <dgm:bulletEnabled val="1"/>
        </dgm:presLayoutVars>
      </dgm:prSet>
      <dgm:spPr/>
    </dgm:pt>
    <dgm:pt modelId="{FF433977-0BF4-42FE-AABF-1F150F8430DF}" type="pres">
      <dgm:prSet presAssocID="{6DF3BBB4-EE29-4B02-810E-0B96D2BD87B0}" presName="FiveNodes_3" presStyleLbl="node1" presStyleIdx="2" presStyleCnt="5">
        <dgm:presLayoutVars>
          <dgm:bulletEnabled val="1"/>
        </dgm:presLayoutVars>
      </dgm:prSet>
      <dgm:spPr/>
    </dgm:pt>
    <dgm:pt modelId="{E44D60F3-22B0-4222-BE5C-CBF008E42CBE}" type="pres">
      <dgm:prSet presAssocID="{6DF3BBB4-EE29-4B02-810E-0B96D2BD87B0}" presName="FiveNodes_4" presStyleLbl="node1" presStyleIdx="3" presStyleCnt="5">
        <dgm:presLayoutVars>
          <dgm:bulletEnabled val="1"/>
        </dgm:presLayoutVars>
      </dgm:prSet>
      <dgm:spPr/>
    </dgm:pt>
    <dgm:pt modelId="{9366132B-C424-4C53-89A2-570FC0866CC0}" type="pres">
      <dgm:prSet presAssocID="{6DF3BBB4-EE29-4B02-810E-0B96D2BD87B0}" presName="FiveNodes_5" presStyleLbl="node1" presStyleIdx="4" presStyleCnt="5">
        <dgm:presLayoutVars>
          <dgm:bulletEnabled val="1"/>
        </dgm:presLayoutVars>
      </dgm:prSet>
      <dgm:spPr/>
    </dgm:pt>
    <dgm:pt modelId="{31BA4E53-0CFF-44F6-A931-04383C6C17FF}" type="pres">
      <dgm:prSet presAssocID="{6DF3BBB4-EE29-4B02-810E-0B96D2BD87B0}" presName="FiveConn_1-2" presStyleLbl="fgAccFollowNode1" presStyleIdx="0" presStyleCnt="4">
        <dgm:presLayoutVars>
          <dgm:bulletEnabled val="1"/>
        </dgm:presLayoutVars>
      </dgm:prSet>
      <dgm:spPr/>
    </dgm:pt>
    <dgm:pt modelId="{1EF7CA77-1087-44FC-B86F-63FFD3ED62F4}" type="pres">
      <dgm:prSet presAssocID="{6DF3BBB4-EE29-4B02-810E-0B96D2BD87B0}" presName="FiveConn_2-3" presStyleLbl="fgAccFollowNode1" presStyleIdx="1" presStyleCnt="4">
        <dgm:presLayoutVars>
          <dgm:bulletEnabled val="1"/>
        </dgm:presLayoutVars>
      </dgm:prSet>
      <dgm:spPr/>
    </dgm:pt>
    <dgm:pt modelId="{13D6CD86-4D52-4B6A-869F-E469ADE9C13C}" type="pres">
      <dgm:prSet presAssocID="{6DF3BBB4-EE29-4B02-810E-0B96D2BD87B0}" presName="FiveConn_3-4" presStyleLbl="fgAccFollowNode1" presStyleIdx="2" presStyleCnt="4">
        <dgm:presLayoutVars>
          <dgm:bulletEnabled val="1"/>
        </dgm:presLayoutVars>
      </dgm:prSet>
      <dgm:spPr/>
    </dgm:pt>
    <dgm:pt modelId="{8F958E5F-3ED3-4A98-8B0C-2E9A9756D3B8}" type="pres">
      <dgm:prSet presAssocID="{6DF3BBB4-EE29-4B02-810E-0B96D2BD87B0}" presName="FiveConn_4-5" presStyleLbl="fgAccFollowNode1" presStyleIdx="3" presStyleCnt="4">
        <dgm:presLayoutVars>
          <dgm:bulletEnabled val="1"/>
        </dgm:presLayoutVars>
      </dgm:prSet>
      <dgm:spPr/>
    </dgm:pt>
    <dgm:pt modelId="{2E3D8844-59C1-4B54-BDA8-B96B2308780A}" type="pres">
      <dgm:prSet presAssocID="{6DF3BBB4-EE29-4B02-810E-0B96D2BD87B0}" presName="FiveNodes_1_text" presStyleLbl="node1" presStyleIdx="4" presStyleCnt="5">
        <dgm:presLayoutVars>
          <dgm:bulletEnabled val="1"/>
        </dgm:presLayoutVars>
      </dgm:prSet>
      <dgm:spPr/>
    </dgm:pt>
    <dgm:pt modelId="{B0014927-4A8D-49FB-94A7-9545346D95AD}" type="pres">
      <dgm:prSet presAssocID="{6DF3BBB4-EE29-4B02-810E-0B96D2BD87B0}" presName="FiveNodes_2_text" presStyleLbl="node1" presStyleIdx="4" presStyleCnt="5">
        <dgm:presLayoutVars>
          <dgm:bulletEnabled val="1"/>
        </dgm:presLayoutVars>
      </dgm:prSet>
      <dgm:spPr/>
    </dgm:pt>
    <dgm:pt modelId="{9F119E80-EEA3-4BC1-9F1B-A4A4103513EE}" type="pres">
      <dgm:prSet presAssocID="{6DF3BBB4-EE29-4B02-810E-0B96D2BD87B0}" presName="FiveNodes_3_text" presStyleLbl="node1" presStyleIdx="4" presStyleCnt="5">
        <dgm:presLayoutVars>
          <dgm:bulletEnabled val="1"/>
        </dgm:presLayoutVars>
      </dgm:prSet>
      <dgm:spPr/>
    </dgm:pt>
    <dgm:pt modelId="{74282899-1675-4F54-AF99-A57DFEA50B08}" type="pres">
      <dgm:prSet presAssocID="{6DF3BBB4-EE29-4B02-810E-0B96D2BD87B0}" presName="FiveNodes_4_text" presStyleLbl="node1" presStyleIdx="4" presStyleCnt="5">
        <dgm:presLayoutVars>
          <dgm:bulletEnabled val="1"/>
        </dgm:presLayoutVars>
      </dgm:prSet>
      <dgm:spPr/>
    </dgm:pt>
    <dgm:pt modelId="{F7A3B3D7-E8A2-4221-8ED4-3337BF859F5B}" type="pres">
      <dgm:prSet presAssocID="{6DF3BBB4-EE29-4B02-810E-0B96D2BD87B0}" presName="FiveNodes_5_text" presStyleLbl="node1" presStyleIdx="4" presStyleCnt="5">
        <dgm:presLayoutVars>
          <dgm:bulletEnabled val="1"/>
        </dgm:presLayoutVars>
      </dgm:prSet>
      <dgm:spPr/>
    </dgm:pt>
  </dgm:ptLst>
  <dgm:cxnLst>
    <dgm:cxn modelId="{3B498B11-AA83-4F68-AD1F-86A8A6FE3912}" srcId="{6DF3BBB4-EE29-4B02-810E-0B96D2BD87B0}" destId="{8C4424A9-1255-447E-BE95-1722B1E53079}" srcOrd="1" destOrd="0" parTransId="{8B805A47-5B68-4B0E-BCFD-B7F9E6BD5DC5}" sibTransId="{82D88EEA-85F3-41D3-8737-087984E0A7F0}"/>
    <dgm:cxn modelId="{8C928F29-13EE-4C7D-AD44-923C1D487B9C}" srcId="{6DF3BBB4-EE29-4B02-810E-0B96D2BD87B0}" destId="{8AC6D0A5-A49C-4D6E-9CEB-E91DB1278551}" srcOrd="2" destOrd="0" parTransId="{E8A96722-9A6A-491A-BF96-36974BF99096}" sibTransId="{B25A6780-5B8D-430C-8A21-52650693C958}"/>
    <dgm:cxn modelId="{69D4A82D-99C2-4803-AF2E-541596948F4E}" srcId="{6DF3BBB4-EE29-4B02-810E-0B96D2BD87B0}" destId="{5D74FA7F-C04C-4E3F-998B-2E436BA839C2}" srcOrd="3" destOrd="0" parTransId="{89C5545F-385E-4936-B0A0-03005753AD32}" sibTransId="{89A73F8B-6F0F-4F93-A213-9FFED0D29C8D}"/>
    <dgm:cxn modelId="{3300A630-1FAE-4331-A94E-3ADEED165E2A}" type="presOf" srcId="{B25A6780-5B8D-430C-8A21-52650693C958}" destId="{13D6CD86-4D52-4B6A-869F-E469ADE9C13C}" srcOrd="0" destOrd="0" presId="urn:microsoft.com/office/officeart/2005/8/layout/vProcess5"/>
    <dgm:cxn modelId="{9D694335-92CF-4B5F-992D-E5E68EA95297}" type="presOf" srcId="{5D74FA7F-C04C-4E3F-998B-2E436BA839C2}" destId="{74282899-1675-4F54-AF99-A57DFEA50B08}" srcOrd="1" destOrd="0" presId="urn:microsoft.com/office/officeart/2005/8/layout/vProcess5"/>
    <dgm:cxn modelId="{DDDAB43C-24D2-4E0B-8589-2FA1215FAE53}" type="presOf" srcId="{82D88EEA-85F3-41D3-8737-087984E0A7F0}" destId="{1EF7CA77-1087-44FC-B86F-63FFD3ED62F4}" srcOrd="0" destOrd="0" presId="urn:microsoft.com/office/officeart/2005/8/layout/vProcess5"/>
    <dgm:cxn modelId="{ADD2953E-2B1A-4884-A14B-9B3B34507C6A}" type="presOf" srcId="{89A73F8B-6F0F-4F93-A213-9FFED0D29C8D}" destId="{8F958E5F-3ED3-4A98-8B0C-2E9A9756D3B8}" srcOrd="0" destOrd="0" presId="urn:microsoft.com/office/officeart/2005/8/layout/vProcess5"/>
    <dgm:cxn modelId="{D10DD15E-BDE7-4B1A-B3ED-7920908B1633}" type="presOf" srcId="{71D58E90-6F19-4897-BF05-97B2ED90764E}" destId="{9E84B320-EE0C-4615-94E0-D8DC34C413A5}" srcOrd="0" destOrd="0" presId="urn:microsoft.com/office/officeart/2005/8/layout/vProcess5"/>
    <dgm:cxn modelId="{B6D80764-9309-4EA1-BEBF-3556089AE1DB}" srcId="{6DF3BBB4-EE29-4B02-810E-0B96D2BD87B0}" destId="{4F9494DB-65DF-4958-A9F2-F7392CF2558D}" srcOrd="4" destOrd="0" parTransId="{18ECE173-60DA-441F-A48C-B27CB838683D}" sibTransId="{97A5E568-B332-481D-9EBA-281948249737}"/>
    <dgm:cxn modelId="{574ED745-7785-410C-BBAA-34030AA93795}" type="presOf" srcId="{8AC6D0A5-A49C-4D6E-9CEB-E91DB1278551}" destId="{9F119E80-EEA3-4BC1-9F1B-A4A4103513EE}" srcOrd="1" destOrd="0" presId="urn:microsoft.com/office/officeart/2005/8/layout/vProcess5"/>
    <dgm:cxn modelId="{E6691648-D337-4D92-A870-7F43C2A60A64}" type="presOf" srcId="{6DF3BBB4-EE29-4B02-810E-0B96D2BD87B0}" destId="{66D64120-7637-4269-9EAC-37625F6420B1}" srcOrd="0" destOrd="0" presId="urn:microsoft.com/office/officeart/2005/8/layout/vProcess5"/>
    <dgm:cxn modelId="{D3305C7A-2290-4E8E-AC1C-BCE73C158C32}" type="presOf" srcId="{8AC6D0A5-A49C-4D6E-9CEB-E91DB1278551}" destId="{FF433977-0BF4-42FE-AABF-1F150F8430DF}" srcOrd="0" destOrd="0" presId="urn:microsoft.com/office/officeart/2005/8/layout/vProcess5"/>
    <dgm:cxn modelId="{F3E8B784-03A6-46D7-A63D-1E2182CACC58}" type="presOf" srcId="{71D58E90-6F19-4897-BF05-97B2ED90764E}" destId="{2E3D8844-59C1-4B54-BDA8-B96B2308780A}" srcOrd="1" destOrd="0" presId="urn:microsoft.com/office/officeart/2005/8/layout/vProcess5"/>
    <dgm:cxn modelId="{15C2CC88-F664-4745-A20F-35AAA30E45C3}" type="presOf" srcId="{8C4424A9-1255-447E-BE95-1722B1E53079}" destId="{C8013510-8400-47C9-A2E6-49E94B3D69E6}" srcOrd="0" destOrd="0" presId="urn:microsoft.com/office/officeart/2005/8/layout/vProcess5"/>
    <dgm:cxn modelId="{6F38A6A5-CE2D-4A3B-947A-78723FC087E3}" type="presOf" srcId="{4F9494DB-65DF-4958-A9F2-F7392CF2558D}" destId="{F7A3B3D7-E8A2-4221-8ED4-3337BF859F5B}" srcOrd="1" destOrd="0" presId="urn:microsoft.com/office/officeart/2005/8/layout/vProcess5"/>
    <dgm:cxn modelId="{2EB9D3C4-9083-4210-98C1-7FC7DCE987B3}" type="presOf" srcId="{4F9494DB-65DF-4958-A9F2-F7392CF2558D}" destId="{9366132B-C424-4C53-89A2-570FC0866CC0}" srcOrd="0" destOrd="0" presId="urn:microsoft.com/office/officeart/2005/8/layout/vProcess5"/>
    <dgm:cxn modelId="{0B409ACB-E52D-4226-AC86-BF65EF906650}" type="presOf" srcId="{0E35D274-F971-4865-A231-DDDC51FDB4A7}" destId="{31BA4E53-0CFF-44F6-A931-04383C6C17FF}" srcOrd="0" destOrd="0" presId="urn:microsoft.com/office/officeart/2005/8/layout/vProcess5"/>
    <dgm:cxn modelId="{CB315AE6-F9C2-4A6C-947C-850023D2E3FB}" type="presOf" srcId="{8C4424A9-1255-447E-BE95-1722B1E53079}" destId="{B0014927-4A8D-49FB-94A7-9545346D95AD}" srcOrd="1" destOrd="0" presId="urn:microsoft.com/office/officeart/2005/8/layout/vProcess5"/>
    <dgm:cxn modelId="{712EADEE-C1D6-4293-9C8F-3815F9018A18}" srcId="{6DF3BBB4-EE29-4B02-810E-0B96D2BD87B0}" destId="{71D58E90-6F19-4897-BF05-97B2ED90764E}" srcOrd="0" destOrd="0" parTransId="{5DB81ADE-1818-4A48-AFE3-53819D09CA29}" sibTransId="{0E35D274-F971-4865-A231-DDDC51FDB4A7}"/>
    <dgm:cxn modelId="{0E93BAEE-C151-48A5-BEB1-59FE1991E2F2}" type="presOf" srcId="{5D74FA7F-C04C-4E3F-998B-2E436BA839C2}" destId="{E44D60F3-22B0-4222-BE5C-CBF008E42CBE}" srcOrd="0" destOrd="0" presId="urn:microsoft.com/office/officeart/2005/8/layout/vProcess5"/>
    <dgm:cxn modelId="{4BD742A0-F291-4886-8B05-5046398AFD3A}" type="presParOf" srcId="{66D64120-7637-4269-9EAC-37625F6420B1}" destId="{4615A13A-3E0E-46FF-B5DD-F8E5DB7D2FB9}" srcOrd="0" destOrd="0" presId="urn:microsoft.com/office/officeart/2005/8/layout/vProcess5"/>
    <dgm:cxn modelId="{07E49909-8A22-4C88-8294-2A0B28811BE5}" type="presParOf" srcId="{66D64120-7637-4269-9EAC-37625F6420B1}" destId="{9E84B320-EE0C-4615-94E0-D8DC34C413A5}" srcOrd="1" destOrd="0" presId="urn:microsoft.com/office/officeart/2005/8/layout/vProcess5"/>
    <dgm:cxn modelId="{98ACB125-F810-4EFE-B7B1-0F138EF8AB49}" type="presParOf" srcId="{66D64120-7637-4269-9EAC-37625F6420B1}" destId="{C8013510-8400-47C9-A2E6-49E94B3D69E6}" srcOrd="2" destOrd="0" presId="urn:microsoft.com/office/officeart/2005/8/layout/vProcess5"/>
    <dgm:cxn modelId="{9CC54220-DC91-4856-B68D-F318CC53D175}" type="presParOf" srcId="{66D64120-7637-4269-9EAC-37625F6420B1}" destId="{FF433977-0BF4-42FE-AABF-1F150F8430DF}" srcOrd="3" destOrd="0" presId="urn:microsoft.com/office/officeart/2005/8/layout/vProcess5"/>
    <dgm:cxn modelId="{11257C5C-C0FF-464F-A084-2071C55EB707}" type="presParOf" srcId="{66D64120-7637-4269-9EAC-37625F6420B1}" destId="{E44D60F3-22B0-4222-BE5C-CBF008E42CBE}" srcOrd="4" destOrd="0" presId="urn:microsoft.com/office/officeart/2005/8/layout/vProcess5"/>
    <dgm:cxn modelId="{F96A974D-09D9-4C09-A865-72ADA15E540A}" type="presParOf" srcId="{66D64120-7637-4269-9EAC-37625F6420B1}" destId="{9366132B-C424-4C53-89A2-570FC0866CC0}" srcOrd="5" destOrd="0" presId="urn:microsoft.com/office/officeart/2005/8/layout/vProcess5"/>
    <dgm:cxn modelId="{84350EF9-CB5A-45DA-AF5C-DDC7318147C7}" type="presParOf" srcId="{66D64120-7637-4269-9EAC-37625F6420B1}" destId="{31BA4E53-0CFF-44F6-A931-04383C6C17FF}" srcOrd="6" destOrd="0" presId="urn:microsoft.com/office/officeart/2005/8/layout/vProcess5"/>
    <dgm:cxn modelId="{4F62C321-EA58-4A39-8B67-5582BF1B712E}" type="presParOf" srcId="{66D64120-7637-4269-9EAC-37625F6420B1}" destId="{1EF7CA77-1087-44FC-B86F-63FFD3ED62F4}" srcOrd="7" destOrd="0" presId="urn:microsoft.com/office/officeart/2005/8/layout/vProcess5"/>
    <dgm:cxn modelId="{76651915-0CF2-40CC-80CF-43DE0C8D5D15}" type="presParOf" srcId="{66D64120-7637-4269-9EAC-37625F6420B1}" destId="{13D6CD86-4D52-4B6A-869F-E469ADE9C13C}" srcOrd="8" destOrd="0" presId="urn:microsoft.com/office/officeart/2005/8/layout/vProcess5"/>
    <dgm:cxn modelId="{1B3602B8-96D3-411C-8C7F-EE605F83E54B}" type="presParOf" srcId="{66D64120-7637-4269-9EAC-37625F6420B1}" destId="{8F958E5F-3ED3-4A98-8B0C-2E9A9756D3B8}" srcOrd="9" destOrd="0" presId="urn:microsoft.com/office/officeart/2005/8/layout/vProcess5"/>
    <dgm:cxn modelId="{A8CFBD10-3B4F-40D8-853D-508C7C8502EE}" type="presParOf" srcId="{66D64120-7637-4269-9EAC-37625F6420B1}" destId="{2E3D8844-59C1-4B54-BDA8-B96B2308780A}" srcOrd="10" destOrd="0" presId="urn:microsoft.com/office/officeart/2005/8/layout/vProcess5"/>
    <dgm:cxn modelId="{B59ED02B-191E-45E2-8E80-BF486D493684}" type="presParOf" srcId="{66D64120-7637-4269-9EAC-37625F6420B1}" destId="{B0014927-4A8D-49FB-94A7-9545346D95AD}" srcOrd="11" destOrd="0" presId="urn:microsoft.com/office/officeart/2005/8/layout/vProcess5"/>
    <dgm:cxn modelId="{B93693CD-116B-4183-8C45-8361CBB45482}" type="presParOf" srcId="{66D64120-7637-4269-9EAC-37625F6420B1}" destId="{9F119E80-EEA3-4BC1-9F1B-A4A4103513EE}" srcOrd="12" destOrd="0" presId="urn:microsoft.com/office/officeart/2005/8/layout/vProcess5"/>
    <dgm:cxn modelId="{3DC907A0-8452-483A-A8D7-35CC8AEA8DFC}" type="presParOf" srcId="{66D64120-7637-4269-9EAC-37625F6420B1}" destId="{74282899-1675-4F54-AF99-A57DFEA50B08}" srcOrd="13" destOrd="0" presId="urn:microsoft.com/office/officeart/2005/8/layout/vProcess5"/>
    <dgm:cxn modelId="{6DAFD94C-A10A-446B-94FF-8BD187ED9278}" type="presParOf" srcId="{66D64120-7637-4269-9EAC-37625F6420B1}" destId="{F7A3B3D7-E8A2-4221-8ED4-3337BF859F5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6DA44C-B0ED-4F19-A3E4-1D886FFC314F}"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2E584115-9A41-4FB9-BCFB-FAB483F0B8A7}">
      <dgm:prSet phldr="0"/>
      <dgm:spPr/>
      <dgm:t>
        <a:bodyPr/>
        <a:lstStyle/>
        <a:p>
          <a:pPr algn="l" rtl="0">
            <a:lnSpc>
              <a:spcPct val="90000"/>
            </a:lnSpc>
          </a:pPr>
          <a:r>
            <a:rPr lang="en-GB" sz="1600" b="1" dirty="0">
              <a:solidFill>
                <a:srgbClr val="FFFFFF"/>
              </a:solidFill>
              <a:latin typeface="Calibri"/>
              <a:ea typeface="Calibri"/>
              <a:cs typeface="Calibri"/>
            </a:rPr>
            <a:t>Please see dissertation 3.6 for summery table</a:t>
          </a:r>
        </a:p>
      </dgm:t>
    </dgm:pt>
    <dgm:pt modelId="{99A9D032-F92A-4EFF-8FCA-CF692905E224}" type="parTrans" cxnId="{A6234A91-41F6-4F4B-9328-89A3A78E8311}">
      <dgm:prSet/>
      <dgm:spPr/>
      <dgm:t>
        <a:bodyPr/>
        <a:lstStyle/>
        <a:p>
          <a:endParaRPr lang="en-US"/>
        </a:p>
      </dgm:t>
    </dgm:pt>
    <dgm:pt modelId="{834FD6C9-83CE-4943-83BF-B314F55FB29F}" type="sibTrans" cxnId="{A6234A91-41F6-4F4B-9328-89A3A78E8311}">
      <dgm:prSet/>
      <dgm:spPr/>
      <dgm:t>
        <a:bodyPr/>
        <a:lstStyle/>
        <a:p>
          <a:endParaRPr lang="en-US"/>
        </a:p>
      </dgm:t>
    </dgm:pt>
    <dgm:pt modelId="{CD4EB77F-D58B-4EFE-B2A6-5234F5CD242F}">
      <dgm:prSet phldr="0" custT="1"/>
      <dgm:spPr/>
      <dgm:t>
        <a:bodyPr/>
        <a:lstStyle/>
        <a:p>
          <a:pPr algn="l" rtl="0">
            <a:lnSpc>
              <a:spcPct val="90000"/>
            </a:lnSpc>
          </a:pPr>
          <a:r>
            <a:rPr lang="en-GB" sz="1400" b="0" dirty="0">
              <a:solidFill>
                <a:srgbClr val="FFFFFF"/>
              </a:solidFill>
              <a:latin typeface="Aptos"/>
              <a:ea typeface="+mn-ea"/>
              <a:cs typeface="+mn-cs"/>
            </a:rPr>
            <a:t>Structured secondary research using: </a:t>
          </a:r>
          <a:r>
            <a:rPr lang="en-GB" sz="1400" b="1" dirty="0">
              <a:solidFill>
                <a:srgbClr val="FFFFFF"/>
              </a:solidFill>
              <a:latin typeface="Aptos"/>
              <a:ea typeface="+mn-ea"/>
              <a:cs typeface="+mn-cs"/>
            </a:rPr>
            <a:t>UWTSD Library</a:t>
          </a:r>
          <a:r>
            <a:rPr lang="en-GB" sz="1400" b="0" dirty="0">
              <a:solidFill>
                <a:srgbClr val="FFFFFF"/>
              </a:solidFill>
              <a:latin typeface="Aptos"/>
              <a:ea typeface="+mn-ea"/>
              <a:cs typeface="+mn-cs"/>
            </a:rPr>
            <a:t>, </a:t>
          </a:r>
          <a:r>
            <a:rPr lang="en-GB" sz="1400" b="0" i="1" dirty="0">
              <a:solidFill>
                <a:srgbClr val="FFFFFF"/>
              </a:solidFill>
              <a:latin typeface="Aptos"/>
              <a:ea typeface="+mn-ea"/>
              <a:cs typeface="+mn-cs"/>
            </a:rPr>
            <a:t>ScienceDirect</a:t>
          </a:r>
          <a:r>
            <a:rPr lang="en-GB" sz="1400" b="0" dirty="0">
              <a:solidFill>
                <a:srgbClr val="FFFFFF"/>
              </a:solidFill>
              <a:latin typeface="Aptos"/>
              <a:ea typeface="+mn-ea"/>
              <a:cs typeface="+mn-cs"/>
            </a:rPr>
            <a:t>, </a:t>
          </a:r>
          <a:r>
            <a:rPr lang="en-GB" sz="1400" b="0" i="1" dirty="0">
              <a:solidFill>
                <a:srgbClr val="FFFFFF"/>
              </a:solidFill>
              <a:latin typeface="Aptos"/>
              <a:ea typeface="+mn-ea"/>
              <a:cs typeface="+mn-cs"/>
            </a:rPr>
            <a:t>PubMed</a:t>
          </a:r>
          <a:r>
            <a:rPr lang="en-GB" sz="1400" b="0" dirty="0">
              <a:solidFill>
                <a:srgbClr val="FFFFFF"/>
              </a:solidFill>
              <a:latin typeface="Aptos"/>
              <a:ea typeface="+mn-ea"/>
              <a:cs typeface="+mn-cs"/>
            </a:rPr>
            <a:t>, and </a:t>
          </a:r>
          <a:r>
            <a:rPr lang="en-GB" sz="1400" b="0" i="1" dirty="0">
              <a:solidFill>
                <a:srgbClr val="FFFFFF"/>
              </a:solidFill>
              <a:latin typeface="Aptos"/>
              <a:ea typeface="+mn-ea"/>
              <a:cs typeface="+mn-cs"/>
            </a:rPr>
            <a:t>Google Scholar</a:t>
          </a:r>
          <a:r>
            <a:rPr lang="en-GB" sz="1400" b="0" dirty="0">
              <a:solidFill>
                <a:srgbClr val="FFFFFF"/>
              </a:solidFill>
              <a:latin typeface="Aptos"/>
              <a:ea typeface="+mn-ea"/>
              <a:cs typeface="+mn-cs"/>
            </a:rPr>
            <a:t>.</a:t>
          </a:r>
          <a:endParaRPr lang="en-GB" sz="1400" b="1" dirty="0">
            <a:solidFill>
              <a:srgbClr val="FFFFFF"/>
            </a:solidFill>
            <a:latin typeface="Aptos"/>
            <a:ea typeface="+mn-ea"/>
            <a:cs typeface="+mn-cs"/>
          </a:endParaRPr>
        </a:p>
      </dgm:t>
    </dgm:pt>
    <dgm:pt modelId="{FE26997B-ED30-48DC-95CD-0CFB9B58A8EB}" type="parTrans" cxnId="{AA76A098-80F4-4806-A10F-4A14EBB05B59}">
      <dgm:prSet/>
      <dgm:spPr/>
    </dgm:pt>
    <dgm:pt modelId="{54202BA8-C2B8-4DC1-8B79-B0F25AFEED25}" type="sibTrans" cxnId="{AA76A098-80F4-4806-A10F-4A14EBB05B59}">
      <dgm:prSet/>
      <dgm:spPr/>
    </dgm:pt>
    <dgm:pt modelId="{197499AC-ABE9-455D-9430-CC100C745865}">
      <dgm:prSet phldr="0"/>
      <dgm:spPr/>
      <dgm:t>
        <a:bodyPr/>
        <a:lstStyle/>
        <a:p>
          <a:pPr algn="l">
            <a:lnSpc>
              <a:spcPct val="90000"/>
            </a:lnSpc>
          </a:pPr>
          <a:r>
            <a:rPr lang="en-GB" sz="1600" b="0" dirty="0">
              <a:solidFill>
                <a:srgbClr val="FFFFFF"/>
              </a:solidFill>
              <a:latin typeface="Aptos"/>
              <a:ea typeface="+mn-ea"/>
              <a:cs typeface="+mn-cs"/>
            </a:rPr>
            <a:t>Search terms: </a:t>
          </a:r>
          <a:r>
            <a:rPr lang="en-GB" sz="1600" b="0" i="1" dirty="0">
              <a:solidFill>
                <a:srgbClr val="FFFFFF"/>
              </a:solidFill>
              <a:latin typeface="Aptos"/>
              <a:ea typeface="+mn-ea"/>
              <a:cs typeface="+mn-cs"/>
            </a:rPr>
            <a:t>“teenage girls AND anxiety UK</a:t>
          </a:r>
          <a:r>
            <a:rPr lang="en-GB" sz="1600" b="0" dirty="0">
              <a:solidFill>
                <a:srgbClr val="FFFFFF"/>
              </a:solidFill>
              <a:latin typeface="Aptos"/>
              <a:ea typeface="+mn-ea"/>
              <a:cs typeface="+mn-cs"/>
            </a:rPr>
            <a:t>”, </a:t>
          </a:r>
          <a:r>
            <a:rPr lang="en-GB" sz="1600" b="0" i="1" dirty="0">
              <a:solidFill>
                <a:srgbClr val="FFFFFF"/>
              </a:solidFill>
              <a:latin typeface="Aptos"/>
              <a:ea typeface="+mn-ea"/>
              <a:cs typeface="+mn-cs"/>
            </a:rPr>
            <a:t>“social media AND mental health</a:t>
          </a:r>
          <a:r>
            <a:rPr lang="en-GB" sz="1600" b="0" dirty="0">
              <a:solidFill>
                <a:srgbClr val="FFFFFF"/>
              </a:solidFill>
              <a:latin typeface="Aptos"/>
              <a:ea typeface="+mn-ea"/>
              <a:cs typeface="+mn-cs"/>
            </a:rPr>
            <a:t>”, </a:t>
          </a:r>
          <a:r>
            <a:rPr lang="en-GB" sz="1600" b="0" i="1" dirty="0">
              <a:solidFill>
                <a:srgbClr val="FFFFFF"/>
              </a:solidFill>
              <a:latin typeface="Aptos"/>
              <a:ea typeface="+mn-ea"/>
              <a:cs typeface="+mn-cs"/>
            </a:rPr>
            <a:t>“academic stress adolescents</a:t>
          </a:r>
          <a:r>
            <a:rPr lang="en-GB" sz="1600" b="0" dirty="0">
              <a:solidFill>
                <a:srgbClr val="FFFFFF"/>
              </a:solidFill>
              <a:latin typeface="Aptos"/>
              <a:ea typeface="+mn-ea"/>
              <a:cs typeface="+mn-cs"/>
            </a:rPr>
            <a:t>”.</a:t>
          </a:r>
          <a:endParaRPr lang="en-GB" sz="1600" dirty="0">
            <a:solidFill>
              <a:srgbClr val="FFFFFF"/>
            </a:solidFill>
            <a:latin typeface="Aptos"/>
            <a:ea typeface="+mn-ea"/>
            <a:cs typeface="+mn-cs"/>
          </a:endParaRPr>
        </a:p>
      </dgm:t>
    </dgm:pt>
    <dgm:pt modelId="{D19A864A-6DA9-4C1C-BD10-EBEAF80F0E0C}" type="parTrans" cxnId="{6EE62DE6-DF14-4C98-9E76-27E50C570B9E}">
      <dgm:prSet/>
      <dgm:spPr/>
    </dgm:pt>
    <dgm:pt modelId="{4AB8500E-A619-4D55-B016-8A67655D3BBC}" type="sibTrans" cxnId="{6EE62DE6-DF14-4C98-9E76-27E50C570B9E}">
      <dgm:prSet/>
      <dgm:spPr/>
    </dgm:pt>
    <dgm:pt modelId="{F3B2230E-524E-43AC-A6EB-7F3863050CEC}">
      <dgm:prSet phldr="0"/>
      <dgm:spPr/>
      <dgm:t>
        <a:bodyPr/>
        <a:lstStyle/>
        <a:p>
          <a:pPr algn="l">
            <a:lnSpc>
              <a:spcPct val="90000"/>
            </a:lnSpc>
          </a:pPr>
          <a:r>
            <a:rPr lang="en-GB" sz="1600" b="0" dirty="0">
              <a:solidFill>
                <a:srgbClr val="FFFFFF"/>
              </a:solidFill>
              <a:latin typeface="Aptos"/>
              <a:ea typeface="+mn-ea"/>
              <a:cs typeface="+mn-cs"/>
            </a:rPr>
            <a:t>Boolean operators (</a:t>
          </a:r>
          <a:r>
            <a:rPr lang="en-GB" sz="1600" b="0" i="1" dirty="0">
              <a:solidFill>
                <a:srgbClr val="FFFFFF"/>
              </a:solidFill>
              <a:latin typeface="Aptos"/>
              <a:ea typeface="+mn-ea"/>
              <a:cs typeface="+mn-cs"/>
            </a:rPr>
            <a:t>AND</a:t>
          </a:r>
          <a:r>
            <a:rPr lang="en-GB" sz="1600" b="0" dirty="0">
              <a:solidFill>
                <a:srgbClr val="FFFFFF"/>
              </a:solidFill>
              <a:latin typeface="Aptos"/>
              <a:ea typeface="+mn-ea"/>
              <a:cs typeface="+mn-cs"/>
            </a:rPr>
            <a:t>, </a:t>
          </a:r>
          <a:r>
            <a:rPr lang="en-GB" sz="1600" b="0" i="1" dirty="0">
              <a:solidFill>
                <a:srgbClr val="FFFFFF"/>
              </a:solidFill>
              <a:latin typeface="Aptos"/>
              <a:ea typeface="+mn-ea"/>
              <a:cs typeface="+mn-cs"/>
            </a:rPr>
            <a:t>OR</a:t>
          </a:r>
          <a:r>
            <a:rPr lang="en-GB" sz="1600" b="0" dirty="0">
              <a:solidFill>
                <a:srgbClr val="FFFFFF"/>
              </a:solidFill>
              <a:latin typeface="Aptos"/>
              <a:ea typeface="+mn-ea"/>
              <a:cs typeface="+mn-cs"/>
            </a:rPr>
            <a:t>) refined search results (Aveyard, 2019; Ridley, 2012).</a:t>
          </a:r>
          <a:endParaRPr lang="en-GB" sz="1600" dirty="0">
            <a:solidFill>
              <a:srgbClr val="FFFFFF"/>
            </a:solidFill>
            <a:latin typeface="Aptos"/>
            <a:ea typeface="+mn-ea"/>
            <a:cs typeface="+mn-cs"/>
          </a:endParaRPr>
        </a:p>
      </dgm:t>
    </dgm:pt>
    <dgm:pt modelId="{B7A3B0A7-20F7-444F-93D1-1BE422067F6B}" type="parTrans" cxnId="{C30DCA89-13CC-45B6-BA2F-BE0156E3C165}">
      <dgm:prSet/>
      <dgm:spPr/>
    </dgm:pt>
    <dgm:pt modelId="{34AA86A2-413A-4EBB-91BF-A94ECFD48D2B}" type="sibTrans" cxnId="{C30DCA89-13CC-45B6-BA2F-BE0156E3C165}">
      <dgm:prSet/>
      <dgm:spPr/>
    </dgm:pt>
    <dgm:pt modelId="{1C2FA501-E11B-403D-9638-E62EF83A826A}">
      <dgm:prSet phldr="0"/>
      <dgm:spPr/>
      <dgm:t>
        <a:bodyPr/>
        <a:lstStyle/>
        <a:p>
          <a:pPr algn="l">
            <a:lnSpc>
              <a:spcPct val="90000"/>
            </a:lnSpc>
          </a:pPr>
          <a:r>
            <a:rPr lang="en-GB" sz="1600" b="0" dirty="0">
              <a:solidFill>
                <a:srgbClr val="FFFFFF"/>
              </a:solidFill>
              <a:latin typeface="Aptos"/>
              <a:ea typeface="+mn-ea"/>
              <a:cs typeface="+mn-cs"/>
            </a:rPr>
            <a:t>Inclusion criteria: peer-reviewed, English-language studies published between </a:t>
          </a:r>
          <a:r>
            <a:rPr lang="en-GB" sz="1600" b="1" dirty="0">
              <a:solidFill>
                <a:srgbClr val="FFFFFF"/>
              </a:solidFill>
              <a:latin typeface="Aptos"/>
              <a:ea typeface="+mn-ea"/>
              <a:cs typeface="+mn-cs"/>
            </a:rPr>
            <a:t>2015–2025</a:t>
          </a:r>
          <a:r>
            <a:rPr lang="en-GB" sz="1600" b="0" dirty="0">
              <a:solidFill>
                <a:srgbClr val="FFFFFF"/>
              </a:solidFill>
              <a:latin typeface="Aptos"/>
              <a:ea typeface="+mn-ea"/>
              <a:cs typeface="+mn-cs"/>
            </a:rPr>
            <a:t>.</a:t>
          </a:r>
          <a:endParaRPr lang="en-GB" sz="1600" dirty="0">
            <a:solidFill>
              <a:srgbClr val="FFFFFF"/>
            </a:solidFill>
            <a:latin typeface="Aptos"/>
            <a:ea typeface="+mn-ea"/>
            <a:cs typeface="+mn-cs"/>
          </a:endParaRPr>
        </a:p>
      </dgm:t>
    </dgm:pt>
    <dgm:pt modelId="{7AF083A1-DEC0-4E44-8D92-D18D849BA125}" type="parTrans" cxnId="{31D7DBF5-83A0-4243-B4DB-9877737F5F35}">
      <dgm:prSet/>
      <dgm:spPr/>
    </dgm:pt>
    <dgm:pt modelId="{CFF85935-D894-4BAF-8413-E087A2CB6AB2}" type="sibTrans" cxnId="{31D7DBF5-83A0-4243-B4DB-9877737F5F35}">
      <dgm:prSet/>
      <dgm:spPr/>
    </dgm:pt>
    <dgm:pt modelId="{1FB0D9A3-ED8B-40BD-A586-0C1DC3BF008A}">
      <dgm:prSet phldr="0"/>
      <dgm:spPr/>
      <dgm:t>
        <a:bodyPr/>
        <a:lstStyle/>
        <a:p>
          <a:pPr algn="l">
            <a:lnSpc>
              <a:spcPct val="90000"/>
            </a:lnSpc>
          </a:pPr>
          <a:r>
            <a:rPr lang="en-GB" sz="1600" b="0" dirty="0">
              <a:solidFill>
                <a:srgbClr val="FFFFFF"/>
              </a:solidFill>
              <a:latin typeface="Aptos"/>
              <a:ea typeface="+mn-ea"/>
              <a:cs typeface="+mn-cs"/>
            </a:rPr>
            <a:t>Emphasis placed on </a:t>
          </a:r>
          <a:r>
            <a:rPr lang="en-GB" sz="1600" b="1" dirty="0">
              <a:solidFill>
                <a:srgbClr val="FFFFFF"/>
              </a:solidFill>
              <a:latin typeface="Aptos"/>
              <a:ea typeface="+mn-ea"/>
              <a:cs typeface="+mn-cs"/>
            </a:rPr>
            <a:t>UK-based evidence</a:t>
          </a:r>
          <a:r>
            <a:rPr lang="en-GB" sz="1600" b="0" dirty="0">
              <a:solidFill>
                <a:srgbClr val="FFFFFF"/>
              </a:solidFill>
              <a:latin typeface="Aptos"/>
              <a:ea typeface="+mn-ea"/>
              <a:cs typeface="+mn-cs"/>
            </a:rPr>
            <a:t> and adolescent populations.</a:t>
          </a:r>
          <a:endParaRPr lang="en-GB" sz="1600" dirty="0">
            <a:solidFill>
              <a:srgbClr val="FFFFFF"/>
            </a:solidFill>
            <a:latin typeface="Aptos"/>
            <a:ea typeface="+mn-ea"/>
            <a:cs typeface="+mn-cs"/>
          </a:endParaRPr>
        </a:p>
      </dgm:t>
    </dgm:pt>
    <dgm:pt modelId="{59033827-10A4-4912-9B96-689DD7D53EAA}" type="parTrans" cxnId="{7739FBB3-5972-45E2-993D-EAB254890667}">
      <dgm:prSet/>
      <dgm:spPr/>
    </dgm:pt>
    <dgm:pt modelId="{8E06D513-A312-4BD4-A719-6CC5D0D8D760}" type="sibTrans" cxnId="{7739FBB3-5972-45E2-993D-EAB254890667}">
      <dgm:prSet/>
      <dgm:spPr/>
    </dgm:pt>
    <dgm:pt modelId="{F5036319-A3FC-4584-BEB6-F3AEAF29FDDA}" type="pres">
      <dgm:prSet presAssocID="{9A6DA44C-B0ED-4F19-A3E4-1D886FFC314F}" presName="linear" presStyleCnt="0">
        <dgm:presLayoutVars>
          <dgm:animLvl val="lvl"/>
          <dgm:resizeHandles val="exact"/>
        </dgm:presLayoutVars>
      </dgm:prSet>
      <dgm:spPr/>
    </dgm:pt>
    <dgm:pt modelId="{07ECBE16-D4C3-4660-92E5-22E48926BBFA}" type="pres">
      <dgm:prSet presAssocID="{CD4EB77F-D58B-4EFE-B2A6-5234F5CD242F}" presName="parentText" presStyleLbl="node1" presStyleIdx="0" presStyleCnt="6">
        <dgm:presLayoutVars>
          <dgm:chMax val="0"/>
          <dgm:bulletEnabled val="1"/>
        </dgm:presLayoutVars>
      </dgm:prSet>
      <dgm:spPr/>
    </dgm:pt>
    <dgm:pt modelId="{637B3D62-0B19-4885-8091-E8B3206D8374}" type="pres">
      <dgm:prSet presAssocID="{54202BA8-C2B8-4DC1-8B79-B0F25AFEED25}" presName="spacer" presStyleCnt="0"/>
      <dgm:spPr/>
    </dgm:pt>
    <dgm:pt modelId="{A2B3579D-0453-4484-A40D-AE1621C04A0D}" type="pres">
      <dgm:prSet presAssocID="{197499AC-ABE9-455D-9430-CC100C745865}" presName="parentText" presStyleLbl="node1" presStyleIdx="1" presStyleCnt="6">
        <dgm:presLayoutVars>
          <dgm:chMax val="0"/>
          <dgm:bulletEnabled val="1"/>
        </dgm:presLayoutVars>
      </dgm:prSet>
      <dgm:spPr/>
    </dgm:pt>
    <dgm:pt modelId="{5DC7F5EB-F4B9-4A48-9926-CAA254B415BB}" type="pres">
      <dgm:prSet presAssocID="{4AB8500E-A619-4D55-B016-8A67655D3BBC}" presName="spacer" presStyleCnt="0"/>
      <dgm:spPr/>
    </dgm:pt>
    <dgm:pt modelId="{7A6A2452-1C0A-48B2-A8E4-3972CDBB4D33}" type="pres">
      <dgm:prSet presAssocID="{F3B2230E-524E-43AC-A6EB-7F3863050CEC}" presName="parentText" presStyleLbl="node1" presStyleIdx="2" presStyleCnt="6">
        <dgm:presLayoutVars>
          <dgm:chMax val="0"/>
          <dgm:bulletEnabled val="1"/>
        </dgm:presLayoutVars>
      </dgm:prSet>
      <dgm:spPr/>
    </dgm:pt>
    <dgm:pt modelId="{1DBEBBF2-8237-43ED-A4FF-D0CC1E8ED07F}" type="pres">
      <dgm:prSet presAssocID="{34AA86A2-413A-4EBB-91BF-A94ECFD48D2B}" presName="spacer" presStyleCnt="0"/>
      <dgm:spPr/>
    </dgm:pt>
    <dgm:pt modelId="{0992D1AA-2E6D-441F-A5AB-D9C9B7440F0B}" type="pres">
      <dgm:prSet presAssocID="{1C2FA501-E11B-403D-9638-E62EF83A826A}" presName="parentText" presStyleLbl="node1" presStyleIdx="3" presStyleCnt="6">
        <dgm:presLayoutVars>
          <dgm:chMax val="0"/>
          <dgm:bulletEnabled val="1"/>
        </dgm:presLayoutVars>
      </dgm:prSet>
      <dgm:spPr/>
    </dgm:pt>
    <dgm:pt modelId="{52BAB24D-139B-45B7-A70E-4D3FA37FF4F2}" type="pres">
      <dgm:prSet presAssocID="{CFF85935-D894-4BAF-8413-E087A2CB6AB2}" presName="spacer" presStyleCnt="0"/>
      <dgm:spPr/>
    </dgm:pt>
    <dgm:pt modelId="{1AA881CB-5483-4913-8FE3-99E8FF262766}" type="pres">
      <dgm:prSet presAssocID="{1FB0D9A3-ED8B-40BD-A586-0C1DC3BF008A}" presName="parentText" presStyleLbl="node1" presStyleIdx="4" presStyleCnt="6">
        <dgm:presLayoutVars>
          <dgm:chMax val="0"/>
          <dgm:bulletEnabled val="1"/>
        </dgm:presLayoutVars>
      </dgm:prSet>
      <dgm:spPr/>
    </dgm:pt>
    <dgm:pt modelId="{58B09A49-19A2-446A-95EA-73BC1B82B880}" type="pres">
      <dgm:prSet presAssocID="{8E06D513-A312-4BD4-A719-6CC5D0D8D760}" presName="spacer" presStyleCnt="0"/>
      <dgm:spPr/>
    </dgm:pt>
    <dgm:pt modelId="{C761E1FD-EBEE-408C-AB50-C57E999BADA0}" type="pres">
      <dgm:prSet presAssocID="{2E584115-9A41-4FB9-BCFB-FAB483F0B8A7}" presName="parentText" presStyleLbl="node1" presStyleIdx="5" presStyleCnt="6">
        <dgm:presLayoutVars>
          <dgm:chMax val="0"/>
          <dgm:bulletEnabled val="1"/>
        </dgm:presLayoutVars>
      </dgm:prSet>
      <dgm:spPr/>
    </dgm:pt>
  </dgm:ptLst>
  <dgm:cxnLst>
    <dgm:cxn modelId="{418E4B20-338E-4A37-A51C-5BB59921A217}" type="presOf" srcId="{9A6DA44C-B0ED-4F19-A3E4-1D886FFC314F}" destId="{F5036319-A3FC-4584-BEB6-F3AEAF29FDDA}" srcOrd="0" destOrd="0" presId="urn:microsoft.com/office/officeart/2005/8/layout/vList2"/>
    <dgm:cxn modelId="{6E14ED21-474C-44C9-BD5E-09094E9C25A4}" type="presOf" srcId="{197499AC-ABE9-455D-9430-CC100C745865}" destId="{A2B3579D-0453-4484-A40D-AE1621C04A0D}" srcOrd="0" destOrd="0" presId="urn:microsoft.com/office/officeart/2005/8/layout/vList2"/>
    <dgm:cxn modelId="{FBFF685F-AB40-4737-B2AE-517A694B62AB}" type="presOf" srcId="{1FB0D9A3-ED8B-40BD-A586-0C1DC3BF008A}" destId="{1AA881CB-5483-4913-8FE3-99E8FF262766}" srcOrd="0" destOrd="0" presId="urn:microsoft.com/office/officeart/2005/8/layout/vList2"/>
    <dgm:cxn modelId="{5DF47363-A0DB-4754-A555-3B9C91F50A02}" type="presOf" srcId="{CD4EB77F-D58B-4EFE-B2A6-5234F5CD242F}" destId="{07ECBE16-D4C3-4660-92E5-22E48926BBFA}" srcOrd="0" destOrd="0" presId="urn:microsoft.com/office/officeart/2005/8/layout/vList2"/>
    <dgm:cxn modelId="{F5F4AC4C-D5B4-4272-B2C3-3937D29004C0}" type="presOf" srcId="{2E584115-9A41-4FB9-BCFB-FAB483F0B8A7}" destId="{C761E1FD-EBEE-408C-AB50-C57E999BADA0}" srcOrd="0" destOrd="0" presId="urn:microsoft.com/office/officeart/2005/8/layout/vList2"/>
    <dgm:cxn modelId="{4643EF7E-CCF0-44FE-A724-ED7144D93966}" type="presOf" srcId="{1C2FA501-E11B-403D-9638-E62EF83A826A}" destId="{0992D1AA-2E6D-441F-A5AB-D9C9B7440F0B}" srcOrd="0" destOrd="0" presId="urn:microsoft.com/office/officeart/2005/8/layout/vList2"/>
    <dgm:cxn modelId="{C30DCA89-13CC-45B6-BA2F-BE0156E3C165}" srcId="{9A6DA44C-B0ED-4F19-A3E4-1D886FFC314F}" destId="{F3B2230E-524E-43AC-A6EB-7F3863050CEC}" srcOrd="2" destOrd="0" parTransId="{B7A3B0A7-20F7-444F-93D1-1BE422067F6B}" sibTransId="{34AA86A2-413A-4EBB-91BF-A94ECFD48D2B}"/>
    <dgm:cxn modelId="{A6234A91-41F6-4F4B-9328-89A3A78E8311}" srcId="{9A6DA44C-B0ED-4F19-A3E4-1D886FFC314F}" destId="{2E584115-9A41-4FB9-BCFB-FAB483F0B8A7}" srcOrd="5" destOrd="0" parTransId="{99A9D032-F92A-4EFF-8FCA-CF692905E224}" sibTransId="{834FD6C9-83CE-4943-83BF-B314F55FB29F}"/>
    <dgm:cxn modelId="{AA76A098-80F4-4806-A10F-4A14EBB05B59}" srcId="{9A6DA44C-B0ED-4F19-A3E4-1D886FFC314F}" destId="{CD4EB77F-D58B-4EFE-B2A6-5234F5CD242F}" srcOrd="0" destOrd="0" parTransId="{FE26997B-ED30-48DC-95CD-0CFB9B58A8EB}" sibTransId="{54202BA8-C2B8-4DC1-8B79-B0F25AFEED25}"/>
    <dgm:cxn modelId="{8BE232A0-EECF-4470-9877-F2472123E941}" type="presOf" srcId="{F3B2230E-524E-43AC-A6EB-7F3863050CEC}" destId="{7A6A2452-1C0A-48B2-A8E4-3972CDBB4D33}" srcOrd="0" destOrd="0" presId="urn:microsoft.com/office/officeart/2005/8/layout/vList2"/>
    <dgm:cxn modelId="{7739FBB3-5972-45E2-993D-EAB254890667}" srcId="{9A6DA44C-B0ED-4F19-A3E4-1D886FFC314F}" destId="{1FB0D9A3-ED8B-40BD-A586-0C1DC3BF008A}" srcOrd="4" destOrd="0" parTransId="{59033827-10A4-4912-9B96-689DD7D53EAA}" sibTransId="{8E06D513-A312-4BD4-A719-6CC5D0D8D760}"/>
    <dgm:cxn modelId="{6EE62DE6-DF14-4C98-9E76-27E50C570B9E}" srcId="{9A6DA44C-B0ED-4F19-A3E4-1D886FFC314F}" destId="{197499AC-ABE9-455D-9430-CC100C745865}" srcOrd="1" destOrd="0" parTransId="{D19A864A-6DA9-4C1C-BD10-EBEAF80F0E0C}" sibTransId="{4AB8500E-A619-4D55-B016-8A67655D3BBC}"/>
    <dgm:cxn modelId="{31D7DBF5-83A0-4243-B4DB-9877737F5F35}" srcId="{9A6DA44C-B0ED-4F19-A3E4-1D886FFC314F}" destId="{1C2FA501-E11B-403D-9638-E62EF83A826A}" srcOrd="3" destOrd="0" parTransId="{7AF083A1-DEC0-4E44-8D92-D18D849BA125}" sibTransId="{CFF85935-D894-4BAF-8413-E087A2CB6AB2}"/>
    <dgm:cxn modelId="{3303C00E-42EF-4992-9C43-1742C0741902}" type="presParOf" srcId="{F5036319-A3FC-4584-BEB6-F3AEAF29FDDA}" destId="{07ECBE16-D4C3-4660-92E5-22E48926BBFA}" srcOrd="0" destOrd="0" presId="urn:microsoft.com/office/officeart/2005/8/layout/vList2"/>
    <dgm:cxn modelId="{8842C310-7680-48EB-B93C-005FEA54AA85}" type="presParOf" srcId="{F5036319-A3FC-4584-BEB6-F3AEAF29FDDA}" destId="{637B3D62-0B19-4885-8091-E8B3206D8374}" srcOrd="1" destOrd="0" presId="urn:microsoft.com/office/officeart/2005/8/layout/vList2"/>
    <dgm:cxn modelId="{8ECCD7A8-9B95-4C29-8672-736BA479AAF0}" type="presParOf" srcId="{F5036319-A3FC-4584-BEB6-F3AEAF29FDDA}" destId="{A2B3579D-0453-4484-A40D-AE1621C04A0D}" srcOrd="2" destOrd="0" presId="urn:microsoft.com/office/officeart/2005/8/layout/vList2"/>
    <dgm:cxn modelId="{CF9B35A3-4654-4BA3-B069-986B7C534D5D}" type="presParOf" srcId="{F5036319-A3FC-4584-BEB6-F3AEAF29FDDA}" destId="{5DC7F5EB-F4B9-4A48-9926-CAA254B415BB}" srcOrd="3" destOrd="0" presId="urn:microsoft.com/office/officeart/2005/8/layout/vList2"/>
    <dgm:cxn modelId="{99A24F64-BA99-4315-A4B8-5CEFA23F5FA8}" type="presParOf" srcId="{F5036319-A3FC-4584-BEB6-F3AEAF29FDDA}" destId="{7A6A2452-1C0A-48B2-A8E4-3972CDBB4D33}" srcOrd="4" destOrd="0" presId="urn:microsoft.com/office/officeart/2005/8/layout/vList2"/>
    <dgm:cxn modelId="{CB043B76-5A15-4C0F-9C29-91A43FE5E54D}" type="presParOf" srcId="{F5036319-A3FC-4584-BEB6-F3AEAF29FDDA}" destId="{1DBEBBF2-8237-43ED-A4FF-D0CC1E8ED07F}" srcOrd="5" destOrd="0" presId="urn:microsoft.com/office/officeart/2005/8/layout/vList2"/>
    <dgm:cxn modelId="{EDA8A506-10BA-422D-8160-DA9E533B2E2F}" type="presParOf" srcId="{F5036319-A3FC-4584-BEB6-F3AEAF29FDDA}" destId="{0992D1AA-2E6D-441F-A5AB-D9C9B7440F0B}" srcOrd="6" destOrd="0" presId="urn:microsoft.com/office/officeart/2005/8/layout/vList2"/>
    <dgm:cxn modelId="{57EBF387-D5BF-4D20-AF65-063C47492CFD}" type="presParOf" srcId="{F5036319-A3FC-4584-BEB6-F3AEAF29FDDA}" destId="{52BAB24D-139B-45B7-A70E-4D3FA37FF4F2}" srcOrd="7" destOrd="0" presId="urn:microsoft.com/office/officeart/2005/8/layout/vList2"/>
    <dgm:cxn modelId="{E3224CCE-C99A-46DC-B033-C40E80284D9D}" type="presParOf" srcId="{F5036319-A3FC-4584-BEB6-F3AEAF29FDDA}" destId="{1AA881CB-5483-4913-8FE3-99E8FF262766}" srcOrd="8" destOrd="0" presId="urn:microsoft.com/office/officeart/2005/8/layout/vList2"/>
    <dgm:cxn modelId="{8D6FE871-07BC-485D-A69B-24AE6859DF14}" type="presParOf" srcId="{F5036319-A3FC-4584-BEB6-F3AEAF29FDDA}" destId="{58B09A49-19A2-446A-95EA-73BC1B82B880}" srcOrd="9" destOrd="0" presId="urn:microsoft.com/office/officeart/2005/8/layout/vList2"/>
    <dgm:cxn modelId="{28497029-7B80-45F0-AA8A-1AD2228FC71E}" type="presParOf" srcId="{F5036319-A3FC-4584-BEB6-F3AEAF29FDDA}" destId="{C761E1FD-EBEE-408C-AB50-C57E999BADA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4B320-EE0C-4615-94E0-D8DC34C413A5}">
      <dsp:nvSpPr>
        <dsp:cNvPr id="0" name=""/>
        <dsp:cNvSpPr/>
      </dsp:nvSpPr>
      <dsp:spPr>
        <a:xfrm>
          <a:off x="0" y="0"/>
          <a:ext cx="8097012" cy="78324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Aleia Younis</a:t>
          </a:r>
          <a:endParaRPr lang="en-US" sz="3400" kern="1200"/>
        </a:p>
      </dsp:txBody>
      <dsp:txXfrm>
        <a:off x="22940" y="22940"/>
        <a:ext cx="7160195" cy="737360"/>
      </dsp:txXfrm>
    </dsp:sp>
    <dsp:sp modelId="{C8013510-8400-47C9-A2E6-49E94B3D69E6}">
      <dsp:nvSpPr>
        <dsp:cNvPr id="0" name=""/>
        <dsp:cNvSpPr/>
      </dsp:nvSpPr>
      <dsp:spPr>
        <a:xfrm>
          <a:off x="604647" y="892024"/>
          <a:ext cx="8097012" cy="783240"/>
        </a:xfrm>
        <a:prstGeom prst="roundRect">
          <a:avLst>
            <a:gd name="adj" fmla="val 10000"/>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2219526</a:t>
          </a:r>
          <a:endParaRPr lang="en-US" sz="3400" kern="1200"/>
        </a:p>
      </dsp:txBody>
      <dsp:txXfrm>
        <a:off x="627587" y="914964"/>
        <a:ext cx="6937378" cy="737360"/>
      </dsp:txXfrm>
    </dsp:sp>
    <dsp:sp modelId="{FF433977-0BF4-42FE-AABF-1F150F8430DF}">
      <dsp:nvSpPr>
        <dsp:cNvPr id="0" name=""/>
        <dsp:cNvSpPr/>
      </dsp:nvSpPr>
      <dsp:spPr>
        <a:xfrm>
          <a:off x="1209293" y="1784048"/>
          <a:ext cx="8097012" cy="783240"/>
        </a:xfrm>
        <a:prstGeom prst="roundRect">
          <a:avLst>
            <a:gd name="adj" fmla="val 10000"/>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Independent Project</a:t>
          </a:r>
          <a:endParaRPr lang="en-US" sz="3400" kern="1200"/>
        </a:p>
      </dsp:txBody>
      <dsp:txXfrm>
        <a:off x="1232233" y="1806988"/>
        <a:ext cx="6937378" cy="737360"/>
      </dsp:txXfrm>
    </dsp:sp>
    <dsp:sp modelId="{E44D60F3-22B0-4222-BE5C-CBF008E42CBE}">
      <dsp:nvSpPr>
        <dsp:cNvPr id="0" name=""/>
        <dsp:cNvSpPr/>
      </dsp:nvSpPr>
      <dsp:spPr>
        <a:xfrm>
          <a:off x="1813940" y="2676072"/>
          <a:ext cx="8097012" cy="783240"/>
        </a:xfrm>
        <a:prstGeom prst="roundRect">
          <a:avLst>
            <a:gd name="adj" fmla="val 10000"/>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BMHP6020</a:t>
          </a:r>
          <a:endParaRPr lang="en-US" sz="3400" kern="1200"/>
        </a:p>
      </dsp:txBody>
      <dsp:txXfrm>
        <a:off x="1836880" y="2699012"/>
        <a:ext cx="6937378" cy="737360"/>
      </dsp:txXfrm>
    </dsp:sp>
    <dsp:sp modelId="{9366132B-C424-4C53-89A2-570FC0866CC0}">
      <dsp:nvSpPr>
        <dsp:cNvPr id="0" name=""/>
        <dsp:cNvSpPr/>
      </dsp:nvSpPr>
      <dsp:spPr>
        <a:xfrm>
          <a:off x="2418587" y="3568097"/>
          <a:ext cx="8097012" cy="783240"/>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Academic Methods Poster</a:t>
          </a:r>
          <a:endParaRPr lang="en-US" sz="3400" kern="1200"/>
        </a:p>
      </dsp:txBody>
      <dsp:txXfrm>
        <a:off x="2441527" y="3591037"/>
        <a:ext cx="6937378" cy="737360"/>
      </dsp:txXfrm>
    </dsp:sp>
    <dsp:sp modelId="{31BA4E53-0CFF-44F6-A931-04383C6C17FF}">
      <dsp:nvSpPr>
        <dsp:cNvPr id="0" name=""/>
        <dsp:cNvSpPr/>
      </dsp:nvSpPr>
      <dsp:spPr>
        <a:xfrm>
          <a:off x="7587905" y="572200"/>
          <a:ext cx="509106" cy="50910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1EF7CA77-1087-44FC-B86F-63FFD3ED62F4}">
      <dsp:nvSpPr>
        <dsp:cNvPr id="0" name=""/>
        <dsp:cNvSpPr/>
      </dsp:nvSpPr>
      <dsp:spPr>
        <a:xfrm>
          <a:off x="8192552" y="1464225"/>
          <a:ext cx="509106" cy="509106"/>
        </a:xfrm>
        <a:prstGeom prst="downArrow">
          <a:avLst>
            <a:gd name="adj1" fmla="val 55000"/>
            <a:gd name="adj2" fmla="val 45000"/>
          </a:avLst>
        </a:prstGeom>
        <a:solidFill>
          <a:schemeClr val="accent5">
            <a:tint val="40000"/>
            <a:alpha val="90000"/>
            <a:hueOff val="-3981555"/>
            <a:satOff val="889"/>
            <a:lumOff val="134"/>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13D6CD86-4D52-4B6A-869F-E469ADE9C13C}">
      <dsp:nvSpPr>
        <dsp:cNvPr id="0" name=""/>
        <dsp:cNvSpPr/>
      </dsp:nvSpPr>
      <dsp:spPr>
        <a:xfrm>
          <a:off x="8797199" y="2343195"/>
          <a:ext cx="509106" cy="509106"/>
        </a:xfrm>
        <a:prstGeom prst="downArrow">
          <a:avLst>
            <a:gd name="adj1" fmla="val 55000"/>
            <a:gd name="adj2" fmla="val 45000"/>
          </a:avLst>
        </a:prstGeom>
        <a:solidFill>
          <a:schemeClr val="accent5">
            <a:tint val="40000"/>
            <a:alpha val="90000"/>
            <a:hueOff val="-7963110"/>
            <a:satOff val="1778"/>
            <a:lumOff val="26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8F958E5F-3ED3-4A98-8B0C-2E9A9756D3B8}">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CBE16-D4C3-4660-92E5-22E48926BBFA}">
      <dsp:nvSpPr>
        <dsp:cNvPr id="0" name=""/>
        <dsp:cNvSpPr/>
      </dsp:nvSpPr>
      <dsp:spPr>
        <a:xfrm>
          <a:off x="0" y="546069"/>
          <a:ext cx="5610936" cy="631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b="0" kern="1200" dirty="0">
              <a:solidFill>
                <a:srgbClr val="FFFFFF"/>
              </a:solidFill>
              <a:latin typeface="Aptos"/>
              <a:ea typeface="+mn-ea"/>
              <a:cs typeface="+mn-cs"/>
            </a:rPr>
            <a:t>Structured secondary research using: </a:t>
          </a:r>
          <a:r>
            <a:rPr lang="en-GB" sz="1400" b="1" kern="1200" dirty="0">
              <a:solidFill>
                <a:srgbClr val="FFFFFF"/>
              </a:solidFill>
              <a:latin typeface="Aptos"/>
              <a:ea typeface="+mn-ea"/>
              <a:cs typeface="+mn-cs"/>
            </a:rPr>
            <a:t>UWTSD Library</a:t>
          </a:r>
          <a:r>
            <a:rPr lang="en-GB" sz="1400" b="0" kern="1200" dirty="0">
              <a:solidFill>
                <a:srgbClr val="FFFFFF"/>
              </a:solidFill>
              <a:latin typeface="Aptos"/>
              <a:ea typeface="+mn-ea"/>
              <a:cs typeface="+mn-cs"/>
            </a:rPr>
            <a:t>, </a:t>
          </a:r>
          <a:r>
            <a:rPr lang="en-GB" sz="1400" b="0" i="1" kern="1200" dirty="0">
              <a:solidFill>
                <a:srgbClr val="FFFFFF"/>
              </a:solidFill>
              <a:latin typeface="Aptos"/>
              <a:ea typeface="+mn-ea"/>
              <a:cs typeface="+mn-cs"/>
            </a:rPr>
            <a:t>ScienceDirect</a:t>
          </a:r>
          <a:r>
            <a:rPr lang="en-GB" sz="1400" b="0" kern="1200" dirty="0">
              <a:solidFill>
                <a:srgbClr val="FFFFFF"/>
              </a:solidFill>
              <a:latin typeface="Aptos"/>
              <a:ea typeface="+mn-ea"/>
              <a:cs typeface="+mn-cs"/>
            </a:rPr>
            <a:t>, </a:t>
          </a:r>
          <a:r>
            <a:rPr lang="en-GB" sz="1400" b="0" i="1" kern="1200" dirty="0">
              <a:solidFill>
                <a:srgbClr val="FFFFFF"/>
              </a:solidFill>
              <a:latin typeface="Aptos"/>
              <a:ea typeface="+mn-ea"/>
              <a:cs typeface="+mn-cs"/>
            </a:rPr>
            <a:t>PubMed</a:t>
          </a:r>
          <a:r>
            <a:rPr lang="en-GB" sz="1400" b="0" kern="1200" dirty="0">
              <a:solidFill>
                <a:srgbClr val="FFFFFF"/>
              </a:solidFill>
              <a:latin typeface="Aptos"/>
              <a:ea typeface="+mn-ea"/>
              <a:cs typeface="+mn-cs"/>
            </a:rPr>
            <a:t>, and </a:t>
          </a:r>
          <a:r>
            <a:rPr lang="en-GB" sz="1400" b="0" i="1" kern="1200" dirty="0">
              <a:solidFill>
                <a:srgbClr val="FFFFFF"/>
              </a:solidFill>
              <a:latin typeface="Aptos"/>
              <a:ea typeface="+mn-ea"/>
              <a:cs typeface="+mn-cs"/>
            </a:rPr>
            <a:t>Google Scholar</a:t>
          </a:r>
          <a:r>
            <a:rPr lang="en-GB" sz="1400" b="0" kern="1200" dirty="0">
              <a:solidFill>
                <a:srgbClr val="FFFFFF"/>
              </a:solidFill>
              <a:latin typeface="Aptos"/>
              <a:ea typeface="+mn-ea"/>
              <a:cs typeface="+mn-cs"/>
            </a:rPr>
            <a:t>.</a:t>
          </a:r>
          <a:endParaRPr lang="en-GB" sz="1400" b="1" kern="1200" dirty="0">
            <a:solidFill>
              <a:srgbClr val="FFFFFF"/>
            </a:solidFill>
            <a:latin typeface="Aptos"/>
            <a:ea typeface="+mn-ea"/>
            <a:cs typeface="+mn-cs"/>
          </a:endParaRPr>
        </a:p>
      </dsp:txBody>
      <dsp:txXfrm>
        <a:off x="30842" y="576911"/>
        <a:ext cx="5549252" cy="570116"/>
      </dsp:txXfrm>
    </dsp:sp>
    <dsp:sp modelId="{A2B3579D-0453-4484-A40D-AE1621C04A0D}">
      <dsp:nvSpPr>
        <dsp:cNvPr id="0" name=""/>
        <dsp:cNvSpPr/>
      </dsp:nvSpPr>
      <dsp:spPr>
        <a:xfrm>
          <a:off x="0" y="1223949"/>
          <a:ext cx="5610936" cy="6318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dirty="0">
              <a:solidFill>
                <a:srgbClr val="FFFFFF"/>
              </a:solidFill>
              <a:latin typeface="Aptos"/>
              <a:ea typeface="+mn-ea"/>
              <a:cs typeface="+mn-cs"/>
            </a:rPr>
            <a:t>Search terms: </a:t>
          </a:r>
          <a:r>
            <a:rPr lang="en-GB" sz="1600" b="0" i="1" kern="1200" dirty="0">
              <a:solidFill>
                <a:srgbClr val="FFFFFF"/>
              </a:solidFill>
              <a:latin typeface="Aptos"/>
              <a:ea typeface="+mn-ea"/>
              <a:cs typeface="+mn-cs"/>
            </a:rPr>
            <a:t>“teenage girls AND anxiety UK</a:t>
          </a:r>
          <a:r>
            <a:rPr lang="en-GB" sz="1600" b="0" kern="1200" dirty="0">
              <a:solidFill>
                <a:srgbClr val="FFFFFF"/>
              </a:solidFill>
              <a:latin typeface="Aptos"/>
              <a:ea typeface="+mn-ea"/>
              <a:cs typeface="+mn-cs"/>
            </a:rPr>
            <a:t>”, </a:t>
          </a:r>
          <a:r>
            <a:rPr lang="en-GB" sz="1600" b="0" i="1" kern="1200" dirty="0">
              <a:solidFill>
                <a:srgbClr val="FFFFFF"/>
              </a:solidFill>
              <a:latin typeface="Aptos"/>
              <a:ea typeface="+mn-ea"/>
              <a:cs typeface="+mn-cs"/>
            </a:rPr>
            <a:t>“social media AND mental health</a:t>
          </a:r>
          <a:r>
            <a:rPr lang="en-GB" sz="1600" b="0" kern="1200" dirty="0">
              <a:solidFill>
                <a:srgbClr val="FFFFFF"/>
              </a:solidFill>
              <a:latin typeface="Aptos"/>
              <a:ea typeface="+mn-ea"/>
              <a:cs typeface="+mn-cs"/>
            </a:rPr>
            <a:t>”, </a:t>
          </a:r>
          <a:r>
            <a:rPr lang="en-GB" sz="1600" b="0" i="1" kern="1200" dirty="0">
              <a:solidFill>
                <a:srgbClr val="FFFFFF"/>
              </a:solidFill>
              <a:latin typeface="Aptos"/>
              <a:ea typeface="+mn-ea"/>
              <a:cs typeface="+mn-cs"/>
            </a:rPr>
            <a:t>“academic stress adolescents</a:t>
          </a:r>
          <a:r>
            <a:rPr lang="en-GB" sz="1600" b="0" kern="1200" dirty="0">
              <a:solidFill>
                <a:srgbClr val="FFFFFF"/>
              </a:solidFill>
              <a:latin typeface="Aptos"/>
              <a:ea typeface="+mn-ea"/>
              <a:cs typeface="+mn-cs"/>
            </a:rPr>
            <a:t>”.</a:t>
          </a:r>
          <a:endParaRPr lang="en-GB" sz="1600" kern="1200" dirty="0">
            <a:solidFill>
              <a:srgbClr val="FFFFFF"/>
            </a:solidFill>
            <a:latin typeface="Aptos"/>
            <a:ea typeface="+mn-ea"/>
            <a:cs typeface="+mn-cs"/>
          </a:endParaRPr>
        </a:p>
      </dsp:txBody>
      <dsp:txXfrm>
        <a:off x="30842" y="1254791"/>
        <a:ext cx="5549252" cy="570116"/>
      </dsp:txXfrm>
    </dsp:sp>
    <dsp:sp modelId="{7A6A2452-1C0A-48B2-A8E4-3972CDBB4D33}">
      <dsp:nvSpPr>
        <dsp:cNvPr id="0" name=""/>
        <dsp:cNvSpPr/>
      </dsp:nvSpPr>
      <dsp:spPr>
        <a:xfrm>
          <a:off x="0" y="1901829"/>
          <a:ext cx="5610936" cy="6318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dirty="0">
              <a:solidFill>
                <a:srgbClr val="FFFFFF"/>
              </a:solidFill>
              <a:latin typeface="Aptos"/>
              <a:ea typeface="+mn-ea"/>
              <a:cs typeface="+mn-cs"/>
            </a:rPr>
            <a:t>Boolean operators (</a:t>
          </a:r>
          <a:r>
            <a:rPr lang="en-GB" sz="1600" b="0" i="1" kern="1200" dirty="0">
              <a:solidFill>
                <a:srgbClr val="FFFFFF"/>
              </a:solidFill>
              <a:latin typeface="Aptos"/>
              <a:ea typeface="+mn-ea"/>
              <a:cs typeface="+mn-cs"/>
            </a:rPr>
            <a:t>AND</a:t>
          </a:r>
          <a:r>
            <a:rPr lang="en-GB" sz="1600" b="0" kern="1200" dirty="0">
              <a:solidFill>
                <a:srgbClr val="FFFFFF"/>
              </a:solidFill>
              <a:latin typeface="Aptos"/>
              <a:ea typeface="+mn-ea"/>
              <a:cs typeface="+mn-cs"/>
            </a:rPr>
            <a:t>, </a:t>
          </a:r>
          <a:r>
            <a:rPr lang="en-GB" sz="1600" b="0" i="1" kern="1200" dirty="0">
              <a:solidFill>
                <a:srgbClr val="FFFFFF"/>
              </a:solidFill>
              <a:latin typeface="Aptos"/>
              <a:ea typeface="+mn-ea"/>
              <a:cs typeface="+mn-cs"/>
            </a:rPr>
            <a:t>OR</a:t>
          </a:r>
          <a:r>
            <a:rPr lang="en-GB" sz="1600" b="0" kern="1200" dirty="0">
              <a:solidFill>
                <a:srgbClr val="FFFFFF"/>
              </a:solidFill>
              <a:latin typeface="Aptos"/>
              <a:ea typeface="+mn-ea"/>
              <a:cs typeface="+mn-cs"/>
            </a:rPr>
            <a:t>) refined search results (Aveyard, 2019; Ridley, 2012).</a:t>
          </a:r>
          <a:endParaRPr lang="en-GB" sz="1600" kern="1200" dirty="0">
            <a:solidFill>
              <a:srgbClr val="FFFFFF"/>
            </a:solidFill>
            <a:latin typeface="Aptos"/>
            <a:ea typeface="+mn-ea"/>
            <a:cs typeface="+mn-cs"/>
          </a:endParaRPr>
        </a:p>
      </dsp:txBody>
      <dsp:txXfrm>
        <a:off x="30842" y="1932671"/>
        <a:ext cx="5549252" cy="570116"/>
      </dsp:txXfrm>
    </dsp:sp>
    <dsp:sp modelId="{0992D1AA-2E6D-441F-A5AB-D9C9B7440F0B}">
      <dsp:nvSpPr>
        <dsp:cNvPr id="0" name=""/>
        <dsp:cNvSpPr/>
      </dsp:nvSpPr>
      <dsp:spPr>
        <a:xfrm>
          <a:off x="0" y="2579709"/>
          <a:ext cx="5610936" cy="6318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dirty="0">
              <a:solidFill>
                <a:srgbClr val="FFFFFF"/>
              </a:solidFill>
              <a:latin typeface="Aptos"/>
              <a:ea typeface="+mn-ea"/>
              <a:cs typeface="+mn-cs"/>
            </a:rPr>
            <a:t>Inclusion criteria: peer-reviewed, English-language studies published between </a:t>
          </a:r>
          <a:r>
            <a:rPr lang="en-GB" sz="1600" b="1" kern="1200" dirty="0">
              <a:solidFill>
                <a:srgbClr val="FFFFFF"/>
              </a:solidFill>
              <a:latin typeface="Aptos"/>
              <a:ea typeface="+mn-ea"/>
              <a:cs typeface="+mn-cs"/>
            </a:rPr>
            <a:t>2015–2025</a:t>
          </a:r>
          <a:r>
            <a:rPr lang="en-GB" sz="1600" b="0" kern="1200" dirty="0">
              <a:solidFill>
                <a:srgbClr val="FFFFFF"/>
              </a:solidFill>
              <a:latin typeface="Aptos"/>
              <a:ea typeface="+mn-ea"/>
              <a:cs typeface="+mn-cs"/>
            </a:rPr>
            <a:t>.</a:t>
          </a:r>
          <a:endParaRPr lang="en-GB" sz="1600" kern="1200" dirty="0">
            <a:solidFill>
              <a:srgbClr val="FFFFFF"/>
            </a:solidFill>
            <a:latin typeface="Aptos"/>
            <a:ea typeface="+mn-ea"/>
            <a:cs typeface="+mn-cs"/>
          </a:endParaRPr>
        </a:p>
      </dsp:txBody>
      <dsp:txXfrm>
        <a:off x="30842" y="2610551"/>
        <a:ext cx="5549252" cy="570116"/>
      </dsp:txXfrm>
    </dsp:sp>
    <dsp:sp modelId="{1AA881CB-5483-4913-8FE3-99E8FF262766}">
      <dsp:nvSpPr>
        <dsp:cNvPr id="0" name=""/>
        <dsp:cNvSpPr/>
      </dsp:nvSpPr>
      <dsp:spPr>
        <a:xfrm>
          <a:off x="0" y="3257589"/>
          <a:ext cx="5610936" cy="63180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dirty="0">
              <a:solidFill>
                <a:srgbClr val="FFFFFF"/>
              </a:solidFill>
              <a:latin typeface="Aptos"/>
              <a:ea typeface="+mn-ea"/>
              <a:cs typeface="+mn-cs"/>
            </a:rPr>
            <a:t>Emphasis placed on </a:t>
          </a:r>
          <a:r>
            <a:rPr lang="en-GB" sz="1600" b="1" kern="1200" dirty="0">
              <a:solidFill>
                <a:srgbClr val="FFFFFF"/>
              </a:solidFill>
              <a:latin typeface="Aptos"/>
              <a:ea typeface="+mn-ea"/>
              <a:cs typeface="+mn-cs"/>
            </a:rPr>
            <a:t>UK-based evidence</a:t>
          </a:r>
          <a:r>
            <a:rPr lang="en-GB" sz="1600" b="0" kern="1200" dirty="0">
              <a:solidFill>
                <a:srgbClr val="FFFFFF"/>
              </a:solidFill>
              <a:latin typeface="Aptos"/>
              <a:ea typeface="+mn-ea"/>
              <a:cs typeface="+mn-cs"/>
            </a:rPr>
            <a:t> and adolescent populations.</a:t>
          </a:r>
          <a:endParaRPr lang="en-GB" sz="1600" kern="1200" dirty="0">
            <a:solidFill>
              <a:srgbClr val="FFFFFF"/>
            </a:solidFill>
            <a:latin typeface="Aptos"/>
            <a:ea typeface="+mn-ea"/>
            <a:cs typeface="+mn-cs"/>
          </a:endParaRPr>
        </a:p>
      </dsp:txBody>
      <dsp:txXfrm>
        <a:off x="30842" y="3288431"/>
        <a:ext cx="5549252" cy="570116"/>
      </dsp:txXfrm>
    </dsp:sp>
    <dsp:sp modelId="{C761E1FD-EBEE-408C-AB50-C57E999BADA0}">
      <dsp:nvSpPr>
        <dsp:cNvPr id="0" name=""/>
        <dsp:cNvSpPr/>
      </dsp:nvSpPr>
      <dsp:spPr>
        <a:xfrm>
          <a:off x="0" y="3935469"/>
          <a:ext cx="5610936" cy="631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1" kern="1200" dirty="0">
              <a:solidFill>
                <a:srgbClr val="FFFFFF"/>
              </a:solidFill>
              <a:latin typeface="Calibri"/>
              <a:ea typeface="Calibri"/>
              <a:cs typeface="Calibri"/>
            </a:rPr>
            <a:t>Please see dissertation 3.6 for summery table</a:t>
          </a:r>
        </a:p>
      </dsp:txBody>
      <dsp:txXfrm>
        <a:off x="30842" y="3966311"/>
        <a:ext cx="5549252" cy="57011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digital.nhs.uk/data-and-information/publications/statistical/mental-health-of-children-and-young-people-in-england/2022" TargetMode="External"/><Relationship Id="rId2" Type="http://schemas.openxmlformats.org/officeDocument/2006/relationships/hyperlink" Target="https://doi.org/10.1038/s41562-025-02134-4"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ngminds.org.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extBox 4">
            <a:extLst>
              <a:ext uri="{FF2B5EF4-FFF2-40B4-BE49-F238E27FC236}">
                <a16:creationId xmlns:a16="http://schemas.microsoft.com/office/drawing/2014/main" id="{AFAAFC23-FAC9-058E-709D-02A1B602909F}"/>
              </a:ext>
            </a:extLst>
          </p:cNvPr>
          <p:cNvGraphicFramePr/>
          <p:nvPr>
            <p:extLst>
              <p:ext uri="{D42A27DB-BD31-4B8C-83A1-F6EECF244321}">
                <p14:modId xmlns:p14="http://schemas.microsoft.com/office/powerpoint/2010/main" val="4541078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450310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661918"/>
            <a:ext cx="10515600" cy="2374692"/>
          </a:xfrm>
          <a:prstGeom prst="roundRect">
            <a:avLst/>
          </a:prstGeom>
        </p:spPr>
        <p:txBody>
          <a:bodyPr>
            <a:normAutofit/>
          </a:bodyPr>
          <a:lstStyle/>
          <a:p>
            <a:r>
              <a:rPr lang="en-GB" sz="4000">
                <a:latin typeface="Calibri"/>
                <a:ea typeface="Calibri"/>
                <a:cs typeface="Calibri"/>
              </a:rPr>
              <a:t>What are the key contributors in anxiety among teenage girls in the UK?</a:t>
            </a:r>
          </a:p>
        </p:txBody>
      </p:sp>
      <p:sp>
        <p:nvSpPr>
          <p:cNvPr id="3" name="Subtitle 2"/>
          <p:cNvSpPr>
            <a:spLocks noGrp="1"/>
          </p:cNvSpPr>
          <p:nvPr>
            <p:ph sz="half" idx="1"/>
          </p:nvPr>
        </p:nvSpPr>
        <p:spPr>
          <a:xfrm>
            <a:off x="120375" y="1163019"/>
            <a:ext cx="5976729" cy="4594291"/>
          </a:xfrm>
          <a:prstGeom prst="roundRect">
            <a:avLst/>
          </a:prstGeom>
        </p:spPr>
        <p:style>
          <a:lnRef idx="2">
            <a:schemeClr val="accent5">
              <a:shade val="15000"/>
            </a:schemeClr>
          </a:lnRef>
          <a:fillRef idx="1">
            <a:schemeClr val="accent5"/>
          </a:fillRef>
          <a:effectRef idx="0">
            <a:schemeClr val="accent5"/>
          </a:effectRef>
          <a:fontRef idx="minor">
            <a:schemeClr val="lt1"/>
          </a:fontRef>
        </p:style>
        <p:txBody>
          <a:bodyPr vert="horz" lIns="91440" tIns="45720" rIns="91440" bIns="45720" rtlCol="0" anchor="t">
            <a:noAutofit/>
          </a:bodyPr>
          <a:lstStyle/>
          <a:p>
            <a:r>
              <a:rPr lang="en-GB" sz="1800" b="1">
                <a:latin typeface="Calibri"/>
                <a:ea typeface="Calibri"/>
                <a:cs typeface="Calibri"/>
              </a:rPr>
              <a:t>Introduction &amp; Research Aim</a:t>
            </a:r>
          </a:p>
          <a:p>
            <a:r>
              <a:rPr lang="en-GB" sz="1800" b="1">
                <a:latin typeface="Calibri"/>
                <a:ea typeface="+mn-lt"/>
                <a:cs typeface="+mn-lt"/>
              </a:rPr>
              <a:t>Anxiety disorders are one of the most common mental health concerns among UK adolescents, particularly teenage girls (NHS Digital, 2022).</a:t>
            </a:r>
            <a:endParaRPr lang="en-GB" sz="1800" b="1">
              <a:latin typeface="Calibri"/>
              <a:ea typeface="Calibri"/>
              <a:cs typeface="Calibri"/>
            </a:endParaRPr>
          </a:p>
          <a:p>
            <a:r>
              <a:rPr lang="en-GB" sz="1800" b="1">
                <a:latin typeface="Calibri"/>
                <a:ea typeface="+mn-lt"/>
                <a:cs typeface="+mn-lt"/>
              </a:rPr>
              <a:t>Recent studies highlight </a:t>
            </a:r>
            <a:r>
              <a:rPr lang="en-GB" sz="1800" b="1" i="1">
                <a:latin typeface="Calibri"/>
                <a:ea typeface="+mn-lt"/>
                <a:cs typeface="+mn-lt"/>
              </a:rPr>
              <a:t>social, academic, and familial pressures</a:t>
            </a:r>
            <a:r>
              <a:rPr lang="en-GB" sz="1800" b="1">
                <a:latin typeface="Calibri"/>
                <a:ea typeface="+mn-lt"/>
                <a:cs typeface="+mn-lt"/>
              </a:rPr>
              <a:t> as major contributing factors (Kelly et al., 2018; </a:t>
            </a:r>
            <a:r>
              <a:rPr lang="en-GB" sz="1800" b="1" err="1">
                <a:latin typeface="Calibri"/>
                <a:ea typeface="+mn-lt"/>
                <a:cs typeface="+mn-lt"/>
              </a:rPr>
              <a:t>YoungMinds</a:t>
            </a:r>
            <a:r>
              <a:rPr lang="en-GB" sz="1800" b="1">
                <a:latin typeface="Calibri"/>
                <a:ea typeface="+mn-lt"/>
                <a:cs typeface="+mn-lt"/>
              </a:rPr>
              <a:t>, 2021).</a:t>
            </a:r>
            <a:endParaRPr lang="en-GB" sz="1800" b="1">
              <a:latin typeface="Calibri"/>
              <a:ea typeface="Calibri"/>
              <a:cs typeface="Calibri"/>
            </a:endParaRPr>
          </a:p>
          <a:p>
            <a:r>
              <a:rPr lang="en-GB" sz="1800" b="1">
                <a:latin typeface="Calibri"/>
                <a:ea typeface="+mn-lt"/>
                <a:cs typeface="+mn-lt"/>
              </a:rPr>
              <a:t>The aim of this secondary research is to critically examine key contributors to anxiety among teenage girls in the UK and assess how social, educational, and health systems respond to these challenges.</a:t>
            </a:r>
            <a:endParaRPr lang="en-GB" sz="1800" b="1">
              <a:latin typeface="Calibri"/>
              <a:ea typeface="Calibri"/>
              <a:cs typeface="Calibri"/>
            </a:endParaRPr>
          </a:p>
          <a:p>
            <a:r>
              <a:rPr lang="en-GB" sz="1800" b="1">
                <a:latin typeface="Calibri"/>
                <a:ea typeface="+mn-lt"/>
                <a:cs typeface="+mn-lt"/>
              </a:rPr>
              <a:t>Understanding these causes helps improve early interventions, reduce stigma, and inform national wellbeing strategies (Anderson et al., 2024).</a:t>
            </a:r>
            <a:endParaRPr lang="en-GB" sz="1800" b="1">
              <a:latin typeface="Calibri"/>
              <a:ea typeface="Calibri"/>
              <a:cs typeface="Calibri"/>
            </a:endParaRPr>
          </a:p>
          <a:p>
            <a:endParaRPr lang="en-GB">
              <a:latin typeface="Calibri"/>
              <a:ea typeface="Calibri"/>
              <a:cs typeface="Calibri"/>
            </a:endParaRPr>
          </a:p>
        </p:txBody>
      </p:sp>
      <p:graphicFrame>
        <p:nvGraphicFramePr>
          <p:cNvPr id="15" name="Content Placeholder 4">
            <a:extLst>
              <a:ext uri="{FF2B5EF4-FFF2-40B4-BE49-F238E27FC236}">
                <a16:creationId xmlns:a16="http://schemas.microsoft.com/office/drawing/2014/main" id="{D6655D47-BDB0-7C48-138B-A7B191C3D02C}"/>
              </a:ext>
            </a:extLst>
          </p:cNvPr>
          <p:cNvGraphicFramePr>
            <a:graphicFrameLocks noGrp="1"/>
          </p:cNvGraphicFramePr>
          <p:nvPr>
            <p:ph sz="half" idx="2"/>
            <p:extLst>
              <p:ext uri="{D42A27DB-BD31-4B8C-83A1-F6EECF244321}">
                <p14:modId xmlns:p14="http://schemas.microsoft.com/office/powerpoint/2010/main" val="1165992869"/>
              </p:ext>
            </p:extLst>
          </p:nvPr>
        </p:nvGraphicFramePr>
        <p:xfrm>
          <a:off x="6437243" y="147019"/>
          <a:ext cx="5610936" cy="5113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4" name="TextBox 203">
            <a:extLst>
              <a:ext uri="{FF2B5EF4-FFF2-40B4-BE49-F238E27FC236}">
                <a16:creationId xmlns:a16="http://schemas.microsoft.com/office/drawing/2014/main" id="{64C54A9A-55D7-9A1F-4B75-0A75DD6D23E0}"/>
              </a:ext>
            </a:extLst>
          </p:cNvPr>
          <p:cNvSpPr txBox="1"/>
          <p:nvPr/>
        </p:nvSpPr>
        <p:spPr>
          <a:xfrm>
            <a:off x="6267174" y="4759740"/>
            <a:ext cx="5272156" cy="2031325"/>
          </a:xfrm>
          <a:prstGeom prst="rect">
            <a:avLst/>
          </a:prstGeom>
          <a:solidFill>
            <a:schemeClr val="accent6">
              <a:lumMod val="60000"/>
              <a:lumOff val="40000"/>
            </a:schemeClr>
          </a:solidFill>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latin typeface="Calibri"/>
                <a:ea typeface="+mn-lt"/>
                <a:cs typeface="+mn-lt"/>
              </a:rPr>
              <a:t>Social Media Influence – 45% (Kelly et al., 2018; NHS Digital, 2022)</a:t>
            </a:r>
            <a:endParaRPr lang="en-US" b="1">
              <a:latin typeface="Calibri"/>
              <a:ea typeface="Calibri"/>
              <a:cs typeface="Calibri"/>
            </a:endParaRPr>
          </a:p>
          <a:p>
            <a:pPr marL="285750" indent="-285750">
              <a:buFont typeface="Arial"/>
              <a:buChar char="•"/>
            </a:pPr>
            <a:r>
              <a:rPr lang="en-GB" b="1">
                <a:latin typeface="Calibri"/>
                <a:ea typeface="+mn-lt"/>
                <a:cs typeface="+mn-lt"/>
              </a:rPr>
              <a:t>Academic Pressure – 30% (</a:t>
            </a:r>
            <a:r>
              <a:rPr lang="en-GB" b="1" err="1">
                <a:latin typeface="Calibri"/>
                <a:ea typeface="+mn-lt"/>
                <a:cs typeface="+mn-lt"/>
              </a:rPr>
              <a:t>YoungMinds</a:t>
            </a:r>
            <a:r>
              <a:rPr lang="en-GB" b="1">
                <a:latin typeface="Calibri"/>
                <a:ea typeface="+mn-lt"/>
                <a:cs typeface="+mn-lt"/>
              </a:rPr>
              <a:t>, 2021)</a:t>
            </a:r>
            <a:endParaRPr lang="en-GB" b="1">
              <a:latin typeface="Calibri"/>
              <a:ea typeface="Calibri"/>
              <a:cs typeface="Calibri"/>
            </a:endParaRPr>
          </a:p>
          <a:p>
            <a:pPr marL="285750" indent="-285750">
              <a:buFont typeface="Arial"/>
              <a:buChar char="•"/>
            </a:pPr>
            <a:r>
              <a:rPr lang="en-GB" b="1">
                <a:latin typeface="Calibri"/>
                <a:ea typeface="+mn-lt"/>
                <a:cs typeface="+mn-lt"/>
              </a:rPr>
              <a:t>Family/Peer Expectations – 15% (Anderson et al., 2024)</a:t>
            </a:r>
            <a:endParaRPr lang="en-GB" b="1">
              <a:latin typeface="Calibri"/>
              <a:ea typeface="Calibri"/>
              <a:cs typeface="Calibri"/>
            </a:endParaRPr>
          </a:p>
          <a:p>
            <a:pPr marL="285750" indent="-285750">
              <a:buFont typeface="Arial"/>
              <a:buChar char="•"/>
            </a:pPr>
            <a:r>
              <a:rPr lang="en-GB" b="1">
                <a:latin typeface="Calibri"/>
                <a:ea typeface="+mn-lt"/>
                <a:cs typeface="+mn-lt"/>
              </a:rPr>
              <a:t>COVID-19 Impact – 10% (Otter et al., 2024</a:t>
            </a:r>
            <a:r>
              <a:rPr lang="en-GB">
                <a:ea typeface="+mn-lt"/>
                <a:cs typeface="+mn-lt"/>
              </a:rPr>
              <a:t>)</a:t>
            </a:r>
            <a:endParaRPr lang="en-GB"/>
          </a:p>
          <a:p>
            <a:pPr algn="l"/>
            <a:endParaRPr lang="en-GB"/>
          </a:p>
        </p:txBody>
      </p:sp>
      <p:sp>
        <p:nvSpPr>
          <p:cNvPr id="205" name="Arrow: Right 204">
            <a:extLst>
              <a:ext uri="{FF2B5EF4-FFF2-40B4-BE49-F238E27FC236}">
                <a16:creationId xmlns:a16="http://schemas.microsoft.com/office/drawing/2014/main" id="{B7A6E28B-5592-3A5E-DE59-B9BF5F39F3A1}"/>
              </a:ext>
            </a:extLst>
          </p:cNvPr>
          <p:cNvSpPr/>
          <p:nvPr/>
        </p:nvSpPr>
        <p:spPr>
          <a:xfrm>
            <a:off x="3533912" y="5946913"/>
            <a:ext cx="2391972" cy="55089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7" name="TextBox 206">
            <a:extLst>
              <a:ext uri="{FF2B5EF4-FFF2-40B4-BE49-F238E27FC236}">
                <a16:creationId xmlns:a16="http://schemas.microsoft.com/office/drawing/2014/main" id="{B9183A22-50B6-69ED-B40E-1062B90D7D3E}"/>
              </a:ext>
            </a:extLst>
          </p:cNvPr>
          <p:cNvSpPr txBox="1"/>
          <p:nvPr/>
        </p:nvSpPr>
        <p:spPr>
          <a:xfrm>
            <a:off x="121479" y="5946912"/>
            <a:ext cx="3151809" cy="400110"/>
          </a:xfrm>
          <a:prstGeom prst="rect">
            <a:avLst/>
          </a:prstGeom>
          <a:solidFill>
            <a:srgbClr val="7030A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ea typeface="+mn-lt"/>
                <a:cs typeface="+mn-lt"/>
              </a:rPr>
              <a:t>K</a:t>
            </a:r>
            <a:r>
              <a:rPr lang="en-GB" sz="2000">
                <a:solidFill>
                  <a:schemeClr val="bg1"/>
                </a:solidFill>
                <a:latin typeface="Calibri"/>
                <a:ea typeface="+mn-lt"/>
                <a:cs typeface="+mn-lt"/>
              </a:rPr>
              <a:t>ey Contributors to Anxiety</a:t>
            </a:r>
            <a:endParaRPr lang="en-US" sz="2000">
              <a:solidFill>
                <a:schemeClr val="bg1"/>
              </a:solidFill>
              <a:latin typeface="Calibri"/>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C8DC97-2BA0-7DE2-03F6-AC017D27579A}"/>
              </a:ext>
            </a:extLst>
          </p:cNvPr>
          <p:cNvSpPr txBox="1"/>
          <p:nvPr/>
        </p:nvSpPr>
        <p:spPr>
          <a:xfrm>
            <a:off x="44174" y="-11044"/>
            <a:ext cx="5625547" cy="3139321"/>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ea typeface="Calibri"/>
                <a:cs typeface="Calibri"/>
              </a:rPr>
              <a:t>Research Validation    </a:t>
            </a:r>
            <a:endParaRPr lang="en-US">
              <a:latin typeface="Calibri"/>
              <a:ea typeface="Calibri"/>
              <a:cs typeface="Calibri"/>
            </a:endParaRPr>
          </a:p>
          <a:p>
            <a:pPr marL="285750" indent="-285750">
              <a:buFont typeface="Arial"/>
              <a:buChar char="•"/>
            </a:pPr>
            <a:r>
              <a:rPr lang="en-GB">
                <a:latin typeface="Calibri"/>
                <a:ea typeface="+mn-lt"/>
                <a:cs typeface="+mn-lt"/>
              </a:rPr>
              <a:t>Reliability ensured through the CRAAP test (Currency, Relevance, Authority, Accuracy, Purpose) (</a:t>
            </a:r>
            <a:r>
              <a:rPr lang="en-GB" err="1">
                <a:latin typeface="Calibri"/>
                <a:ea typeface="+mn-lt"/>
                <a:cs typeface="+mn-lt"/>
              </a:rPr>
              <a:t>Esparrago</a:t>
            </a:r>
            <a:r>
              <a:rPr lang="en-GB">
                <a:latin typeface="Calibri"/>
                <a:ea typeface="+mn-lt"/>
                <a:cs typeface="+mn-lt"/>
              </a:rPr>
              <a:t>-Kalidas, 2021).</a:t>
            </a:r>
            <a:endParaRPr lang="en-GB">
              <a:latin typeface="Calibri"/>
              <a:ea typeface="Calibri"/>
              <a:cs typeface="Calibri"/>
            </a:endParaRPr>
          </a:p>
          <a:p>
            <a:pPr marL="285750" indent="-285750">
              <a:buFont typeface="Arial"/>
              <a:buChar char="•"/>
            </a:pPr>
            <a:endParaRPr lang="en-GB">
              <a:latin typeface="Calibri"/>
              <a:ea typeface="+mn-lt"/>
              <a:cs typeface="+mn-lt"/>
            </a:endParaRPr>
          </a:p>
          <a:p>
            <a:pPr marL="285750" indent="-285750">
              <a:buFont typeface="Arial"/>
              <a:buChar char="•"/>
            </a:pPr>
            <a:r>
              <a:rPr lang="en-GB">
                <a:latin typeface="Calibri"/>
                <a:ea typeface="+mn-lt"/>
                <a:cs typeface="+mn-lt"/>
              </a:rPr>
              <a:t>Only peer-reviewed or official sources included (Aveyard, 2019).</a:t>
            </a:r>
            <a:endParaRPr lang="en-GB">
              <a:latin typeface="Calibri"/>
              <a:ea typeface="Calibri"/>
              <a:cs typeface="Calibri"/>
            </a:endParaRPr>
          </a:p>
          <a:p>
            <a:pPr marL="285750" indent="-285750">
              <a:buFont typeface="Arial"/>
              <a:buChar char="•"/>
            </a:pPr>
            <a:endParaRPr lang="en-GB">
              <a:latin typeface="Calibri"/>
              <a:ea typeface="+mn-lt"/>
              <a:cs typeface="+mn-lt"/>
            </a:endParaRPr>
          </a:p>
          <a:p>
            <a:pPr marL="285750" indent="-285750">
              <a:buFont typeface="Arial"/>
              <a:buChar char="•"/>
            </a:pPr>
            <a:r>
              <a:rPr lang="en-GB">
                <a:latin typeface="Calibri"/>
                <a:ea typeface="+mn-lt"/>
                <a:cs typeface="+mn-lt"/>
              </a:rPr>
              <a:t>Compared data across multiple studies to confirm consistency and minimise bias.</a:t>
            </a:r>
            <a:endParaRPr lang="en-GB">
              <a:latin typeface="Calibri"/>
              <a:ea typeface="Calibri"/>
              <a:cs typeface="Calibri"/>
            </a:endParaRPr>
          </a:p>
          <a:p>
            <a:pPr algn="l"/>
            <a:endParaRPr lang="en-GB">
              <a:latin typeface="Calibri"/>
              <a:ea typeface="Calibri"/>
              <a:cs typeface="Calibri"/>
            </a:endParaRPr>
          </a:p>
        </p:txBody>
      </p:sp>
      <p:sp>
        <p:nvSpPr>
          <p:cNvPr id="6" name="TextBox 5">
            <a:extLst>
              <a:ext uri="{FF2B5EF4-FFF2-40B4-BE49-F238E27FC236}">
                <a16:creationId xmlns:a16="http://schemas.microsoft.com/office/drawing/2014/main" id="{840B91A4-C34B-EF6B-1B56-D31692E12412}"/>
              </a:ext>
            </a:extLst>
          </p:cNvPr>
          <p:cNvSpPr txBox="1"/>
          <p:nvPr/>
        </p:nvSpPr>
        <p:spPr>
          <a:xfrm>
            <a:off x="5422347" y="-5523"/>
            <a:ext cx="6785112" cy="4823400"/>
          </a:xfrm>
          <a:prstGeom prst="rect">
            <a:avLst/>
          </a:prstGeom>
          <a:solidFill>
            <a:schemeClr val="accent5"/>
          </a:solidFill>
          <a:ln>
            <a:solidFill>
              <a:schemeClr val="accent4">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latin typeface="Calibri"/>
                <a:ea typeface="Calibri"/>
                <a:cs typeface="Calibri"/>
              </a:rPr>
              <a:t>Thematic Analysis</a:t>
            </a:r>
            <a:endParaRPr lang="en-US" b="1">
              <a:solidFill>
                <a:schemeClr val="bg1"/>
              </a:solidFill>
              <a:latin typeface="Calibri"/>
              <a:ea typeface="Calibri"/>
              <a:cs typeface="Calibri"/>
            </a:endParaRPr>
          </a:p>
          <a:p>
            <a:pPr marL="285750" indent="-285750">
              <a:buFont typeface="Arial"/>
              <a:buChar char="•"/>
            </a:pPr>
            <a:r>
              <a:rPr lang="en-GB" b="1">
                <a:solidFill>
                  <a:schemeClr val="bg1"/>
                </a:solidFill>
                <a:latin typeface="Calibri"/>
                <a:ea typeface="+mn-lt"/>
                <a:cs typeface="+mn-lt"/>
              </a:rPr>
              <a:t>Social Media Pressure: Linked to cyberbullying, unrealistic comparisons, and self-esteem issues (Kelly et al., 2018).</a:t>
            </a:r>
            <a:endParaRPr lang="en-GB" b="1">
              <a:solidFill>
                <a:schemeClr val="bg1"/>
              </a:solidFill>
              <a:latin typeface="Calibri"/>
              <a:ea typeface="Calibri"/>
              <a:cs typeface="Calibri"/>
            </a:endParaRPr>
          </a:p>
          <a:p>
            <a:pPr marL="285750" indent="-285750">
              <a:buFont typeface="Arial"/>
              <a:buChar char="•"/>
            </a:pPr>
            <a:endParaRPr lang="en-GB" b="1">
              <a:solidFill>
                <a:schemeClr val="bg1"/>
              </a:solidFill>
              <a:latin typeface="Calibri"/>
              <a:ea typeface="+mn-lt"/>
              <a:cs typeface="+mn-lt"/>
            </a:endParaRPr>
          </a:p>
          <a:p>
            <a:pPr marL="285750" indent="-285750">
              <a:buFont typeface="Arial"/>
              <a:buChar char="•"/>
            </a:pPr>
            <a:r>
              <a:rPr lang="en-GB" b="1">
                <a:solidFill>
                  <a:schemeClr val="bg1"/>
                </a:solidFill>
                <a:latin typeface="Calibri"/>
                <a:ea typeface="+mn-lt"/>
                <a:cs typeface="+mn-lt"/>
              </a:rPr>
              <a:t>Academic Stress: Exam pressure and performance expectations increase anxiety (</a:t>
            </a:r>
            <a:r>
              <a:rPr lang="en-GB" b="1" err="1">
                <a:solidFill>
                  <a:schemeClr val="bg1"/>
                </a:solidFill>
                <a:latin typeface="Calibri"/>
                <a:ea typeface="+mn-lt"/>
                <a:cs typeface="+mn-lt"/>
              </a:rPr>
              <a:t>YoungMinds</a:t>
            </a:r>
            <a:r>
              <a:rPr lang="en-GB" b="1">
                <a:solidFill>
                  <a:schemeClr val="bg1"/>
                </a:solidFill>
                <a:latin typeface="Calibri"/>
                <a:ea typeface="+mn-lt"/>
                <a:cs typeface="+mn-lt"/>
              </a:rPr>
              <a:t>, 2021).</a:t>
            </a:r>
            <a:endParaRPr lang="en-GB" b="1">
              <a:solidFill>
                <a:schemeClr val="bg1"/>
              </a:solidFill>
              <a:latin typeface="Calibri"/>
              <a:ea typeface="Calibri"/>
              <a:cs typeface="Calibri"/>
            </a:endParaRPr>
          </a:p>
          <a:p>
            <a:pPr marL="285750" indent="-285750">
              <a:buFont typeface="Arial"/>
              <a:buChar char="•"/>
            </a:pPr>
            <a:endParaRPr lang="en-GB" b="1">
              <a:solidFill>
                <a:schemeClr val="bg1"/>
              </a:solidFill>
              <a:latin typeface="Calibri"/>
              <a:ea typeface="+mn-lt"/>
              <a:cs typeface="+mn-lt"/>
            </a:endParaRPr>
          </a:p>
          <a:p>
            <a:pPr marL="285750" indent="-285750">
              <a:buFont typeface="Arial"/>
              <a:buChar char="•"/>
            </a:pPr>
            <a:r>
              <a:rPr lang="en-GB" b="1">
                <a:solidFill>
                  <a:schemeClr val="bg1"/>
                </a:solidFill>
                <a:latin typeface="Calibri"/>
                <a:ea typeface="+mn-lt"/>
                <a:cs typeface="+mn-lt"/>
              </a:rPr>
              <a:t>Family/Peer Relationships: Social expectations and conflict contribute to emotional distress (Anderson et al., 2024).</a:t>
            </a:r>
            <a:endParaRPr lang="en-GB" b="1">
              <a:solidFill>
                <a:schemeClr val="bg1"/>
              </a:solidFill>
              <a:latin typeface="Calibri"/>
              <a:ea typeface="Calibri"/>
              <a:cs typeface="Calibri"/>
            </a:endParaRPr>
          </a:p>
          <a:p>
            <a:pPr marL="285750" indent="-285750">
              <a:buFont typeface="Arial"/>
              <a:buChar char="•"/>
            </a:pPr>
            <a:endParaRPr lang="en-GB" b="1">
              <a:solidFill>
                <a:schemeClr val="bg1"/>
              </a:solidFill>
              <a:latin typeface="Calibri"/>
              <a:ea typeface="+mn-lt"/>
              <a:cs typeface="+mn-lt"/>
            </a:endParaRPr>
          </a:p>
          <a:p>
            <a:pPr marL="285750" indent="-285750">
              <a:buFont typeface="Arial"/>
              <a:buChar char="•"/>
            </a:pPr>
            <a:r>
              <a:rPr lang="en-GB" b="1">
                <a:solidFill>
                  <a:schemeClr val="bg1"/>
                </a:solidFill>
                <a:latin typeface="Calibri"/>
                <a:ea typeface="+mn-lt"/>
                <a:cs typeface="+mn-lt"/>
              </a:rPr>
              <a:t>COVID-19 Impact: Lockdowns and isolation worsened existing anxiety symptoms (Otter et al., 2024).</a:t>
            </a:r>
            <a:endParaRPr lang="en-GB" b="1">
              <a:solidFill>
                <a:schemeClr val="bg1"/>
              </a:solidFill>
              <a:latin typeface="Calibri"/>
              <a:ea typeface="Calibri"/>
              <a:cs typeface="Calibri"/>
            </a:endParaRPr>
          </a:p>
          <a:p>
            <a:pPr marL="285750" indent="-285750">
              <a:buFont typeface="Arial"/>
              <a:buChar char="•"/>
            </a:pPr>
            <a:endParaRPr lang="en-GB" b="1">
              <a:solidFill>
                <a:schemeClr val="bg1"/>
              </a:solidFill>
              <a:latin typeface="Calibri"/>
              <a:ea typeface="+mn-lt"/>
              <a:cs typeface="+mn-lt"/>
            </a:endParaRPr>
          </a:p>
          <a:p>
            <a:pPr marL="285750" indent="-285750">
              <a:buFont typeface="Arial"/>
              <a:buChar char="•"/>
            </a:pPr>
            <a:r>
              <a:rPr lang="en-GB" b="1">
                <a:solidFill>
                  <a:schemeClr val="bg1"/>
                </a:solidFill>
                <a:latin typeface="Calibri"/>
                <a:ea typeface="+mn-lt"/>
                <a:cs typeface="+mn-lt"/>
              </a:rPr>
              <a:t>Overall, interconnected stressors were identified — digital pressures amplify academic and social challenges (Fassi, Orben &amp; Przybylski, 2025).</a:t>
            </a:r>
            <a:endParaRPr lang="en-GB" b="1">
              <a:solidFill>
                <a:schemeClr val="bg1"/>
              </a:solidFill>
              <a:latin typeface="Calibri"/>
              <a:ea typeface="Calibri"/>
              <a:cs typeface="Calibri"/>
            </a:endParaRPr>
          </a:p>
          <a:p>
            <a:pPr algn="l"/>
            <a:endParaRPr lang="en-GB"/>
          </a:p>
        </p:txBody>
      </p:sp>
      <p:sp>
        <p:nvSpPr>
          <p:cNvPr id="7" name="TextBox 6">
            <a:extLst>
              <a:ext uri="{FF2B5EF4-FFF2-40B4-BE49-F238E27FC236}">
                <a16:creationId xmlns:a16="http://schemas.microsoft.com/office/drawing/2014/main" id="{DA5B40E7-ED48-EB0B-E55B-7BF087F4329E}"/>
              </a:ext>
            </a:extLst>
          </p:cNvPr>
          <p:cNvSpPr txBox="1"/>
          <p:nvPr/>
        </p:nvSpPr>
        <p:spPr>
          <a:xfrm>
            <a:off x="347869" y="399221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73E668EE-6EC8-6255-15E7-8F9591A9565D}"/>
              </a:ext>
            </a:extLst>
          </p:cNvPr>
          <p:cNvSpPr txBox="1"/>
          <p:nvPr/>
        </p:nvSpPr>
        <p:spPr>
          <a:xfrm>
            <a:off x="5521" y="3141871"/>
            <a:ext cx="2411897" cy="3693319"/>
          </a:xfrm>
          <a:prstGeom prst="rect">
            <a:avLst/>
          </a:prstGeom>
          <a:solidFill>
            <a:schemeClr val="accent2"/>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ea typeface="Calibri"/>
                <a:cs typeface="Calibri"/>
              </a:rPr>
              <a:t>Inclusion Criteria</a:t>
            </a:r>
            <a:endParaRPr lang="en-US" b="1">
              <a:latin typeface="Calibri"/>
              <a:ea typeface="Calibri"/>
              <a:cs typeface="Calibri"/>
            </a:endParaRPr>
          </a:p>
          <a:p>
            <a:pPr marL="285750" indent="-285750">
              <a:buFont typeface="Arial"/>
              <a:buChar char="•"/>
            </a:pPr>
            <a:r>
              <a:rPr lang="en-GB" b="1">
                <a:latin typeface="Calibri"/>
                <a:ea typeface="+mn-lt"/>
                <a:cs typeface="+mn-lt"/>
              </a:rPr>
              <a:t>Peer-reviewed studies (2015–2025).</a:t>
            </a:r>
          </a:p>
          <a:p>
            <a:pPr marL="285750" indent="-285750">
              <a:buFont typeface="Arial"/>
              <a:buChar char="•"/>
            </a:pPr>
            <a:r>
              <a:rPr lang="en-GB" b="1">
                <a:latin typeface="Calibri"/>
                <a:ea typeface="+mn-lt"/>
                <a:cs typeface="+mn-lt"/>
              </a:rPr>
              <a:t>Focus on female adolescents aged 13–19.</a:t>
            </a:r>
            <a:endParaRPr lang="en-GB" b="1">
              <a:latin typeface="Calibri"/>
              <a:ea typeface="Calibri"/>
              <a:cs typeface="Calibri"/>
            </a:endParaRPr>
          </a:p>
          <a:p>
            <a:pPr marL="285750" indent="-285750">
              <a:buFont typeface="Arial"/>
              <a:buChar char="•"/>
            </a:pPr>
            <a:r>
              <a:rPr lang="en-GB" b="1">
                <a:latin typeface="Calibri"/>
                <a:ea typeface="+mn-lt"/>
                <a:cs typeface="+mn-lt"/>
              </a:rPr>
              <a:t>UK or comparable Western contexts.</a:t>
            </a:r>
            <a:endParaRPr lang="en-GB" b="1">
              <a:latin typeface="Calibri"/>
              <a:ea typeface="Calibri"/>
              <a:cs typeface="Calibri"/>
            </a:endParaRPr>
          </a:p>
          <a:p>
            <a:pPr marL="285750" indent="-285750">
              <a:buFont typeface="Arial"/>
              <a:buChar char="•"/>
            </a:pPr>
            <a:r>
              <a:rPr lang="en-GB" b="1">
                <a:latin typeface="Calibri"/>
                <a:ea typeface="+mn-lt"/>
                <a:cs typeface="+mn-lt"/>
              </a:rPr>
              <a:t>Sources addressing causes or risk factors of anxiety.</a:t>
            </a:r>
            <a:endParaRPr lang="en-GB" b="1">
              <a:latin typeface="Calibri"/>
              <a:ea typeface="Calibri"/>
              <a:cs typeface="Calibri"/>
            </a:endParaRPr>
          </a:p>
          <a:p>
            <a:pPr algn="l"/>
            <a:endParaRPr lang="en-GB"/>
          </a:p>
        </p:txBody>
      </p:sp>
      <p:sp>
        <p:nvSpPr>
          <p:cNvPr id="9" name="TextBox 8">
            <a:extLst>
              <a:ext uri="{FF2B5EF4-FFF2-40B4-BE49-F238E27FC236}">
                <a16:creationId xmlns:a16="http://schemas.microsoft.com/office/drawing/2014/main" id="{396A8CC6-3572-DC35-1B5F-57F0BE3B04FF}"/>
              </a:ext>
            </a:extLst>
          </p:cNvPr>
          <p:cNvSpPr txBox="1"/>
          <p:nvPr/>
        </p:nvSpPr>
        <p:spPr>
          <a:xfrm>
            <a:off x="2429568" y="3136350"/>
            <a:ext cx="2433981" cy="3416320"/>
          </a:xfrm>
          <a:prstGeom prst="rect">
            <a:avLst/>
          </a:prstGeom>
          <a:solidFill>
            <a:schemeClr val="accent3">
              <a:lumMod val="60000"/>
              <a:lumOff val="40000"/>
            </a:schemeClr>
          </a:solidFill>
          <a:ln>
            <a:solidFill>
              <a:schemeClr val="accent3">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Exclusion Criteria</a:t>
            </a:r>
            <a:endParaRPr lang="en-US"/>
          </a:p>
          <a:p>
            <a:pPr marL="285750" indent="-285750">
              <a:buFont typeface="Arial"/>
              <a:buChar char="•"/>
            </a:pPr>
            <a:r>
              <a:rPr lang="en-GB">
                <a:ea typeface="+mn-lt"/>
                <a:cs typeface="+mn-lt"/>
              </a:rPr>
              <a:t>Non-English or non-peer-reviewed sources.</a:t>
            </a:r>
            <a:endParaRPr lang="en-GB"/>
          </a:p>
          <a:p>
            <a:pPr marL="285750" indent="-285750">
              <a:buFont typeface="Arial"/>
              <a:buChar char="•"/>
            </a:pPr>
            <a:r>
              <a:rPr lang="en-GB">
                <a:ea typeface="+mn-lt"/>
                <a:cs typeface="+mn-lt"/>
              </a:rPr>
              <a:t>Studies older than 10 years (unless foundational).</a:t>
            </a:r>
            <a:endParaRPr lang="en-GB"/>
          </a:p>
          <a:p>
            <a:pPr marL="285750" indent="-285750">
              <a:buFont typeface="Arial"/>
              <a:buChar char="•"/>
            </a:pPr>
            <a:r>
              <a:rPr lang="en-GB">
                <a:ea typeface="+mn-lt"/>
                <a:cs typeface="+mn-lt"/>
              </a:rPr>
              <a:t>Research focused on adults or unrelated mental health issues.</a:t>
            </a:r>
            <a:endParaRPr lang="en-GB"/>
          </a:p>
          <a:p>
            <a:pPr algn="l"/>
            <a:endParaRPr lang="en-GB"/>
          </a:p>
        </p:txBody>
      </p:sp>
      <p:sp>
        <p:nvSpPr>
          <p:cNvPr id="10" name="TextBox 9">
            <a:extLst>
              <a:ext uri="{FF2B5EF4-FFF2-40B4-BE49-F238E27FC236}">
                <a16:creationId xmlns:a16="http://schemas.microsoft.com/office/drawing/2014/main" id="{BB659D6A-8904-038F-C1F7-3DA58154F43B}"/>
              </a:ext>
            </a:extLst>
          </p:cNvPr>
          <p:cNvSpPr txBox="1"/>
          <p:nvPr/>
        </p:nvSpPr>
        <p:spPr>
          <a:xfrm>
            <a:off x="4605135" y="4814959"/>
            <a:ext cx="7602325" cy="2042368"/>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Ethical Considerations</a:t>
            </a:r>
            <a:endParaRPr lang="en-US"/>
          </a:p>
          <a:p>
            <a:pPr marL="285750" indent="-285750">
              <a:buFont typeface="Arial"/>
              <a:buChar char="•"/>
            </a:pPr>
            <a:r>
              <a:rPr lang="en-GB">
                <a:ea typeface="+mn-lt"/>
                <a:cs typeface="+mn-lt"/>
              </a:rPr>
              <a:t>Ethical integrity maintained through </a:t>
            </a:r>
            <a:r>
              <a:rPr lang="en-GB" b="1">
                <a:ea typeface="+mn-lt"/>
                <a:cs typeface="+mn-lt"/>
              </a:rPr>
              <a:t>accurate citation</a:t>
            </a:r>
            <a:r>
              <a:rPr lang="en-GB">
                <a:ea typeface="+mn-lt"/>
                <a:cs typeface="+mn-lt"/>
              </a:rPr>
              <a:t> and </a:t>
            </a:r>
            <a:r>
              <a:rPr lang="en-GB" b="1">
                <a:ea typeface="+mn-lt"/>
                <a:cs typeface="+mn-lt"/>
              </a:rPr>
              <a:t>transparency</a:t>
            </a:r>
            <a:r>
              <a:rPr lang="en-GB">
                <a:ea typeface="+mn-lt"/>
                <a:cs typeface="+mn-lt"/>
              </a:rPr>
              <a:t> (Bryman, 2016).</a:t>
            </a:r>
            <a:endParaRPr lang="en-GB"/>
          </a:p>
          <a:p>
            <a:pPr marL="285750" indent="-285750">
              <a:buFont typeface="Arial"/>
              <a:buChar char="•"/>
            </a:pPr>
            <a:r>
              <a:rPr lang="en-GB">
                <a:ea typeface="+mn-lt"/>
                <a:cs typeface="+mn-lt"/>
              </a:rPr>
              <a:t>Avoided plagiarism by using the </a:t>
            </a:r>
            <a:r>
              <a:rPr lang="en-GB" b="1">
                <a:ea typeface="+mn-lt"/>
                <a:cs typeface="+mn-lt"/>
              </a:rPr>
              <a:t>UWTSD Harvard referencing style</a:t>
            </a:r>
            <a:r>
              <a:rPr lang="en-GB">
                <a:ea typeface="+mn-lt"/>
                <a:cs typeface="+mn-lt"/>
              </a:rPr>
              <a:t>.</a:t>
            </a:r>
            <a:endParaRPr lang="en-GB"/>
          </a:p>
          <a:p>
            <a:pPr marL="285750" indent="-285750">
              <a:buFont typeface="Arial"/>
              <a:buChar char="•"/>
            </a:pPr>
            <a:r>
              <a:rPr lang="en-GB">
                <a:ea typeface="+mn-lt"/>
                <a:cs typeface="+mn-lt"/>
              </a:rPr>
              <a:t>All data derived from </a:t>
            </a:r>
            <a:r>
              <a:rPr lang="en-GB" b="1">
                <a:ea typeface="+mn-lt"/>
                <a:cs typeface="+mn-lt"/>
              </a:rPr>
              <a:t>open-access or library-licensed sources</a:t>
            </a:r>
            <a:r>
              <a:rPr lang="en-GB">
                <a:ea typeface="+mn-lt"/>
                <a:cs typeface="+mn-lt"/>
              </a:rPr>
              <a:t>.</a:t>
            </a:r>
            <a:endParaRPr lang="en-GB"/>
          </a:p>
          <a:p>
            <a:pPr marL="285750" indent="-285750">
              <a:buFont typeface="Arial"/>
              <a:buChar char="•"/>
            </a:pPr>
            <a:r>
              <a:rPr lang="en-GB">
                <a:ea typeface="+mn-lt"/>
                <a:cs typeface="+mn-lt"/>
              </a:rPr>
              <a:t>Findings interpreted objectively, respecting original authors’ intentions.</a:t>
            </a:r>
            <a:endParaRPr lang="en-GB"/>
          </a:p>
          <a:p>
            <a:pPr algn="l"/>
            <a:endParaRPr lang="en-GB"/>
          </a:p>
        </p:txBody>
      </p:sp>
    </p:spTree>
    <p:extLst>
      <p:ext uri="{BB962C8B-B14F-4D97-AF65-F5344CB8AC3E}">
        <p14:creationId xmlns:p14="http://schemas.microsoft.com/office/powerpoint/2010/main" val="2925820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13D67B0-2927-4706-3676-5324CD706C85}"/>
              </a:ext>
            </a:extLst>
          </p:cNvPr>
          <p:cNvSpPr txBox="1"/>
          <p:nvPr/>
        </p:nvSpPr>
        <p:spPr>
          <a:xfrm>
            <a:off x="176695" y="342347"/>
            <a:ext cx="11820938"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Calibri"/>
                <a:ea typeface="Calibri"/>
                <a:cs typeface="Calibri"/>
              </a:rPr>
              <a:t>References</a:t>
            </a:r>
          </a:p>
          <a:p>
            <a:endParaRPr lang="en-GB">
              <a:latin typeface="Calibri"/>
              <a:ea typeface="Calibri"/>
              <a:cs typeface="Calibri"/>
            </a:endParaRPr>
          </a:p>
          <a:p>
            <a:r>
              <a:rPr lang="en-GB">
                <a:latin typeface="Calibri"/>
                <a:ea typeface="+mn-lt"/>
                <a:cs typeface="+mn-lt"/>
              </a:rPr>
              <a:t>Aveyard, H. (2019) </a:t>
            </a:r>
            <a:r>
              <a:rPr lang="en-GB" i="1">
                <a:latin typeface="Calibri"/>
                <a:ea typeface="+mn-lt"/>
                <a:cs typeface="+mn-lt"/>
              </a:rPr>
              <a:t>Doing a literature review in health and social care: a practical guide</a:t>
            </a:r>
            <a:r>
              <a:rPr lang="en-GB">
                <a:latin typeface="Calibri"/>
                <a:ea typeface="+mn-lt"/>
                <a:cs typeface="+mn-lt"/>
              </a:rPr>
              <a:t>. 4th </a:t>
            </a:r>
            <a:r>
              <a:rPr lang="en-GB" err="1">
                <a:latin typeface="Calibri"/>
                <a:ea typeface="+mn-lt"/>
                <a:cs typeface="+mn-lt"/>
              </a:rPr>
              <a:t>edn</a:t>
            </a:r>
            <a:r>
              <a:rPr lang="en-GB">
                <a:latin typeface="Calibri"/>
                <a:ea typeface="+mn-lt"/>
                <a:cs typeface="+mn-lt"/>
              </a:rPr>
              <a:t>. Maidenhead: Open University Press.</a:t>
            </a:r>
            <a:endParaRPr lang="en-GB">
              <a:latin typeface="Calibri"/>
              <a:ea typeface="Calibri"/>
              <a:cs typeface="Calibri"/>
            </a:endParaRPr>
          </a:p>
          <a:p>
            <a:endParaRPr lang="en-GB">
              <a:latin typeface="Calibri"/>
              <a:ea typeface="+mn-lt"/>
              <a:cs typeface="+mn-lt"/>
            </a:endParaRPr>
          </a:p>
          <a:p>
            <a:r>
              <a:rPr lang="en-GB">
                <a:latin typeface="Calibri"/>
                <a:ea typeface="+mn-lt"/>
                <a:cs typeface="+mn-lt"/>
              </a:rPr>
              <a:t>Bryman, A. (2016) </a:t>
            </a:r>
            <a:r>
              <a:rPr lang="en-GB" i="1">
                <a:latin typeface="Calibri"/>
                <a:ea typeface="+mn-lt"/>
                <a:cs typeface="+mn-lt"/>
              </a:rPr>
              <a:t>Social research methods</a:t>
            </a:r>
            <a:r>
              <a:rPr lang="en-GB">
                <a:latin typeface="Calibri"/>
                <a:ea typeface="+mn-lt"/>
                <a:cs typeface="+mn-lt"/>
              </a:rPr>
              <a:t>. 5th </a:t>
            </a:r>
            <a:r>
              <a:rPr lang="en-GB" err="1">
                <a:latin typeface="Calibri"/>
                <a:ea typeface="+mn-lt"/>
                <a:cs typeface="+mn-lt"/>
              </a:rPr>
              <a:t>edn</a:t>
            </a:r>
            <a:r>
              <a:rPr lang="en-GB">
                <a:latin typeface="Calibri"/>
                <a:ea typeface="+mn-lt"/>
                <a:cs typeface="+mn-lt"/>
              </a:rPr>
              <a:t>. Oxford: Oxford University Press.</a:t>
            </a:r>
            <a:endParaRPr lang="en-GB">
              <a:latin typeface="Calibri"/>
            </a:endParaRPr>
          </a:p>
          <a:p>
            <a:endParaRPr lang="en-GB">
              <a:latin typeface="Calibri"/>
              <a:ea typeface="+mn-lt"/>
              <a:cs typeface="+mn-lt"/>
            </a:endParaRPr>
          </a:p>
          <a:p>
            <a:r>
              <a:rPr lang="en-GB" err="1">
                <a:latin typeface="Calibri"/>
                <a:ea typeface="+mn-lt"/>
                <a:cs typeface="+mn-lt"/>
              </a:rPr>
              <a:t>Esparrago</a:t>
            </a:r>
            <a:r>
              <a:rPr lang="en-GB">
                <a:latin typeface="Calibri"/>
                <a:ea typeface="+mn-lt"/>
                <a:cs typeface="+mn-lt"/>
              </a:rPr>
              <a:t>-Kalidas, A.J. (2021) ‘The effectiveness of the CRAAP test in evaluating credibility of sources’, </a:t>
            </a:r>
            <a:r>
              <a:rPr lang="en-GB" i="1">
                <a:latin typeface="Calibri"/>
                <a:ea typeface="+mn-lt"/>
                <a:cs typeface="+mn-lt"/>
              </a:rPr>
              <a:t>International Journal of TESOL &amp; Education</a:t>
            </a:r>
            <a:r>
              <a:rPr lang="en-GB">
                <a:latin typeface="Calibri"/>
                <a:ea typeface="+mn-lt"/>
                <a:cs typeface="+mn-lt"/>
              </a:rPr>
              <a:t>, 1(2), pp. 1–14.</a:t>
            </a:r>
            <a:endParaRPr lang="en-GB">
              <a:latin typeface="Calibri"/>
              <a:ea typeface="Calibri"/>
              <a:cs typeface="Calibri"/>
            </a:endParaRPr>
          </a:p>
          <a:p>
            <a:endParaRPr lang="en-GB">
              <a:latin typeface="Calibri"/>
              <a:ea typeface="+mn-lt"/>
              <a:cs typeface="+mn-lt"/>
            </a:endParaRPr>
          </a:p>
          <a:p>
            <a:r>
              <a:rPr lang="en-GB">
                <a:latin typeface="Calibri"/>
                <a:ea typeface="+mn-lt"/>
                <a:cs typeface="+mn-lt"/>
              </a:rPr>
              <a:t>Fassi, L., Orben, A. and Przybylski, A.K. (2025) ‘Social media use in adolescents with and without mental health conditions: nationally representative UK data’, </a:t>
            </a:r>
            <a:r>
              <a:rPr lang="en-GB" i="1">
                <a:latin typeface="Calibri"/>
                <a:ea typeface="+mn-lt"/>
                <a:cs typeface="+mn-lt"/>
              </a:rPr>
              <a:t>Nature Human Behaviour</a:t>
            </a:r>
            <a:r>
              <a:rPr lang="en-GB">
                <a:latin typeface="Calibri"/>
                <a:ea typeface="+mn-lt"/>
                <a:cs typeface="+mn-lt"/>
              </a:rPr>
              <a:t>. Available at: </a:t>
            </a:r>
            <a:r>
              <a:rPr lang="en-GB">
                <a:latin typeface="Calibri"/>
                <a:ea typeface="+mn-lt"/>
                <a:cs typeface="+mn-lt"/>
                <a:hlinkClick r:id="rId2"/>
              </a:rPr>
              <a:t>https://doi.org/10.1038/s41562-025-02134-4</a:t>
            </a:r>
            <a:r>
              <a:rPr lang="en-GB">
                <a:latin typeface="Calibri"/>
                <a:ea typeface="+mn-lt"/>
                <a:cs typeface="+mn-lt"/>
              </a:rPr>
              <a:t> (Accessed: 16 October 2025).</a:t>
            </a:r>
            <a:endParaRPr lang="en-GB">
              <a:latin typeface="Calibri"/>
              <a:ea typeface="Calibri"/>
              <a:cs typeface="Calibri"/>
            </a:endParaRPr>
          </a:p>
          <a:p>
            <a:endParaRPr lang="en-GB">
              <a:latin typeface="Calibri"/>
              <a:ea typeface="+mn-lt"/>
              <a:cs typeface="+mn-lt"/>
            </a:endParaRPr>
          </a:p>
          <a:p>
            <a:r>
              <a:rPr lang="en-GB">
                <a:latin typeface="Calibri"/>
                <a:ea typeface="+mn-lt"/>
                <a:cs typeface="+mn-lt"/>
              </a:rPr>
              <a:t>Kelly, Y., </a:t>
            </a:r>
            <a:r>
              <a:rPr lang="en-GB" err="1">
                <a:latin typeface="Calibri"/>
                <a:ea typeface="+mn-lt"/>
                <a:cs typeface="+mn-lt"/>
              </a:rPr>
              <a:t>Zilanawala</a:t>
            </a:r>
            <a:r>
              <a:rPr lang="en-GB">
                <a:latin typeface="Calibri"/>
                <a:ea typeface="+mn-lt"/>
                <a:cs typeface="+mn-lt"/>
              </a:rPr>
              <a:t>, A., Booker, C. and Sacker, A. (2018) ‘Social media use and adolescent mental health: findings from the UK Millennium Cohort Study’, </a:t>
            </a:r>
            <a:r>
              <a:rPr lang="en-GB" i="1" err="1">
                <a:latin typeface="Calibri"/>
                <a:ea typeface="+mn-lt"/>
                <a:cs typeface="+mn-lt"/>
              </a:rPr>
              <a:t>EClinicalMedicine</a:t>
            </a:r>
            <a:r>
              <a:rPr lang="en-GB">
                <a:latin typeface="Calibri"/>
                <a:ea typeface="+mn-lt"/>
                <a:cs typeface="+mn-lt"/>
              </a:rPr>
              <a:t>, 6, pp. 59–68. </a:t>
            </a:r>
            <a:endParaRPr lang="en-GB">
              <a:latin typeface="Calibri"/>
              <a:ea typeface="Calibri"/>
              <a:cs typeface="Calibri"/>
            </a:endParaRPr>
          </a:p>
          <a:p>
            <a:endParaRPr lang="en-GB">
              <a:latin typeface="Calibri"/>
              <a:ea typeface="+mn-lt"/>
              <a:cs typeface="+mn-lt"/>
            </a:endParaRPr>
          </a:p>
          <a:p>
            <a:r>
              <a:rPr lang="en-GB">
                <a:latin typeface="Calibri"/>
                <a:ea typeface="+mn-lt"/>
                <a:cs typeface="+mn-lt"/>
              </a:rPr>
              <a:t>NHS Digital (2022) </a:t>
            </a:r>
            <a:r>
              <a:rPr lang="en-GB" i="1">
                <a:latin typeface="Calibri"/>
                <a:ea typeface="+mn-lt"/>
                <a:cs typeface="+mn-lt"/>
              </a:rPr>
              <a:t>Mental health of children and young people in England 2022</a:t>
            </a:r>
            <a:r>
              <a:rPr lang="en-GB">
                <a:latin typeface="Calibri"/>
                <a:ea typeface="+mn-lt"/>
                <a:cs typeface="+mn-lt"/>
              </a:rPr>
              <a:t>. Available at: </a:t>
            </a:r>
            <a:r>
              <a:rPr lang="en-GB">
                <a:latin typeface="Calibri"/>
                <a:ea typeface="+mn-lt"/>
                <a:cs typeface="+mn-lt"/>
                <a:hlinkClick r:id="rId3"/>
              </a:rPr>
              <a:t>https://digital.nhs.uk/data-and-information/publications/statistical/mental-health-of-children-and-young-people-in-england/2022</a:t>
            </a:r>
            <a:r>
              <a:rPr lang="en-GB">
                <a:latin typeface="Calibri"/>
                <a:ea typeface="+mn-lt"/>
                <a:cs typeface="+mn-lt"/>
              </a:rPr>
              <a:t> (Accessed: 16 October 2025).</a:t>
            </a:r>
            <a:endParaRPr lang="en-GB">
              <a:latin typeface="Calibri"/>
              <a:ea typeface="Calibri"/>
              <a:cs typeface="Calibri"/>
            </a:endParaRPr>
          </a:p>
          <a:p>
            <a:endParaRPr lang="en-GB">
              <a:latin typeface="Calibri"/>
              <a:ea typeface="+mn-lt"/>
              <a:cs typeface="+mn-lt"/>
            </a:endParaRPr>
          </a:p>
          <a:p>
            <a:endParaRPr lang="en-GB">
              <a:latin typeface="Calibri"/>
              <a:ea typeface="Calibri"/>
              <a:cs typeface="Calibri"/>
            </a:endParaRPr>
          </a:p>
        </p:txBody>
      </p:sp>
    </p:spTree>
    <p:extLst>
      <p:ext uri="{BB962C8B-B14F-4D97-AF65-F5344CB8AC3E}">
        <p14:creationId xmlns:p14="http://schemas.microsoft.com/office/powerpoint/2010/main" val="4224265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0CAABB-7C0E-5EC8-9726-C986903DFAEA}"/>
              </a:ext>
            </a:extLst>
          </p:cNvPr>
          <p:cNvSpPr txBox="1"/>
          <p:nvPr/>
        </p:nvSpPr>
        <p:spPr>
          <a:xfrm>
            <a:off x="596347" y="54665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1D5E9A83-A322-6A7B-DDD6-71D6CF6D6595}"/>
              </a:ext>
            </a:extLst>
          </p:cNvPr>
          <p:cNvSpPr txBox="1"/>
          <p:nvPr/>
        </p:nvSpPr>
        <p:spPr>
          <a:xfrm>
            <a:off x="894521" y="922129"/>
            <a:ext cx="1053989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mn-lt"/>
                <a:cs typeface="+mn-lt"/>
              </a:rPr>
              <a:t>Otter, M., </a:t>
            </a:r>
            <a:r>
              <a:rPr lang="en-GB" err="1">
                <a:latin typeface="Calibri"/>
                <a:ea typeface="+mn-lt"/>
                <a:cs typeface="+mn-lt"/>
              </a:rPr>
              <a:t>Kothgassner</a:t>
            </a:r>
            <a:r>
              <a:rPr lang="en-GB">
                <a:latin typeface="Calibri"/>
                <a:ea typeface="+mn-lt"/>
                <a:cs typeface="+mn-lt"/>
              </a:rPr>
              <a:t>, O.D., </a:t>
            </a:r>
            <a:r>
              <a:rPr lang="en-GB" err="1">
                <a:latin typeface="Calibri"/>
                <a:ea typeface="+mn-lt"/>
                <a:cs typeface="+mn-lt"/>
              </a:rPr>
              <a:t>Lepuschütz</a:t>
            </a:r>
            <a:r>
              <a:rPr lang="en-GB">
                <a:latin typeface="Calibri"/>
                <a:ea typeface="+mn-lt"/>
                <a:cs typeface="+mn-lt"/>
              </a:rPr>
              <a:t>, L., Drahos, S. and Plener, P.L. (2024) ‘The impact of the COVID-19 pandemic on rates of adolescents receiving psychopharmacological medication in Austria’, </a:t>
            </a:r>
            <a:r>
              <a:rPr lang="en-GB" i="1">
                <a:latin typeface="Calibri"/>
                <a:ea typeface="+mn-lt"/>
                <a:cs typeface="+mn-lt"/>
              </a:rPr>
              <a:t>Child and Adolescent Psychiatry and Mental Health</a:t>
            </a:r>
            <a:r>
              <a:rPr lang="en-GB">
                <a:latin typeface="Calibri"/>
                <a:ea typeface="+mn-lt"/>
                <a:cs typeface="+mn-lt"/>
              </a:rPr>
              <a:t>, 18(1), p. 10.</a:t>
            </a:r>
            <a:endParaRPr lang="en-GB">
              <a:latin typeface="Calibri"/>
            </a:endParaRPr>
          </a:p>
          <a:p>
            <a:endParaRPr lang="en-GB">
              <a:latin typeface="Calibri"/>
              <a:ea typeface="+mn-lt"/>
              <a:cs typeface="+mn-lt"/>
            </a:endParaRPr>
          </a:p>
          <a:p>
            <a:r>
              <a:rPr lang="en-GB">
                <a:latin typeface="Calibri"/>
                <a:ea typeface="+mn-lt"/>
                <a:cs typeface="+mn-lt"/>
              </a:rPr>
              <a:t>Ridley, D. (2012) </a:t>
            </a:r>
            <a:r>
              <a:rPr lang="en-GB" i="1">
                <a:latin typeface="Calibri"/>
                <a:ea typeface="+mn-lt"/>
                <a:cs typeface="+mn-lt"/>
              </a:rPr>
              <a:t>The literature review: a step-by-step guide for students</a:t>
            </a:r>
            <a:r>
              <a:rPr lang="en-GB">
                <a:latin typeface="Calibri"/>
                <a:ea typeface="+mn-lt"/>
                <a:cs typeface="+mn-lt"/>
              </a:rPr>
              <a:t>. London: SAGE Publications.</a:t>
            </a:r>
            <a:endParaRPr lang="en-GB">
              <a:latin typeface="Calibri"/>
            </a:endParaRPr>
          </a:p>
          <a:p>
            <a:endParaRPr lang="en-GB">
              <a:latin typeface="Calibri"/>
              <a:ea typeface="+mn-lt"/>
              <a:cs typeface="+mn-lt"/>
            </a:endParaRPr>
          </a:p>
          <a:p>
            <a:r>
              <a:rPr lang="en-GB" err="1">
                <a:latin typeface="Calibri"/>
                <a:ea typeface="+mn-lt"/>
                <a:cs typeface="+mn-lt"/>
              </a:rPr>
              <a:t>YoungMinds</a:t>
            </a:r>
            <a:r>
              <a:rPr lang="en-GB">
                <a:latin typeface="Calibri"/>
                <a:ea typeface="+mn-lt"/>
                <a:cs typeface="+mn-lt"/>
              </a:rPr>
              <a:t> (2021) </a:t>
            </a:r>
            <a:r>
              <a:rPr lang="en-GB" i="1">
                <a:latin typeface="Calibri"/>
                <a:ea typeface="+mn-lt"/>
                <a:cs typeface="+mn-lt"/>
              </a:rPr>
              <a:t>The state of children’s mental health services 2021</a:t>
            </a:r>
            <a:r>
              <a:rPr lang="en-GB">
                <a:latin typeface="Calibri"/>
                <a:ea typeface="+mn-lt"/>
                <a:cs typeface="+mn-lt"/>
              </a:rPr>
              <a:t>. London: </a:t>
            </a:r>
            <a:r>
              <a:rPr lang="en-GB" err="1">
                <a:latin typeface="Calibri"/>
                <a:ea typeface="+mn-lt"/>
                <a:cs typeface="+mn-lt"/>
              </a:rPr>
              <a:t>YoungMinds</a:t>
            </a:r>
            <a:r>
              <a:rPr lang="en-GB">
                <a:latin typeface="Calibri"/>
                <a:ea typeface="+mn-lt"/>
                <a:cs typeface="+mn-lt"/>
              </a:rPr>
              <a:t>. Available at: </a:t>
            </a:r>
            <a:r>
              <a:rPr lang="en-GB">
                <a:latin typeface="Calibri"/>
                <a:ea typeface="+mn-lt"/>
                <a:cs typeface="+mn-lt"/>
                <a:hlinkClick r:id="rId2"/>
              </a:rPr>
              <a:t>https://www.youngminds.org.uk</a:t>
            </a:r>
            <a:r>
              <a:rPr lang="en-GB">
                <a:latin typeface="Calibri"/>
                <a:ea typeface="+mn-lt"/>
                <a:cs typeface="+mn-lt"/>
              </a:rPr>
              <a:t> (Accessed: 16 October 2025).</a:t>
            </a:r>
            <a:endParaRPr lang="en-GB">
              <a:latin typeface="Calibri"/>
              <a:ea typeface="Calibri"/>
              <a:cs typeface="Calibri"/>
            </a:endParaRPr>
          </a:p>
          <a:p>
            <a:pPr algn="l"/>
            <a:endParaRPr lang="en-GB">
              <a:latin typeface="Calibri"/>
              <a:ea typeface="Calibri"/>
              <a:cs typeface="Calibri"/>
            </a:endParaRPr>
          </a:p>
        </p:txBody>
      </p:sp>
    </p:spTree>
    <p:extLst>
      <p:ext uri="{BB962C8B-B14F-4D97-AF65-F5344CB8AC3E}">
        <p14:creationId xmlns:p14="http://schemas.microsoft.com/office/powerpoint/2010/main" val="13031951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What are the key contributors in anxiety among teenage girls in the UK?</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cp:revision>
  <dcterms:created xsi:type="dcterms:W3CDTF">2025-10-16T20:09:56Z</dcterms:created>
  <dcterms:modified xsi:type="dcterms:W3CDTF">2025-11-23T21:15:10Z</dcterms:modified>
</cp:coreProperties>
</file>