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2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-115" y="-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presProps" Target="presProps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handoutMaster" Target="handoutMasters/handoutMaster1.xml" /><Relationship Id="rId5" Type="http://schemas.openxmlformats.org/officeDocument/2006/relationships/slide" Target="slides/slide1.xml" /><Relationship Id="rId15" Type="http://schemas.openxmlformats.org/officeDocument/2006/relationships/tableStyles" Target="tableStyles.xml" /><Relationship Id="rId10" Type="http://schemas.openxmlformats.org/officeDocument/2006/relationships/notesMaster" Target="notesMasters/notesMaster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theme" Target="theme/theme1.xml" 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 /><Relationship Id="rId1" Type="http://schemas.openxmlformats.org/officeDocument/2006/relationships/image" Target="../media/image3.png" 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 /><Relationship Id="rId1" Type="http://schemas.openxmlformats.org/officeDocument/2006/relationships/image" Target="../media/image3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B432F4-5FDB-4518-9272-2F3934AC6AA2}" type="doc">
      <dgm:prSet loTypeId="urn:microsoft.com/office/officeart/2018/2/layout/IconVerticalSolidList" loCatId="icon" qsTypeId="urn:microsoft.com/office/officeart/2005/8/quickstyle/3d4" qsCatId="3D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633A646-2062-4841-AF18-847B074C6716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 strike="noStrike" cap="none" baseline="0" noProof="0" dirty="0">
              <a:effectLst>
                <a:glow rad="152400">
                  <a:schemeClr val="bg1">
                    <a:alpha val="19000"/>
                  </a:schemeClr>
                </a:glow>
              </a:effectLst>
              <a:latin typeface="Gill Sans MT"/>
            </a:rPr>
            <a:t>Analysis of Statement of Financial Position and the Statement of Comprehensive for 2018 and 2019.</a:t>
          </a:r>
        </a:p>
      </dgm:t>
    </dgm:pt>
    <dgm:pt modelId="{DB4A5689-BD48-4D3D-8017-D1E3C49B0DDB}" type="parTrans" cxnId="{56ADA02B-9055-4F39-B74D-2D556F11DDB6}">
      <dgm:prSet/>
      <dgm:spPr/>
      <dgm:t>
        <a:bodyPr/>
        <a:lstStyle/>
        <a:p>
          <a:endParaRPr lang="en-US" noProof="0"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1397C75F-5FD8-4120-9A24-A246D042942B}" type="sibTrans" cxnId="{56ADA02B-9055-4F39-B74D-2D556F11DDB6}">
      <dgm:prSet/>
      <dgm:spPr/>
      <dgm:t>
        <a:bodyPr/>
        <a:lstStyle/>
        <a:p>
          <a:endParaRPr lang="en-US" noProof="0"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7B86D5A9-C2A4-485A-9A7E-206A47B2678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 strike="noStrike" cap="none" baseline="0" noProof="0" dirty="0">
              <a:latin typeface="Gill Sans MT"/>
            </a:rPr>
            <a:t>Summary table of the calculation</a:t>
          </a:r>
        </a:p>
      </dgm:t>
    </dgm:pt>
    <dgm:pt modelId="{8566E277-5111-440F-9997-3B84DC30C021}" type="parTrans" cxnId="{D9198AC4-5869-4C72-8BEB-D63B6B840BC8}">
      <dgm:prSet/>
      <dgm:spPr/>
    </dgm:pt>
    <dgm:pt modelId="{E9546BD5-2D9D-45D7-9306-5647913D805D}" type="sibTrans" cxnId="{D9198AC4-5869-4C72-8BEB-D63B6B840BC8}">
      <dgm:prSet/>
      <dgm:spPr/>
    </dgm:pt>
    <dgm:pt modelId="{4ACD04A6-5A81-41A7-B468-42D3EDA979B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 strike="noStrike" cap="none" baseline="0" noProof="0" dirty="0">
              <a:latin typeface="Gill Sans MT"/>
            </a:rPr>
            <a:t>Personal analysis</a:t>
          </a:r>
        </a:p>
      </dgm:t>
    </dgm:pt>
    <dgm:pt modelId="{6887360A-C42E-497E-A733-3DE30A9E4B26}" type="parTrans" cxnId="{455BC971-5039-4A6A-9247-3D232EF56C2D}">
      <dgm:prSet/>
      <dgm:spPr/>
    </dgm:pt>
    <dgm:pt modelId="{F74D0E62-40B6-4BED-A1E3-28334ADE5856}" type="sibTrans" cxnId="{455BC971-5039-4A6A-9247-3D232EF56C2D}">
      <dgm:prSet/>
      <dgm:spPr/>
    </dgm:pt>
    <dgm:pt modelId="{6585DB86-9B3F-4DF6-96A3-5BFEE46C044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 strike="noStrike" cap="none" baseline="0" noProof="0" dirty="0">
              <a:latin typeface="Gill Sans MT"/>
            </a:rPr>
            <a:t>Conclusion</a:t>
          </a:r>
        </a:p>
      </dgm:t>
    </dgm:pt>
    <dgm:pt modelId="{2D05518D-64D1-4784-8E2D-9E50919C34A9}" type="parTrans" cxnId="{36BC6BD0-2C69-4FA2-8F4D-44DD0D453DEF}">
      <dgm:prSet/>
      <dgm:spPr/>
    </dgm:pt>
    <dgm:pt modelId="{F6FFAC97-31D5-43EF-9688-91C6ABF39D63}" type="sibTrans" cxnId="{36BC6BD0-2C69-4FA2-8F4D-44DD0D453DEF}">
      <dgm:prSet/>
      <dgm:spPr/>
    </dgm:pt>
    <dgm:pt modelId="{D40A0249-41A7-44A6-A657-361E8C18FD42}" type="pres">
      <dgm:prSet presAssocID="{E1B432F4-5FDB-4518-9272-2F3934AC6AA2}" presName="root" presStyleCnt="0">
        <dgm:presLayoutVars>
          <dgm:dir/>
          <dgm:resizeHandles val="exact"/>
        </dgm:presLayoutVars>
      </dgm:prSet>
      <dgm:spPr/>
    </dgm:pt>
    <dgm:pt modelId="{7D1F47A2-8F6C-4C7F-B3B3-2100C986DE32}" type="pres">
      <dgm:prSet presAssocID="{B633A646-2062-4841-AF18-847B074C6716}" presName="compNode" presStyleCnt="0"/>
      <dgm:spPr/>
    </dgm:pt>
    <dgm:pt modelId="{EC4D957C-BFAC-446D-9573-48333BEC34E6}" type="pres">
      <dgm:prSet presAssocID="{B633A646-2062-4841-AF18-847B074C6716}" presName="bgRect" presStyleLbl="bgShp" presStyleIdx="0" presStyleCnt="4"/>
      <dgm:spPr>
        <a:prstGeom prst="rect">
          <a:avLst/>
        </a:prstGeom>
      </dgm:spPr>
    </dgm:pt>
    <dgm:pt modelId="{BE6B2CCF-B717-4C6F-9115-44EF0ECE6018}" type="pres">
      <dgm:prSet presAssocID="{B633A646-2062-4841-AF18-847B074C6716}" presName="iconRect" presStyleLbl="node1" presStyleIdx="0" presStyleCnt="4" custScaleX="75132" custScaleY="7513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95420642-092B-41B9-94FA-E0EC36F9AF7E}" type="pres">
      <dgm:prSet presAssocID="{B633A646-2062-4841-AF18-847B074C6716}" presName="spaceRect" presStyleCnt="0"/>
      <dgm:spPr/>
    </dgm:pt>
    <dgm:pt modelId="{C95AF6F0-F4DA-48FE-85EB-61ADFB42AA13}" type="pres">
      <dgm:prSet presAssocID="{B633A646-2062-4841-AF18-847B074C6716}" presName="parTx" presStyleLbl="revTx" presStyleIdx="0" presStyleCnt="4">
        <dgm:presLayoutVars>
          <dgm:chMax val="0"/>
          <dgm:chPref val="0"/>
        </dgm:presLayoutVars>
      </dgm:prSet>
      <dgm:spPr/>
    </dgm:pt>
    <dgm:pt modelId="{E8C72D95-CEE3-4346-AA87-706A0ED33A7D}" type="pres">
      <dgm:prSet presAssocID="{1397C75F-5FD8-4120-9A24-A246D042942B}" presName="sibTrans" presStyleCnt="0"/>
      <dgm:spPr/>
    </dgm:pt>
    <dgm:pt modelId="{5DF93F7C-CA48-4819-BD18-B220702B49A6}" type="pres">
      <dgm:prSet presAssocID="{7B86D5A9-C2A4-485A-9A7E-206A47B26783}" presName="compNode" presStyleCnt="0"/>
      <dgm:spPr/>
    </dgm:pt>
    <dgm:pt modelId="{7629BA3E-B038-44FD-8FE8-6D2E58EC4EE2}" type="pres">
      <dgm:prSet presAssocID="{7B86D5A9-C2A4-485A-9A7E-206A47B26783}" presName="bgRect" presStyleLbl="bgShp" presStyleIdx="1" presStyleCnt="4"/>
      <dgm:spPr/>
    </dgm:pt>
    <dgm:pt modelId="{4C920B86-D63E-4A24-830D-44B7AFD6CFC7}" type="pres">
      <dgm:prSet presAssocID="{7B86D5A9-C2A4-485A-9A7E-206A47B26783}" presName="iconRect" presStyleLbl="node1" presStyleIdx="1" presStyleCnt="4"/>
      <dgm:spPr/>
    </dgm:pt>
    <dgm:pt modelId="{268C9124-305A-432F-9CF2-F8792136314B}" type="pres">
      <dgm:prSet presAssocID="{7B86D5A9-C2A4-485A-9A7E-206A47B26783}" presName="spaceRect" presStyleCnt="0"/>
      <dgm:spPr/>
    </dgm:pt>
    <dgm:pt modelId="{AA676FF2-B2F6-47B5-9FDC-EA3773E80D05}" type="pres">
      <dgm:prSet presAssocID="{7B86D5A9-C2A4-485A-9A7E-206A47B26783}" presName="parTx" presStyleLbl="revTx" presStyleIdx="1" presStyleCnt="4">
        <dgm:presLayoutVars>
          <dgm:chMax val="0"/>
          <dgm:chPref val="0"/>
        </dgm:presLayoutVars>
      </dgm:prSet>
      <dgm:spPr/>
    </dgm:pt>
    <dgm:pt modelId="{3A3AEFAE-860A-4B7E-9714-EFE3058A90B4}" type="pres">
      <dgm:prSet presAssocID="{E9546BD5-2D9D-45D7-9306-5647913D805D}" presName="sibTrans" presStyleCnt="0"/>
      <dgm:spPr/>
    </dgm:pt>
    <dgm:pt modelId="{E297A3B1-C719-4BF6-8004-E9B66B457658}" type="pres">
      <dgm:prSet presAssocID="{4ACD04A6-5A81-41A7-B468-42D3EDA979B3}" presName="compNode" presStyleCnt="0"/>
      <dgm:spPr/>
    </dgm:pt>
    <dgm:pt modelId="{0A530EDD-DFBC-41A8-9221-2D570E4284DF}" type="pres">
      <dgm:prSet presAssocID="{4ACD04A6-5A81-41A7-B468-42D3EDA979B3}" presName="bgRect" presStyleLbl="bgShp" presStyleIdx="2" presStyleCnt="4"/>
      <dgm:spPr/>
    </dgm:pt>
    <dgm:pt modelId="{3E8B643F-3489-4123-BD9D-D39AC9A00146}" type="pres">
      <dgm:prSet presAssocID="{4ACD04A6-5A81-41A7-B468-42D3EDA979B3}" presName="iconRect" presStyleLbl="node1" presStyleIdx="2" presStyleCnt="4"/>
      <dgm:spPr/>
    </dgm:pt>
    <dgm:pt modelId="{C2BB264B-9CB1-4AAD-A6E0-E0763BCCC2CB}" type="pres">
      <dgm:prSet presAssocID="{4ACD04A6-5A81-41A7-B468-42D3EDA979B3}" presName="spaceRect" presStyleCnt="0"/>
      <dgm:spPr/>
    </dgm:pt>
    <dgm:pt modelId="{2421B6CA-350F-473B-80D4-D1DCD4ABC7E8}" type="pres">
      <dgm:prSet presAssocID="{4ACD04A6-5A81-41A7-B468-42D3EDA979B3}" presName="parTx" presStyleLbl="revTx" presStyleIdx="2" presStyleCnt="4">
        <dgm:presLayoutVars>
          <dgm:chMax val="0"/>
          <dgm:chPref val="0"/>
        </dgm:presLayoutVars>
      </dgm:prSet>
      <dgm:spPr/>
    </dgm:pt>
    <dgm:pt modelId="{86F35A5F-0BF0-49C6-9C4A-E02573CDE25D}" type="pres">
      <dgm:prSet presAssocID="{F74D0E62-40B6-4BED-A1E3-28334ADE5856}" presName="sibTrans" presStyleCnt="0"/>
      <dgm:spPr/>
    </dgm:pt>
    <dgm:pt modelId="{3B0428EA-C4BC-4A68-A3B2-1735063F0877}" type="pres">
      <dgm:prSet presAssocID="{6585DB86-9B3F-4DF6-96A3-5BFEE46C0447}" presName="compNode" presStyleCnt="0"/>
      <dgm:spPr/>
    </dgm:pt>
    <dgm:pt modelId="{C79988E5-59DB-48EB-B202-1E387A04EA62}" type="pres">
      <dgm:prSet presAssocID="{6585DB86-9B3F-4DF6-96A3-5BFEE46C0447}" presName="bgRect" presStyleLbl="bgShp" presStyleIdx="3" presStyleCnt="4"/>
      <dgm:spPr/>
    </dgm:pt>
    <dgm:pt modelId="{915A211A-E273-48A8-9E2B-74A58CA13293}" type="pres">
      <dgm:prSet presAssocID="{6585DB86-9B3F-4DF6-96A3-5BFEE46C0447}" presName="iconRect" presStyleLbl="node1" presStyleIdx="3" presStyleCnt="4"/>
      <dgm:spPr/>
    </dgm:pt>
    <dgm:pt modelId="{2F9C365E-1197-4209-B059-6986DE730CDC}" type="pres">
      <dgm:prSet presAssocID="{6585DB86-9B3F-4DF6-96A3-5BFEE46C0447}" presName="spaceRect" presStyleCnt="0"/>
      <dgm:spPr/>
    </dgm:pt>
    <dgm:pt modelId="{2986B70C-50DD-4829-B235-198EEF63B8FB}" type="pres">
      <dgm:prSet presAssocID="{6585DB86-9B3F-4DF6-96A3-5BFEE46C044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4FE3D13-9331-4186-8DC7-31948AB2638F}" type="presOf" srcId="{4ACD04A6-5A81-41A7-B468-42D3EDA979B3}" destId="{2421B6CA-350F-473B-80D4-D1DCD4ABC7E8}" srcOrd="0" destOrd="0" presId="urn:microsoft.com/office/officeart/2018/2/layout/IconVerticalSolidList"/>
    <dgm:cxn modelId="{D3FEFF1D-46BD-4522-8B5B-C10C16494AD7}" type="presOf" srcId="{6585DB86-9B3F-4DF6-96A3-5BFEE46C0447}" destId="{2986B70C-50DD-4829-B235-198EEF63B8FB}" srcOrd="0" destOrd="0" presId="urn:microsoft.com/office/officeart/2018/2/layout/IconVerticalSolidList"/>
    <dgm:cxn modelId="{56ADA02B-9055-4F39-B74D-2D556F11DDB6}" srcId="{E1B432F4-5FDB-4518-9272-2F3934AC6AA2}" destId="{B633A646-2062-4841-AF18-847B074C6716}" srcOrd="0" destOrd="0" parTransId="{DB4A5689-BD48-4D3D-8017-D1E3C49B0DDB}" sibTransId="{1397C75F-5FD8-4120-9A24-A246D042942B}"/>
    <dgm:cxn modelId="{455BC971-5039-4A6A-9247-3D232EF56C2D}" srcId="{E1B432F4-5FDB-4518-9272-2F3934AC6AA2}" destId="{4ACD04A6-5A81-41A7-B468-42D3EDA979B3}" srcOrd="2" destOrd="0" parTransId="{6887360A-C42E-497E-A733-3DE30A9E4B26}" sibTransId="{F74D0E62-40B6-4BED-A1E3-28334ADE5856}"/>
    <dgm:cxn modelId="{4053DEBC-14A1-485B-97EC-4861F1841ACC}" type="presOf" srcId="{E1B432F4-5FDB-4518-9272-2F3934AC6AA2}" destId="{D40A0249-41A7-44A6-A657-361E8C18FD42}" srcOrd="0" destOrd="0" presId="urn:microsoft.com/office/officeart/2018/2/layout/IconVerticalSolidList"/>
    <dgm:cxn modelId="{D9198AC4-5869-4C72-8BEB-D63B6B840BC8}" srcId="{E1B432F4-5FDB-4518-9272-2F3934AC6AA2}" destId="{7B86D5A9-C2A4-485A-9A7E-206A47B26783}" srcOrd="1" destOrd="0" parTransId="{8566E277-5111-440F-9997-3B84DC30C021}" sibTransId="{E9546BD5-2D9D-45D7-9306-5647913D805D}"/>
    <dgm:cxn modelId="{A929B3C6-1AFC-4C81-98E7-4922267BB517}" type="presOf" srcId="{B633A646-2062-4841-AF18-847B074C6716}" destId="{C95AF6F0-F4DA-48FE-85EB-61ADFB42AA13}" srcOrd="0" destOrd="0" presId="urn:microsoft.com/office/officeart/2018/2/layout/IconVerticalSolidList"/>
    <dgm:cxn modelId="{36BC6BD0-2C69-4FA2-8F4D-44DD0D453DEF}" srcId="{E1B432F4-5FDB-4518-9272-2F3934AC6AA2}" destId="{6585DB86-9B3F-4DF6-96A3-5BFEE46C0447}" srcOrd="3" destOrd="0" parTransId="{2D05518D-64D1-4784-8E2D-9E50919C34A9}" sibTransId="{F6FFAC97-31D5-43EF-9688-91C6ABF39D63}"/>
    <dgm:cxn modelId="{8D7969EF-8119-4D3E-BE52-2FB4A0C2D889}" type="presOf" srcId="{7B86D5A9-C2A4-485A-9A7E-206A47B26783}" destId="{AA676FF2-B2F6-47B5-9FDC-EA3773E80D05}" srcOrd="0" destOrd="0" presId="urn:microsoft.com/office/officeart/2018/2/layout/IconVerticalSolidList"/>
    <dgm:cxn modelId="{169ADE9B-BF86-487F-AF96-71B266125AEC}" type="presParOf" srcId="{D40A0249-41A7-44A6-A657-361E8C18FD42}" destId="{7D1F47A2-8F6C-4C7F-B3B3-2100C986DE32}" srcOrd="0" destOrd="0" presId="urn:microsoft.com/office/officeart/2018/2/layout/IconVerticalSolidList"/>
    <dgm:cxn modelId="{B04B3839-DE53-4882-882B-81CCCB151A96}" type="presParOf" srcId="{7D1F47A2-8F6C-4C7F-B3B3-2100C986DE32}" destId="{EC4D957C-BFAC-446D-9573-48333BEC34E6}" srcOrd="0" destOrd="0" presId="urn:microsoft.com/office/officeart/2018/2/layout/IconVerticalSolidList"/>
    <dgm:cxn modelId="{D5614A70-1C01-4084-A42E-575DA04C0800}" type="presParOf" srcId="{7D1F47A2-8F6C-4C7F-B3B3-2100C986DE32}" destId="{BE6B2CCF-B717-4C6F-9115-44EF0ECE6018}" srcOrd="1" destOrd="0" presId="urn:microsoft.com/office/officeart/2018/2/layout/IconVerticalSolidList"/>
    <dgm:cxn modelId="{F44937B6-6E7B-45A5-92CB-0AB9B9D0ABFA}" type="presParOf" srcId="{7D1F47A2-8F6C-4C7F-B3B3-2100C986DE32}" destId="{95420642-092B-41B9-94FA-E0EC36F9AF7E}" srcOrd="2" destOrd="0" presId="urn:microsoft.com/office/officeart/2018/2/layout/IconVerticalSolidList"/>
    <dgm:cxn modelId="{8CE43E91-AF9C-4FFC-9E4F-D40E4D2D5E78}" type="presParOf" srcId="{7D1F47A2-8F6C-4C7F-B3B3-2100C986DE32}" destId="{C95AF6F0-F4DA-48FE-85EB-61ADFB42AA13}" srcOrd="3" destOrd="0" presId="urn:microsoft.com/office/officeart/2018/2/layout/IconVerticalSolidList"/>
    <dgm:cxn modelId="{8F533C9F-AFA3-457F-AEFC-1C91400C104C}" type="presParOf" srcId="{D40A0249-41A7-44A6-A657-361E8C18FD42}" destId="{E8C72D95-CEE3-4346-AA87-706A0ED33A7D}" srcOrd="1" destOrd="0" presId="urn:microsoft.com/office/officeart/2018/2/layout/IconVerticalSolidList"/>
    <dgm:cxn modelId="{03C25531-C9A2-4FE1-A30A-C3FC5EDA51DF}" type="presParOf" srcId="{D40A0249-41A7-44A6-A657-361E8C18FD42}" destId="{5DF93F7C-CA48-4819-BD18-B220702B49A6}" srcOrd="2" destOrd="0" presId="urn:microsoft.com/office/officeart/2018/2/layout/IconVerticalSolidList"/>
    <dgm:cxn modelId="{7E462851-8C30-4E7C-9B01-B3F081981953}" type="presParOf" srcId="{5DF93F7C-CA48-4819-BD18-B220702B49A6}" destId="{7629BA3E-B038-44FD-8FE8-6D2E58EC4EE2}" srcOrd="0" destOrd="0" presId="urn:microsoft.com/office/officeart/2018/2/layout/IconVerticalSolidList"/>
    <dgm:cxn modelId="{5454ED26-D823-4184-9908-420E744844C8}" type="presParOf" srcId="{5DF93F7C-CA48-4819-BD18-B220702B49A6}" destId="{4C920B86-D63E-4A24-830D-44B7AFD6CFC7}" srcOrd="1" destOrd="0" presId="urn:microsoft.com/office/officeart/2018/2/layout/IconVerticalSolidList"/>
    <dgm:cxn modelId="{A8F7A143-FF3B-43A3-B1A1-622ACE114455}" type="presParOf" srcId="{5DF93F7C-CA48-4819-BD18-B220702B49A6}" destId="{268C9124-305A-432F-9CF2-F8792136314B}" srcOrd="2" destOrd="0" presId="urn:microsoft.com/office/officeart/2018/2/layout/IconVerticalSolidList"/>
    <dgm:cxn modelId="{4F033F36-1626-4841-8848-63961CC68B02}" type="presParOf" srcId="{5DF93F7C-CA48-4819-BD18-B220702B49A6}" destId="{AA676FF2-B2F6-47B5-9FDC-EA3773E80D05}" srcOrd="3" destOrd="0" presId="urn:microsoft.com/office/officeart/2018/2/layout/IconVerticalSolidList"/>
    <dgm:cxn modelId="{46463AD4-B5C9-4D47-B664-926AF784157E}" type="presParOf" srcId="{D40A0249-41A7-44A6-A657-361E8C18FD42}" destId="{3A3AEFAE-860A-4B7E-9714-EFE3058A90B4}" srcOrd="3" destOrd="0" presId="urn:microsoft.com/office/officeart/2018/2/layout/IconVerticalSolidList"/>
    <dgm:cxn modelId="{AEC06401-2E9D-4051-8E66-DB9A2C97A179}" type="presParOf" srcId="{D40A0249-41A7-44A6-A657-361E8C18FD42}" destId="{E297A3B1-C719-4BF6-8004-E9B66B457658}" srcOrd="4" destOrd="0" presId="urn:microsoft.com/office/officeart/2018/2/layout/IconVerticalSolidList"/>
    <dgm:cxn modelId="{B85C4C17-AF48-474A-A578-AA29E95D6CB5}" type="presParOf" srcId="{E297A3B1-C719-4BF6-8004-E9B66B457658}" destId="{0A530EDD-DFBC-41A8-9221-2D570E4284DF}" srcOrd="0" destOrd="0" presId="urn:microsoft.com/office/officeart/2018/2/layout/IconVerticalSolidList"/>
    <dgm:cxn modelId="{776BF8CC-3B4E-414A-A66A-0ADB96F36BCA}" type="presParOf" srcId="{E297A3B1-C719-4BF6-8004-E9B66B457658}" destId="{3E8B643F-3489-4123-BD9D-D39AC9A00146}" srcOrd="1" destOrd="0" presId="urn:microsoft.com/office/officeart/2018/2/layout/IconVerticalSolidList"/>
    <dgm:cxn modelId="{EF192762-7133-443E-A035-C6BF20987F6B}" type="presParOf" srcId="{E297A3B1-C719-4BF6-8004-E9B66B457658}" destId="{C2BB264B-9CB1-4AAD-A6E0-E0763BCCC2CB}" srcOrd="2" destOrd="0" presId="urn:microsoft.com/office/officeart/2018/2/layout/IconVerticalSolidList"/>
    <dgm:cxn modelId="{9D4D1998-2C1D-4ACB-8A8B-E6DE2004F198}" type="presParOf" srcId="{E297A3B1-C719-4BF6-8004-E9B66B457658}" destId="{2421B6CA-350F-473B-80D4-D1DCD4ABC7E8}" srcOrd="3" destOrd="0" presId="urn:microsoft.com/office/officeart/2018/2/layout/IconVerticalSolidList"/>
    <dgm:cxn modelId="{C9B11A1F-47F4-496A-961C-94037234F193}" type="presParOf" srcId="{D40A0249-41A7-44A6-A657-361E8C18FD42}" destId="{86F35A5F-0BF0-49C6-9C4A-E02573CDE25D}" srcOrd="5" destOrd="0" presId="urn:microsoft.com/office/officeart/2018/2/layout/IconVerticalSolidList"/>
    <dgm:cxn modelId="{EBA0F0C0-2906-4B28-9D2D-1FE718B2D2F9}" type="presParOf" srcId="{D40A0249-41A7-44A6-A657-361E8C18FD42}" destId="{3B0428EA-C4BC-4A68-A3B2-1735063F0877}" srcOrd="6" destOrd="0" presId="urn:microsoft.com/office/officeart/2018/2/layout/IconVerticalSolidList"/>
    <dgm:cxn modelId="{E6404F2A-A2C6-43B7-A620-FDBE0696812E}" type="presParOf" srcId="{3B0428EA-C4BC-4A68-A3B2-1735063F0877}" destId="{C79988E5-59DB-48EB-B202-1E387A04EA62}" srcOrd="0" destOrd="0" presId="urn:microsoft.com/office/officeart/2018/2/layout/IconVerticalSolidList"/>
    <dgm:cxn modelId="{C8FA385B-B7DE-481D-A21E-1C9B3EDEC0F3}" type="presParOf" srcId="{3B0428EA-C4BC-4A68-A3B2-1735063F0877}" destId="{915A211A-E273-48A8-9E2B-74A58CA13293}" srcOrd="1" destOrd="0" presId="urn:microsoft.com/office/officeart/2018/2/layout/IconVerticalSolidList"/>
    <dgm:cxn modelId="{0A9C0EAA-D2F3-437E-AFCD-028C8BEF464D}" type="presParOf" srcId="{3B0428EA-C4BC-4A68-A3B2-1735063F0877}" destId="{2F9C365E-1197-4209-B059-6986DE730CDC}" srcOrd="2" destOrd="0" presId="urn:microsoft.com/office/officeart/2018/2/layout/IconVerticalSolidList"/>
    <dgm:cxn modelId="{38DFD3DA-3FBA-48DB-8ECD-1352BF5CB266}" type="presParOf" srcId="{3B0428EA-C4BC-4A68-A3B2-1735063F0877}" destId="{2986B70C-50DD-4829-B235-198EEF63B8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D957C-BFAC-446D-9573-48333BEC34E6}">
      <dsp:nvSpPr>
        <dsp:cNvPr id="0" name=""/>
        <dsp:cNvSpPr/>
      </dsp:nvSpPr>
      <dsp:spPr>
        <a:xfrm>
          <a:off x="0" y="2045"/>
          <a:ext cx="5607050" cy="1036528"/>
        </a:xfrm>
        <a:prstGeom prst="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B2CCF-B717-4C6F-9115-44EF0ECE6018}">
      <dsp:nvSpPr>
        <dsp:cNvPr id="0" name=""/>
        <dsp:cNvSpPr/>
      </dsp:nvSpPr>
      <dsp:spPr>
        <a:xfrm>
          <a:off x="384434" y="306149"/>
          <a:ext cx="428320" cy="4283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5AF6F0-F4DA-48FE-85EB-61ADFB42AA13}">
      <dsp:nvSpPr>
        <dsp:cNvPr id="0" name=""/>
        <dsp:cNvSpPr/>
      </dsp:nvSpPr>
      <dsp:spPr>
        <a:xfrm>
          <a:off x="1197190" y="2045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strike="noStrike" kern="1200" cap="none" baseline="0" noProof="0" dirty="0">
              <a:effectLst>
                <a:glow rad="152400">
                  <a:schemeClr val="bg1">
                    <a:alpha val="19000"/>
                  </a:schemeClr>
                </a:glow>
              </a:effectLst>
              <a:latin typeface="Gill Sans MT"/>
            </a:rPr>
            <a:t>Analysis of Statement of Financial Position and the Statement of Comprehensive for 2018 and 2019.</a:t>
          </a:r>
        </a:p>
      </dsp:txBody>
      <dsp:txXfrm>
        <a:off x="1197190" y="2045"/>
        <a:ext cx="4409859" cy="1036528"/>
      </dsp:txXfrm>
    </dsp:sp>
    <dsp:sp modelId="{7629BA3E-B038-44FD-8FE8-6D2E58EC4EE2}">
      <dsp:nvSpPr>
        <dsp:cNvPr id="0" name=""/>
        <dsp:cNvSpPr/>
      </dsp:nvSpPr>
      <dsp:spPr>
        <a:xfrm>
          <a:off x="0" y="1297705"/>
          <a:ext cx="5607050" cy="10365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20B86-D63E-4A24-830D-44B7AFD6CFC7}">
      <dsp:nvSpPr>
        <dsp:cNvPr id="0" name=""/>
        <dsp:cNvSpPr/>
      </dsp:nvSpPr>
      <dsp:spPr>
        <a:xfrm>
          <a:off x="313549" y="1530924"/>
          <a:ext cx="570090" cy="570090"/>
        </a:xfrm>
        <a:prstGeom prst="rect">
          <a:avLst/>
        </a:prstGeom>
        <a:solidFill>
          <a:schemeClr val="accent2">
            <a:hueOff val="-3450629"/>
            <a:satOff val="15286"/>
            <a:lumOff val="-5621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76FF2-B2F6-47B5-9FDC-EA3773E80D05}">
      <dsp:nvSpPr>
        <dsp:cNvPr id="0" name=""/>
        <dsp:cNvSpPr/>
      </dsp:nvSpPr>
      <dsp:spPr>
        <a:xfrm>
          <a:off x="1197190" y="1297705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strike="noStrike" kern="1200" cap="none" baseline="0" noProof="0" dirty="0">
              <a:latin typeface="Gill Sans MT"/>
            </a:rPr>
            <a:t>Summary table of the calculation</a:t>
          </a:r>
        </a:p>
      </dsp:txBody>
      <dsp:txXfrm>
        <a:off x="1197190" y="1297705"/>
        <a:ext cx="4409859" cy="1036528"/>
      </dsp:txXfrm>
    </dsp:sp>
    <dsp:sp modelId="{0A530EDD-DFBC-41A8-9221-2D570E4284DF}">
      <dsp:nvSpPr>
        <dsp:cNvPr id="0" name=""/>
        <dsp:cNvSpPr/>
      </dsp:nvSpPr>
      <dsp:spPr>
        <a:xfrm>
          <a:off x="0" y="2593366"/>
          <a:ext cx="5607050" cy="10365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B643F-3489-4123-BD9D-D39AC9A00146}">
      <dsp:nvSpPr>
        <dsp:cNvPr id="0" name=""/>
        <dsp:cNvSpPr/>
      </dsp:nvSpPr>
      <dsp:spPr>
        <a:xfrm>
          <a:off x="313549" y="2826584"/>
          <a:ext cx="570090" cy="570090"/>
        </a:xfrm>
        <a:prstGeom prst="rect">
          <a:avLst/>
        </a:prstGeom>
        <a:solidFill>
          <a:schemeClr val="accent2">
            <a:hueOff val="-6901259"/>
            <a:satOff val="30573"/>
            <a:lumOff val="-1124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1B6CA-350F-473B-80D4-D1DCD4ABC7E8}">
      <dsp:nvSpPr>
        <dsp:cNvPr id="0" name=""/>
        <dsp:cNvSpPr/>
      </dsp:nvSpPr>
      <dsp:spPr>
        <a:xfrm>
          <a:off x="1197190" y="2593366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strike="noStrike" kern="1200" cap="none" baseline="0" noProof="0" dirty="0">
              <a:latin typeface="Gill Sans MT"/>
            </a:rPr>
            <a:t>Personal analysis</a:t>
          </a:r>
        </a:p>
      </dsp:txBody>
      <dsp:txXfrm>
        <a:off x="1197190" y="2593366"/>
        <a:ext cx="4409859" cy="1036528"/>
      </dsp:txXfrm>
    </dsp:sp>
    <dsp:sp modelId="{C79988E5-59DB-48EB-B202-1E387A04EA62}">
      <dsp:nvSpPr>
        <dsp:cNvPr id="0" name=""/>
        <dsp:cNvSpPr/>
      </dsp:nvSpPr>
      <dsp:spPr>
        <a:xfrm>
          <a:off x="0" y="3889026"/>
          <a:ext cx="5607050" cy="10365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5A211A-E273-48A8-9E2B-74A58CA13293}">
      <dsp:nvSpPr>
        <dsp:cNvPr id="0" name=""/>
        <dsp:cNvSpPr/>
      </dsp:nvSpPr>
      <dsp:spPr>
        <a:xfrm>
          <a:off x="313549" y="4122245"/>
          <a:ext cx="570090" cy="570090"/>
        </a:xfrm>
        <a:prstGeom prst="rect">
          <a:avLst/>
        </a:prstGeom>
        <a:solidFill>
          <a:schemeClr val="accent2">
            <a:hueOff val="-10351888"/>
            <a:satOff val="45859"/>
            <a:lumOff val="-1686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6B70C-50DD-4829-B235-198EEF63B8FB}">
      <dsp:nvSpPr>
        <dsp:cNvPr id="0" name=""/>
        <dsp:cNvSpPr/>
      </dsp:nvSpPr>
      <dsp:spPr>
        <a:xfrm>
          <a:off x="1197190" y="3889026"/>
          <a:ext cx="4409859" cy="10365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699" tIns="109699" rIns="109699" bIns="10969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strike="noStrike" kern="1200" cap="none" baseline="0" noProof="0" dirty="0">
              <a:latin typeface="Gill Sans MT"/>
            </a:rPr>
            <a:t>Conclusion</a:t>
          </a:r>
        </a:p>
      </dsp:txBody>
      <dsp:txXfrm>
        <a:off x="1197190" y="3889026"/>
        <a:ext cx="4409859" cy="1036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3A62EC2-9403-4E3F-B9EE-AC16CAC60FB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89550C-613B-478E-B802-C73E628524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69C108-6DA3-45F2-AE7E-50E80854775B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13C7E-277B-477F-B8EF-FBEECB8A1F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96058-9ECC-48B6-8A85-7E3A3E39E8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6ED09B-8056-4B81-BB5B-ECA7E0231E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300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A73B2-5605-4CC4-ADC6-622651651079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ED664B-377C-4B68-AF4E-EBDA643118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45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299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748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70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018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077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275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561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587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8993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7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89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352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16C4C9A-3960-41CF-A4E9-2A8FB932454B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789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428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23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3/27/2020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901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 /><Relationship Id="rId3" Type="http://schemas.openxmlformats.org/officeDocument/2006/relationships/image" Target="../media/image2.jpeg" /><Relationship Id="rId7" Type="http://schemas.openxmlformats.org/officeDocument/2006/relationships/diagramColors" Target="../diagrams/colors1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1.xml" /><Relationship Id="rId5" Type="http://schemas.openxmlformats.org/officeDocument/2006/relationships/diagramLayout" Target="../diagrams/layout1.xml" /><Relationship Id="rId4" Type="http://schemas.openxmlformats.org/officeDocument/2006/relationships/diagramData" Target="../diagrams/data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981E6A2-4656-4CFE-9BF4-39D81EE2C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118" y="418322"/>
            <a:ext cx="4486656" cy="1231106"/>
          </a:xfrm>
          <a:noFill/>
          <a:ln>
            <a:solidFill>
              <a:schemeClr val="tx1"/>
            </a:solidFill>
          </a:ln>
          <a:effectLst>
            <a:glow rad="152400">
              <a:schemeClr val="tx1">
                <a:alpha val="13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en-US" sz="3000" dirty="0">
                <a:solidFill>
                  <a:schemeClr val="tx1"/>
                </a:solidFill>
              </a:rPr>
              <a:t>Financial management for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7BD98-5486-489C-BAA0-A69CEFF69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981815"/>
            <a:ext cx="4486656" cy="1648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Lecturer: David Jenkins</a:t>
            </a:r>
          </a:p>
          <a:p>
            <a:r>
              <a:rPr lang="en-US" sz="1800" dirty="0">
                <a:solidFill>
                  <a:schemeClr val="tx1"/>
                </a:solidFill>
              </a:rPr>
              <a:t>        Student name: Andreea Suciu</a:t>
            </a:r>
          </a:p>
          <a:p>
            <a:r>
              <a:rPr lang="en-US" sz="1800" dirty="0">
                <a:solidFill>
                  <a:schemeClr val="tx1"/>
                </a:solidFill>
              </a:rPr>
              <a:t>   Student number: 1816340</a:t>
            </a:r>
          </a:p>
          <a:p>
            <a:endParaRPr lang="en-US" sz="1800" dirty="0">
              <a:solidFill>
                <a:schemeClr val="tx1"/>
              </a:solidFill>
            </a:endParaRPr>
          </a:p>
          <a:p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5" name="Picture 4" descr="Finance trade numbers">
            <a:extLst>
              <a:ext uri="{FF2B5EF4-FFF2-40B4-BE49-F238E27FC236}">
                <a16:creationId xmlns:a16="http://schemas.microsoft.com/office/drawing/2014/main" id="{112B9624-F8A1-4831-AE43-1D9E266CFF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E503-F7C2-4A40-83F4-4DE931E7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About report</a:t>
            </a:r>
          </a:p>
        </p:txBody>
      </p:sp>
      <p:pic>
        <p:nvPicPr>
          <p:cNvPr id="4" name="Picture 3" descr="Finance trade numbers">
            <a:extLst>
              <a:ext uri="{FF2B5EF4-FFF2-40B4-BE49-F238E27FC236}">
                <a16:creationId xmlns:a16="http://schemas.microsoft.com/office/drawing/2014/main" id="{32F354A1-38C7-4598-A0E1-7A286A3019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50908" y="0"/>
            <a:ext cx="7541091" cy="6858000"/>
          </a:xfrm>
          <a:prstGeom prst="rect">
            <a:avLst/>
          </a:prstGeom>
        </p:spPr>
      </p:pic>
      <p:graphicFrame>
        <p:nvGraphicFramePr>
          <p:cNvPr id="5" name="Content Placeholder 2" descr="Icon Bullets">
            <a:extLst>
              <a:ext uri="{FF2B5EF4-FFF2-40B4-BE49-F238E27FC236}">
                <a16:creationId xmlns:a16="http://schemas.microsoft.com/office/drawing/2014/main" id="{51938B4F-26EE-4238-880D-3CE26A7E4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241836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24314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78894-19E5-4916-B37E-B4A80B9B8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Summary table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02A1F0-4DA0-444B-9B47-3DD5F37AE097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C14847-1F74-43CE-A93B-062D1016F8B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2" name="Picture 12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59D323E6-2209-4E36-BA48-03BB5EE64F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-429451" y="-38629"/>
            <a:ext cx="8011036" cy="6859498"/>
          </a:xfrm>
        </p:spPr>
      </p:pic>
    </p:spTree>
    <p:extLst>
      <p:ext uri="{BB962C8B-B14F-4D97-AF65-F5344CB8AC3E}">
        <p14:creationId xmlns:p14="http://schemas.microsoft.com/office/powerpoint/2010/main" val="4128952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15107-5DA3-4397-A1DA-67705DAE1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 w="31750" cap="sq">
            <a:solidFill>
              <a:srgbClr val="FFFFFF"/>
            </a:solidFill>
            <a:miter lim="800000"/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Personal Analysis </a:t>
            </a:r>
          </a:p>
        </p:txBody>
      </p:sp>
      <p:sp>
        <p:nvSpPr>
          <p:cNvPr id="47" name="Content Placeholder 46">
            <a:extLst>
              <a:ext uri="{FF2B5EF4-FFF2-40B4-BE49-F238E27FC236}">
                <a16:creationId xmlns:a16="http://schemas.microsoft.com/office/drawing/2014/main" id="{AF8714CD-6EE8-490A-B786-F6C56C80C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2265" y="1535385"/>
            <a:ext cx="6824293" cy="41329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ROCE ratio 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Creditor days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Debtor days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Interest cover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Earning per share</a:t>
            </a:r>
          </a:p>
        </p:txBody>
      </p:sp>
    </p:spTree>
    <p:extLst>
      <p:ext uri="{BB962C8B-B14F-4D97-AF65-F5344CB8AC3E}">
        <p14:creationId xmlns:p14="http://schemas.microsoft.com/office/powerpoint/2010/main" val="2067005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70220-677A-411B-B416-94321A555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2265" y="978776"/>
            <a:ext cx="4451773" cy="1174991"/>
          </a:xfrm>
          <a:noFill/>
          <a:ln w="31750" cap="sq">
            <a:solidFill>
              <a:schemeClr val="bg1"/>
            </a:solidFill>
            <a:miter lim="800000"/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4" name="Picture 3" descr="Hand with pen pointing at financial numbers">
            <a:extLst>
              <a:ext uri="{FF2B5EF4-FFF2-40B4-BE49-F238E27FC236}">
                <a16:creationId xmlns:a16="http://schemas.microsoft.com/office/drawing/2014/main" id="{AB2E0BE0-B684-4228-A4DF-58C8CAFFDF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1328-A694-4327-A93A-3D919FD65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264" y="2638044"/>
            <a:ext cx="4451773" cy="3101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solidFill>
                  <a:schemeClr val="bg1"/>
                </a:solidFill>
              </a:rPr>
              <a:t>In 2019 the company invested more on the organization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solidFill>
                  <a:schemeClr val="bg1"/>
                </a:solidFill>
              </a:rPr>
              <a:t>In 2019 the profit is bigger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solidFill>
                  <a:schemeClr val="bg1"/>
                </a:solidFill>
              </a:rPr>
              <a:t>The 2019 show that the company is in slight development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US" dirty="0">
                <a:solidFill>
                  <a:schemeClr val="bg1"/>
                </a:solidFill>
              </a:rPr>
              <a:t>Increasing creditor days in 2019 can be a problem 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ü"/>
            </a:pP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&quot;Not Allowed&quot; Symbol 4">
            <a:extLst>
              <a:ext uri="{FF2B5EF4-FFF2-40B4-BE49-F238E27FC236}">
                <a16:creationId xmlns:a16="http://schemas.microsoft.com/office/drawing/2014/main" id="{0DB3910A-BF43-4555-8BE4-CE845BB3340F}"/>
              </a:ext>
            </a:extLst>
          </p:cNvPr>
          <p:cNvSpPr/>
          <p:nvPr/>
        </p:nvSpPr>
        <p:spPr>
          <a:xfrm>
            <a:off x="8462682" y="4755776"/>
            <a:ext cx="914400" cy="914400"/>
          </a:xfrm>
          <a:prstGeom prst="noSmok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84911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93813dd7ca6ad654711aa0ab317e03a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f11dc0ce689dd3925e84e4e35398c6e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6F88797-338E-4C4E-B50C-3C46519E1B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D190557-3523-4829-B732-42505F2F945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3.xml><?xml version="1.0" encoding="utf-8"?>
<ds:datastoreItem xmlns:ds="http://schemas.openxmlformats.org/officeDocument/2006/customXml" ds:itemID="{A6C0A41B-4E75-4512-ABAD-D663025C8E72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54</Words>
  <Application>Microsoft Office PowerPoint</Application>
  <PresentationFormat>Widescreen</PresentationFormat>
  <Paragraphs>22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Parcel</vt:lpstr>
      <vt:lpstr>Financial management for the hotel industry</vt:lpstr>
      <vt:lpstr>About report</vt:lpstr>
      <vt:lpstr>Summary table</vt:lpstr>
      <vt:lpstr>Personal Analysis 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Design</dc:title>
  <dc:creator/>
  <cp:lastModifiedBy>andreea cazaciuc</cp:lastModifiedBy>
  <cp:revision>212</cp:revision>
  <dcterms:created xsi:type="dcterms:W3CDTF">2020-03-27T09:37:08Z</dcterms:created>
  <dcterms:modified xsi:type="dcterms:W3CDTF">2020-03-27T10:49:00Z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