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 id="2147483687" r:id="rId4"/>
    <p:sldMasterId id="2147483700" r:id="rId5"/>
    <p:sldMasterId id="2147483713" r:id="rId6"/>
  </p:sld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Lst>
  <p:sldSz cx="12192000"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314A8-F577-766E-4354-BDA5B9EF6F68}" v="126" dt="2019-12-17T09:15:41.113"/>
    <p1510:client id="{238BDF2B-6F9D-D751-F134-C0FB8CD5241C}" v="4" dt="2019-12-15T11:21:12.148"/>
    <p1510:client id="{93D0F6DE-21D7-6A75-AD0E-5C359206BCA1}" v="12" dt="2019-12-17T13:38:18.092"/>
    <p1510:client id="{9E8DBAAA-B25E-FA7D-0C10-CF33A4B1E97F}" v="121" dt="2019-12-18T14:17:49.009"/>
    <p1510:client id="{F04573E9-2370-5FE9-E864-B846291528A8}" v="331" dt="2019-12-18T13:24:05.114"/>
    <p1510:client id="{F8C548E5-7E09-447F-91DB-36EE8E3B8F80}" v="6" dt="2019-12-17T21:12:25.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one Amorim (1818223)" userId="S::1818223@student.uwtsd.ac.uk::eedca037-e9dd-4080-b127-2771bad826fc" providerId="AD" clId="Web-{F04573E9-2370-5FE9-E864-B846291528A8}"/>
    <pc:docChg chg="modSld">
      <pc:chgData name="Ivone Amorim (1818223)" userId="S::1818223@student.uwtsd.ac.uk::eedca037-e9dd-4080-b127-2771bad826fc" providerId="AD" clId="Web-{F04573E9-2370-5FE9-E864-B846291528A8}" dt="2019-12-18T13:24:03.942" v="311" actId="20577"/>
      <pc:docMkLst>
        <pc:docMk/>
      </pc:docMkLst>
      <pc:sldChg chg="addSp delSp modSp">
        <pc:chgData name="Ivone Amorim (1818223)" userId="S::1818223@student.uwtsd.ac.uk::eedca037-e9dd-4080-b127-2771bad826fc" providerId="AD" clId="Web-{F04573E9-2370-5FE9-E864-B846291528A8}" dt="2019-12-18T13:24:03.942" v="310" actId="20577"/>
        <pc:sldMkLst>
          <pc:docMk/>
          <pc:sldMk cId="0" sldId="258"/>
        </pc:sldMkLst>
        <pc:spChg chg="add del mod">
          <ac:chgData name="Ivone Amorim (1818223)" userId="S::1818223@student.uwtsd.ac.uk::eedca037-e9dd-4080-b127-2771bad826fc" providerId="AD" clId="Web-{F04573E9-2370-5FE9-E864-B846291528A8}" dt="2019-12-18T13:21:13.381" v="267"/>
          <ac:spMkLst>
            <pc:docMk/>
            <pc:sldMk cId="0" sldId="258"/>
            <ac:spMk id="2" creationId="{E222F7DE-4C75-48B1-BEA8-0EE08F47E547}"/>
          </ac:spMkLst>
        </pc:spChg>
        <pc:spChg chg="add del mod">
          <ac:chgData name="Ivone Amorim (1818223)" userId="S::1818223@student.uwtsd.ac.uk::eedca037-e9dd-4080-b127-2771bad826fc" providerId="AD" clId="Web-{F04573E9-2370-5FE9-E864-B846291528A8}" dt="2019-12-18T13:21:10.366" v="263"/>
          <ac:spMkLst>
            <pc:docMk/>
            <pc:sldMk cId="0" sldId="258"/>
            <ac:spMk id="3" creationId="{7F397413-9AB3-4E6F-8309-27E575B5F8A7}"/>
          </ac:spMkLst>
        </pc:spChg>
        <pc:spChg chg="add del">
          <ac:chgData name="Ivone Amorim (1818223)" userId="S::1818223@student.uwtsd.ac.uk::eedca037-e9dd-4080-b127-2771bad826fc" providerId="AD" clId="Web-{F04573E9-2370-5FE9-E864-B846291528A8}" dt="2019-12-18T13:21:02.460" v="254"/>
          <ac:spMkLst>
            <pc:docMk/>
            <pc:sldMk cId="0" sldId="258"/>
            <ac:spMk id="4" creationId="{81565667-B2A2-4382-B0E9-CA7A49CACE97}"/>
          </ac:spMkLst>
        </pc:spChg>
        <pc:spChg chg="add del">
          <ac:chgData name="Ivone Amorim (1818223)" userId="S::1818223@student.uwtsd.ac.uk::eedca037-e9dd-4080-b127-2771bad826fc" providerId="AD" clId="Web-{F04573E9-2370-5FE9-E864-B846291528A8}" dt="2019-12-18T13:21:01.616" v="253"/>
          <ac:spMkLst>
            <pc:docMk/>
            <pc:sldMk cId="0" sldId="258"/>
            <ac:spMk id="5" creationId="{6A40BC4B-75D4-42EB-96C1-2724160BF89D}"/>
          </ac:spMkLst>
        </pc:spChg>
        <pc:spChg chg="add del mod">
          <ac:chgData name="Ivone Amorim (1818223)" userId="S::1818223@student.uwtsd.ac.uk::eedca037-e9dd-4080-b127-2771bad826fc" providerId="AD" clId="Web-{F04573E9-2370-5FE9-E864-B846291528A8}" dt="2019-12-18T13:21:00.100" v="252"/>
          <ac:spMkLst>
            <pc:docMk/>
            <pc:sldMk cId="0" sldId="258"/>
            <ac:spMk id="6" creationId="{C58FF020-A3AB-436B-95B9-BC00C5584823}"/>
          </ac:spMkLst>
        </pc:spChg>
        <pc:spChg chg="add mod">
          <ac:chgData name="Ivone Amorim (1818223)" userId="S::1818223@student.uwtsd.ac.uk::eedca037-e9dd-4080-b127-2771bad826fc" providerId="AD" clId="Web-{F04573E9-2370-5FE9-E864-B846291528A8}" dt="2019-12-18T13:24:03.942" v="310" actId="20577"/>
          <ac:spMkLst>
            <pc:docMk/>
            <pc:sldMk cId="0" sldId="258"/>
            <ac:spMk id="7" creationId="{4745669A-2368-4CB4-A0A1-31649141CCF4}"/>
          </ac:spMkLst>
        </pc:spChg>
        <pc:spChg chg="add del">
          <ac:chgData name="Ivone Amorim (1818223)" userId="S::1818223@student.uwtsd.ac.uk::eedca037-e9dd-4080-b127-2771bad826fc" providerId="AD" clId="Web-{F04573E9-2370-5FE9-E864-B846291528A8}" dt="2019-12-18T13:20:28.913" v="242"/>
          <ac:spMkLst>
            <pc:docMk/>
            <pc:sldMk cId="0" sldId="258"/>
            <ac:spMk id="8" creationId="{DF72D522-63CE-46BF-9A15-9C62858EA1F1}"/>
          </ac:spMkLst>
        </pc:spChg>
        <pc:spChg chg="del mod">
          <ac:chgData name="Ivone Amorim (1818223)" userId="S::1818223@student.uwtsd.ac.uk::eedca037-e9dd-4080-b127-2771bad826fc" providerId="AD" clId="Web-{F04573E9-2370-5FE9-E864-B846291528A8}" dt="2019-12-18T13:19:42.460" v="234"/>
          <ac:spMkLst>
            <pc:docMk/>
            <pc:sldMk cId="0" sldId="258"/>
            <ac:spMk id="240" creationId="{00000000-0000-0000-0000-000000000000}"/>
          </ac:spMkLst>
        </pc:spChg>
        <pc:picChg chg="mod ord">
          <ac:chgData name="Ivone Amorim (1818223)" userId="S::1818223@student.uwtsd.ac.uk::eedca037-e9dd-4080-b127-2771bad826fc" providerId="AD" clId="Web-{F04573E9-2370-5FE9-E864-B846291528A8}" dt="2019-12-18T13:17:57.055" v="229" actId="14100"/>
          <ac:picMkLst>
            <pc:docMk/>
            <pc:sldMk cId="0" sldId="258"/>
            <ac:picMk id="241" creationId="{00000000-0000-0000-0000-000000000000}"/>
          </ac:picMkLst>
        </pc:picChg>
      </pc:sldChg>
    </pc:docChg>
  </pc:docChgLst>
  <pc:docChgLst>
    <pc:chgData name="Ivone Amorim (1818223)" userId="S::1818223@student.uwtsd.ac.uk::eedca037-e9dd-4080-b127-2771bad826fc" providerId="AD" clId="Web-{93D0F6DE-21D7-6A75-AD0E-5C359206BCA1}"/>
    <pc:docChg chg="modSld">
      <pc:chgData name="Ivone Amorim (1818223)" userId="S::1818223@student.uwtsd.ac.uk::eedca037-e9dd-4080-b127-2771bad826fc" providerId="AD" clId="Web-{93D0F6DE-21D7-6A75-AD0E-5C359206BCA1}" dt="2019-12-17T13:38:13.529" v="8" actId="20577"/>
      <pc:docMkLst>
        <pc:docMk/>
      </pc:docMkLst>
      <pc:sldChg chg="modSp">
        <pc:chgData name="Ivone Amorim (1818223)" userId="S::1818223@student.uwtsd.ac.uk::eedca037-e9dd-4080-b127-2771bad826fc" providerId="AD" clId="Web-{93D0F6DE-21D7-6A75-AD0E-5C359206BCA1}" dt="2019-12-17T13:38:13.529" v="8" actId="20577"/>
        <pc:sldMkLst>
          <pc:docMk/>
          <pc:sldMk cId="0" sldId="265"/>
        </pc:sldMkLst>
        <pc:spChg chg="mod">
          <ac:chgData name="Ivone Amorim (1818223)" userId="S::1818223@student.uwtsd.ac.uk::eedca037-e9dd-4080-b127-2771bad826fc" providerId="AD" clId="Web-{93D0F6DE-21D7-6A75-AD0E-5C359206BCA1}" dt="2019-12-17T13:38:13.529" v="8" actId="20577"/>
          <ac:spMkLst>
            <pc:docMk/>
            <pc:sldMk cId="0" sldId="265"/>
            <ac:spMk id="305" creationId="{00000000-0000-0000-0000-000000000000}"/>
          </ac:spMkLst>
        </pc:spChg>
      </pc:sldChg>
      <pc:sldChg chg="modSp">
        <pc:chgData name="Ivone Amorim (1818223)" userId="S::1818223@student.uwtsd.ac.uk::eedca037-e9dd-4080-b127-2771bad826fc" providerId="AD" clId="Web-{93D0F6DE-21D7-6A75-AD0E-5C359206BCA1}" dt="2019-12-17T13:38:05.732" v="6" actId="20577"/>
        <pc:sldMkLst>
          <pc:docMk/>
          <pc:sldMk cId="0" sldId="266"/>
        </pc:sldMkLst>
        <pc:spChg chg="mod">
          <ac:chgData name="Ivone Amorim (1818223)" userId="S::1818223@student.uwtsd.ac.uk::eedca037-e9dd-4080-b127-2771bad826fc" providerId="AD" clId="Web-{93D0F6DE-21D7-6A75-AD0E-5C359206BCA1}" dt="2019-12-17T13:38:05.732" v="6" actId="20577"/>
          <ac:spMkLst>
            <pc:docMk/>
            <pc:sldMk cId="0" sldId="266"/>
            <ac:spMk id="309" creationId="{00000000-0000-0000-0000-000000000000}"/>
          </ac:spMkLst>
        </pc:spChg>
      </pc:sldChg>
      <pc:sldChg chg="modSp">
        <pc:chgData name="Ivone Amorim (1818223)" userId="S::1818223@student.uwtsd.ac.uk::eedca037-e9dd-4080-b127-2771bad826fc" providerId="AD" clId="Web-{93D0F6DE-21D7-6A75-AD0E-5C359206BCA1}" dt="2019-12-17T13:37:59.514" v="2" actId="20577"/>
        <pc:sldMkLst>
          <pc:docMk/>
          <pc:sldMk cId="0" sldId="267"/>
        </pc:sldMkLst>
        <pc:spChg chg="mod">
          <ac:chgData name="Ivone Amorim (1818223)" userId="S::1818223@student.uwtsd.ac.uk::eedca037-e9dd-4080-b127-2771bad826fc" providerId="AD" clId="Web-{93D0F6DE-21D7-6A75-AD0E-5C359206BCA1}" dt="2019-12-17T13:37:59.514" v="2" actId="20577"/>
          <ac:spMkLst>
            <pc:docMk/>
            <pc:sldMk cId="0" sldId="267"/>
            <ac:spMk id="312" creationId="{00000000-0000-0000-0000-000000000000}"/>
          </ac:spMkLst>
        </pc:spChg>
      </pc:sldChg>
    </pc:docChg>
  </pc:docChgLst>
  <pc:docChgLst>
    <pc:chgData name="Ivone Amorim (1818223)" userId="S::1818223@student.uwtsd.ac.uk::eedca037-e9dd-4080-b127-2771bad826fc" providerId="AD" clId="Web-{F8C548E5-7E09-447F-91DB-36EE8E3B8F80}"/>
    <pc:docChg chg="modSld">
      <pc:chgData name="Ivone Amorim (1818223)" userId="S::1818223@student.uwtsd.ac.uk::eedca037-e9dd-4080-b127-2771bad826fc" providerId="AD" clId="Web-{F8C548E5-7E09-447F-91DB-36EE8E3B8F80}" dt="2019-12-17T21:12:25.396" v="5" actId="20577"/>
      <pc:docMkLst>
        <pc:docMk/>
      </pc:docMkLst>
      <pc:sldChg chg="modSp">
        <pc:chgData name="Ivone Amorim (1818223)" userId="S::1818223@student.uwtsd.ac.uk::eedca037-e9dd-4080-b127-2771bad826fc" providerId="AD" clId="Web-{F8C548E5-7E09-447F-91DB-36EE8E3B8F80}" dt="2019-12-17T21:12:25.396" v="4" actId="20577"/>
        <pc:sldMkLst>
          <pc:docMk/>
          <pc:sldMk cId="0" sldId="261"/>
        </pc:sldMkLst>
        <pc:spChg chg="mod">
          <ac:chgData name="Ivone Amorim (1818223)" userId="S::1818223@student.uwtsd.ac.uk::eedca037-e9dd-4080-b127-2771bad826fc" providerId="AD" clId="Web-{F8C548E5-7E09-447F-91DB-36EE8E3B8F80}" dt="2019-12-17T21:12:25.396" v="4" actId="20577"/>
          <ac:spMkLst>
            <pc:docMk/>
            <pc:sldMk cId="0" sldId="261"/>
            <ac:spMk id="264" creationId="{00000000-0000-0000-0000-000000000000}"/>
          </ac:spMkLst>
        </pc:spChg>
      </pc:sldChg>
    </pc:docChg>
  </pc:docChgLst>
  <pc:docChgLst>
    <pc:chgData name="Ivone Amorim (1818223)" userId="S::1818223@student.uwtsd.ac.uk::eedca037-e9dd-4080-b127-2771bad826fc" providerId="AD" clId="Web-{9E8DBAAA-B25E-FA7D-0C10-CF33A4B1E97F}"/>
    <pc:docChg chg="modSld">
      <pc:chgData name="Ivone Amorim (1818223)" userId="S::1818223@student.uwtsd.ac.uk::eedca037-e9dd-4080-b127-2771bad826fc" providerId="AD" clId="Web-{9E8DBAAA-B25E-FA7D-0C10-CF33A4B1E97F}" dt="2019-12-18T14:17:49.009" v="119" actId="20577"/>
      <pc:docMkLst>
        <pc:docMk/>
      </pc:docMkLst>
      <pc:sldChg chg="modSp">
        <pc:chgData name="Ivone Amorim (1818223)" userId="S::1818223@student.uwtsd.ac.uk::eedca037-e9dd-4080-b127-2771bad826fc" providerId="AD" clId="Web-{9E8DBAAA-B25E-FA7D-0C10-CF33A4B1E97F}" dt="2019-12-18T14:17:49.009" v="118" actId="20577"/>
        <pc:sldMkLst>
          <pc:docMk/>
          <pc:sldMk cId="0" sldId="272"/>
        </pc:sldMkLst>
        <pc:spChg chg="mod">
          <ac:chgData name="Ivone Amorim (1818223)" userId="S::1818223@student.uwtsd.ac.uk::eedca037-e9dd-4080-b127-2771bad826fc" providerId="AD" clId="Web-{9E8DBAAA-B25E-FA7D-0C10-CF33A4B1E97F}" dt="2019-12-18T14:17:49.009" v="118" actId="20577"/>
          <ac:spMkLst>
            <pc:docMk/>
            <pc:sldMk cId="0" sldId="272"/>
            <ac:spMk id="32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3"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5"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7"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8"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2"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3"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6"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0"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1"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4"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5"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7"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8"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9"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0"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32"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3"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4"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5"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6"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37"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42"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44"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46"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47"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51"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52"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53"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55"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56"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57"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59"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0"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1"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63"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4"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66"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7"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8"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69"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71"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72"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73"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74"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75"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76"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80"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82"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84"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85"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89"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0"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1"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93"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4"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5"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97"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8"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99"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01"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02"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04"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05"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06"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07"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09"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10"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11"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12"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13"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14"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18"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20"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22"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23"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27"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28"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29"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31"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32"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33"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35"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36"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37"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39"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0"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42"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3"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4"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5"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47"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8"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49"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50"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51"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52"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56"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58"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60"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61"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65"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66"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67"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69"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0"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1"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73"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4"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5"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77"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78"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80"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1"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2"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3"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85"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6"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7"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8"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89"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90"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94" name="PlaceHolder 2"/>
          <p:cNvSpPr>
            <a:spLocks noGrp="1"/>
          </p:cNvSpPr>
          <p:nvPr>
            <p:ph type="subTitle"/>
          </p:nvPr>
        </p:nvSpPr>
        <p:spPr>
          <a:xfrm>
            <a:off x="609480" y="1604520"/>
            <a:ext cx="10972440" cy="397728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96"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198"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199"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609480" y="273600"/>
            <a:ext cx="10972440" cy="5307840"/>
          </a:xfrm>
          <a:prstGeom prst="rect">
            <a:avLst/>
          </a:prstGeom>
        </p:spPr>
        <p:txBody>
          <a:bodyPr lIns="0" tIns="0" rIns="0" bIns="0" anchor="ctr">
            <a:spAutoFit/>
          </a:bodyPr>
          <a:lstStyle/>
          <a:p>
            <a:pPr algn="ctr"/>
            <a:endParaRPr lang="pt-PT" sz="3200" b="0" strike="noStrike" spc="-1">
              <a:latin typeface="Arial"/>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03"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04"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05"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07"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08"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09"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11"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12"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13"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15"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16"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18"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19"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0"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1"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609480" y="273600"/>
            <a:ext cx="10972440" cy="1144800"/>
          </a:xfrm>
          <a:prstGeom prst="rect">
            <a:avLst/>
          </a:prstGeom>
        </p:spPr>
        <p:txBody>
          <a:bodyPr lIns="0" tIns="0" rIns="0" bIns="0" anchor="ctr">
            <a:spAutoFit/>
          </a:bodyPr>
          <a:lstStyle/>
          <a:p>
            <a:endParaRPr lang="pt-PT" sz="1800" b="0" strike="noStrike" spc="-1">
              <a:solidFill>
                <a:srgbClr val="000000"/>
              </a:solidFill>
              <a:latin typeface="Arial"/>
            </a:endParaRPr>
          </a:p>
        </p:txBody>
      </p:sp>
      <p:sp>
        <p:nvSpPr>
          <p:cNvPr id="223"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4"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5"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6"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7"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
        <p:nvSpPr>
          <p:cNvPr id="228"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pt-PT"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theme" Target="../theme/theme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609480" y="273600"/>
            <a:ext cx="10972440" cy="1144800"/>
          </a:xfrm>
          <a:prstGeom prst="rect">
            <a:avLst/>
          </a:prstGeom>
        </p:spPr>
        <p:txBody>
          <a:bodyPr lIns="0" tIns="0" rIns="0" bIns="0" anchor="ctr">
            <a:noAutofit/>
          </a:bodyPr>
          <a:lstStyle/>
          <a:p>
            <a:r>
              <a:rPr lang="pt-PT" sz="1800" b="0" strike="noStrike" spc="-1">
                <a:solidFill>
                  <a:srgbClr val="000000"/>
                </a:solidFill>
                <a:latin typeface="Arial"/>
              </a:rPr>
              <a:t>Clique para editar o formato do título</a:t>
            </a:r>
          </a:p>
        </p:txBody>
      </p:sp>
      <p:sp>
        <p:nvSpPr>
          <p:cNvPr id="3"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0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1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1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0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0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0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609480" y="273240"/>
            <a:ext cx="10972080" cy="1145160"/>
          </a:xfrm>
          <a:prstGeom prst="rect">
            <a:avLst/>
          </a:prstGeom>
        </p:spPr>
        <p:txBody>
          <a:bodyPr lIns="0" tIns="0" rIns="0" bIns="0" anchor="ctr">
            <a:spAutoFit/>
          </a:bodyPr>
          <a:lstStyle/>
          <a:p>
            <a:r>
              <a:rPr lang="pt-PT" sz="4400" b="0" strike="noStrike" spc="-1">
                <a:solidFill>
                  <a:srgbClr val="000000"/>
                </a:solidFill>
                <a:latin typeface="Arial"/>
              </a:rPr>
              <a:t>Clique para editar o formato do título</a:t>
            </a:r>
          </a:p>
        </p:txBody>
      </p:sp>
      <p:sp>
        <p:nvSpPr>
          <p:cNvPr id="39" name="PlaceHolder 2"/>
          <p:cNvSpPr>
            <a:spLocks noGrp="1"/>
          </p:cNvSpPr>
          <p:nvPr>
            <p:ph type="body"/>
          </p:nvPr>
        </p:nvSpPr>
        <p:spPr>
          <a:xfrm>
            <a:off x="609480" y="1604520"/>
            <a:ext cx="5353920" cy="3976920"/>
          </a:xfrm>
          <a:prstGeom prst="rect">
            <a:avLst/>
          </a:prstGeom>
        </p:spPr>
        <p:txBody>
          <a:bodyPr lIns="0" tIns="0" rIns="0" bIns="0">
            <a:normAutofit fontScale="76000"/>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8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2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2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8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8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800" b="0" strike="noStrike" spc="-1">
                <a:solidFill>
                  <a:srgbClr val="000000"/>
                </a:solidFill>
                <a:latin typeface="Arial"/>
              </a:rPr>
              <a:t>Sétimo nível de tópicos</a:t>
            </a:r>
          </a:p>
        </p:txBody>
      </p:sp>
      <p:sp>
        <p:nvSpPr>
          <p:cNvPr id="40" name="PlaceHolder 3"/>
          <p:cNvSpPr>
            <a:spLocks noGrp="1"/>
          </p:cNvSpPr>
          <p:nvPr>
            <p:ph type="body"/>
          </p:nvPr>
        </p:nvSpPr>
        <p:spPr>
          <a:xfrm>
            <a:off x="6231960" y="1604520"/>
            <a:ext cx="5353920" cy="3976920"/>
          </a:xfrm>
          <a:prstGeom prst="rect">
            <a:avLst/>
          </a:prstGeom>
        </p:spPr>
        <p:txBody>
          <a:bodyPr lIns="0" tIns="0" rIns="0" bIns="0">
            <a:normAutofit fontScale="76000"/>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8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2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2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8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8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8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7" name="PlaceHolder 1"/>
          <p:cNvSpPr>
            <a:spLocks noGrp="1"/>
          </p:cNvSpPr>
          <p:nvPr>
            <p:ph type="title"/>
          </p:nvPr>
        </p:nvSpPr>
        <p:spPr>
          <a:xfrm>
            <a:off x="609480" y="273240"/>
            <a:ext cx="10972080" cy="1145160"/>
          </a:xfrm>
          <a:prstGeom prst="rect">
            <a:avLst/>
          </a:prstGeom>
        </p:spPr>
        <p:txBody>
          <a:bodyPr lIns="0" tIns="0" rIns="0" bIns="0" anchor="ctr">
            <a:spAutoFit/>
          </a:bodyPr>
          <a:lstStyle/>
          <a:p>
            <a:r>
              <a:rPr lang="pt-PT" sz="4400" b="0" strike="noStrike" spc="-1">
                <a:solidFill>
                  <a:srgbClr val="000000"/>
                </a:solidFill>
                <a:latin typeface="Arial"/>
              </a:rPr>
              <a:t>Clique para editar o formato do título</a:t>
            </a:r>
          </a:p>
        </p:txBody>
      </p:sp>
      <p:sp>
        <p:nvSpPr>
          <p:cNvPr id="78"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0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1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1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0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0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0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5" name="PlaceHolder 1"/>
          <p:cNvSpPr>
            <a:spLocks noGrp="1"/>
          </p:cNvSpPr>
          <p:nvPr>
            <p:ph type="title"/>
          </p:nvPr>
        </p:nvSpPr>
        <p:spPr>
          <a:xfrm>
            <a:off x="609480" y="273240"/>
            <a:ext cx="10972080" cy="1145160"/>
          </a:xfrm>
          <a:prstGeom prst="rect">
            <a:avLst/>
          </a:prstGeom>
        </p:spPr>
        <p:txBody>
          <a:bodyPr lIns="0" tIns="0" rIns="0" bIns="0" anchor="ctr">
            <a:spAutoFit/>
          </a:bodyPr>
          <a:lstStyle/>
          <a:p>
            <a:r>
              <a:rPr lang="pt-PT" sz="4400" b="0" strike="noStrike" spc="-1">
                <a:solidFill>
                  <a:srgbClr val="000000"/>
                </a:solidFill>
                <a:latin typeface="Arial"/>
              </a:rPr>
              <a:t>Clique para editar o formato do título</a:t>
            </a:r>
          </a:p>
        </p:txBody>
      </p:sp>
      <p:sp>
        <p:nvSpPr>
          <p:cNvPr id="116"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0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1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1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0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0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0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 name="PlaceHolder 1"/>
          <p:cNvSpPr>
            <a:spLocks noGrp="1"/>
          </p:cNvSpPr>
          <p:nvPr>
            <p:ph type="title"/>
          </p:nvPr>
        </p:nvSpPr>
        <p:spPr>
          <a:xfrm>
            <a:off x="609480" y="273600"/>
            <a:ext cx="10972440" cy="1144800"/>
          </a:xfrm>
          <a:prstGeom prst="rect">
            <a:avLst/>
          </a:prstGeom>
        </p:spPr>
        <p:txBody>
          <a:bodyPr lIns="0" tIns="0" rIns="0" bIns="0" anchor="ctr">
            <a:noAutofit/>
          </a:bodyPr>
          <a:lstStyle/>
          <a:p>
            <a:r>
              <a:rPr lang="pt-PT" sz="1800" b="0" strike="noStrike" spc="-1">
                <a:solidFill>
                  <a:srgbClr val="000000"/>
                </a:solidFill>
                <a:latin typeface="Arial"/>
              </a:rPr>
              <a:t>Clique para editar o formato do título</a:t>
            </a:r>
          </a:p>
        </p:txBody>
      </p:sp>
      <p:sp>
        <p:nvSpPr>
          <p:cNvPr id="154"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0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1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1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0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0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0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609480" y="273240"/>
            <a:ext cx="10972080" cy="1145160"/>
          </a:xfrm>
          <a:prstGeom prst="rect">
            <a:avLst/>
          </a:prstGeom>
        </p:spPr>
        <p:txBody>
          <a:bodyPr lIns="0" tIns="0" rIns="0" bIns="0" anchor="ctr">
            <a:spAutoFit/>
          </a:bodyPr>
          <a:lstStyle/>
          <a:p>
            <a:r>
              <a:rPr lang="pt-PT" sz="4400" b="0" strike="noStrike" spc="-1">
                <a:solidFill>
                  <a:srgbClr val="000000"/>
                </a:solidFill>
                <a:latin typeface="Arial"/>
              </a:rPr>
              <a:t>Clique para editar o formato do título</a:t>
            </a:r>
          </a:p>
        </p:txBody>
      </p:sp>
      <p:sp>
        <p:nvSpPr>
          <p:cNvPr id="192" name="PlaceHolder 2"/>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pt-PT" sz="2800" b="0" strike="noStrike" spc="-1">
                <a:solidFill>
                  <a:srgbClr val="000000"/>
                </a:solidFill>
                <a:latin typeface="Arial"/>
              </a:rPr>
              <a:t>Clique para editar o formato de texto dos tópicos</a:t>
            </a:r>
          </a:p>
          <a:p>
            <a:pPr marL="864000" lvl="1" indent="-324000">
              <a:spcBef>
                <a:spcPts val="1134"/>
              </a:spcBef>
              <a:buClr>
                <a:srgbClr val="000000"/>
              </a:buClr>
              <a:buSzPct val="75000"/>
              <a:buFont typeface="Symbol" charset="2"/>
              <a:buChar char=""/>
            </a:pPr>
            <a:r>
              <a:rPr lang="pt-PT" sz="2000" b="0" strike="noStrike" spc="-1">
                <a:solidFill>
                  <a:srgbClr val="000000"/>
                </a:solidFill>
                <a:latin typeface="Arial"/>
              </a:rPr>
              <a:t>Segundo nível de tópicos</a:t>
            </a:r>
          </a:p>
          <a:p>
            <a:pPr marL="1296000" lvl="2" indent="-288000">
              <a:spcBef>
                <a:spcPts val="850"/>
              </a:spcBef>
              <a:buClr>
                <a:srgbClr val="000000"/>
              </a:buClr>
              <a:buSzPct val="45000"/>
              <a:buFont typeface="Wingdings" charset="2"/>
              <a:buChar char=""/>
            </a:pPr>
            <a:r>
              <a:rPr lang="pt-PT" sz="1800" b="0" strike="noStrike" spc="-1">
                <a:solidFill>
                  <a:srgbClr val="000000"/>
                </a:solidFill>
                <a:latin typeface="Arial"/>
              </a:rPr>
              <a:t>Terceiro nível de tópicos</a:t>
            </a:r>
          </a:p>
          <a:p>
            <a:pPr marL="1728000" lvl="3" indent="-216000">
              <a:spcBef>
                <a:spcPts val="567"/>
              </a:spcBef>
              <a:buClr>
                <a:srgbClr val="000000"/>
              </a:buClr>
              <a:buSzPct val="75000"/>
              <a:buFont typeface="Symbol" charset="2"/>
              <a:buChar char=""/>
            </a:pPr>
            <a:r>
              <a:rPr lang="pt-PT" sz="1800" b="0" strike="noStrike" spc="-1">
                <a:solidFill>
                  <a:srgbClr val="000000"/>
                </a:solidFill>
                <a:latin typeface="Arial"/>
              </a:rPr>
              <a:t>Quarto nível de tópicos</a:t>
            </a:r>
          </a:p>
          <a:p>
            <a:pPr marL="2160000" lvl="4" indent="-216000">
              <a:spcBef>
                <a:spcPts val="283"/>
              </a:spcBef>
              <a:buClr>
                <a:srgbClr val="000000"/>
              </a:buClr>
              <a:buSzPct val="45000"/>
              <a:buFont typeface="Wingdings" charset="2"/>
              <a:buChar char=""/>
            </a:pPr>
            <a:r>
              <a:rPr lang="pt-PT" sz="2000" b="0" strike="noStrike" spc="-1">
                <a:solidFill>
                  <a:srgbClr val="000000"/>
                </a:solidFill>
                <a:latin typeface="Arial"/>
              </a:rPr>
              <a:t>Quinto nível de tópicos</a:t>
            </a:r>
          </a:p>
          <a:p>
            <a:pPr marL="2592000" lvl="5" indent="-216000">
              <a:spcBef>
                <a:spcPts val="283"/>
              </a:spcBef>
              <a:buClr>
                <a:srgbClr val="000000"/>
              </a:buClr>
              <a:buSzPct val="45000"/>
              <a:buFont typeface="Wingdings" charset="2"/>
              <a:buChar char=""/>
            </a:pPr>
            <a:r>
              <a:rPr lang="pt-PT" sz="2000" b="0" strike="noStrike" spc="-1">
                <a:solidFill>
                  <a:srgbClr val="000000"/>
                </a:solidFill>
                <a:latin typeface="Arial"/>
              </a:rPr>
              <a:t>Sexto nível de tópicos</a:t>
            </a:r>
          </a:p>
          <a:p>
            <a:pPr marL="3024000" lvl="6" indent="-216000">
              <a:spcBef>
                <a:spcPts val="283"/>
              </a:spcBef>
              <a:buClr>
                <a:srgbClr val="000000"/>
              </a:buClr>
              <a:buSzPct val="45000"/>
              <a:buFont typeface="Wingdings" charset="2"/>
              <a:buChar char=""/>
            </a:pPr>
            <a:r>
              <a:rPr lang="pt-PT" sz="2000" b="0" strike="noStrike" spc="-1">
                <a:solidFill>
                  <a:srgbClr val="000000"/>
                </a:solidFill>
                <a:latin typeface="Arial"/>
              </a:rPr>
              <a:t>Sétimo nível de tópicos</a:t>
            </a:r>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17.xml.rels><?xml version="1.0" encoding="UTF-8" standalone="yes"?>
<Relationships xmlns="http://schemas.openxmlformats.org/package/2006/relationships"><Relationship Id="rId8" Type="http://schemas.openxmlformats.org/officeDocument/2006/relationships/hyperlink" Target="https://resourcedevelopment.net/" TargetMode="External"/><Relationship Id="rId3" Type="http://schemas.openxmlformats.org/officeDocument/2006/relationships/hyperlink" Target="https://www.smartsheet.com/how-to-use-team-roles-to-boost-performance" TargetMode="External"/><Relationship Id="rId7" Type="http://schemas.openxmlformats.org/officeDocument/2006/relationships/hyperlink" Target="https://www.upliftevents.com.au/blog/fun-team-building-activity-ideas/" TargetMode="External"/><Relationship Id="rId2" Type="http://schemas.openxmlformats.org/officeDocument/2006/relationships/hyperlink" Target="https://search.proquest.com/openview/709e0c0531b37c08ca5e40ae05f12681/1?pq-origsite=gscholar&amp;cbl=44514" TargetMode="External"/><Relationship Id="rId1" Type="http://schemas.openxmlformats.org/officeDocument/2006/relationships/slideLayout" Target="../slideLayouts/slideLayout1.xml"/><Relationship Id="rId6" Type="http://schemas.openxmlformats.org/officeDocument/2006/relationships/hyperlink" Target="https://clipartion.com/wp-content/uploads/2015/11/team-work-bigstock-teamwork-clipart-free-clip-art-images.jpg" TargetMode="External"/><Relationship Id="rId5" Type="http://schemas.openxmlformats.org/officeDocument/2006/relationships/hyperlink" Target="https://onlinelibrary.wiley.com/doi/full/10.1111/j.1399-6576.2008.01717.x" TargetMode="External"/><Relationship Id="rId4" Type="http://schemas.openxmlformats.org/officeDocument/2006/relationships/hyperlink" Target="http://apppm.man.dtu.dk/index.php/How_to_successfully_go_through_the_Five_Stages_of_Team_Development" TargetMode="External"/><Relationship Id="rId9" Type="http://schemas.openxmlformats.org/officeDocument/2006/relationships/hyperlink" Target="https://challengingcoaching.co.uk/conflict-and-challeng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upliftevents.com.au/blog/fun-team-building-activity-ideas/" TargetMode="External"/><Relationship Id="rId3" Type="http://schemas.openxmlformats.org/officeDocument/2006/relationships/hyperlink" Target="http://Shttps:/www.managementcentre.co.uk/high-performing-teams-belbins-team-roles/" TargetMode="External"/><Relationship Id="rId7" Type="http://schemas.openxmlformats.org/officeDocument/2006/relationships/hyperlink" Target="https://resourcedevelopment.net/creating-opportunities-for-collaboration-and-teamwork/" TargetMode="External"/><Relationship Id="rId2" Type="http://schemas.openxmlformats.org/officeDocument/2006/relationships/hyperlink" Target="https://www.mediate.com/articles/FrizzellM1.cfm#comments" TargetMode="External"/><Relationship Id="rId1" Type="http://schemas.openxmlformats.org/officeDocument/2006/relationships/slideLayout" Target="../slideLayouts/slideLayout1.xml"/><Relationship Id="rId6" Type="http://schemas.openxmlformats.org/officeDocument/2006/relationships/hyperlink" Target="https://www.markmcgregor.ch/cms1/index.php/2019/03/07/conflict-management/conflict-management-1/" TargetMode="External"/><Relationship Id="rId5" Type="http://schemas.openxmlformats.org/officeDocument/2006/relationships/hyperlink" Target="https://doi.org/10.2466/pr0.1979.44.3c.1323" TargetMode="External"/><Relationship Id="rId4" Type="http://schemas.openxmlformats.org/officeDocument/2006/relationships/hyperlink" Target="https://doi.org/10.4324/97802037864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9" name="CustomShape 1"/>
          <p:cNvSpPr/>
          <p:nvPr/>
        </p:nvSpPr>
        <p:spPr>
          <a:xfrm>
            <a:off x="1603800" y="1985040"/>
            <a:ext cx="8842320" cy="17362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ctr">
              <a:lnSpc>
                <a:spcPct val="100000"/>
              </a:lnSpc>
            </a:pPr>
            <a:r>
              <a:rPr lang="pt-PT" sz="5400" b="0" strike="noStrike" spc="-1">
                <a:solidFill>
                  <a:srgbClr val="000000"/>
                </a:solidFill>
                <a:latin typeface="Arial"/>
                <a:ea typeface="DejaVu Sans"/>
              </a:rPr>
              <a:t>Effective Team Working at Vision Company</a:t>
            </a:r>
            <a:endParaRPr lang="pt-PT" sz="5400" b="0" strike="noStrike" spc="-1">
              <a:latin typeface="Arial"/>
            </a:endParaRPr>
          </a:p>
        </p:txBody>
      </p:sp>
      <p:pic>
        <p:nvPicPr>
          <p:cNvPr id="230" name="Picture 2"/>
          <p:cNvPicPr/>
          <p:nvPr/>
        </p:nvPicPr>
        <p:blipFill>
          <a:blip r:embed="rId2"/>
          <a:stretch/>
        </p:blipFill>
        <p:spPr>
          <a:xfrm>
            <a:off x="2176200" y="456480"/>
            <a:ext cx="3117240" cy="1272240"/>
          </a:xfrm>
          <a:prstGeom prst="rect">
            <a:avLst/>
          </a:prstGeom>
          <a:ln>
            <a:noFill/>
          </a:ln>
        </p:spPr>
      </p:pic>
      <p:sp>
        <p:nvSpPr>
          <p:cNvPr id="231" name="CustomShape 2"/>
          <p:cNvSpPr/>
          <p:nvPr/>
        </p:nvSpPr>
        <p:spPr>
          <a:xfrm>
            <a:off x="629280" y="3888000"/>
            <a:ext cx="3105360" cy="22233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2800" b="0" strike="noStrike" spc="-1">
                <a:solidFill>
                  <a:srgbClr val="000000"/>
                </a:solidFill>
                <a:latin typeface="Arial"/>
                <a:ea typeface="DejaVu Sans"/>
              </a:rPr>
              <a:t>Oxana Morozan  </a:t>
            </a:r>
            <a:endParaRPr lang="pt-PT" sz="2800" b="0" strike="noStrike" spc="-1">
              <a:latin typeface="Arial"/>
            </a:endParaRPr>
          </a:p>
          <a:p>
            <a:pPr>
              <a:lnSpc>
                <a:spcPct val="100000"/>
              </a:lnSpc>
            </a:pPr>
            <a:r>
              <a:rPr lang="pt-PT" sz="2800" b="0" strike="noStrike" spc="-1">
                <a:solidFill>
                  <a:srgbClr val="000000"/>
                </a:solidFill>
                <a:latin typeface="Arial"/>
                <a:ea typeface="DejaVu Sans"/>
              </a:rPr>
              <a:t>Ivone Amorim </a:t>
            </a:r>
            <a:endParaRPr lang="pt-PT" sz="2800" b="0" strike="noStrike" spc="-1">
              <a:latin typeface="Arial"/>
            </a:endParaRPr>
          </a:p>
          <a:p>
            <a:pPr>
              <a:lnSpc>
                <a:spcPct val="100000"/>
              </a:lnSpc>
            </a:pPr>
            <a:r>
              <a:rPr lang="pt-PT" sz="2800" b="0" strike="noStrike" spc="-1">
                <a:solidFill>
                  <a:srgbClr val="000000"/>
                </a:solidFill>
                <a:latin typeface="Arial"/>
                <a:ea typeface="DejaVu Sans"/>
              </a:rPr>
              <a:t>Mushrafa Jannat </a:t>
            </a:r>
            <a:endParaRPr lang="pt-PT" sz="2800" b="0" strike="noStrike" spc="-1">
              <a:latin typeface="Arial"/>
            </a:endParaRPr>
          </a:p>
          <a:p>
            <a:pPr>
              <a:lnSpc>
                <a:spcPct val="100000"/>
              </a:lnSpc>
            </a:pPr>
            <a:r>
              <a:rPr lang="pt-PT" sz="2800" b="0" strike="noStrike" spc="-1">
                <a:solidFill>
                  <a:srgbClr val="000000"/>
                </a:solidFill>
                <a:latin typeface="Arial"/>
                <a:ea typeface="DejaVu Sans"/>
              </a:rPr>
              <a:t>Maria Curagau</a:t>
            </a:r>
            <a:endParaRPr lang="pt-PT" sz="2800" b="0" strike="noStrike" spc="-1">
              <a:latin typeface="Arial"/>
            </a:endParaRPr>
          </a:p>
          <a:p>
            <a:pPr>
              <a:lnSpc>
                <a:spcPct val="100000"/>
              </a:lnSpc>
            </a:pPr>
            <a:r>
              <a:rPr lang="pt-PT" sz="2800" b="0" strike="noStrike" spc="-1">
                <a:solidFill>
                  <a:srgbClr val="000000"/>
                </a:solidFill>
                <a:latin typeface="Arial"/>
                <a:ea typeface="DejaVu Sans"/>
              </a:rPr>
              <a:t>Oana Olari   </a:t>
            </a:r>
            <a:endParaRPr lang="pt-PT" sz="2800" b="0" strike="noStrike" spc="-1">
              <a:latin typeface="Arial"/>
            </a:endParaRPr>
          </a:p>
        </p:txBody>
      </p:sp>
      <p:sp>
        <p:nvSpPr>
          <p:cNvPr id="232" name="CustomShape 3"/>
          <p:cNvSpPr/>
          <p:nvPr/>
        </p:nvSpPr>
        <p:spPr>
          <a:xfrm>
            <a:off x="162720" y="235080"/>
            <a:ext cx="591840" cy="6377400"/>
          </a:xfrm>
          <a:prstGeom prst="corner">
            <a:avLst>
              <a:gd name="adj1" fmla="val 50000"/>
              <a:gd name="adj2" fmla="val 50000"/>
            </a:avLst>
          </a:prstGeom>
          <a:solidFill>
            <a:schemeClr val="tx1">
              <a:lumMod val="75000"/>
              <a:lumOff val="25000"/>
            </a:schemeClr>
          </a:solidFill>
          <a:ln>
            <a:round/>
          </a:ln>
        </p:spPr>
        <p:style>
          <a:lnRef idx="2">
            <a:schemeClr val="accent1">
              <a:shade val="50000"/>
            </a:schemeClr>
          </a:lnRef>
          <a:fillRef idx="1">
            <a:schemeClr val="accent1"/>
          </a:fillRef>
          <a:effectRef idx="0">
            <a:schemeClr val="accent1"/>
          </a:effectRef>
          <a:fontRef idx="minor"/>
        </p:style>
      </p:sp>
      <p:sp>
        <p:nvSpPr>
          <p:cNvPr id="233" name="CustomShape 4"/>
          <p:cNvSpPr/>
          <p:nvPr/>
        </p:nvSpPr>
        <p:spPr>
          <a:xfrm rot="10800000">
            <a:off x="11542680" y="237600"/>
            <a:ext cx="549720" cy="6377400"/>
          </a:xfrm>
          <a:prstGeom prst="corner">
            <a:avLst>
              <a:gd name="adj1" fmla="val 50000"/>
              <a:gd name="adj2" fmla="val 50000"/>
            </a:avLst>
          </a:prstGeom>
          <a:solidFill>
            <a:schemeClr val="tx1">
              <a:lumMod val="75000"/>
              <a:lumOff val="25000"/>
            </a:schemeClr>
          </a:solidFill>
          <a:ln>
            <a:round/>
          </a:ln>
        </p:spPr>
        <p:style>
          <a:lnRef idx="2">
            <a:schemeClr val="accent1">
              <a:shade val="50000"/>
            </a:schemeClr>
          </a:lnRef>
          <a:fillRef idx="1">
            <a:schemeClr val="accent1"/>
          </a:fillRef>
          <a:effectRef idx="0">
            <a:schemeClr val="accent1"/>
          </a:effectRef>
          <a:fontRef idx="minor"/>
        </p:style>
      </p:sp>
      <p:sp>
        <p:nvSpPr>
          <p:cNvPr id="234" name="CustomShape 5"/>
          <p:cNvSpPr/>
          <p:nvPr/>
        </p:nvSpPr>
        <p:spPr>
          <a:xfrm>
            <a:off x="3444840" y="3941640"/>
            <a:ext cx="3546720" cy="22233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2800" b="0" strike="noStrike" spc="-1">
                <a:solidFill>
                  <a:srgbClr val="000000"/>
                </a:solidFill>
                <a:latin typeface="Arial"/>
                <a:ea typeface="DejaVu Sans"/>
              </a:rPr>
              <a:t>1817133</a:t>
            </a:r>
            <a:endParaRPr lang="pt-PT" sz="2800" b="0" strike="noStrike" spc="-1">
              <a:latin typeface="Arial"/>
            </a:endParaRPr>
          </a:p>
          <a:p>
            <a:pPr>
              <a:lnSpc>
                <a:spcPct val="100000"/>
              </a:lnSpc>
            </a:pPr>
            <a:r>
              <a:rPr lang="pt-PT" sz="2800" b="0" strike="noStrike" spc="-1">
                <a:solidFill>
                  <a:srgbClr val="000000"/>
                </a:solidFill>
                <a:latin typeface="Arial"/>
                <a:ea typeface="DejaVu Sans"/>
              </a:rPr>
              <a:t>1818223</a:t>
            </a:r>
            <a:endParaRPr lang="pt-PT" sz="2800" b="0" strike="noStrike" spc="-1">
              <a:latin typeface="Arial"/>
            </a:endParaRPr>
          </a:p>
          <a:p>
            <a:pPr>
              <a:lnSpc>
                <a:spcPct val="100000"/>
              </a:lnSpc>
            </a:pPr>
            <a:r>
              <a:rPr lang="pt-PT" sz="2800" b="0" strike="noStrike" spc="-1">
                <a:solidFill>
                  <a:srgbClr val="000000"/>
                </a:solidFill>
                <a:latin typeface="Arial"/>
                <a:ea typeface="DejaVu Sans"/>
              </a:rPr>
              <a:t>1817754</a:t>
            </a:r>
            <a:endParaRPr lang="pt-PT" sz="2800" b="0" strike="noStrike" spc="-1">
              <a:latin typeface="Arial"/>
            </a:endParaRPr>
          </a:p>
          <a:p>
            <a:pPr>
              <a:lnSpc>
                <a:spcPct val="100000"/>
              </a:lnSpc>
            </a:pPr>
            <a:r>
              <a:rPr lang="pt-PT" sz="2800" b="0" strike="noStrike" spc="-1">
                <a:solidFill>
                  <a:srgbClr val="000000"/>
                </a:solidFill>
                <a:latin typeface="Arial"/>
                <a:ea typeface="DejaVu Sans"/>
              </a:rPr>
              <a:t>1817135</a:t>
            </a:r>
            <a:endParaRPr lang="pt-PT" sz="2800" b="0" strike="noStrike" spc="-1">
              <a:latin typeface="Arial"/>
            </a:endParaRPr>
          </a:p>
          <a:p>
            <a:pPr>
              <a:lnSpc>
                <a:spcPct val="100000"/>
              </a:lnSpc>
            </a:pPr>
            <a:r>
              <a:rPr lang="pt-PT" sz="2800" b="0" strike="noStrike" spc="-1">
                <a:solidFill>
                  <a:srgbClr val="000000"/>
                </a:solidFill>
                <a:latin typeface="Arial"/>
                <a:ea typeface="DejaVu Sans"/>
              </a:rPr>
              <a:t>1818224</a:t>
            </a:r>
            <a:endParaRPr lang="pt-PT" sz="280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 name="CustomShape 1"/>
          <p:cNvSpPr/>
          <p:nvPr/>
        </p:nvSpPr>
        <p:spPr>
          <a:xfrm>
            <a:off x="1341720" y="1219680"/>
            <a:ext cx="8222040" cy="42782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50000"/>
              </a:lnSpc>
              <a:spcAft>
                <a:spcPts val="601"/>
              </a:spcAft>
            </a:pPr>
            <a:r>
              <a:rPr lang="pt-PT" sz="2800" b="1" strike="noStrike" spc="-1">
                <a:solidFill>
                  <a:srgbClr val="000000"/>
                </a:solidFill>
                <a:latin typeface="Arial"/>
                <a:ea typeface="DejaVu Sans"/>
              </a:rPr>
              <a:t>Aim/Propose</a:t>
            </a:r>
            <a:endParaRPr lang="pt-PT" sz="2800" b="0" strike="noStrike" spc="-1">
              <a:latin typeface="Arial"/>
            </a:endParaRPr>
          </a:p>
          <a:p>
            <a:pPr marL="285840" indent="-227880">
              <a:lnSpc>
                <a:spcPct val="150000"/>
              </a:lnSpc>
              <a:spcAft>
                <a:spcPts val="601"/>
              </a:spcAft>
              <a:buClr>
                <a:srgbClr val="000000"/>
              </a:buClr>
              <a:buFont typeface="Arial"/>
              <a:buChar char="•"/>
            </a:pPr>
            <a:r>
              <a:rPr lang="pt-PT" sz="2800" b="0" strike="noStrike" spc="-1">
                <a:solidFill>
                  <a:srgbClr val="000000"/>
                </a:solidFill>
                <a:latin typeface="Arial"/>
                <a:ea typeface="DejaVu Sans"/>
              </a:rPr>
              <a:t>Team steps, strategies and considerations </a:t>
            </a:r>
            <a:endParaRPr lang="pt-PT" sz="2800" b="0" strike="noStrike" spc="-1">
              <a:latin typeface="Arial"/>
            </a:endParaRPr>
          </a:p>
          <a:p>
            <a:pPr marL="285840" indent="-227880">
              <a:lnSpc>
                <a:spcPct val="150000"/>
              </a:lnSpc>
              <a:spcAft>
                <a:spcPts val="601"/>
              </a:spcAft>
              <a:buClr>
                <a:srgbClr val="000000"/>
              </a:buClr>
              <a:buFont typeface="Arial"/>
              <a:buChar char="•"/>
            </a:pPr>
            <a:r>
              <a:rPr lang="pt-PT" sz="2800" b="0" strike="noStrike" spc="-1">
                <a:solidFill>
                  <a:srgbClr val="000000"/>
                </a:solidFill>
                <a:latin typeface="Arial"/>
                <a:ea typeface="DejaVu Sans"/>
              </a:rPr>
              <a:t>Team relationships and Benefits</a:t>
            </a:r>
            <a:endParaRPr lang="pt-PT" sz="2800" b="0" strike="noStrike" spc="-1">
              <a:latin typeface="Arial"/>
            </a:endParaRPr>
          </a:p>
          <a:p>
            <a:pPr marL="285840" indent="-227880">
              <a:lnSpc>
                <a:spcPct val="150000"/>
              </a:lnSpc>
              <a:spcAft>
                <a:spcPts val="601"/>
              </a:spcAft>
              <a:buClr>
                <a:srgbClr val="000000"/>
              </a:buClr>
              <a:buFont typeface="Arial"/>
              <a:buChar char="•"/>
            </a:pPr>
            <a:r>
              <a:rPr lang="pt-PT" sz="2800" b="0" strike="noStrike" spc="-1">
                <a:solidFill>
                  <a:srgbClr val="000000"/>
                </a:solidFill>
                <a:latin typeface="Arial"/>
                <a:ea typeface="DejaVu Sans"/>
              </a:rPr>
              <a:t>Team stages and roles</a:t>
            </a:r>
            <a:endParaRPr lang="pt-PT" sz="2800" b="0" strike="noStrike" spc="-1">
              <a:latin typeface="Arial"/>
            </a:endParaRPr>
          </a:p>
          <a:p>
            <a:pPr marL="285840" indent="-227880">
              <a:lnSpc>
                <a:spcPct val="150000"/>
              </a:lnSpc>
              <a:spcAft>
                <a:spcPts val="601"/>
              </a:spcAft>
              <a:buClr>
                <a:srgbClr val="000000"/>
              </a:buClr>
              <a:buFont typeface="Arial"/>
              <a:buChar char="•"/>
            </a:pPr>
            <a:r>
              <a:rPr lang="pt-PT" sz="2800" b="0" strike="noStrike" spc="-1">
                <a:solidFill>
                  <a:srgbClr val="000000"/>
                </a:solidFill>
                <a:latin typeface="Arial"/>
                <a:ea typeface="DejaVu Sans"/>
              </a:rPr>
              <a:t>Team conflicts </a:t>
            </a:r>
            <a:endParaRPr lang="pt-PT" sz="2800" b="0" strike="noStrike" spc="-1">
              <a:latin typeface="Arial"/>
            </a:endParaRPr>
          </a:p>
          <a:p>
            <a:pPr marL="285840" indent="-227880">
              <a:lnSpc>
                <a:spcPct val="150000"/>
              </a:lnSpc>
              <a:spcAft>
                <a:spcPts val="601"/>
              </a:spcAft>
              <a:buClr>
                <a:srgbClr val="000000"/>
              </a:buClr>
              <a:buFont typeface="Arial"/>
              <a:buChar char="•"/>
            </a:pPr>
            <a:r>
              <a:rPr lang="pt-PT" sz="2800" b="0" strike="noStrike" spc="-1">
                <a:solidFill>
                  <a:srgbClr val="000000"/>
                </a:solidFill>
                <a:latin typeface="Arial"/>
                <a:ea typeface="DejaVu Sans"/>
              </a:rPr>
              <a:t>Common Goal</a:t>
            </a:r>
            <a:endParaRPr lang="pt-PT" sz="2800" b="0" strike="noStrike" spc="-1">
              <a:latin typeface="Arial"/>
            </a:endParaRPr>
          </a:p>
          <a:p>
            <a:pPr>
              <a:lnSpc>
                <a:spcPct val="90000"/>
              </a:lnSpc>
              <a:spcAft>
                <a:spcPts val="601"/>
              </a:spcAft>
            </a:pPr>
            <a:endParaRPr lang="pt-PT" sz="2800" b="0" strike="noStrike" spc="-1">
              <a:latin typeface="Arial"/>
            </a:endParaRPr>
          </a:p>
          <a:p>
            <a:pPr>
              <a:lnSpc>
                <a:spcPct val="90000"/>
              </a:lnSpc>
              <a:spcAft>
                <a:spcPts val="601"/>
              </a:spcAft>
            </a:pPr>
            <a:endParaRPr lang="pt-PT" sz="2800" b="0" strike="noStrike" spc="-1">
              <a:latin typeface="Arial"/>
            </a:endParaRPr>
          </a:p>
          <a:p>
            <a:pPr>
              <a:lnSpc>
                <a:spcPct val="90000"/>
              </a:lnSpc>
              <a:spcAft>
                <a:spcPts val="601"/>
              </a:spcAft>
            </a:pPr>
            <a:endParaRPr lang="pt-PT" sz="2800" b="0" strike="noStrike" spc="-1">
              <a:latin typeface="Arial"/>
            </a:endParaRPr>
          </a:p>
          <a:p>
            <a:pPr>
              <a:lnSpc>
                <a:spcPct val="90000"/>
              </a:lnSpc>
              <a:spcAft>
                <a:spcPts val="601"/>
              </a:spcAft>
            </a:pPr>
            <a:endParaRPr lang="pt-PT" sz="2800" b="0" strike="noStrike" spc="-1">
              <a:latin typeface="Arial"/>
            </a:endParaRPr>
          </a:p>
        </p:txBody>
      </p:sp>
      <p:sp>
        <p:nvSpPr>
          <p:cNvPr id="236" name="CustomShape 2"/>
          <p:cNvSpPr/>
          <p:nvPr/>
        </p:nvSpPr>
        <p:spPr>
          <a:xfrm flipH="1" flipV="1">
            <a:off x="751320" y="743760"/>
            <a:ext cx="3274920" cy="4407840"/>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a:noFill/>
          </a:ln>
        </p:spPr>
        <p:style>
          <a:lnRef idx="0">
            <a:scrgbClr r="0" g="0" b="0"/>
          </a:lnRef>
          <a:fillRef idx="0">
            <a:scrgbClr r="0" g="0" b="0"/>
          </a:fillRef>
          <a:effectRef idx="0">
            <a:scrgbClr r="0" g="0" b="0"/>
          </a:effectRef>
          <a:fontRef idx="minor"/>
        </p:style>
      </p:sp>
      <p:sp>
        <p:nvSpPr>
          <p:cNvPr id="237" name="CustomShape 3"/>
          <p:cNvSpPr/>
          <p:nvPr/>
        </p:nvSpPr>
        <p:spPr>
          <a:xfrm>
            <a:off x="8151840" y="1685520"/>
            <a:ext cx="3274200" cy="4407840"/>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a:noFill/>
          </a:ln>
        </p:spPr>
        <p:style>
          <a:lnRef idx="0">
            <a:scrgbClr r="0" g="0" b="0"/>
          </a:lnRef>
          <a:fillRef idx="0">
            <a:scrgbClr r="0" g="0" b="0"/>
          </a:fillRef>
          <a:effectRef idx="0">
            <a:scrgbClr r="0" g="0" b="0"/>
          </a:effectRef>
          <a:fontRef idx="minor"/>
        </p:style>
      </p:sp>
      <p:pic>
        <p:nvPicPr>
          <p:cNvPr id="238" name="Graphic 6"/>
          <p:cNvPicPr/>
          <p:nvPr/>
        </p:nvPicPr>
        <p:blipFill>
          <a:blip r:embed="rId2"/>
          <a:stretch/>
        </p:blipFill>
        <p:spPr>
          <a:xfrm>
            <a:off x="8325720" y="3191400"/>
            <a:ext cx="2193840" cy="2193840"/>
          </a:xfrm>
          <a:prstGeom prst="rect">
            <a:avLst/>
          </a:prstGeom>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1" name="Picture 5"/>
          <p:cNvPicPr/>
          <p:nvPr/>
        </p:nvPicPr>
        <p:blipFill>
          <a:blip r:embed="rId2"/>
          <a:stretch/>
        </p:blipFill>
        <p:spPr>
          <a:xfrm>
            <a:off x="629640" y="1596960"/>
            <a:ext cx="4525401" cy="3632063"/>
          </a:xfrm>
          <a:prstGeom prst="rect">
            <a:avLst/>
          </a:prstGeom>
          <a:ln>
            <a:noFill/>
          </a:ln>
        </p:spPr>
      </p:pic>
      <p:sp>
        <p:nvSpPr>
          <p:cNvPr id="239" name="TextShape 1"/>
          <p:cNvSpPr txBox="1"/>
          <p:nvPr/>
        </p:nvSpPr>
        <p:spPr>
          <a:xfrm>
            <a:off x="2987280" y="541440"/>
            <a:ext cx="8594280" cy="609120"/>
          </a:xfrm>
          <a:prstGeom prst="rect">
            <a:avLst/>
          </a:prstGeom>
          <a:noFill/>
          <a:ln>
            <a:noFill/>
          </a:ln>
        </p:spPr>
        <p:txBody>
          <a:bodyPr lIns="0" tIns="0" rIns="0" bIns="0" anchor="ctr">
            <a:noAutofit/>
          </a:bodyPr>
          <a:lstStyle/>
          <a:p>
            <a:pPr>
              <a:lnSpc>
                <a:spcPct val="90000"/>
              </a:lnSpc>
            </a:pPr>
            <a:r>
              <a:rPr lang="pt-PT" sz="4400" b="0" strike="noStrike" spc="-1">
                <a:solidFill>
                  <a:srgbClr val="000000"/>
                </a:solidFill>
                <a:latin typeface="Arial"/>
                <a:ea typeface="DejaVu Sans"/>
              </a:rPr>
              <a:t>Teamwork Definition</a:t>
            </a:r>
            <a:endParaRPr lang="pt-PT" sz="4400" b="0" strike="noStrike" spc="-1">
              <a:solidFill>
                <a:srgbClr val="000000"/>
              </a:solidFill>
              <a:latin typeface="Arial"/>
            </a:endParaRPr>
          </a:p>
        </p:txBody>
      </p:sp>
      <p:sp>
        <p:nvSpPr>
          <p:cNvPr id="242" name="CustomShape 3"/>
          <p:cNvSpPr/>
          <p:nvPr/>
        </p:nvSpPr>
        <p:spPr>
          <a:xfrm>
            <a:off x="379080" y="6421320"/>
            <a:ext cx="4735080" cy="27432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nSpc>
                <a:spcPct val="100000"/>
              </a:lnSpc>
            </a:pPr>
            <a:r>
              <a:rPr lang="pt-PT" sz="1200" b="0" strike="noStrike" spc="-1">
                <a:solidFill>
                  <a:srgbClr val="000000"/>
                </a:solidFill>
                <a:latin typeface="Arial"/>
                <a:ea typeface="DejaVu Sans"/>
              </a:rPr>
              <a:t>Source:</a:t>
            </a:r>
            <a:r>
              <a:rPr lang="pt-PT" sz="1200" b="0" strike="noStrike" spc="-1">
                <a:solidFill>
                  <a:srgbClr val="000000"/>
                </a:solidFill>
                <a:latin typeface="Arial"/>
                <a:ea typeface="Arial"/>
              </a:rPr>
              <a:t> (Moonka,2017)</a:t>
            </a:r>
            <a:endParaRPr lang="pt-PT" sz="1200" b="0" strike="noStrike" spc="-1">
              <a:latin typeface="Arial"/>
            </a:endParaRPr>
          </a:p>
        </p:txBody>
      </p:sp>
      <p:sp>
        <p:nvSpPr>
          <p:cNvPr id="7" name="CaixaDeTexto 6">
            <a:extLst>
              <a:ext uri="{FF2B5EF4-FFF2-40B4-BE49-F238E27FC236}">
                <a16:creationId xmlns:a16="http://schemas.microsoft.com/office/drawing/2014/main" id="{4745669A-2368-4CB4-A0A1-31649141CCF4}"/>
              </a:ext>
            </a:extLst>
          </p:cNvPr>
          <p:cNvSpPr txBox="1"/>
          <p:nvPr/>
        </p:nvSpPr>
        <p:spPr>
          <a:xfrm>
            <a:off x="5521677" y="2163233"/>
            <a:ext cx="603108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pt-PT" sz="2800" dirty="0">
                <a:cs typeface="Arial"/>
              </a:rPr>
              <a:t>A team </a:t>
            </a:r>
            <a:r>
              <a:rPr lang="pt-PT" sz="2800" dirty="0" err="1">
                <a:cs typeface="Arial"/>
              </a:rPr>
              <a:t>is</a:t>
            </a:r>
            <a:r>
              <a:rPr lang="pt-PT" sz="2800" dirty="0">
                <a:cs typeface="Arial"/>
              </a:rPr>
              <a:t> </a:t>
            </a:r>
            <a:r>
              <a:rPr lang="pt-PT" sz="2800" dirty="0" err="1">
                <a:cs typeface="Arial"/>
              </a:rPr>
              <a:t>two</a:t>
            </a:r>
            <a:r>
              <a:rPr lang="pt-PT" sz="2800" dirty="0">
                <a:cs typeface="Arial"/>
              </a:rPr>
              <a:t> </a:t>
            </a:r>
            <a:r>
              <a:rPr lang="pt-PT" sz="2800" dirty="0" err="1">
                <a:cs typeface="Arial"/>
              </a:rPr>
              <a:t>or</a:t>
            </a:r>
            <a:r>
              <a:rPr lang="pt-PT" sz="2800" dirty="0">
                <a:cs typeface="Arial"/>
              </a:rPr>
              <a:t> more  </a:t>
            </a:r>
            <a:r>
              <a:rPr lang="pt-PT" sz="2800" dirty="0" err="1">
                <a:cs typeface="Arial"/>
              </a:rPr>
              <a:t>people</a:t>
            </a:r>
            <a:r>
              <a:rPr lang="pt-PT" sz="2800" dirty="0">
                <a:cs typeface="Arial"/>
              </a:rPr>
              <a:t>  </a:t>
            </a:r>
            <a:endParaRPr lang="pt-PT" sz="2800">
              <a:ea typeface="+mn-lt"/>
              <a:cs typeface="+mn-lt"/>
            </a:endParaRPr>
          </a:p>
          <a:p>
            <a:pPr algn="just"/>
            <a:r>
              <a:rPr lang="pt-PT" sz="2800" dirty="0">
                <a:cs typeface="Arial"/>
              </a:rPr>
              <a:t>  </a:t>
            </a:r>
            <a:r>
              <a:rPr lang="pt-PT" sz="2800" dirty="0" err="1">
                <a:cs typeface="Arial"/>
              </a:rPr>
              <a:t>who</a:t>
            </a:r>
            <a:r>
              <a:rPr lang="pt-PT" sz="2800" dirty="0">
                <a:cs typeface="Arial"/>
              </a:rPr>
              <a:t> </a:t>
            </a:r>
            <a:r>
              <a:rPr lang="pt-PT" sz="2800" dirty="0" err="1">
                <a:cs typeface="Arial"/>
              </a:rPr>
              <a:t>work</a:t>
            </a:r>
            <a:r>
              <a:rPr lang="pt-PT" sz="2800" dirty="0">
                <a:cs typeface="Arial"/>
              </a:rPr>
              <a:t> </a:t>
            </a:r>
            <a:r>
              <a:rPr lang="pt-PT" sz="2800" dirty="0" err="1">
                <a:cs typeface="Arial"/>
              </a:rPr>
              <a:t>together</a:t>
            </a:r>
            <a:r>
              <a:rPr lang="pt-PT" sz="2800" dirty="0">
                <a:cs typeface="Arial"/>
              </a:rPr>
              <a:t> </a:t>
            </a:r>
            <a:r>
              <a:rPr lang="pt-PT" sz="2800" dirty="0" err="1">
                <a:cs typeface="Arial"/>
              </a:rPr>
              <a:t>with</a:t>
            </a:r>
            <a:r>
              <a:rPr lang="pt-PT" sz="2800" dirty="0">
                <a:cs typeface="Arial"/>
              </a:rPr>
              <a:t> </a:t>
            </a:r>
            <a:r>
              <a:rPr lang="pt-PT" sz="2800" dirty="0" err="1">
                <a:cs typeface="Arial"/>
              </a:rPr>
              <a:t>the</a:t>
            </a:r>
            <a:r>
              <a:rPr lang="pt-PT" sz="2800" dirty="0">
                <a:cs typeface="Arial"/>
              </a:rPr>
              <a:t> </a:t>
            </a:r>
            <a:r>
              <a:rPr lang="pt-PT" sz="2800" dirty="0" err="1">
                <a:cs typeface="Arial"/>
              </a:rPr>
              <a:t>same</a:t>
            </a:r>
            <a:r>
              <a:rPr lang="pt-PT" sz="2800" dirty="0">
                <a:cs typeface="Arial"/>
              </a:rPr>
              <a:t>      </a:t>
            </a:r>
            <a:r>
              <a:rPr lang="pt-PT" sz="2800" dirty="0" err="1">
                <a:cs typeface="Arial"/>
              </a:rPr>
              <a:t>objective</a:t>
            </a:r>
            <a:r>
              <a:rPr lang="pt-PT" sz="2800" dirty="0">
                <a:cs typeface="Arial"/>
              </a:rPr>
              <a:t>/</a:t>
            </a:r>
            <a:r>
              <a:rPr lang="pt-PT" sz="2800" dirty="0" err="1">
                <a:cs typeface="Arial"/>
              </a:rPr>
              <a:t>purpose</a:t>
            </a:r>
            <a:r>
              <a:rPr lang="pt-PT" sz="2800" dirty="0">
                <a:cs typeface="Arial"/>
              </a:rPr>
              <a:t>.</a:t>
            </a:r>
            <a:endParaRPr lang="pt-PT" sz="2800" dirty="0">
              <a:ea typeface="+mn-lt"/>
              <a:cs typeface="+mn-lt"/>
            </a:endParaRPr>
          </a:p>
          <a:p>
            <a:pPr algn="just"/>
            <a:r>
              <a:rPr lang="pt-PT" sz="2800" dirty="0">
                <a:cs typeface="Arial"/>
              </a:rPr>
              <a:t>                                  (Morgan,2017).</a:t>
            </a:r>
            <a:endParaRPr lang="pt-PT"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CustomShape 1"/>
          <p:cNvSpPr/>
          <p:nvPr/>
        </p:nvSpPr>
        <p:spPr>
          <a:xfrm>
            <a:off x="1020960" y="1332720"/>
            <a:ext cx="11170800" cy="4952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normAutofit/>
          </a:bodyPr>
          <a:lstStyle/>
          <a:p>
            <a:pPr marL="342900" indent="-342265">
              <a:lnSpc>
                <a:spcPct val="90000"/>
              </a:lnSpc>
              <a:spcBef>
                <a:spcPts val="1001"/>
              </a:spcBef>
              <a:buClr>
                <a:srgbClr val="181717"/>
              </a:buClr>
              <a:buFont typeface="Arial"/>
              <a:buChar char="•"/>
            </a:pPr>
            <a:r>
              <a:rPr lang="pt-PT" sz="2800" b="0" strike="noStrike" spc="-1" dirty="0" err="1">
                <a:solidFill>
                  <a:srgbClr val="181717"/>
                </a:solidFill>
                <a:latin typeface="Arial"/>
                <a:ea typeface="DejaVu Sans"/>
              </a:rPr>
              <a:t>What</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is</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communication</a:t>
            </a:r>
            <a:endParaRPr lang="pt-PT" sz="2800" b="0" strike="noStrike" spc="-1" dirty="0" err="1">
              <a:latin typeface="Arial"/>
            </a:endParaRPr>
          </a:p>
          <a:p>
            <a:pPr>
              <a:lnSpc>
                <a:spcPct val="90000"/>
              </a:lnSpc>
              <a:spcBef>
                <a:spcPts val="1001"/>
              </a:spcBef>
            </a:pPr>
            <a:endParaRPr lang="pt-PT" sz="2800" b="0" strike="noStrike" spc="-1">
              <a:latin typeface="Arial"/>
            </a:endParaRPr>
          </a:p>
          <a:p>
            <a:pPr marL="342900" indent="-342265">
              <a:lnSpc>
                <a:spcPct val="90000"/>
              </a:lnSpc>
              <a:spcBef>
                <a:spcPts val="1001"/>
              </a:spcBef>
              <a:buClr>
                <a:srgbClr val="181717"/>
              </a:buClr>
              <a:buFont typeface="Arial"/>
              <a:buChar char="•"/>
            </a:pPr>
            <a:r>
              <a:rPr lang="pt-PT" sz="2800" b="0" strike="noStrike" spc="-1" dirty="0" err="1">
                <a:solidFill>
                  <a:srgbClr val="181717"/>
                </a:solidFill>
                <a:latin typeface="Arial"/>
                <a:ea typeface="DejaVu Sans"/>
              </a:rPr>
              <a:t>Communication</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is</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opened</a:t>
            </a:r>
            <a:endParaRPr lang="pt-PT" sz="2800" b="0" strike="noStrike" spc="-1" dirty="0" err="1">
              <a:latin typeface="Arial"/>
            </a:endParaRPr>
          </a:p>
          <a:p>
            <a:pPr>
              <a:lnSpc>
                <a:spcPct val="90000"/>
              </a:lnSpc>
              <a:spcBef>
                <a:spcPts val="1001"/>
              </a:spcBef>
            </a:pPr>
            <a:endParaRPr lang="pt-PT" sz="2800" b="0" strike="noStrike" spc="-1">
              <a:latin typeface="Arial"/>
            </a:endParaRPr>
          </a:p>
          <a:p>
            <a:pPr marL="342900" indent="-342265">
              <a:lnSpc>
                <a:spcPct val="90000"/>
              </a:lnSpc>
              <a:spcBef>
                <a:spcPts val="1001"/>
              </a:spcBef>
              <a:buClr>
                <a:srgbClr val="181717"/>
              </a:buClr>
              <a:buFont typeface="Arial"/>
              <a:buChar char="•"/>
            </a:pPr>
            <a:r>
              <a:rPr lang="pt-PT" sz="2800" b="0" strike="noStrike" spc="-1" dirty="0" err="1">
                <a:solidFill>
                  <a:srgbClr val="181717"/>
                </a:solidFill>
                <a:latin typeface="Arial"/>
                <a:ea typeface="DejaVu Sans"/>
              </a:rPr>
              <a:t>Teamwork</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helps</a:t>
            </a:r>
            <a:r>
              <a:rPr lang="pt-PT" sz="2800" b="0" strike="noStrike" spc="-1" dirty="0">
                <a:solidFill>
                  <a:srgbClr val="181717"/>
                </a:solidFill>
                <a:latin typeface="Arial"/>
                <a:ea typeface="DejaVu Sans"/>
              </a:rPr>
              <a:t> to solve </a:t>
            </a:r>
            <a:r>
              <a:rPr lang="pt-PT" sz="2800" b="0" strike="noStrike" spc="-1" dirty="0" err="1">
                <a:solidFill>
                  <a:srgbClr val="181717"/>
                </a:solidFill>
                <a:latin typeface="Arial"/>
                <a:ea typeface="DejaVu Sans"/>
              </a:rPr>
              <a:t>problems</a:t>
            </a:r>
            <a:endParaRPr lang="pt-PT" sz="2800" b="0" strike="noStrike" spc="-1" dirty="0" err="1">
              <a:latin typeface="Arial"/>
            </a:endParaRPr>
          </a:p>
          <a:p>
            <a:pPr>
              <a:lnSpc>
                <a:spcPct val="90000"/>
              </a:lnSpc>
              <a:spcBef>
                <a:spcPts val="1001"/>
              </a:spcBef>
            </a:pPr>
            <a:endParaRPr lang="pt-PT" sz="2800" b="0" strike="noStrike" spc="-1">
              <a:latin typeface="Arial"/>
            </a:endParaRPr>
          </a:p>
          <a:p>
            <a:pPr marL="342900" indent="-342265">
              <a:lnSpc>
                <a:spcPct val="90000"/>
              </a:lnSpc>
              <a:spcBef>
                <a:spcPts val="1001"/>
              </a:spcBef>
              <a:buClr>
                <a:srgbClr val="181717"/>
              </a:buClr>
              <a:buFont typeface="Arial"/>
              <a:buChar char="•"/>
            </a:pPr>
            <a:r>
              <a:rPr lang="pt-PT" sz="2800" b="0" strike="noStrike" spc="-1" dirty="0" err="1">
                <a:solidFill>
                  <a:srgbClr val="181717"/>
                </a:solidFill>
                <a:latin typeface="Arial"/>
                <a:ea typeface="DejaVu Sans"/>
              </a:rPr>
              <a:t>Develop</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your</a:t>
            </a:r>
            <a:r>
              <a:rPr lang="pt-PT" sz="2800" b="0" strike="noStrike" spc="-1" dirty="0">
                <a:solidFill>
                  <a:srgbClr val="181717"/>
                </a:solidFill>
                <a:latin typeface="Arial"/>
                <a:ea typeface="DejaVu Sans"/>
              </a:rPr>
              <a:t> </a:t>
            </a:r>
            <a:r>
              <a:rPr lang="pt-PT" sz="2800" b="0" strike="noStrike" spc="-1" dirty="0" err="1">
                <a:solidFill>
                  <a:srgbClr val="181717"/>
                </a:solidFill>
                <a:latin typeface="Arial"/>
                <a:ea typeface="DejaVu Sans"/>
              </a:rPr>
              <a:t>skills</a:t>
            </a:r>
            <a:endParaRPr lang="pt-PT" sz="2800" b="0" strike="noStrike" spc="-1" dirty="0" err="1">
              <a:latin typeface="Arial"/>
            </a:endParaRPr>
          </a:p>
          <a:p>
            <a:pPr>
              <a:lnSpc>
                <a:spcPct val="90000"/>
              </a:lnSpc>
              <a:spcBef>
                <a:spcPts val="1001"/>
              </a:spcBef>
            </a:pPr>
            <a:endParaRPr lang="pt-PT" sz="2800" b="0" strike="noStrike" spc="-1">
              <a:latin typeface="Arial"/>
            </a:endParaRPr>
          </a:p>
          <a:p>
            <a:pPr marL="342900" indent="-342265">
              <a:lnSpc>
                <a:spcPct val="90000"/>
              </a:lnSpc>
              <a:spcBef>
                <a:spcPts val="1001"/>
              </a:spcBef>
              <a:buClr>
                <a:srgbClr val="181717"/>
              </a:buClr>
              <a:buFont typeface="Arial"/>
              <a:buChar char="•"/>
            </a:pPr>
            <a:r>
              <a:rPr lang="pt-PT" sz="2800" b="0" strike="noStrike" spc="-1" dirty="0">
                <a:solidFill>
                  <a:srgbClr val="181717"/>
                </a:solidFill>
                <a:latin typeface="Arial"/>
                <a:ea typeface="DejaVu Sans"/>
              </a:rPr>
              <a:t>Speed</a:t>
            </a:r>
            <a:r>
              <a:rPr lang="pt-PT" sz="2800" spc="-1" dirty="0">
                <a:solidFill>
                  <a:srgbClr val="181717"/>
                </a:solidFill>
                <a:latin typeface="Arial"/>
                <a:ea typeface="DejaVu Sans"/>
              </a:rPr>
              <a:t>  </a:t>
            </a:r>
            <a:r>
              <a:rPr lang="pt-PT" sz="2800" b="0" strike="noStrike" spc="-1" dirty="0">
                <a:solidFill>
                  <a:srgbClr val="181717"/>
                </a:solidFill>
                <a:latin typeface="Arial"/>
                <a:ea typeface="DejaVu Sans"/>
              </a:rPr>
              <a:t>(Morgan, 2017. </a:t>
            </a:r>
            <a:r>
              <a:rPr lang="pt-PT" sz="2800" b="0" strike="noStrike" spc="-1" dirty="0" err="1">
                <a:solidFill>
                  <a:srgbClr val="181717"/>
                </a:solidFill>
                <a:latin typeface="Arial"/>
                <a:ea typeface="DejaVu Sans"/>
              </a:rPr>
              <a:t>Manser</a:t>
            </a:r>
            <a:r>
              <a:rPr lang="pt-PT" sz="2800" b="0" strike="noStrike" spc="-1" dirty="0">
                <a:solidFill>
                  <a:srgbClr val="181717"/>
                </a:solidFill>
                <a:latin typeface="Arial"/>
                <a:ea typeface="DejaVu Sans"/>
              </a:rPr>
              <a:t>, 2019)</a:t>
            </a:r>
            <a:endParaRPr lang="pt-PT" sz="2800" b="0" strike="noStrike" spc="-1" dirty="0">
              <a:latin typeface="Arial"/>
            </a:endParaRPr>
          </a:p>
          <a:p>
            <a:pPr>
              <a:lnSpc>
                <a:spcPct val="90000"/>
              </a:lnSpc>
              <a:spcBef>
                <a:spcPts val="1001"/>
              </a:spcBef>
            </a:pPr>
            <a:endParaRPr lang="pt-PT" sz="2800" b="0" strike="noStrike" spc="-1">
              <a:latin typeface="Arial"/>
            </a:endParaRPr>
          </a:p>
          <a:p>
            <a:pPr>
              <a:lnSpc>
                <a:spcPct val="90000"/>
              </a:lnSpc>
              <a:spcBef>
                <a:spcPts val="1001"/>
              </a:spcBef>
            </a:pPr>
            <a:endParaRPr lang="pt-PT" sz="2800" b="0" strike="noStrike" spc="-1">
              <a:latin typeface="Arial"/>
            </a:endParaRPr>
          </a:p>
        </p:txBody>
      </p:sp>
      <p:sp>
        <p:nvSpPr>
          <p:cNvPr id="244" name="CustomShape 2"/>
          <p:cNvSpPr/>
          <p:nvPr/>
        </p:nvSpPr>
        <p:spPr>
          <a:xfrm>
            <a:off x="1650240" y="432720"/>
            <a:ext cx="7884000" cy="51840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gn="ctr">
              <a:lnSpc>
                <a:spcPct val="100000"/>
              </a:lnSpc>
            </a:pPr>
            <a:r>
              <a:rPr lang="pt-PT" sz="2800" b="0" strike="noStrike" spc="-1">
                <a:solidFill>
                  <a:srgbClr val="000000"/>
                </a:solidFill>
                <a:latin typeface="Arial"/>
                <a:ea typeface="DejaVu Sans"/>
              </a:rPr>
              <a:t>Benefits of Teamwork</a:t>
            </a:r>
            <a:endParaRPr lang="pt-PT" sz="2800" b="0" strike="noStrike" spc="-1">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 name="CustomShape 1"/>
          <p:cNvSpPr/>
          <p:nvPr/>
        </p:nvSpPr>
        <p:spPr>
          <a:xfrm>
            <a:off x="5943960" y="1258560"/>
            <a:ext cx="5626440" cy="4756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343080" indent="-342720">
              <a:lnSpc>
                <a:spcPct val="90000"/>
              </a:lnSpc>
              <a:buClr>
                <a:srgbClr val="181717"/>
              </a:buClr>
              <a:buFont typeface="Arial"/>
              <a:buChar char="•"/>
            </a:pPr>
            <a:r>
              <a:rPr lang="pt-PT" sz="2800" b="1" strike="noStrike" spc="-1">
                <a:solidFill>
                  <a:srgbClr val="181717"/>
                </a:solidFill>
                <a:latin typeface="Arial"/>
                <a:ea typeface="DejaVu Sans"/>
              </a:rPr>
              <a:t> </a:t>
            </a:r>
            <a:r>
              <a:rPr lang="pt-PT" sz="2800" b="0" strike="noStrike" spc="-1">
                <a:solidFill>
                  <a:srgbClr val="181717"/>
                </a:solidFill>
                <a:latin typeface="Arial"/>
                <a:ea typeface="DejaVu Sans"/>
              </a:rPr>
              <a:t>Sharing experiences</a:t>
            </a:r>
            <a:endParaRPr lang="pt-PT" sz="2800" b="0" strike="noStrike" spc="-1">
              <a:latin typeface="Arial"/>
            </a:endParaRPr>
          </a:p>
          <a:p>
            <a:pPr>
              <a:lnSpc>
                <a:spcPct val="90000"/>
              </a:lnSpc>
            </a:pPr>
            <a:endParaRPr lang="pt-PT" sz="2800" b="0" strike="noStrike" spc="-1">
              <a:latin typeface="Arial"/>
            </a:endParaRPr>
          </a:p>
          <a:p>
            <a:pPr marL="343080" indent="-342720">
              <a:lnSpc>
                <a:spcPct val="90000"/>
              </a:lnSpc>
              <a:buClr>
                <a:srgbClr val="181717"/>
              </a:buClr>
              <a:buFont typeface="Arial"/>
              <a:buChar char="•"/>
            </a:pPr>
            <a:r>
              <a:rPr lang="pt-PT" sz="2800" b="0" strike="noStrike" spc="-1">
                <a:solidFill>
                  <a:srgbClr val="181717"/>
                </a:solidFill>
                <a:latin typeface="Arial"/>
                <a:ea typeface="DejaVu Sans"/>
              </a:rPr>
              <a:t>Building trust</a:t>
            </a:r>
            <a:endParaRPr lang="pt-PT" sz="2800" b="0" strike="noStrike" spc="-1">
              <a:latin typeface="Arial"/>
            </a:endParaRPr>
          </a:p>
          <a:p>
            <a:pPr>
              <a:lnSpc>
                <a:spcPct val="90000"/>
              </a:lnSpc>
            </a:pPr>
            <a:endParaRPr lang="pt-PT" sz="2800" b="0" strike="noStrike" spc="-1">
              <a:latin typeface="Arial"/>
            </a:endParaRPr>
          </a:p>
          <a:p>
            <a:pPr marL="343080" indent="-342720">
              <a:lnSpc>
                <a:spcPct val="90000"/>
              </a:lnSpc>
              <a:buClr>
                <a:srgbClr val="181717"/>
              </a:buClr>
              <a:buFont typeface="Arial"/>
              <a:buChar char="•"/>
            </a:pPr>
            <a:r>
              <a:rPr lang="pt-PT" sz="2800" b="0" strike="noStrike" spc="-1">
                <a:solidFill>
                  <a:srgbClr val="181717"/>
                </a:solidFill>
                <a:latin typeface="Arial"/>
                <a:ea typeface="DejaVu Sans"/>
              </a:rPr>
              <a:t> Learning opportunities and  inventiveness</a:t>
            </a:r>
            <a:endParaRPr lang="pt-PT" sz="2800" b="0" strike="noStrike" spc="-1">
              <a:latin typeface="Arial"/>
            </a:endParaRPr>
          </a:p>
          <a:p>
            <a:pPr>
              <a:lnSpc>
                <a:spcPct val="90000"/>
              </a:lnSpc>
            </a:pPr>
            <a:endParaRPr lang="pt-PT" sz="2800" b="0" strike="noStrike" spc="-1">
              <a:latin typeface="Arial"/>
            </a:endParaRPr>
          </a:p>
          <a:p>
            <a:pPr marL="343080" indent="-342720">
              <a:lnSpc>
                <a:spcPct val="90000"/>
              </a:lnSpc>
              <a:buClr>
                <a:srgbClr val="181717"/>
              </a:buClr>
              <a:buFont typeface="Arial"/>
              <a:buChar char="•"/>
            </a:pPr>
            <a:r>
              <a:rPr lang="pt-PT" sz="2800" b="0" strike="noStrike" spc="-1">
                <a:solidFill>
                  <a:srgbClr val="181717"/>
                </a:solidFill>
                <a:latin typeface="Arial"/>
                <a:ea typeface="DejaVu Sans"/>
              </a:rPr>
              <a:t>Better outcomes</a:t>
            </a:r>
            <a:endParaRPr lang="pt-PT" sz="2800" b="0" strike="noStrike" spc="-1">
              <a:latin typeface="Arial"/>
            </a:endParaRPr>
          </a:p>
          <a:p>
            <a:pPr>
              <a:lnSpc>
                <a:spcPct val="90000"/>
              </a:lnSpc>
            </a:pPr>
            <a:endParaRPr lang="pt-PT" sz="2800" b="0" strike="noStrike" spc="-1">
              <a:latin typeface="Arial"/>
            </a:endParaRPr>
          </a:p>
          <a:p>
            <a:pPr marL="343080" indent="-342720">
              <a:lnSpc>
                <a:spcPct val="90000"/>
              </a:lnSpc>
              <a:buClr>
                <a:srgbClr val="181717"/>
              </a:buClr>
              <a:buFont typeface="Arial"/>
              <a:buChar char="•"/>
            </a:pPr>
            <a:r>
              <a:rPr lang="pt-PT" sz="2800" b="0" strike="noStrike" spc="-1">
                <a:solidFill>
                  <a:srgbClr val="181717"/>
                </a:solidFill>
                <a:latin typeface="Arial"/>
                <a:ea typeface="DejaVu Sans"/>
              </a:rPr>
              <a:t>Makes work more fun ( Moonka, 2017)</a:t>
            </a:r>
            <a:br/>
            <a:r>
              <a:rPr lang="pt-PT" sz="2400" b="0" strike="noStrike" spc="-1">
                <a:solidFill>
                  <a:srgbClr val="000000"/>
                </a:solidFill>
                <a:latin typeface="Arial"/>
              </a:rPr>
              <a:t> </a:t>
            </a:r>
            <a:endParaRPr lang="pt-PT" sz="2400" b="0" strike="noStrike" spc="-1">
              <a:latin typeface="Arial"/>
            </a:endParaRPr>
          </a:p>
        </p:txBody>
      </p:sp>
      <p:sp>
        <p:nvSpPr>
          <p:cNvPr id="246" name="CustomShape 2"/>
          <p:cNvSpPr/>
          <p:nvPr/>
        </p:nvSpPr>
        <p:spPr>
          <a:xfrm>
            <a:off x="97200" y="1501920"/>
            <a:ext cx="5359320" cy="369000"/>
          </a:xfrm>
          <a:prstGeom prst="rect">
            <a:avLst/>
          </a:prstGeom>
          <a:noFill/>
          <a:ln>
            <a:noFill/>
          </a:ln>
        </p:spPr>
        <p:style>
          <a:lnRef idx="0">
            <a:scrgbClr r="0" g="0" b="0"/>
          </a:lnRef>
          <a:fillRef idx="0">
            <a:scrgbClr r="0" g="0" b="0"/>
          </a:fillRef>
          <a:effectRef idx="0">
            <a:scrgbClr r="0" g="0" b="0"/>
          </a:effectRef>
          <a:fontRef idx="minor"/>
        </p:style>
      </p:sp>
      <p:pic>
        <p:nvPicPr>
          <p:cNvPr id="247" name="Picture 3"/>
          <p:cNvPicPr/>
          <p:nvPr/>
        </p:nvPicPr>
        <p:blipFill>
          <a:blip r:embed="rId2"/>
          <a:stretch/>
        </p:blipFill>
        <p:spPr>
          <a:xfrm>
            <a:off x="262440" y="825120"/>
            <a:ext cx="4413600" cy="3903840"/>
          </a:xfrm>
          <a:prstGeom prst="rect">
            <a:avLst/>
          </a:prstGeom>
          <a:ln>
            <a:noFill/>
          </a:ln>
        </p:spPr>
      </p:pic>
      <p:sp>
        <p:nvSpPr>
          <p:cNvPr id="248" name="CustomShape 3"/>
          <p:cNvSpPr/>
          <p:nvPr/>
        </p:nvSpPr>
        <p:spPr>
          <a:xfrm>
            <a:off x="236160" y="6242760"/>
            <a:ext cx="4937040" cy="27432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nSpc>
                <a:spcPct val="100000"/>
              </a:lnSpc>
            </a:pPr>
            <a:r>
              <a:rPr lang="pt-PT" sz="1200" b="0" strike="noStrike" spc="-1">
                <a:solidFill>
                  <a:srgbClr val="000000"/>
                </a:solidFill>
                <a:latin typeface="Arial"/>
                <a:ea typeface="DejaVu Sans"/>
              </a:rPr>
              <a:t>Source:(Uplift Event, 2017)</a:t>
            </a:r>
            <a:endParaRPr lang="pt-PT" sz="1200" b="0" strike="noStrike" spc="-1">
              <a:latin typeface="Arial"/>
            </a:endParaRPr>
          </a:p>
        </p:txBody>
      </p:sp>
      <p:sp>
        <p:nvSpPr>
          <p:cNvPr id="249" name="CustomShape 4"/>
          <p:cNvSpPr/>
          <p:nvPr/>
        </p:nvSpPr>
        <p:spPr>
          <a:xfrm>
            <a:off x="1514880" y="396000"/>
            <a:ext cx="7884000" cy="51840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gn="ctr">
              <a:lnSpc>
                <a:spcPct val="100000"/>
              </a:lnSpc>
            </a:pPr>
            <a:r>
              <a:rPr lang="pt-PT" sz="2800" b="0" strike="noStrike" spc="-1">
                <a:solidFill>
                  <a:srgbClr val="000000"/>
                </a:solidFill>
                <a:latin typeface="Arial"/>
                <a:ea typeface="DejaVu Sans"/>
              </a:rPr>
              <a:t>Benefits of Teamwork</a:t>
            </a:r>
            <a:endParaRPr lang="pt-PT" sz="2800" b="0" strike="noStrike" spc="-1">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0" name="Group 1"/>
          <p:cNvGrpSpPr/>
          <p:nvPr/>
        </p:nvGrpSpPr>
        <p:grpSpPr>
          <a:xfrm>
            <a:off x="447120" y="2939760"/>
            <a:ext cx="9313920" cy="3855600"/>
            <a:chOff x="447120" y="2939760"/>
            <a:chExt cx="9313920" cy="3855600"/>
          </a:xfrm>
        </p:grpSpPr>
        <p:sp>
          <p:nvSpPr>
            <p:cNvPr id="251" name="CustomShape 2"/>
            <p:cNvSpPr/>
            <p:nvPr/>
          </p:nvSpPr>
          <p:spPr>
            <a:xfrm>
              <a:off x="1143000" y="2939760"/>
              <a:ext cx="7921800" cy="3855600"/>
            </a:xfrm>
            <a:prstGeom prst="rightArrow">
              <a:avLst>
                <a:gd name="adj1" fmla="val 50000"/>
                <a:gd name="adj2" fmla="val 50000"/>
              </a:avLst>
            </a:prstGeom>
            <a:solidFill>
              <a:schemeClr val="accent2">
                <a:tint val="40000"/>
                <a:hueOff val="0"/>
                <a:satOff val="0"/>
                <a:lumOff val="0"/>
                <a:alphaOff val="0"/>
              </a:schemeClr>
            </a:solidFill>
            <a:ln>
              <a:solidFill>
                <a:schemeClr val="dk1">
                  <a:hueOff val="0"/>
                  <a:satOff val="0"/>
                  <a:lumOff val="0"/>
                  <a:alphaOff val="0"/>
                </a:schemeClr>
              </a:solidFill>
              <a:round/>
            </a:ln>
            <a:scene3d>
              <a:camera prst="orthographicFront">
                <a:rot lat="0" lon="0" rev="0"/>
              </a:camera>
              <a:lightRig rig="contrasting" dir="t">
                <a:rot lat="0" lon="0" rev="1200000"/>
              </a:lightRig>
            </a:scene3d>
            <a:sp3d z="-300000" prstMaterial="plastic"/>
          </p:spPr>
          <p:style>
            <a:lnRef idx="1">
              <a:scrgbClr r="0" g="0" b="0"/>
            </a:lnRef>
            <a:fillRef idx="0">
              <a:scrgbClr r="0" g="0" b="0"/>
            </a:fillRef>
            <a:effectRef idx="0">
              <a:scrgbClr r="0" g="0" b="0"/>
            </a:effectRef>
            <a:fontRef idx="minor"/>
          </p:style>
        </p:sp>
        <p:sp>
          <p:nvSpPr>
            <p:cNvPr id="252" name="CustomShape 3"/>
            <p:cNvSpPr/>
            <p:nvPr/>
          </p:nvSpPr>
          <p:spPr>
            <a:xfrm>
              <a:off x="447120" y="4096800"/>
              <a:ext cx="1713600" cy="1541880"/>
            </a:xfrm>
            <a:prstGeom prst="roundRect">
              <a:avLst>
                <a:gd name="adj" fmla="val 16667"/>
              </a:avLst>
            </a:prstGeom>
            <a:solidFill>
              <a:schemeClr val="accent2">
                <a:hueOff val="0"/>
                <a:satOff val="0"/>
                <a:lumOff val="0"/>
                <a:alphaOff val="0"/>
              </a:schemeClr>
            </a:solidFill>
            <a:ln>
              <a:noFill/>
            </a:ln>
            <a:effectLst>
              <a:outerShdw blurRad="40000" dist="2304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p:spPr>
          <p:style>
            <a:lnRef idx="0">
              <a:scrgbClr r="0" g="0" b="0"/>
            </a:lnRef>
            <a:fillRef idx="0">
              <a:scrgbClr r="0" g="0" b="0"/>
            </a:fillRef>
            <a:effectRef idx="2">
              <a:scrgbClr r="0" g="0" b="0"/>
            </a:effectRef>
            <a:fontRef idx="minor"/>
          </p:style>
          <p:txBody>
            <a:bodyPr lIns="166680" tIns="166680" rIns="90000" bIns="166680" anchor="ctr">
              <a:noAutofit/>
            </a:bodyPr>
            <a:lstStyle/>
            <a:p>
              <a:pPr algn="ctr">
                <a:lnSpc>
                  <a:spcPct val="90000"/>
                </a:lnSpc>
                <a:spcAft>
                  <a:spcPts val="839"/>
                </a:spcAft>
              </a:pPr>
              <a:r>
                <a:rPr lang="pt-PT" sz="2000" b="1" strike="noStrike" spc="-1">
                  <a:solidFill>
                    <a:srgbClr val="FFFFFF"/>
                  </a:solidFill>
                  <a:latin typeface="Arial"/>
                  <a:ea typeface="DejaVu Sans"/>
                </a:rPr>
                <a:t>Forming</a:t>
              </a:r>
              <a:endParaRPr lang="pt-PT" sz="2000" b="0" strike="noStrike" spc="-1">
                <a:latin typeface="Arial"/>
              </a:endParaRPr>
            </a:p>
          </p:txBody>
        </p:sp>
        <p:sp>
          <p:nvSpPr>
            <p:cNvPr id="253" name="CustomShape 4"/>
            <p:cNvSpPr/>
            <p:nvPr/>
          </p:nvSpPr>
          <p:spPr>
            <a:xfrm>
              <a:off x="2347200" y="4096800"/>
              <a:ext cx="1713600" cy="1541880"/>
            </a:xfrm>
            <a:prstGeom prst="roundRect">
              <a:avLst>
                <a:gd name="adj" fmla="val 16667"/>
              </a:avLst>
            </a:prstGeom>
            <a:solidFill>
              <a:schemeClr val="accent3">
                <a:hueOff val="0"/>
                <a:satOff val="0"/>
                <a:lumOff val="0"/>
                <a:alphaOff val="0"/>
              </a:schemeClr>
            </a:solidFill>
            <a:ln>
              <a:noFill/>
            </a:ln>
            <a:effectLst>
              <a:outerShdw blurRad="40000" dist="2304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p:spPr>
          <p:style>
            <a:lnRef idx="0">
              <a:scrgbClr r="0" g="0" b="0"/>
            </a:lnRef>
            <a:fillRef idx="0">
              <a:scrgbClr r="0" g="0" b="0"/>
            </a:fillRef>
            <a:effectRef idx="2">
              <a:scrgbClr r="0" g="0" b="0"/>
            </a:effectRef>
            <a:fontRef idx="minor"/>
          </p:style>
          <p:txBody>
            <a:bodyPr lIns="166680" tIns="166680" rIns="90000" bIns="166680" anchor="ctr">
              <a:noAutofit/>
            </a:bodyPr>
            <a:lstStyle/>
            <a:p>
              <a:pPr algn="ctr">
                <a:lnSpc>
                  <a:spcPct val="90000"/>
                </a:lnSpc>
                <a:spcAft>
                  <a:spcPts val="839"/>
                </a:spcAft>
              </a:pPr>
              <a:r>
                <a:rPr lang="pt-PT" sz="2000" b="0" strike="noStrike" spc="-1">
                  <a:solidFill>
                    <a:srgbClr val="FFFFFF"/>
                  </a:solidFill>
                  <a:latin typeface="Arial"/>
                  <a:ea typeface="DejaVu Sans"/>
                </a:rPr>
                <a:t>Storming</a:t>
              </a:r>
              <a:endParaRPr lang="pt-PT" sz="2000" b="0" strike="noStrike" spc="-1">
                <a:latin typeface="Arial"/>
              </a:endParaRPr>
            </a:p>
          </p:txBody>
        </p:sp>
        <p:sp>
          <p:nvSpPr>
            <p:cNvPr id="254" name="CustomShape 5"/>
            <p:cNvSpPr/>
            <p:nvPr/>
          </p:nvSpPr>
          <p:spPr>
            <a:xfrm>
              <a:off x="4247280" y="4096800"/>
              <a:ext cx="1713600" cy="1541880"/>
            </a:xfrm>
            <a:prstGeom prst="roundRect">
              <a:avLst>
                <a:gd name="adj" fmla="val 16667"/>
              </a:avLst>
            </a:prstGeom>
            <a:solidFill>
              <a:schemeClr val="accent4">
                <a:hueOff val="0"/>
                <a:satOff val="0"/>
                <a:lumOff val="0"/>
                <a:alphaOff val="0"/>
              </a:schemeClr>
            </a:solidFill>
            <a:ln>
              <a:noFill/>
            </a:ln>
            <a:effectLst>
              <a:outerShdw blurRad="40000" dist="2304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p:spPr>
          <p:style>
            <a:lnRef idx="0">
              <a:scrgbClr r="0" g="0" b="0"/>
            </a:lnRef>
            <a:fillRef idx="0">
              <a:scrgbClr r="0" g="0" b="0"/>
            </a:fillRef>
            <a:effectRef idx="2">
              <a:scrgbClr r="0" g="0" b="0"/>
            </a:effectRef>
            <a:fontRef idx="minor"/>
          </p:style>
          <p:txBody>
            <a:bodyPr lIns="166680" tIns="166680" rIns="90000" bIns="166680" anchor="ctr">
              <a:noAutofit/>
            </a:bodyPr>
            <a:lstStyle/>
            <a:p>
              <a:pPr algn="ctr">
                <a:lnSpc>
                  <a:spcPct val="90000"/>
                </a:lnSpc>
                <a:spcAft>
                  <a:spcPts val="839"/>
                </a:spcAft>
              </a:pPr>
              <a:r>
                <a:rPr lang="pt-PT" sz="2000" b="1" strike="noStrike" spc="-1">
                  <a:solidFill>
                    <a:srgbClr val="FFFFFF"/>
                  </a:solidFill>
                  <a:latin typeface="Arial"/>
                  <a:ea typeface="DejaVu Sans"/>
                </a:rPr>
                <a:t>Norming</a:t>
              </a:r>
              <a:endParaRPr lang="pt-PT" sz="2000" b="0" strike="noStrike" spc="-1">
                <a:latin typeface="Arial"/>
              </a:endParaRPr>
            </a:p>
          </p:txBody>
        </p:sp>
        <p:sp>
          <p:nvSpPr>
            <p:cNvPr id="255" name="CustomShape 6"/>
            <p:cNvSpPr/>
            <p:nvPr/>
          </p:nvSpPr>
          <p:spPr>
            <a:xfrm>
              <a:off x="6147360" y="4096800"/>
              <a:ext cx="1713600" cy="1541880"/>
            </a:xfrm>
            <a:prstGeom prst="roundRect">
              <a:avLst>
                <a:gd name="adj" fmla="val 16667"/>
              </a:avLst>
            </a:prstGeom>
            <a:solidFill>
              <a:schemeClr val="accent5">
                <a:hueOff val="0"/>
                <a:satOff val="0"/>
                <a:lumOff val="0"/>
                <a:alphaOff val="0"/>
              </a:schemeClr>
            </a:solidFill>
            <a:ln>
              <a:noFill/>
            </a:ln>
            <a:effectLst>
              <a:outerShdw blurRad="40000" dist="2304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p:spPr>
          <p:style>
            <a:lnRef idx="0">
              <a:scrgbClr r="0" g="0" b="0"/>
            </a:lnRef>
            <a:fillRef idx="0">
              <a:scrgbClr r="0" g="0" b="0"/>
            </a:fillRef>
            <a:effectRef idx="2">
              <a:scrgbClr r="0" g="0" b="0"/>
            </a:effectRef>
            <a:fontRef idx="minor"/>
          </p:style>
          <p:txBody>
            <a:bodyPr lIns="166680" tIns="166680" rIns="90000" bIns="166680" anchor="ctr">
              <a:noAutofit/>
            </a:bodyPr>
            <a:lstStyle/>
            <a:p>
              <a:pPr algn="ctr">
                <a:lnSpc>
                  <a:spcPct val="90000"/>
                </a:lnSpc>
                <a:spcAft>
                  <a:spcPts val="839"/>
                </a:spcAft>
              </a:pPr>
              <a:r>
                <a:rPr lang="pt-PT" sz="2000" b="0" strike="noStrike" spc="-1">
                  <a:solidFill>
                    <a:srgbClr val="FFFFFF"/>
                  </a:solidFill>
                  <a:latin typeface="Arial"/>
                  <a:ea typeface="DejaVu Sans"/>
                </a:rPr>
                <a:t>Performing</a:t>
              </a:r>
              <a:endParaRPr lang="pt-PT" sz="2000" b="0" strike="noStrike" spc="-1">
                <a:latin typeface="Arial"/>
              </a:endParaRPr>
            </a:p>
          </p:txBody>
        </p:sp>
        <p:sp>
          <p:nvSpPr>
            <p:cNvPr id="256" name="CustomShape 7"/>
            <p:cNvSpPr/>
            <p:nvPr/>
          </p:nvSpPr>
          <p:spPr>
            <a:xfrm>
              <a:off x="8047440" y="4096800"/>
              <a:ext cx="1713600" cy="1541880"/>
            </a:xfrm>
            <a:prstGeom prst="roundRect">
              <a:avLst>
                <a:gd name="adj" fmla="val 16667"/>
              </a:avLst>
            </a:prstGeom>
            <a:solidFill>
              <a:schemeClr val="accent6">
                <a:hueOff val="0"/>
                <a:satOff val="0"/>
                <a:lumOff val="0"/>
                <a:alphaOff val="0"/>
              </a:schemeClr>
            </a:solidFill>
            <a:ln>
              <a:noFill/>
            </a:ln>
            <a:effectLst>
              <a:outerShdw blurRad="40000" dist="2304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p:spPr>
          <p:style>
            <a:lnRef idx="0">
              <a:scrgbClr r="0" g="0" b="0"/>
            </a:lnRef>
            <a:fillRef idx="0">
              <a:scrgbClr r="0" g="0" b="0"/>
            </a:fillRef>
            <a:effectRef idx="2">
              <a:scrgbClr r="0" g="0" b="0"/>
            </a:effectRef>
            <a:fontRef idx="minor"/>
          </p:style>
          <p:txBody>
            <a:bodyPr lIns="166680" tIns="166680" rIns="90000" bIns="166680" anchor="ctr">
              <a:noAutofit/>
            </a:bodyPr>
            <a:lstStyle/>
            <a:p>
              <a:pPr algn="ctr">
                <a:lnSpc>
                  <a:spcPct val="90000"/>
                </a:lnSpc>
                <a:spcAft>
                  <a:spcPts val="839"/>
                </a:spcAft>
              </a:pPr>
              <a:r>
                <a:rPr lang="pt-PT" sz="2000" b="0" strike="noStrike" spc="-1">
                  <a:solidFill>
                    <a:srgbClr val="FFFFFF"/>
                  </a:solidFill>
                  <a:latin typeface="Arial"/>
                  <a:ea typeface="DejaVu Sans"/>
                </a:rPr>
                <a:t>Adjouring</a:t>
              </a:r>
              <a:endParaRPr lang="pt-PT" sz="2000" b="0" strike="noStrike" spc="-1">
                <a:latin typeface="Arial"/>
              </a:endParaRPr>
            </a:p>
          </p:txBody>
        </p:sp>
      </p:grpSp>
      <p:grpSp>
        <p:nvGrpSpPr>
          <p:cNvPr id="257" name="Group 8"/>
          <p:cNvGrpSpPr/>
          <p:nvPr/>
        </p:nvGrpSpPr>
        <p:grpSpPr>
          <a:xfrm>
            <a:off x="0" y="0"/>
            <a:ext cx="36000" cy="36000"/>
            <a:chOff x="0" y="0"/>
            <a:chExt cx="36000" cy="36000"/>
          </a:xfrm>
        </p:grpSpPr>
      </p:grpSp>
      <p:pic>
        <p:nvPicPr>
          <p:cNvPr id="258" name="Imagem 9"/>
          <p:cNvPicPr/>
          <p:nvPr/>
        </p:nvPicPr>
        <p:blipFill>
          <a:blip r:embed="rId2"/>
          <a:srcRect l="1594" t="19536" r="79901"/>
          <a:stretch/>
        </p:blipFill>
        <p:spPr>
          <a:xfrm>
            <a:off x="441360" y="2863800"/>
            <a:ext cx="1233360" cy="1406520"/>
          </a:xfrm>
          <a:prstGeom prst="rect">
            <a:avLst/>
          </a:prstGeom>
          <a:ln>
            <a:noFill/>
          </a:ln>
        </p:spPr>
      </p:pic>
      <p:pic>
        <p:nvPicPr>
          <p:cNvPr id="259" name="Imagem 9"/>
          <p:cNvPicPr/>
          <p:nvPr/>
        </p:nvPicPr>
        <p:blipFill>
          <a:blip r:embed="rId2"/>
          <a:srcRect l="21126" t="24229" r="60378" b="785"/>
          <a:stretch/>
        </p:blipFill>
        <p:spPr>
          <a:xfrm>
            <a:off x="2552040" y="5307120"/>
            <a:ext cx="1172160" cy="1233360"/>
          </a:xfrm>
          <a:prstGeom prst="rect">
            <a:avLst/>
          </a:prstGeom>
          <a:ln>
            <a:noFill/>
          </a:ln>
        </p:spPr>
      </p:pic>
      <p:pic>
        <p:nvPicPr>
          <p:cNvPr id="260" name="Imagem 9"/>
          <p:cNvPicPr/>
          <p:nvPr/>
        </p:nvPicPr>
        <p:blipFill>
          <a:blip r:embed="rId2"/>
          <a:srcRect l="42044" t="21873" r="40147"/>
          <a:stretch/>
        </p:blipFill>
        <p:spPr>
          <a:xfrm>
            <a:off x="4455360" y="3352680"/>
            <a:ext cx="1281600" cy="1449000"/>
          </a:xfrm>
          <a:prstGeom prst="rect">
            <a:avLst/>
          </a:prstGeom>
          <a:ln>
            <a:noFill/>
          </a:ln>
        </p:spPr>
      </p:pic>
      <p:pic>
        <p:nvPicPr>
          <p:cNvPr id="261" name="Imagem 7"/>
          <p:cNvPicPr/>
          <p:nvPr/>
        </p:nvPicPr>
        <p:blipFill>
          <a:blip r:embed="rId3"/>
          <a:srcRect l="61899" t="22411" r="19680" b="-2411"/>
          <a:stretch/>
        </p:blipFill>
        <p:spPr>
          <a:xfrm>
            <a:off x="6431040" y="4949280"/>
            <a:ext cx="1250640" cy="1378800"/>
          </a:xfrm>
          <a:prstGeom prst="rect">
            <a:avLst/>
          </a:prstGeom>
          <a:ln>
            <a:noFill/>
          </a:ln>
        </p:spPr>
      </p:pic>
      <p:pic>
        <p:nvPicPr>
          <p:cNvPr id="262" name="Imagem 9"/>
          <p:cNvPicPr/>
          <p:nvPr/>
        </p:nvPicPr>
        <p:blipFill>
          <a:blip r:embed="rId3"/>
          <a:srcRect l="82779" t="23839" b="655"/>
          <a:stretch/>
        </p:blipFill>
        <p:spPr>
          <a:xfrm>
            <a:off x="8251920" y="2940480"/>
            <a:ext cx="1141200" cy="1254960"/>
          </a:xfrm>
          <a:prstGeom prst="rect">
            <a:avLst/>
          </a:prstGeom>
          <a:ln>
            <a:noFill/>
          </a:ln>
        </p:spPr>
      </p:pic>
      <p:sp>
        <p:nvSpPr>
          <p:cNvPr id="263" name="CustomShape 9"/>
          <p:cNvSpPr/>
          <p:nvPr/>
        </p:nvSpPr>
        <p:spPr>
          <a:xfrm>
            <a:off x="359640" y="239400"/>
            <a:ext cx="9399240" cy="6390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600" b="1" i="1" strike="noStrike" spc="-1">
                <a:solidFill>
                  <a:srgbClr val="000000"/>
                </a:solidFill>
                <a:latin typeface="Arial"/>
                <a:ea typeface="DejaVu Sans"/>
              </a:rPr>
              <a:t>Tuckman´s Stages of Team Development</a:t>
            </a:r>
            <a:endParaRPr lang="pt-PT" sz="3600" b="0" strike="noStrike" spc="-1">
              <a:latin typeface="Arial"/>
            </a:endParaRPr>
          </a:p>
        </p:txBody>
      </p:sp>
      <p:sp>
        <p:nvSpPr>
          <p:cNvPr id="264" name="CustomShape 10"/>
          <p:cNvSpPr/>
          <p:nvPr/>
        </p:nvSpPr>
        <p:spPr>
          <a:xfrm>
            <a:off x="6338520" y="1290960"/>
            <a:ext cx="5698440" cy="1310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750" indent="-285115">
              <a:buClr>
                <a:srgbClr val="000000"/>
              </a:buClr>
              <a:buFont typeface="Arial"/>
              <a:buChar char="•"/>
            </a:pPr>
            <a:r>
              <a:rPr lang="pt-PT" sz="2000" b="0" strike="noStrike" spc="-1" dirty="0">
                <a:solidFill>
                  <a:srgbClr val="000000"/>
                </a:solidFill>
                <a:latin typeface="Arial"/>
                <a:ea typeface="Calibri"/>
              </a:rPr>
              <a:t>Bruce </a:t>
            </a:r>
            <a:r>
              <a:rPr lang="pt-PT" sz="2000" b="0" strike="noStrike" spc="-1" dirty="0" err="1">
                <a:solidFill>
                  <a:srgbClr val="000000"/>
                </a:solidFill>
                <a:latin typeface="Arial"/>
                <a:ea typeface="Calibri"/>
              </a:rPr>
              <a:t>Tuckman</a:t>
            </a:r>
            <a:r>
              <a:rPr lang="pt-PT" sz="2000" b="0" strike="noStrike" spc="-1" dirty="0">
                <a:solidFill>
                  <a:srgbClr val="000000"/>
                </a:solidFill>
                <a:latin typeface="Arial"/>
                <a:ea typeface="Calibri"/>
              </a:rPr>
              <a:t> - </a:t>
            </a:r>
            <a:r>
              <a:rPr lang="pt-PT" sz="2000" b="0" strike="noStrike" spc="-1" dirty="0" err="1">
                <a:solidFill>
                  <a:srgbClr val="000000"/>
                </a:solidFill>
                <a:latin typeface="Arial"/>
                <a:ea typeface="Calibri"/>
              </a:rPr>
              <a:t>researcher</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and</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theorist</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of</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group</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dynamics</a:t>
            </a:r>
            <a:r>
              <a:rPr lang="pt-PT" sz="2000" b="0" strike="noStrike" spc="-1" dirty="0">
                <a:solidFill>
                  <a:srgbClr val="000000"/>
                </a:solidFill>
                <a:latin typeface="Arial"/>
                <a:ea typeface="Calibri"/>
              </a:rPr>
              <a:t>.  In 1965 </a:t>
            </a:r>
            <a:r>
              <a:rPr lang="pt-PT" sz="2000" b="0" strike="noStrike" spc="-1" dirty="0" err="1">
                <a:solidFill>
                  <a:srgbClr val="000000"/>
                </a:solidFill>
                <a:latin typeface="Arial"/>
                <a:ea typeface="Calibri"/>
              </a:rPr>
              <a:t>he</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publish</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his</a:t>
            </a:r>
            <a:r>
              <a:rPr lang="pt-PT" sz="2000" b="0" strike="noStrike" spc="-1" dirty="0">
                <a:solidFill>
                  <a:srgbClr val="000000"/>
                </a:solidFill>
                <a:latin typeface="Arial"/>
                <a:ea typeface="Calibri"/>
              </a:rPr>
              <a:t> </a:t>
            </a:r>
            <a:r>
              <a:rPr lang="pt-PT" sz="2000" spc="-1" dirty="0" err="1">
                <a:solidFill>
                  <a:srgbClr val="000000"/>
                </a:solidFill>
                <a:latin typeface="Arial"/>
                <a:ea typeface="Calibri"/>
              </a:rPr>
              <a:t>theory</a:t>
            </a:r>
            <a:r>
              <a:rPr lang="pt-PT" sz="2000" spc="-1" dirty="0">
                <a:solidFill>
                  <a:srgbClr val="000000"/>
                </a:solidFill>
                <a:latin typeface="Arial"/>
                <a:ea typeface="Calibri"/>
              </a:rPr>
              <a:t> - </a:t>
            </a:r>
            <a:r>
              <a:rPr lang="pt-PT" sz="2000" spc="-1" dirty="0" err="1">
                <a:solidFill>
                  <a:srgbClr val="000000"/>
                </a:solidFill>
                <a:latin typeface="Arial"/>
                <a:ea typeface="Calibri"/>
              </a:rPr>
              <a:t>stages</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of</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group</a:t>
            </a:r>
            <a:r>
              <a:rPr lang="pt-PT" sz="2000" b="0" strike="noStrike" spc="-1" dirty="0">
                <a:solidFill>
                  <a:srgbClr val="000000"/>
                </a:solidFill>
                <a:latin typeface="Arial"/>
                <a:ea typeface="Calibri"/>
              </a:rPr>
              <a:t> </a:t>
            </a:r>
            <a:r>
              <a:rPr lang="pt-PT" sz="2000" b="0" strike="noStrike" spc="-1" dirty="0" err="1">
                <a:solidFill>
                  <a:srgbClr val="000000"/>
                </a:solidFill>
                <a:latin typeface="Arial"/>
                <a:ea typeface="Calibri"/>
              </a:rPr>
              <a:t>development</a:t>
            </a:r>
            <a:r>
              <a:rPr lang="pt-PT" sz="2000" b="0" strike="noStrike" spc="-1" dirty="0">
                <a:solidFill>
                  <a:srgbClr val="000000"/>
                </a:solidFill>
                <a:latin typeface="Arial"/>
                <a:ea typeface="Calibri"/>
              </a:rPr>
              <a:t>.</a:t>
            </a:r>
            <a:endParaRPr lang="pt-PT" sz="2000" b="0" strike="noStrike" spc="-1" dirty="0">
              <a:latin typeface="Arial"/>
            </a:endParaRPr>
          </a:p>
          <a:p>
            <a:pPr>
              <a:lnSpc>
                <a:spcPct val="100000"/>
              </a:lnSpc>
            </a:pPr>
            <a:r>
              <a:rPr lang="pt-PT" sz="2000" b="0" strike="noStrike" spc="-1" dirty="0">
                <a:solidFill>
                  <a:srgbClr val="000000"/>
                </a:solidFill>
                <a:latin typeface="Arial"/>
                <a:ea typeface="Calibri"/>
              </a:rPr>
              <a:t>                                             (Frizzell,2017)</a:t>
            </a:r>
            <a:endParaRPr lang="pt-PT" sz="2000" b="0" strike="noStrike" spc="-1" dirty="0">
              <a:latin typeface="Arial"/>
            </a:endParaRPr>
          </a:p>
        </p:txBody>
      </p:sp>
      <p:sp>
        <p:nvSpPr>
          <p:cNvPr id="265" name="CustomShape 11"/>
          <p:cNvSpPr/>
          <p:nvPr/>
        </p:nvSpPr>
        <p:spPr>
          <a:xfrm>
            <a:off x="253080" y="6449760"/>
            <a:ext cx="2742480" cy="272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1200" b="0" strike="noStrike" spc="-1">
                <a:solidFill>
                  <a:srgbClr val="000000"/>
                </a:solidFill>
                <a:latin typeface="Arial"/>
                <a:ea typeface="DejaVu Sans"/>
              </a:rPr>
              <a:t>Source: (Leduc,2016)</a:t>
            </a:r>
            <a:endParaRPr lang="pt-PT" sz="1200" b="0" strike="noStrike" spc="-1">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6" name="Group 1"/>
          <p:cNvGrpSpPr/>
          <p:nvPr/>
        </p:nvGrpSpPr>
        <p:grpSpPr>
          <a:xfrm>
            <a:off x="15120" y="2006640"/>
            <a:ext cx="3074400" cy="4511880"/>
            <a:chOff x="15120" y="2006640"/>
            <a:chExt cx="3074400" cy="4511880"/>
          </a:xfrm>
        </p:grpSpPr>
        <p:sp>
          <p:nvSpPr>
            <p:cNvPr id="267" name="CustomShape 2"/>
            <p:cNvSpPr/>
            <p:nvPr/>
          </p:nvSpPr>
          <p:spPr>
            <a:xfrm>
              <a:off x="1084680" y="2537280"/>
              <a:ext cx="2004840" cy="1326600"/>
            </a:xfrm>
            <a:prstGeom prst="rect">
              <a:avLst/>
            </a:prstGeom>
            <a:solidFill>
              <a:schemeClr val="accent2">
                <a:alpha val="90000"/>
                <a:tint val="4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20960" rIns="120960" bIns="120960" anchor="ctr">
              <a:noAutofit/>
            </a:bodyPr>
            <a:lstStyle/>
            <a:p>
              <a:pPr>
                <a:lnSpc>
                  <a:spcPct val="90000"/>
                </a:lnSpc>
                <a:spcAft>
                  <a:spcPts val="595"/>
                </a:spcAft>
              </a:pPr>
              <a:r>
                <a:rPr lang="pt-PT" sz="1600" b="0" strike="noStrike" spc="-1">
                  <a:solidFill>
                    <a:srgbClr val="000000"/>
                  </a:solidFill>
                  <a:latin typeface="Arial"/>
                  <a:ea typeface="DejaVu Sans"/>
                </a:rPr>
                <a:t>Team introduction</a:t>
              </a:r>
              <a:endParaRPr lang="pt-PT" sz="1600" b="0" strike="noStrike" spc="-1">
                <a:latin typeface="Arial"/>
              </a:endParaRPr>
            </a:p>
          </p:txBody>
        </p:sp>
        <p:sp>
          <p:nvSpPr>
            <p:cNvPr id="268" name="CustomShape 3"/>
            <p:cNvSpPr/>
            <p:nvPr/>
          </p:nvSpPr>
          <p:spPr>
            <a:xfrm>
              <a:off x="1084680" y="3864240"/>
              <a:ext cx="2004840" cy="1326600"/>
            </a:xfrm>
            <a:prstGeom prst="rect">
              <a:avLst/>
            </a:prstGeom>
            <a:solidFill>
              <a:schemeClr val="accent2">
                <a:alpha val="90000"/>
                <a:tint val="4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20960" rIns="120960" bIns="120960" anchor="ctr">
              <a:noAutofit/>
            </a:bodyPr>
            <a:lstStyle/>
            <a:p>
              <a:pPr>
                <a:lnSpc>
                  <a:spcPct val="90000"/>
                </a:lnSpc>
                <a:spcAft>
                  <a:spcPts val="595"/>
                </a:spcAft>
              </a:pPr>
              <a:r>
                <a:rPr lang="pt-PT" sz="1600" b="0" strike="noStrike" spc="-1">
                  <a:solidFill>
                    <a:srgbClr val="000000"/>
                  </a:solidFill>
                  <a:latin typeface="Arial"/>
                  <a:ea typeface="DejaVu Sans"/>
                </a:rPr>
                <a:t>Brief and formal communications</a:t>
              </a:r>
              <a:r>
                <a:rPr lang="pt-PT" sz="1700" b="0" strike="noStrike" spc="-1">
                  <a:solidFill>
                    <a:srgbClr val="000000"/>
                  </a:solidFill>
                  <a:latin typeface="Arial"/>
                  <a:ea typeface="DejaVu Sans"/>
                </a:rPr>
                <a:t> </a:t>
              </a:r>
              <a:endParaRPr lang="pt-PT" sz="1700" b="0" strike="noStrike" spc="-1">
                <a:latin typeface="Arial"/>
              </a:endParaRPr>
            </a:p>
          </p:txBody>
        </p:sp>
        <p:sp>
          <p:nvSpPr>
            <p:cNvPr id="269" name="CustomShape 4"/>
            <p:cNvSpPr/>
            <p:nvPr/>
          </p:nvSpPr>
          <p:spPr>
            <a:xfrm>
              <a:off x="1084680" y="5191920"/>
              <a:ext cx="2004840" cy="1326600"/>
            </a:xfrm>
            <a:prstGeom prst="rect">
              <a:avLst/>
            </a:prstGeom>
            <a:solidFill>
              <a:schemeClr val="accent2">
                <a:alpha val="90000"/>
                <a:tint val="4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20960" rIns="120960" bIns="120960" anchor="ctr">
              <a:noAutofit/>
            </a:bodyPr>
            <a:lstStyle/>
            <a:p>
              <a:pPr>
                <a:lnSpc>
                  <a:spcPct val="90000"/>
                </a:lnSpc>
                <a:spcAft>
                  <a:spcPts val="595"/>
                </a:spcAft>
              </a:pPr>
              <a:r>
                <a:rPr lang="pt-PT" sz="1600" b="0" strike="noStrike" spc="-1">
                  <a:solidFill>
                    <a:srgbClr val="000000"/>
                  </a:solidFill>
                  <a:latin typeface="Arial"/>
                  <a:ea typeface="DejaVu Sans"/>
                </a:rPr>
                <a:t>First impressions</a:t>
              </a:r>
              <a:r>
                <a:rPr lang="pt-PT" sz="1700" b="0" strike="noStrike" spc="-1">
                  <a:solidFill>
                    <a:srgbClr val="000000"/>
                  </a:solidFill>
                  <a:latin typeface="Calibri Light"/>
                  <a:ea typeface="DejaVu Sans"/>
                </a:rPr>
                <a:t> </a:t>
              </a:r>
              <a:endParaRPr lang="pt-PT" sz="1700" b="0" strike="noStrike" spc="-1">
                <a:latin typeface="Arial"/>
              </a:endParaRPr>
            </a:p>
          </p:txBody>
        </p:sp>
        <p:sp>
          <p:nvSpPr>
            <p:cNvPr id="270" name="CustomShape 5"/>
            <p:cNvSpPr/>
            <p:nvPr/>
          </p:nvSpPr>
          <p:spPr>
            <a:xfrm>
              <a:off x="15120" y="2006640"/>
              <a:ext cx="1336320" cy="1325880"/>
            </a:xfrm>
            <a:prstGeom prst="ellipse">
              <a:avLst/>
            </a:prstGeom>
            <a:solidFill>
              <a:schemeClr val="accent2">
                <a:shade val="8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0" tIns="0" rIns="0" bIns="0" anchor="ctr">
              <a:noAutofit/>
            </a:bodyPr>
            <a:lstStyle/>
            <a:p>
              <a:pPr algn="ctr">
                <a:lnSpc>
                  <a:spcPct val="90000"/>
                </a:lnSpc>
                <a:spcAft>
                  <a:spcPts val="771"/>
                </a:spcAft>
              </a:pPr>
              <a:r>
                <a:rPr lang="pt-PT" sz="1500" b="1" strike="noStrike" spc="-1">
                  <a:solidFill>
                    <a:srgbClr val="FFFFFF"/>
                  </a:solidFill>
                  <a:latin typeface="Arial"/>
                  <a:ea typeface="DejaVu Sans"/>
                </a:rPr>
                <a:t>Forming</a:t>
              </a:r>
              <a:endParaRPr lang="pt-PT" sz="1500" b="0" strike="noStrike" spc="-1">
                <a:latin typeface="Arial"/>
              </a:endParaRPr>
            </a:p>
          </p:txBody>
        </p:sp>
      </p:grpSp>
      <p:grpSp>
        <p:nvGrpSpPr>
          <p:cNvPr id="271" name="Group 6"/>
          <p:cNvGrpSpPr/>
          <p:nvPr/>
        </p:nvGrpSpPr>
        <p:grpSpPr>
          <a:xfrm>
            <a:off x="0" y="0"/>
            <a:ext cx="36000" cy="36000"/>
            <a:chOff x="0" y="0"/>
            <a:chExt cx="36000" cy="36000"/>
          </a:xfrm>
        </p:grpSpPr>
      </p:grpSp>
      <p:grpSp>
        <p:nvGrpSpPr>
          <p:cNvPr id="272" name="Group 7"/>
          <p:cNvGrpSpPr/>
          <p:nvPr/>
        </p:nvGrpSpPr>
        <p:grpSpPr>
          <a:xfrm>
            <a:off x="2099880" y="1560960"/>
            <a:ext cx="3060000" cy="4526280"/>
            <a:chOff x="2099880" y="1560960"/>
            <a:chExt cx="3060000" cy="4526280"/>
          </a:xfrm>
        </p:grpSpPr>
        <p:sp>
          <p:nvSpPr>
            <p:cNvPr id="273" name="CustomShape 8"/>
            <p:cNvSpPr/>
            <p:nvPr/>
          </p:nvSpPr>
          <p:spPr>
            <a:xfrm>
              <a:off x="3164400" y="2093400"/>
              <a:ext cx="1995480" cy="1330920"/>
            </a:xfrm>
            <a:prstGeom prst="rect">
              <a:avLst/>
            </a:prstGeom>
            <a:solidFill>
              <a:schemeClr val="accent3">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13760" rIns="113760" bIns="113760" anchor="ctr">
              <a:noAutofit/>
            </a:bodyPr>
            <a:lstStyle/>
            <a:p>
              <a:pPr>
                <a:lnSpc>
                  <a:spcPct val="90000"/>
                </a:lnSpc>
                <a:spcAft>
                  <a:spcPts val="561"/>
                </a:spcAft>
              </a:pPr>
              <a:r>
                <a:rPr lang="pt-PT" sz="1600" b="0" strike="noStrike" spc="-1">
                  <a:solidFill>
                    <a:srgbClr val="000000"/>
                  </a:solidFill>
                  <a:latin typeface="Arial"/>
                  <a:ea typeface="DejaVu Sans"/>
                </a:rPr>
                <a:t>Team will compete</a:t>
              </a:r>
              <a:endParaRPr lang="pt-PT" sz="1600" b="0" strike="noStrike" spc="-1">
                <a:latin typeface="Arial"/>
              </a:endParaRPr>
            </a:p>
          </p:txBody>
        </p:sp>
        <p:sp>
          <p:nvSpPr>
            <p:cNvPr id="274" name="CustomShape 9"/>
            <p:cNvSpPr/>
            <p:nvPr/>
          </p:nvSpPr>
          <p:spPr>
            <a:xfrm>
              <a:off x="3164400" y="3424680"/>
              <a:ext cx="1995480" cy="1330920"/>
            </a:xfrm>
            <a:prstGeom prst="rect">
              <a:avLst/>
            </a:prstGeom>
            <a:solidFill>
              <a:schemeClr val="accent3">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13760" rIns="113760" bIns="113760" anchor="ctr">
              <a:noAutofit/>
            </a:bodyPr>
            <a:lstStyle/>
            <a:p>
              <a:pPr>
                <a:lnSpc>
                  <a:spcPct val="90000"/>
                </a:lnSpc>
                <a:spcAft>
                  <a:spcPts val="561"/>
                </a:spcAft>
              </a:pPr>
              <a:r>
                <a:rPr lang="pt-PT" sz="1600" b="0" strike="noStrike" spc="-1">
                  <a:solidFill>
                    <a:srgbClr val="000000"/>
                  </a:solidFill>
                  <a:latin typeface="Arial"/>
                  <a:ea typeface="DejaVu Sans"/>
                </a:rPr>
                <a:t>Role Conflict and Responsabilities </a:t>
              </a:r>
              <a:endParaRPr lang="pt-PT" sz="1600" b="0" strike="noStrike" spc="-1">
                <a:latin typeface="Arial"/>
              </a:endParaRPr>
            </a:p>
          </p:txBody>
        </p:sp>
        <p:sp>
          <p:nvSpPr>
            <p:cNvPr id="275" name="CustomShape 10"/>
            <p:cNvSpPr/>
            <p:nvPr/>
          </p:nvSpPr>
          <p:spPr>
            <a:xfrm>
              <a:off x="3164400" y="4756320"/>
              <a:ext cx="1995480" cy="1330920"/>
            </a:xfrm>
            <a:prstGeom prst="rect">
              <a:avLst/>
            </a:prstGeom>
            <a:solidFill>
              <a:schemeClr val="accent3">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13760" rIns="113760" bIns="113760" anchor="ctr">
              <a:noAutofit/>
            </a:bodyPr>
            <a:lstStyle/>
            <a:p>
              <a:pPr>
                <a:lnSpc>
                  <a:spcPct val="90000"/>
                </a:lnSpc>
                <a:spcAft>
                  <a:spcPts val="561"/>
                </a:spcAft>
              </a:pPr>
              <a:r>
                <a:rPr lang="pt-PT" sz="1600" b="0" strike="noStrike" spc="-1">
                  <a:solidFill>
                    <a:srgbClr val="000000"/>
                  </a:solidFill>
                  <a:latin typeface="Arial"/>
                  <a:ea typeface="DejaVu Sans"/>
                </a:rPr>
                <a:t>Resistance </a:t>
              </a:r>
              <a:endParaRPr lang="pt-PT" sz="1600" b="0" strike="noStrike" spc="-1">
                <a:latin typeface="Arial"/>
              </a:endParaRPr>
            </a:p>
          </p:txBody>
        </p:sp>
        <p:sp>
          <p:nvSpPr>
            <p:cNvPr id="276" name="CustomShape 11"/>
            <p:cNvSpPr/>
            <p:nvPr/>
          </p:nvSpPr>
          <p:spPr>
            <a:xfrm>
              <a:off x="2099880" y="1560960"/>
              <a:ext cx="1330200" cy="1330200"/>
            </a:xfrm>
            <a:prstGeom prst="ellipse">
              <a:avLst/>
            </a:prstGeom>
            <a:solidFill>
              <a:schemeClr val="accent3">
                <a:shade val="5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0" tIns="0" rIns="0" bIns="0" anchor="ctr">
              <a:noAutofit/>
            </a:bodyPr>
            <a:lstStyle/>
            <a:p>
              <a:pPr algn="ctr">
                <a:lnSpc>
                  <a:spcPct val="90000"/>
                </a:lnSpc>
                <a:spcAft>
                  <a:spcPts val="700"/>
                </a:spcAft>
              </a:pPr>
              <a:r>
                <a:rPr lang="pt-PT" sz="1500" b="1" strike="noStrike" spc="-1">
                  <a:solidFill>
                    <a:srgbClr val="FFFFFF"/>
                  </a:solidFill>
                  <a:latin typeface="Arial"/>
                  <a:ea typeface="DejaVu Sans"/>
                </a:rPr>
                <a:t>Storming</a:t>
              </a:r>
              <a:endParaRPr lang="pt-PT" sz="1500" b="0" strike="noStrike" spc="-1">
                <a:latin typeface="Arial"/>
              </a:endParaRPr>
            </a:p>
          </p:txBody>
        </p:sp>
      </p:grpSp>
      <p:grpSp>
        <p:nvGrpSpPr>
          <p:cNvPr id="277" name="Group 12"/>
          <p:cNvGrpSpPr/>
          <p:nvPr/>
        </p:nvGrpSpPr>
        <p:grpSpPr>
          <a:xfrm>
            <a:off x="0" y="0"/>
            <a:ext cx="36000" cy="36000"/>
            <a:chOff x="0" y="0"/>
            <a:chExt cx="36000" cy="36000"/>
          </a:xfrm>
        </p:grpSpPr>
      </p:grpSp>
      <p:grpSp>
        <p:nvGrpSpPr>
          <p:cNvPr id="278" name="Group 13"/>
          <p:cNvGrpSpPr/>
          <p:nvPr/>
        </p:nvGrpSpPr>
        <p:grpSpPr>
          <a:xfrm>
            <a:off x="4213440" y="1115280"/>
            <a:ext cx="3060000" cy="4526280"/>
            <a:chOff x="4213440" y="1115280"/>
            <a:chExt cx="3060000" cy="4526280"/>
          </a:xfrm>
        </p:grpSpPr>
        <p:sp>
          <p:nvSpPr>
            <p:cNvPr id="279" name="CustomShape 14"/>
            <p:cNvSpPr/>
            <p:nvPr/>
          </p:nvSpPr>
          <p:spPr>
            <a:xfrm>
              <a:off x="5277960" y="1647720"/>
              <a:ext cx="1995480" cy="1330920"/>
            </a:xfrm>
            <a:prstGeom prst="rect">
              <a:avLst/>
            </a:prstGeom>
            <a:solidFill>
              <a:schemeClr val="accent1">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70640" rIns="170640" bIns="170640" anchor="ctr">
              <a:noAutofit/>
            </a:bodyPr>
            <a:lstStyle/>
            <a:p>
              <a:pPr>
                <a:lnSpc>
                  <a:spcPct val="90000"/>
                </a:lnSpc>
                <a:spcAft>
                  <a:spcPts val="839"/>
                </a:spcAft>
              </a:pPr>
              <a:r>
                <a:rPr lang="pt-PT" sz="2400" b="0" strike="noStrike" spc="-1">
                  <a:solidFill>
                    <a:srgbClr val="000000"/>
                  </a:solidFill>
                  <a:latin typeface="Arial"/>
                  <a:ea typeface="DejaVu Sans"/>
                </a:rPr>
                <a:t> </a:t>
              </a:r>
              <a:r>
                <a:rPr lang="pt-PT" sz="1600" b="0" strike="noStrike" spc="-1">
                  <a:solidFill>
                    <a:srgbClr val="000000"/>
                  </a:solidFill>
                  <a:latin typeface="Arial"/>
                  <a:ea typeface="DejaVu Sans"/>
                </a:rPr>
                <a:t>Developing open minds</a:t>
              </a:r>
              <a:endParaRPr lang="pt-PT" sz="1600" b="0" strike="noStrike" spc="-1">
                <a:latin typeface="Arial"/>
              </a:endParaRPr>
            </a:p>
          </p:txBody>
        </p:sp>
        <p:sp>
          <p:nvSpPr>
            <p:cNvPr id="280" name="CustomShape 15"/>
            <p:cNvSpPr/>
            <p:nvPr/>
          </p:nvSpPr>
          <p:spPr>
            <a:xfrm>
              <a:off x="5277960" y="2979000"/>
              <a:ext cx="1995480" cy="1330920"/>
            </a:xfrm>
            <a:prstGeom prst="rect">
              <a:avLst/>
            </a:prstGeom>
            <a:solidFill>
              <a:schemeClr val="accent1">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70640" rIns="170640" bIns="170640" anchor="ctr">
              <a:noAutofit/>
            </a:bodyPr>
            <a:lstStyle/>
            <a:p>
              <a:pPr>
                <a:lnSpc>
                  <a:spcPct val="90000"/>
                </a:lnSpc>
                <a:spcAft>
                  <a:spcPts val="839"/>
                </a:spcAft>
              </a:pPr>
              <a:r>
                <a:rPr lang="pt-PT" sz="1600" b="0" strike="noStrike" spc="-1">
                  <a:solidFill>
                    <a:srgbClr val="000000"/>
                  </a:solidFill>
                  <a:latin typeface="Arial"/>
                  <a:ea typeface="DejaVu Sans"/>
                </a:rPr>
                <a:t>Conflicts are settled</a:t>
              </a:r>
              <a:endParaRPr lang="pt-PT" sz="1600" b="0" strike="noStrike" spc="-1">
                <a:latin typeface="Arial"/>
              </a:endParaRPr>
            </a:p>
          </p:txBody>
        </p:sp>
        <p:sp>
          <p:nvSpPr>
            <p:cNvPr id="281" name="CustomShape 16"/>
            <p:cNvSpPr/>
            <p:nvPr/>
          </p:nvSpPr>
          <p:spPr>
            <a:xfrm>
              <a:off x="5277960" y="4310640"/>
              <a:ext cx="1995480" cy="1330920"/>
            </a:xfrm>
            <a:prstGeom prst="rect">
              <a:avLst/>
            </a:prstGeom>
            <a:solidFill>
              <a:schemeClr val="accent1">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70640" rIns="170640" bIns="170640" anchor="ctr">
              <a:noAutofit/>
            </a:bodyPr>
            <a:lstStyle/>
            <a:p>
              <a:pPr>
                <a:lnSpc>
                  <a:spcPct val="90000"/>
                </a:lnSpc>
                <a:spcAft>
                  <a:spcPts val="839"/>
                </a:spcAft>
              </a:pPr>
              <a:r>
                <a:rPr lang="pt-PT" sz="1600" b="0" strike="noStrike" spc="-1">
                  <a:solidFill>
                    <a:srgbClr val="000000"/>
                  </a:solidFill>
                  <a:latin typeface="Arial"/>
                  <a:ea typeface="DejaVu Sans"/>
                </a:rPr>
                <a:t>Co-operation</a:t>
              </a:r>
              <a:r>
                <a:rPr lang="pt-PT" sz="2400" b="0" strike="noStrike" spc="-1">
                  <a:solidFill>
                    <a:srgbClr val="000000"/>
                  </a:solidFill>
                  <a:latin typeface="Arial"/>
                  <a:ea typeface="DejaVu Sans"/>
                </a:rPr>
                <a:t> </a:t>
              </a:r>
              <a:endParaRPr lang="pt-PT" sz="2400" b="0" strike="noStrike" spc="-1">
                <a:latin typeface="Arial"/>
              </a:endParaRPr>
            </a:p>
          </p:txBody>
        </p:sp>
        <p:sp>
          <p:nvSpPr>
            <p:cNvPr id="282" name="CustomShape 17"/>
            <p:cNvSpPr/>
            <p:nvPr/>
          </p:nvSpPr>
          <p:spPr>
            <a:xfrm>
              <a:off x="4213440" y="1115280"/>
              <a:ext cx="1330200" cy="1330200"/>
            </a:xfrm>
            <a:prstGeom prst="ellipse">
              <a:avLst/>
            </a:prstGeom>
            <a:solidFill>
              <a:schemeClr val="accent1">
                <a:shade val="5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0" tIns="0" rIns="0" bIns="0" anchor="ctr">
              <a:noAutofit/>
            </a:bodyPr>
            <a:lstStyle/>
            <a:p>
              <a:pPr algn="ctr">
                <a:lnSpc>
                  <a:spcPct val="90000"/>
                </a:lnSpc>
                <a:spcAft>
                  <a:spcPts val="700"/>
                </a:spcAft>
              </a:pPr>
              <a:r>
                <a:rPr lang="pt-PT" sz="1500" b="0" strike="noStrike" spc="-1">
                  <a:solidFill>
                    <a:srgbClr val="FFFFFF"/>
                  </a:solidFill>
                  <a:latin typeface="Arial"/>
                  <a:ea typeface="DejaVu Sans"/>
                </a:rPr>
                <a:t>Norming</a:t>
              </a:r>
              <a:endParaRPr lang="pt-PT" sz="1500" b="0" strike="noStrike" spc="-1">
                <a:latin typeface="Arial"/>
              </a:endParaRPr>
            </a:p>
          </p:txBody>
        </p:sp>
      </p:grpSp>
      <p:grpSp>
        <p:nvGrpSpPr>
          <p:cNvPr id="283" name="Group 18"/>
          <p:cNvGrpSpPr/>
          <p:nvPr/>
        </p:nvGrpSpPr>
        <p:grpSpPr>
          <a:xfrm>
            <a:off x="0" y="0"/>
            <a:ext cx="36000" cy="36000"/>
            <a:chOff x="0" y="0"/>
            <a:chExt cx="36000" cy="36000"/>
          </a:xfrm>
        </p:grpSpPr>
      </p:grpSp>
      <p:grpSp>
        <p:nvGrpSpPr>
          <p:cNvPr id="284" name="Group 19"/>
          <p:cNvGrpSpPr/>
          <p:nvPr/>
        </p:nvGrpSpPr>
        <p:grpSpPr>
          <a:xfrm>
            <a:off x="6541200" y="531720"/>
            <a:ext cx="2920320" cy="4659480"/>
            <a:chOff x="6541200" y="531720"/>
            <a:chExt cx="2920320" cy="4659480"/>
          </a:xfrm>
        </p:grpSpPr>
        <p:sp>
          <p:nvSpPr>
            <p:cNvPr id="285" name="CustomShape 20"/>
            <p:cNvSpPr/>
            <p:nvPr/>
          </p:nvSpPr>
          <p:spPr>
            <a:xfrm>
              <a:off x="7376040" y="1197360"/>
              <a:ext cx="2085480" cy="1330920"/>
            </a:xfrm>
            <a:prstGeom prst="rect">
              <a:avLst/>
            </a:prstGeom>
            <a:solidFill>
              <a:schemeClr val="accent6">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99720" rIns="99720" bIns="99720" anchor="ctr">
              <a:noAutofit/>
            </a:bodyPr>
            <a:lstStyle/>
            <a:p>
              <a:pPr algn="ctr">
                <a:lnSpc>
                  <a:spcPct val="90000"/>
                </a:lnSpc>
                <a:spcAft>
                  <a:spcPts val="490"/>
                </a:spcAft>
              </a:pPr>
              <a:endParaRPr lang="pt-PT" sz="1800" b="0" strike="noStrike" spc="-1">
                <a:latin typeface="Arial"/>
              </a:endParaRPr>
            </a:p>
            <a:p>
              <a:pPr algn="ctr">
                <a:lnSpc>
                  <a:spcPct val="90000"/>
                </a:lnSpc>
                <a:spcAft>
                  <a:spcPts val="490"/>
                </a:spcAft>
              </a:pPr>
              <a:r>
                <a:rPr lang="pt-PT" sz="1500" b="0" strike="noStrike" spc="-1">
                  <a:solidFill>
                    <a:srgbClr val="000000"/>
                  </a:solidFill>
                  <a:latin typeface="Arial"/>
                  <a:ea typeface="DejaVu Sans"/>
                </a:rPr>
                <a:t>Teamwork is excellent achieved</a:t>
              </a:r>
              <a:r>
                <a:rPr lang="pt-PT" sz="1400" b="0" strike="noStrike" spc="-1">
                  <a:solidFill>
                    <a:srgbClr val="000000"/>
                  </a:solidFill>
                  <a:latin typeface="Arial"/>
                  <a:ea typeface="DejaVu Sans"/>
                </a:rPr>
                <a:t> </a:t>
              </a:r>
              <a:endParaRPr lang="pt-PT" sz="1400" b="0" strike="noStrike" spc="-1">
                <a:latin typeface="Arial"/>
              </a:endParaRPr>
            </a:p>
          </p:txBody>
        </p:sp>
        <p:sp>
          <p:nvSpPr>
            <p:cNvPr id="286" name="CustomShape 21"/>
            <p:cNvSpPr/>
            <p:nvPr/>
          </p:nvSpPr>
          <p:spPr>
            <a:xfrm>
              <a:off x="7376040" y="2528640"/>
              <a:ext cx="2085480" cy="1330920"/>
            </a:xfrm>
            <a:prstGeom prst="rect">
              <a:avLst/>
            </a:prstGeom>
            <a:solidFill>
              <a:schemeClr val="accent6">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99720" rIns="99720" bIns="99720" anchor="ctr">
              <a:noAutofit/>
            </a:bodyPr>
            <a:lstStyle/>
            <a:p>
              <a:pPr>
                <a:lnSpc>
                  <a:spcPct val="90000"/>
                </a:lnSpc>
                <a:spcAft>
                  <a:spcPts val="490"/>
                </a:spcAft>
              </a:pPr>
              <a:r>
                <a:rPr lang="pt-PT" sz="1600" b="0" strike="noStrike" spc="-1">
                  <a:solidFill>
                    <a:srgbClr val="000000"/>
                  </a:solidFill>
                  <a:latin typeface="Arial"/>
                  <a:ea typeface="DejaVu Sans"/>
                </a:rPr>
                <a:t>Solutions are found and implemented</a:t>
              </a:r>
              <a:r>
                <a:rPr lang="pt-PT" sz="1800" b="0" strike="noStrike" spc="-1">
                  <a:solidFill>
                    <a:srgbClr val="000000"/>
                  </a:solidFill>
                  <a:latin typeface="Arial"/>
                  <a:ea typeface="DejaVu Sans"/>
                </a:rPr>
                <a:t> </a:t>
              </a:r>
              <a:endParaRPr lang="pt-PT" sz="1800" b="0" strike="noStrike" spc="-1">
                <a:latin typeface="Arial"/>
              </a:endParaRPr>
            </a:p>
          </p:txBody>
        </p:sp>
        <p:sp>
          <p:nvSpPr>
            <p:cNvPr id="287" name="CustomShape 22"/>
            <p:cNvSpPr/>
            <p:nvPr/>
          </p:nvSpPr>
          <p:spPr>
            <a:xfrm>
              <a:off x="7376040" y="3860280"/>
              <a:ext cx="2085480" cy="1330920"/>
            </a:xfrm>
            <a:prstGeom prst="rect">
              <a:avLst/>
            </a:prstGeom>
            <a:solidFill>
              <a:schemeClr val="accent6">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99720" rIns="99720" bIns="99720" anchor="ctr">
              <a:noAutofit/>
            </a:bodyPr>
            <a:lstStyle/>
            <a:p>
              <a:pPr>
                <a:lnSpc>
                  <a:spcPct val="90000"/>
                </a:lnSpc>
                <a:spcAft>
                  <a:spcPts val="490"/>
                </a:spcAft>
              </a:pPr>
              <a:r>
                <a:rPr lang="pt-PT" sz="1600" b="0" strike="noStrike" spc="-1">
                  <a:solidFill>
                    <a:srgbClr val="000000"/>
                  </a:solidFill>
                  <a:latin typeface="Arial"/>
                  <a:ea typeface="DejaVu Sans"/>
                </a:rPr>
                <a:t>Roles are flexible and fully supported</a:t>
              </a:r>
              <a:r>
                <a:rPr lang="pt-PT" sz="1400" b="0" strike="noStrike" spc="-1">
                  <a:solidFill>
                    <a:srgbClr val="000000"/>
                  </a:solidFill>
                  <a:latin typeface="Arial"/>
                  <a:ea typeface="DejaVu Sans"/>
                </a:rPr>
                <a:t> </a:t>
              </a:r>
              <a:endParaRPr lang="pt-PT" sz="1400" b="0" strike="noStrike" spc="-1">
                <a:latin typeface="Arial"/>
              </a:endParaRPr>
            </a:p>
          </p:txBody>
        </p:sp>
        <p:sp>
          <p:nvSpPr>
            <p:cNvPr id="288" name="CustomShape 23"/>
            <p:cNvSpPr/>
            <p:nvPr/>
          </p:nvSpPr>
          <p:spPr>
            <a:xfrm>
              <a:off x="6541200" y="531720"/>
              <a:ext cx="1390320" cy="1330200"/>
            </a:xfrm>
            <a:prstGeom prst="ellipse">
              <a:avLst/>
            </a:prstGeom>
            <a:solidFill>
              <a:schemeClr val="accent6">
                <a:shade val="5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0" tIns="0" rIns="0" bIns="0" anchor="ctr">
              <a:noAutofit/>
            </a:bodyPr>
            <a:lstStyle/>
            <a:p>
              <a:pPr algn="ctr">
                <a:lnSpc>
                  <a:spcPct val="90000"/>
                </a:lnSpc>
                <a:spcAft>
                  <a:spcPts val="524"/>
                </a:spcAft>
              </a:pPr>
              <a:r>
                <a:rPr lang="pt-PT" sz="1500" b="0" strike="noStrike" spc="-1">
                  <a:solidFill>
                    <a:srgbClr val="FFFFFF"/>
                  </a:solidFill>
                  <a:latin typeface="Arial"/>
                  <a:ea typeface="DejaVu Sans"/>
                </a:rPr>
                <a:t>Performing</a:t>
              </a:r>
              <a:endParaRPr lang="pt-PT" sz="1500" b="0" strike="noStrike" spc="-1">
                <a:latin typeface="Arial"/>
              </a:endParaRPr>
            </a:p>
          </p:txBody>
        </p:sp>
      </p:grpSp>
      <p:grpSp>
        <p:nvGrpSpPr>
          <p:cNvPr id="289" name="Group 24"/>
          <p:cNvGrpSpPr/>
          <p:nvPr/>
        </p:nvGrpSpPr>
        <p:grpSpPr>
          <a:xfrm>
            <a:off x="0" y="0"/>
            <a:ext cx="36000" cy="36000"/>
            <a:chOff x="0" y="0"/>
            <a:chExt cx="36000" cy="36000"/>
          </a:xfrm>
        </p:grpSpPr>
      </p:grpSp>
      <p:grpSp>
        <p:nvGrpSpPr>
          <p:cNvPr id="290" name="Group 25"/>
          <p:cNvGrpSpPr/>
          <p:nvPr/>
        </p:nvGrpSpPr>
        <p:grpSpPr>
          <a:xfrm>
            <a:off x="8536320" y="273960"/>
            <a:ext cx="3060360" cy="4526280"/>
            <a:chOff x="8536320" y="273960"/>
            <a:chExt cx="3060360" cy="4526280"/>
          </a:xfrm>
        </p:grpSpPr>
        <p:sp>
          <p:nvSpPr>
            <p:cNvPr id="291" name="CustomShape 26"/>
            <p:cNvSpPr/>
            <p:nvPr/>
          </p:nvSpPr>
          <p:spPr>
            <a:xfrm>
              <a:off x="9601200" y="806400"/>
              <a:ext cx="1995480" cy="1330920"/>
            </a:xfrm>
            <a:prstGeom prst="rect">
              <a:avLst/>
            </a:prstGeom>
            <a:solidFill>
              <a:schemeClr val="accent4">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49400" rIns="149400" bIns="149400" anchor="ctr">
              <a:noAutofit/>
            </a:bodyPr>
            <a:lstStyle/>
            <a:p>
              <a:pPr>
                <a:lnSpc>
                  <a:spcPct val="90000"/>
                </a:lnSpc>
                <a:spcAft>
                  <a:spcPts val="734"/>
                </a:spcAft>
              </a:pPr>
              <a:r>
                <a:rPr lang="pt-PT" sz="1600" b="0" strike="noStrike" spc="-1">
                  <a:solidFill>
                    <a:srgbClr val="000000"/>
                  </a:solidFill>
                  <a:latin typeface="Arial"/>
                  <a:ea typeface="DejaVu Sans"/>
                </a:rPr>
                <a:t>Recognition of the team effort</a:t>
              </a:r>
              <a:endParaRPr lang="pt-PT" sz="1600" b="0" strike="noStrike" spc="-1">
                <a:latin typeface="Arial"/>
              </a:endParaRPr>
            </a:p>
          </p:txBody>
        </p:sp>
        <p:sp>
          <p:nvSpPr>
            <p:cNvPr id="292" name="CustomShape 27"/>
            <p:cNvSpPr/>
            <p:nvPr/>
          </p:nvSpPr>
          <p:spPr>
            <a:xfrm>
              <a:off x="9601200" y="2137680"/>
              <a:ext cx="1995480" cy="1330920"/>
            </a:xfrm>
            <a:prstGeom prst="rect">
              <a:avLst/>
            </a:prstGeom>
            <a:solidFill>
              <a:schemeClr val="accent4">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49400" rIns="149400" bIns="149400" anchor="ctr">
              <a:noAutofit/>
            </a:bodyPr>
            <a:lstStyle/>
            <a:p>
              <a:pPr>
                <a:lnSpc>
                  <a:spcPct val="90000"/>
                </a:lnSpc>
                <a:spcAft>
                  <a:spcPts val="734"/>
                </a:spcAft>
              </a:pPr>
              <a:r>
                <a:rPr lang="pt-PT" sz="1600" b="0" strike="noStrike" spc="-1">
                  <a:solidFill>
                    <a:srgbClr val="000000"/>
                  </a:solidFill>
                  <a:latin typeface="Arial"/>
                  <a:ea typeface="DejaVu Sans"/>
                </a:rPr>
                <a:t>Celebration</a:t>
              </a:r>
              <a:endParaRPr lang="pt-PT" sz="1600" b="0" strike="noStrike" spc="-1">
                <a:latin typeface="Arial"/>
              </a:endParaRPr>
            </a:p>
          </p:txBody>
        </p:sp>
        <p:sp>
          <p:nvSpPr>
            <p:cNvPr id="293" name="CustomShape 28"/>
            <p:cNvSpPr/>
            <p:nvPr/>
          </p:nvSpPr>
          <p:spPr>
            <a:xfrm>
              <a:off x="9601200" y="3469320"/>
              <a:ext cx="1995480" cy="1330920"/>
            </a:xfrm>
            <a:prstGeom prst="rect">
              <a:avLst/>
            </a:prstGeom>
            <a:solidFill>
              <a:schemeClr val="accent4">
                <a:alpha val="90000"/>
                <a:tint val="55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319320" tIns="149400" rIns="149400" bIns="149400" anchor="ctr">
              <a:noAutofit/>
            </a:bodyPr>
            <a:lstStyle/>
            <a:p>
              <a:pPr>
                <a:lnSpc>
                  <a:spcPct val="90000"/>
                </a:lnSpc>
                <a:spcAft>
                  <a:spcPts val="734"/>
                </a:spcAft>
              </a:pPr>
              <a:r>
                <a:rPr lang="pt-PT" sz="1600" b="0" strike="noStrike" spc="-1">
                  <a:solidFill>
                    <a:srgbClr val="000000"/>
                  </a:solidFill>
                  <a:latin typeface="Arial"/>
                  <a:ea typeface="DejaVu Sans"/>
                </a:rPr>
                <a:t>Opportunities Provide</a:t>
              </a:r>
              <a:endParaRPr lang="pt-PT" sz="1600" b="0" strike="noStrike" spc="-1">
                <a:latin typeface="Arial"/>
              </a:endParaRPr>
            </a:p>
          </p:txBody>
        </p:sp>
        <p:sp>
          <p:nvSpPr>
            <p:cNvPr id="294" name="CustomShape 29"/>
            <p:cNvSpPr/>
            <p:nvPr/>
          </p:nvSpPr>
          <p:spPr>
            <a:xfrm>
              <a:off x="8536320" y="273960"/>
              <a:ext cx="1330200" cy="1330200"/>
            </a:xfrm>
            <a:prstGeom prst="ellipse">
              <a:avLst/>
            </a:prstGeom>
            <a:solidFill>
              <a:schemeClr val="accent4">
                <a:shade val="50000"/>
                <a:hueOff val="0"/>
                <a:satOff val="0"/>
                <a:lumOff val="0"/>
                <a:alphaOff val="0"/>
              </a:schemeClr>
            </a:solidFill>
            <a:ln>
              <a:solidFill>
                <a:schemeClr val="lt1">
                  <a:hueOff val="0"/>
                  <a:satOff val="0"/>
                  <a:lumOff val="0"/>
                  <a:alphaOff val="0"/>
                </a:schemeClr>
              </a:solidFill>
              <a:round/>
            </a:ln>
          </p:spPr>
          <p:style>
            <a:lnRef idx="2">
              <a:scrgbClr r="0" g="0" b="0"/>
            </a:lnRef>
            <a:fillRef idx="0">
              <a:scrgbClr r="0" g="0" b="0"/>
            </a:fillRef>
            <a:effectRef idx="0">
              <a:scrgbClr r="0" g="0" b="0"/>
            </a:effectRef>
            <a:fontRef idx="minor"/>
          </p:style>
          <p:txBody>
            <a:bodyPr lIns="0" tIns="0" rIns="0" bIns="0" anchor="ctr">
              <a:noAutofit/>
            </a:bodyPr>
            <a:lstStyle/>
            <a:p>
              <a:pPr algn="ctr">
                <a:lnSpc>
                  <a:spcPct val="90000"/>
                </a:lnSpc>
                <a:spcAft>
                  <a:spcPts val="561"/>
                </a:spcAft>
              </a:pPr>
              <a:r>
                <a:rPr lang="pt-PT" sz="1500" b="0" strike="noStrike" spc="-1">
                  <a:solidFill>
                    <a:srgbClr val="FFFFFF"/>
                  </a:solidFill>
                  <a:latin typeface="Arial"/>
                  <a:ea typeface="DejaVu Sans"/>
                </a:rPr>
                <a:t>Adjourning</a:t>
              </a:r>
              <a:endParaRPr lang="pt-PT" sz="1500" b="0" strike="noStrike" spc="-1">
                <a:latin typeface="Arial"/>
              </a:endParaRPr>
            </a:p>
          </p:txBody>
        </p:sp>
      </p:grpSp>
      <p:grpSp>
        <p:nvGrpSpPr>
          <p:cNvPr id="295" name="Group 30"/>
          <p:cNvGrpSpPr/>
          <p:nvPr/>
        </p:nvGrpSpPr>
        <p:grpSpPr>
          <a:xfrm>
            <a:off x="0" y="0"/>
            <a:ext cx="36000" cy="36000"/>
            <a:chOff x="0" y="0"/>
            <a:chExt cx="36000" cy="36000"/>
          </a:xfrm>
        </p:grpSpPr>
      </p:grpSp>
      <p:sp>
        <p:nvSpPr>
          <p:cNvPr id="296" name="CustomShape 31"/>
          <p:cNvSpPr/>
          <p:nvPr/>
        </p:nvSpPr>
        <p:spPr>
          <a:xfrm>
            <a:off x="359640" y="239400"/>
            <a:ext cx="5576400" cy="3952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2000" b="1" i="1" strike="noStrike" spc="-1">
                <a:solidFill>
                  <a:srgbClr val="000000"/>
                </a:solidFill>
                <a:latin typeface="Arial"/>
                <a:ea typeface="DejaVu Sans"/>
              </a:rPr>
              <a:t>Tuckman´s Stages of Team Development</a:t>
            </a:r>
            <a:endParaRPr lang="pt-PT" sz="2000" b="0" strike="noStrike" spc="-1">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 name="Imagem 438"/>
          <p:cNvPicPr/>
          <p:nvPr/>
        </p:nvPicPr>
        <p:blipFill>
          <a:blip r:embed="rId2"/>
          <a:stretch/>
        </p:blipFill>
        <p:spPr>
          <a:xfrm>
            <a:off x="4734360" y="225720"/>
            <a:ext cx="6637320" cy="6267600"/>
          </a:xfrm>
          <a:prstGeom prst="rect">
            <a:avLst/>
          </a:prstGeom>
          <a:ln>
            <a:noFill/>
          </a:ln>
        </p:spPr>
      </p:pic>
      <p:sp>
        <p:nvSpPr>
          <p:cNvPr id="298" name="CustomShape 1"/>
          <p:cNvSpPr/>
          <p:nvPr/>
        </p:nvSpPr>
        <p:spPr>
          <a:xfrm>
            <a:off x="124200" y="166680"/>
            <a:ext cx="1029204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0" strike="noStrike" spc="-1">
                <a:solidFill>
                  <a:srgbClr val="000000"/>
                </a:solidFill>
                <a:latin typeface="Arial"/>
                <a:ea typeface="DejaVu Sans"/>
              </a:rPr>
              <a:t>Belbin’s 8 Team Roles</a:t>
            </a:r>
            <a:endParaRPr lang="pt-PT" sz="3200" b="0" strike="noStrike" spc="-1">
              <a:latin typeface="Arial"/>
            </a:endParaRPr>
          </a:p>
        </p:txBody>
      </p:sp>
      <p:sp>
        <p:nvSpPr>
          <p:cNvPr id="299" name="CustomShape 2"/>
          <p:cNvSpPr/>
          <p:nvPr/>
        </p:nvSpPr>
        <p:spPr>
          <a:xfrm>
            <a:off x="511920" y="1345680"/>
            <a:ext cx="4381560" cy="368640"/>
          </a:xfrm>
          <a:prstGeom prst="rect">
            <a:avLst/>
          </a:prstGeom>
          <a:noFill/>
          <a:ln>
            <a:noFill/>
          </a:ln>
        </p:spPr>
        <p:style>
          <a:lnRef idx="0">
            <a:scrgbClr r="0" g="0" b="0"/>
          </a:lnRef>
          <a:fillRef idx="0">
            <a:scrgbClr r="0" g="0" b="0"/>
          </a:fillRef>
          <a:effectRef idx="0">
            <a:scrgbClr r="0" g="0" b="0"/>
          </a:effectRef>
          <a:fontRef idx="minor"/>
        </p:style>
      </p:sp>
      <p:sp>
        <p:nvSpPr>
          <p:cNvPr id="300" name="CustomShape 3"/>
          <p:cNvSpPr/>
          <p:nvPr/>
        </p:nvSpPr>
        <p:spPr>
          <a:xfrm>
            <a:off x="280800" y="1402200"/>
            <a:ext cx="4611600" cy="1461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1800" b="0" strike="noStrike" spc="-1">
                <a:solidFill>
                  <a:srgbClr val="000000"/>
                </a:solidFill>
                <a:latin typeface="Arial"/>
                <a:ea typeface="DejaVu Sans"/>
              </a:rPr>
              <a:t>Dr. Meredith Belbin - UK researcher, who believes that an effective group needs different people to equilibrate the team. </a:t>
            </a:r>
            <a:endParaRPr lang="pt-PT" sz="1800" b="0" strike="noStrike" spc="-1">
              <a:latin typeface="Arial"/>
            </a:endParaRPr>
          </a:p>
          <a:p>
            <a:pPr>
              <a:lnSpc>
                <a:spcPct val="100000"/>
              </a:lnSpc>
            </a:pPr>
            <a:r>
              <a:rPr lang="pt-PT" sz="1800" b="0" strike="noStrike" spc="-1">
                <a:solidFill>
                  <a:srgbClr val="000000"/>
                </a:solidFill>
                <a:latin typeface="Arial"/>
                <a:ea typeface="DejaVu Sans"/>
              </a:rPr>
              <a:t>(Belbin, 2004)</a:t>
            </a:r>
            <a:endParaRPr lang="pt-PT" sz="1800" b="0" strike="noStrike" spc="-1">
              <a:latin typeface="Arial"/>
            </a:endParaRPr>
          </a:p>
          <a:p>
            <a:pPr>
              <a:lnSpc>
                <a:spcPct val="100000"/>
              </a:lnSpc>
            </a:pPr>
            <a:endParaRPr lang="pt-PT" sz="1800" b="0" strike="noStrike" spc="-1">
              <a:latin typeface="Arial"/>
            </a:endParaRPr>
          </a:p>
        </p:txBody>
      </p:sp>
      <p:sp>
        <p:nvSpPr>
          <p:cNvPr id="301" name="CustomShape 4"/>
          <p:cNvSpPr/>
          <p:nvPr/>
        </p:nvSpPr>
        <p:spPr>
          <a:xfrm>
            <a:off x="8361720" y="6377760"/>
            <a:ext cx="2742480" cy="364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1200" b="0" strike="noStrike" spc="-1">
                <a:solidFill>
                  <a:srgbClr val="000000"/>
                </a:solidFill>
                <a:latin typeface="Arial"/>
                <a:ea typeface="DejaVu Sans"/>
              </a:rPr>
              <a:t>Source: (Smartsheet,2019</a:t>
            </a:r>
            <a:r>
              <a:rPr lang="pt-PT" sz="1800" b="0" strike="noStrike" spc="-1">
                <a:solidFill>
                  <a:srgbClr val="000000"/>
                </a:solidFill>
                <a:latin typeface="Calibri"/>
                <a:ea typeface="DejaVu Sans"/>
              </a:rPr>
              <a:t>)</a:t>
            </a:r>
            <a:endParaRPr lang="pt-PT" sz="1800" b="0" strike="noStrike" spc="-1">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aphicFrame>
        <p:nvGraphicFramePr>
          <p:cNvPr id="302" name="Table 1"/>
          <p:cNvGraphicFramePr/>
          <p:nvPr/>
        </p:nvGraphicFramePr>
        <p:xfrm>
          <a:off x="492480" y="779760"/>
          <a:ext cx="11432160" cy="5918880"/>
        </p:xfrm>
        <a:graphic>
          <a:graphicData uri="http://schemas.openxmlformats.org/drawingml/2006/table">
            <a:tbl>
              <a:tblPr/>
              <a:tblGrid>
                <a:gridCol w="3810600">
                  <a:extLst>
                    <a:ext uri="{9D8B030D-6E8A-4147-A177-3AD203B41FA5}">
                      <a16:colId xmlns:a16="http://schemas.microsoft.com/office/drawing/2014/main" val="20000"/>
                    </a:ext>
                  </a:extLst>
                </a:gridCol>
                <a:gridCol w="3810600">
                  <a:extLst>
                    <a:ext uri="{9D8B030D-6E8A-4147-A177-3AD203B41FA5}">
                      <a16:colId xmlns:a16="http://schemas.microsoft.com/office/drawing/2014/main" val="20001"/>
                    </a:ext>
                  </a:extLst>
                </a:gridCol>
                <a:gridCol w="3810960">
                  <a:extLst>
                    <a:ext uri="{9D8B030D-6E8A-4147-A177-3AD203B41FA5}">
                      <a16:colId xmlns:a16="http://schemas.microsoft.com/office/drawing/2014/main" val="20002"/>
                    </a:ext>
                  </a:extLst>
                </a:gridCol>
              </a:tblGrid>
              <a:tr h="1420200">
                <a:tc>
                  <a:txBody>
                    <a:bodyPr/>
                    <a:lstStyle/>
                    <a:p>
                      <a:pPr algn="ctr">
                        <a:lnSpc>
                          <a:spcPct val="100000"/>
                        </a:lnSpc>
                      </a:pPr>
                      <a:endParaRPr lang="pt-PT" sz="1800" b="0" strike="noStrike" spc="-1">
                        <a:latin typeface="Arial"/>
                      </a:endParaRPr>
                    </a:p>
                    <a:p>
                      <a:pPr algn="ctr">
                        <a:lnSpc>
                          <a:spcPct val="100000"/>
                        </a:lnSpc>
                      </a:pPr>
                      <a:r>
                        <a:rPr lang="pt-PT" sz="2800" b="1" strike="noStrike" spc="-1">
                          <a:solidFill>
                            <a:srgbClr val="FFFFFF"/>
                          </a:solidFill>
                          <a:latin typeface="Arial"/>
                          <a:ea typeface="DejaVu Sans"/>
                        </a:rPr>
                        <a:t>Thinking Team Role</a:t>
                      </a:r>
                      <a:endParaRPr lang="pt-PT" sz="2800" b="0" strike="noStrike" spc="-1">
                        <a:latin typeface="Arial"/>
                      </a:endParaRPr>
                    </a:p>
                    <a:p>
                      <a:pPr algn="ctr">
                        <a:lnSpc>
                          <a:spcPct val="100000"/>
                        </a:lnSpc>
                      </a:pPr>
                      <a:endParaRPr lang="pt-PT" sz="28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4472C4"/>
                    </a:solidFill>
                  </a:tcPr>
                </a:tc>
                <a:tc>
                  <a:txBody>
                    <a:bodyPr/>
                    <a:lstStyle/>
                    <a:p>
                      <a:pPr algn="ctr">
                        <a:lnSpc>
                          <a:spcPct val="100000"/>
                        </a:lnSpc>
                      </a:pPr>
                      <a:endParaRPr lang="pt-PT" sz="1800" b="0" strike="noStrike" spc="-1">
                        <a:latin typeface="Arial"/>
                      </a:endParaRPr>
                    </a:p>
                    <a:p>
                      <a:pPr algn="ctr">
                        <a:lnSpc>
                          <a:spcPct val="100000"/>
                        </a:lnSpc>
                      </a:pPr>
                      <a:r>
                        <a:rPr lang="pt-PT" sz="2800" b="1" strike="noStrike" spc="-1">
                          <a:solidFill>
                            <a:srgbClr val="FFFFFF"/>
                          </a:solidFill>
                          <a:latin typeface="Arial"/>
                          <a:ea typeface="DejaVu Sans"/>
                        </a:rPr>
                        <a:t>Team Action Role</a:t>
                      </a:r>
                      <a:endParaRPr lang="pt-PT" sz="28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4472C4"/>
                    </a:solidFill>
                  </a:tcPr>
                </a:tc>
                <a:tc>
                  <a:txBody>
                    <a:bodyPr/>
                    <a:lstStyle/>
                    <a:p>
                      <a:pPr algn="ctr">
                        <a:lnSpc>
                          <a:spcPct val="100000"/>
                        </a:lnSpc>
                      </a:pPr>
                      <a:endParaRPr lang="pt-PT" sz="1800" b="0" strike="noStrike" spc="-1">
                        <a:latin typeface="Arial"/>
                      </a:endParaRPr>
                    </a:p>
                    <a:p>
                      <a:pPr algn="ctr">
                        <a:lnSpc>
                          <a:spcPct val="100000"/>
                        </a:lnSpc>
                      </a:pPr>
                      <a:r>
                        <a:rPr lang="pt-PT" sz="2800" b="1" strike="noStrike" spc="-1">
                          <a:solidFill>
                            <a:srgbClr val="FFFFFF"/>
                          </a:solidFill>
                          <a:latin typeface="Arial"/>
                          <a:ea typeface="DejaVu Sans"/>
                        </a:rPr>
                        <a:t>The Social/People</a:t>
                      </a:r>
                      <a:endParaRPr lang="pt-PT" sz="28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4472C4"/>
                    </a:solidFill>
                  </a:tcPr>
                </a:tc>
                <a:extLst>
                  <a:ext uri="{0D108BD9-81ED-4DB2-BD59-A6C34878D82A}">
                    <a16:rowId xmlns:a16="http://schemas.microsoft.com/office/drawing/2014/main" val="10000"/>
                  </a:ext>
                </a:extLst>
              </a:tr>
              <a:tr h="1420200">
                <a:tc>
                  <a:txBody>
                    <a:bodyPr/>
                    <a:lstStyle/>
                    <a:p>
                      <a:pPr>
                        <a:lnSpc>
                          <a:spcPct val="100000"/>
                        </a:lnSpc>
                      </a:pPr>
                      <a:r>
                        <a:rPr lang="pt-PT" sz="2000" b="1" strike="noStrike" spc="-1">
                          <a:solidFill>
                            <a:srgbClr val="000000"/>
                          </a:solidFill>
                          <a:latin typeface="Arial"/>
                          <a:ea typeface="DejaVu Sans"/>
                        </a:rPr>
                        <a:t>The Plant </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Thinking</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New ideas</a:t>
                      </a:r>
                      <a:endParaRPr lang="pt-PT" sz="2000" b="0" strike="noStrike" spc="-1">
                        <a:latin typeface="Arial"/>
                      </a:endParaRPr>
                    </a:p>
                  </a:txBody>
                  <a:tcPr>
                    <a:lnL w="12240">
                      <a:solidFill>
                        <a:srgbClr val="FFFFFF"/>
                      </a:solidFill>
                    </a:lnL>
                    <a:lnR w="12240">
                      <a:solidFill>
                        <a:srgbClr val="FFFFFF"/>
                      </a:solidFill>
                    </a:lnR>
                    <a:lnT w="38160">
                      <a:solidFill>
                        <a:srgbClr val="FFFFFF"/>
                      </a:solidFill>
                    </a:lnT>
                    <a:lnB w="12240">
                      <a:solidFill>
                        <a:srgbClr val="FFFFFF"/>
                      </a:solidFill>
                    </a:lnB>
                    <a:solidFill>
                      <a:srgbClr val="CFD5E9"/>
                    </a:solidFill>
                  </a:tcPr>
                </a:tc>
                <a:tc>
                  <a:txBody>
                    <a:bodyPr/>
                    <a:lstStyle/>
                    <a:p>
                      <a:pPr>
                        <a:lnSpc>
                          <a:spcPct val="100000"/>
                        </a:lnSpc>
                      </a:pPr>
                      <a:r>
                        <a:rPr lang="pt-PT" sz="1800" b="1" strike="noStrike" spc="-1">
                          <a:solidFill>
                            <a:srgbClr val="000000"/>
                          </a:solidFill>
                          <a:latin typeface="Arial"/>
                          <a:ea typeface="DejaVu Sans"/>
                        </a:rPr>
                        <a:t>The Shaper</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Give to them drive</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Dynametic</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Energetic</a:t>
                      </a:r>
                      <a:endParaRPr lang="pt-PT" sz="1800" b="0" strike="noStrike" spc="-1">
                        <a:latin typeface="Arial"/>
                      </a:endParaRPr>
                    </a:p>
                    <a:p>
                      <a:pPr>
                        <a:lnSpc>
                          <a:spcPct val="100000"/>
                        </a:lnSpc>
                      </a:pPr>
                      <a:endParaRPr lang="pt-PT" sz="1800" b="0" strike="noStrike" spc="-1">
                        <a:latin typeface="Arial"/>
                      </a:endParaRPr>
                    </a:p>
                  </a:txBody>
                  <a:tcPr>
                    <a:lnL w="12240">
                      <a:solidFill>
                        <a:srgbClr val="FFFFFF"/>
                      </a:solidFill>
                    </a:lnL>
                    <a:lnR w="12240">
                      <a:solidFill>
                        <a:srgbClr val="FFFFFF"/>
                      </a:solidFill>
                    </a:lnR>
                    <a:lnT w="38160">
                      <a:solidFill>
                        <a:srgbClr val="FFFFFF"/>
                      </a:solidFill>
                    </a:lnT>
                    <a:lnB w="12240">
                      <a:solidFill>
                        <a:srgbClr val="FFFFFF"/>
                      </a:solidFill>
                    </a:lnB>
                    <a:solidFill>
                      <a:srgbClr val="CFD5E9"/>
                    </a:solidFill>
                  </a:tcPr>
                </a:tc>
                <a:tc>
                  <a:txBody>
                    <a:bodyPr/>
                    <a:lstStyle/>
                    <a:p>
                      <a:pPr>
                        <a:lnSpc>
                          <a:spcPct val="100000"/>
                        </a:lnSpc>
                      </a:pPr>
                      <a:r>
                        <a:rPr lang="pt-PT" sz="1800" b="1" strike="noStrike" spc="-1">
                          <a:solidFill>
                            <a:srgbClr val="000000"/>
                          </a:solidFill>
                          <a:latin typeface="Arial"/>
                          <a:ea typeface="DejaVu Sans"/>
                        </a:rPr>
                        <a:t>The Resource Investigator</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Inquisitive</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Outgoing and enthusiastic</a:t>
                      </a:r>
                      <a:endParaRPr lang="pt-PT" sz="1800" b="0" strike="noStrike" spc="-1">
                        <a:latin typeface="Arial"/>
                      </a:endParaRPr>
                    </a:p>
                  </a:txBody>
                  <a:tcPr>
                    <a:lnL w="12240">
                      <a:solidFill>
                        <a:srgbClr val="FFFFFF"/>
                      </a:solidFill>
                    </a:lnL>
                    <a:lnR w="12240">
                      <a:solidFill>
                        <a:srgbClr val="FFFFFF"/>
                      </a:solidFill>
                    </a:lnR>
                    <a:lnT w="38160">
                      <a:solidFill>
                        <a:srgbClr val="FFFFFF"/>
                      </a:solidFill>
                    </a:lnT>
                    <a:lnB w="12240">
                      <a:solidFill>
                        <a:srgbClr val="FFFFFF"/>
                      </a:solidFill>
                    </a:lnB>
                    <a:solidFill>
                      <a:srgbClr val="CFD5E9"/>
                    </a:solidFill>
                  </a:tcPr>
                </a:tc>
                <a:extLst>
                  <a:ext uri="{0D108BD9-81ED-4DB2-BD59-A6C34878D82A}">
                    <a16:rowId xmlns:a16="http://schemas.microsoft.com/office/drawing/2014/main" val="10001"/>
                  </a:ext>
                </a:extLst>
              </a:tr>
              <a:tr h="1420200">
                <a:tc>
                  <a:txBody>
                    <a:bodyPr/>
                    <a:lstStyle/>
                    <a:p>
                      <a:pPr>
                        <a:lnSpc>
                          <a:spcPct val="100000"/>
                        </a:lnSpc>
                      </a:pPr>
                      <a:r>
                        <a:rPr lang="pt-PT" sz="2000" b="1" strike="noStrike" spc="-1">
                          <a:solidFill>
                            <a:srgbClr val="000000"/>
                          </a:solidFill>
                          <a:latin typeface="Arial"/>
                          <a:ea typeface="DejaVu Sans"/>
                        </a:rPr>
                        <a:t>The Monitor/Evaluator</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Calm and logical</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Sensible and practical</a:t>
                      </a:r>
                      <a:endParaRPr lang="pt-PT" sz="20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c>
                  <a:txBody>
                    <a:bodyPr/>
                    <a:lstStyle/>
                    <a:p>
                      <a:pPr>
                        <a:lnSpc>
                          <a:spcPct val="100000"/>
                        </a:lnSpc>
                      </a:pPr>
                      <a:r>
                        <a:rPr lang="pt-PT" sz="1800" b="1" strike="noStrike" spc="-1">
                          <a:solidFill>
                            <a:srgbClr val="000000"/>
                          </a:solidFill>
                          <a:latin typeface="Arial"/>
                          <a:ea typeface="DejaVu Sans"/>
                        </a:rPr>
                        <a:t>The Implementer</a:t>
                      </a:r>
                      <a:endParaRPr lang="pt-PT" sz="1800" b="0" strike="noStrike" spc="-1">
                        <a:latin typeface="Arial"/>
                      </a:endParaRPr>
                    </a:p>
                    <a:p>
                      <a:pPr marL="343080" indent="-342360">
                        <a:lnSpc>
                          <a:spcPct val="100000"/>
                        </a:lnSpc>
                        <a:buClr>
                          <a:srgbClr val="000000"/>
                        </a:buClr>
                        <a:buFont typeface="Arial,Sans-Serif"/>
                        <a:buChar char="•"/>
                      </a:pPr>
                      <a:r>
                        <a:rPr lang="pt-PT" sz="1800" b="0" strike="noStrike" spc="-1">
                          <a:solidFill>
                            <a:srgbClr val="000000"/>
                          </a:solidFill>
                          <a:latin typeface="Arial"/>
                          <a:ea typeface="DejaVu Sans"/>
                        </a:rPr>
                        <a:t>Provide the strategy</a:t>
                      </a:r>
                      <a:endParaRPr lang="pt-PT" sz="1800" b="0" strike="noStrike" spc="-1">
                        <a:latin typeface="Arial"/>
                      </a:endParaRPr>
                    </a:p>
                    <a:p>
                      <a:pPr marL="343080" indent="-342360">
                        <a:lnSpc>
                          <a:spcPct val="100000"/>
                        </a:lnSpc>
                        <a:buClr>
                          <a:srgbClr val="000000"/>
                        </a:buClr>
                        <a:buFont typeface="Arial,Sans-Serif"/>
                        <a:buChar char="•"/>
                      </a:pPr>
                      <a:r>
                        <a:rPr lang="pt-PT" sz="1800" b="0" strike="noStrike" spc="-1">
                          <a:solidFill>
                            <a:srgbClr val="000000"/>
                          </a:solidFill>
                          <a:latin typeface="Arial"/>
                          <a:ea typeface="DejaVu Sans"/>
                        </a:rPr>
                        <a:t>Dependable</a:t>
                      </a:r>
                      <a:endParaRPr lang="pt-PT" sz="1800" b="0" strike="noStrike" spc="-1">
                        <a:latin typeface="Arial"/>
                      </a:endParaRPr>
                    </a:p>
                    <a:p>
                      <a:pPr marL="343080" indent="-342360">
                        <a:lnSpc>
                          <a:spcPct val="100000"/>
                        </a:lnSpc>
                        <a:buClr>
                          <a:srgbClr val="000000"/>
                        </a:buClr>
                        <a:buFont typeface="Arial,Sans-Serif"/>
                        <a:buChar char="•"/>
                      </a:pPr>
                      <a:r>
                        <a:rPr lang="pt-PT" sz="1800" b="0" strike="noStrike" spc="-1">
                          <a:solidFill>
                            <a:srgbClr val="000000"/>
                          </a:solidFill>
                          <a:latin typeface="Arial"/>
                          <a:ea typeface="DejaVu Sans"/>
                        </a:rPr>
                        <a:t>Diciplined and practical</a:t>
                      </a:r>
                      <a:endParaRPr lang="pt-PT" sz="18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c>
                  <a:txBody>
                    <a:bodyPr/>
                    <a:lstStyle/>
                    <a:p>
                      <a:pPr>
                        <a:lnSpc>
                          <a:spcPct val="100000"/>
                        </a:lnSpc>
                      </a:pPr>
                      <a:r>
                        <a:rPr lang="pt-PT" sz="1800" b="1" strike="noStrike" spc="-1">
                          <a:solidFill>
                            <a:srgbClr val="000000"/>
                          </a:solidFill>
                          <a:latin typeface="Arial"/>
                          <a:ea typeface="DejaVu Sans"/>
                        </a:rPr>
                        <a:t>The Team Worker</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Co-Operative</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Good listener</a:t>
                      </a:r>
                      <a:endParaRPr lang="pt-PT" sz="18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extLst>
                  <a:ext uri="{0D108BD9-81ED-4DB2-BD59-A6C34878D82A}">
                    <a16:rowId xmlns:a16="http://schemas.microsoft.com/office/drawing/2014/main" val="10002"/>
                  </a:ext>
                </a:extLst>
              </a:tr>
              <a:tr h="1508400">
                <a:tc>
                  <a:txBody>
                    <a:bodyPr/>
                    <a:lstStyle/>
                    <a:p>
                      <a:pPr>
                        <a:lnSpc>
                          <a:spcPct val="100000"/>
                        </a:lnSpc>
                      </a:pPr>
                      <a:r>
                        <a:rPr lang="pt-PT" sz="2000" b="1" strike="noStrike" spc="-1">
                          <a:solidFill>
                            <a:srgbClr val="000000"/>
                          </a:solidFill>
                          <a:latin typeface="Arial"/>
                          <a:ea typeface="DejaVu Sans"/>
                        </a:rPr>
                        <a:t>The Especialist</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Knowledgeable in a specific area</a:t>
                      </a:r>
                      <a:endParaRPr lang="pt-PT" sz="2000" b="0" strike="noStrike" spc="-1">
                        <a:latin typeface="Arial"/>
                      </a:endParaRPr>
                    </a:p>
                    <a:p>
                      <a:pPr marL="285840" indent="-285120">
                        <a:lnSpc>
                          <a:spcPct val="100000"/>
                        </a:lnSpc>
                        <a:buClr>
                          <a:srgbClr val="000000"/>
                        </a:buClr>
                        <a:buFont typeface="Arial,Sans-Serif"/>
                        <a:buChar char="•"/>
                      </a:pPr>
                      <a:r>
                        <a:rPr lang="pt-PT" sz="2000" b="0" strike="noStrike" spc="-1">
                          <a:solidFill>
                            <a:srgbClr val="000000"/>
                          </a:solidFill>
                          <a:latin typeface="Arial"/>
                          <a:ea typeface="DejaVu Sans"/>
                        </a:rPr>
                        <a:t>Focused and delicated</a:t>
                      </a:r>
                      <a:endParaRPr lang="pt-PT" sz="2000" b="0" strike="noStrike" spc="-1">
                        <a:latin typeface="Arial"/>
                      </a:endParaRPr>
                    </a:p>
                    <a:p>
                      <a:pPr>
                        <a:lnSpc>
                          <a:spcPct val="100000"/>
                        </a:lnSpc>
                      </a:pPr>
                      <a:endParaRPr lang="pt-PT" sz="20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c>
                  <a:txBody>
                    <a:bodyPr/>
                    <a:lstStyle/>
                    <a:p>
                      <a:pPr>
                        <a:lnSpc>
                          <a:spcPct val="100000"/>
                        </a:lnSpc>
                      </a:pPr>
                      <a:r>
                        <a:rPr lang="pt-PT" sz="1800" b="1" strike="noStrike" spc="-1">
                          <a:solidFill>
                            <a:srgbClr val="000000"/>
                          </a:solidFill>
                          <a:latin typeface="Arial"/>
                          <a:ea typeface="DejaVu Sans"/>
                        </a:rPr>
                        <a:t>Complete finisher</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Used the end to check the quality of the work</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Done on time</a:t>
                      </a:r>
                      <a:endParaRPr lang="pt-PT" sz="18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c>
                  <a:txBody>
                    <a:bodyPr/>
                    <a:lstStyle/>
                    <a:p>
                      <a:pPr>
                        <a:lnSpc>
                          <a:spcPct val="100000"/>
                        </a:lnSpc>
                      </a:pPr>
                      <a:r>
                        <a:rPr lang="pt-PT" sz="1800" b="1" strike="noStrike" spc="-1">
                          <a:solidFill>
                            <a:srgbClr val="000000"/>
                          </a:solidFill>
                          <a:latin typeface="Arial"/>
                          <a:ea typeface="DejaVu Sans"/>
                        </a:rPr>
                        <a:t>The Co-ordinator</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Guide the team</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Focused on the goals</a:t>
                      </a:r>
                      <a:endParaRPr lang="pt-PT" sz="1800" b="0" strike="noStrike" spc="-1">
                        <a:latin typeface="Arial"/>
                      </a:endParaRPr>
                    </a:p>
                    <a:p>
                      <a:pPr marL="285840" indent="-285120">
                        <a:lnSpc>
                          <a:spcPct val="100000"/>
                        </a:lnSpc>
                        <a:buClr>
                          <a:srgbClr val="000000"/>
                        </a:buClr>
                        <a:buFont typeface="Arial"/>
                        <a:buChar char="•"/>
                      </a:pPr>
                      <a:r>
                        <a:rPr lang="pt-PT" sz="1800" b="0" strike="noStrike" spc="-1">
                          <a:solidFill>
                            <a:srgbClr val="000000"/>
                          </a:solidFill>
                          <a:latin typeface="Arial"/>
                          <a:ea typeface="DejaVu Sans"/>
                        </a:rPr>
                        <a:t>Delegate correctly</a:t>
                      </a:r>
                      <a:endParaRPr lang="pt-PT" sz="1800" b="0" strike="noStrike" spc="-1">
                        <a:latin typeface="Arial"/>
                      </a:endParaRPr>
                    </a:p>
                  </a:txBody>
                  <a:tcPr>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extLst>
                  <a:ext uri="{0D108BD9-81ED-4DB2-BD59-A6C34878D82A}">
                    <a16:rowId xmlns:a16="http://schemas.microsoft.com/office/drawing/2014/main" val="10003"/>
                  </a:ext>
                </a:extLst>
              </a:tr>
            </a:tbl>
          </a:graphicData>
        </a:graphic>
      </p:graphicFrame>
      <p:sp>
        <p:nvSpPr>
          <p:cNvPr id="303" name="CustomShape 2"/>
          <p:cNvSpPr/>
          <p:nvPr/>
        </p:nvSpPr>
        <p:spPr>
          <a:xfrm>
            <a:off x="4091400" y="157680"/>
            <a:ext cx="508032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0" strike="noStrike" spc="-1">
                <a:solidFill>
                  <a:srgbClr val="000000"/>
                </a:solidFill>
                <a:latin typeface="Arial"/>
                <a:ea typeface="DejaVu Sans"/>
              </a:rPr>
              <a:t>Belbin’s 8 Team Roles</a:t>
            </a:r>
            <a:endParaRPr lang="pt-PT" sz="3200" b="0" strike="noStrike" spc="-1">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4" name="CustomShape 1"/>
          <p:cNvSpPr/>
          <p:nvPr/>
        </p:nvSpPr>
        <p:spPr>
          <a:xfrm>
            <a:off x="3018600" y="384840"/>
            <a:ext cx="5900040" cy="698040"/>
          </a:xfrm>
          <a:prstGeom prst="rect">
            <a:avLst/>
          </a:prstGeom>
          <a:noFill/>
          <a:ln>
            <a:noFill/>
          </a:ln>
        </p:spPr>
        <p:style>
          <a:lnRef idx="0">
            <a:scrgbClr r="0" g="0" b="0"/>
          </a:lnRef>
          <a:fillRef idx="0">
            <a:scrgbClr r="0" g="0" b="0"/>
          </a:fillRef>
          <a:effectRef idx="0">
            <a:scrgbClr r="0" g="0" b="0"/>
          </a:effectRef>
          <a:fontRef idx="minor"/>
        </p:style>
        <p:txBody>
          <a:bodyPr anchor="ctr">
            <a:normAutofit/>
          </a:bodyPr>
          <a:lstStyle/>
          <a:p>
            <a:pPr>
              <a:lnSpc>
                <a:spcPct val="90000"/>
              </a:lnSpc>
              <a:spcAft>
                <a:spcPts val="601"/>
              </a:spcAft>
            </a:pPr>
            <a:r>
              <a:rPr lang="pt-PT" sz="4400" b="1" strike="noStrike" spc="-1">
                <a:solidFill>
                  <a:srgbClr val="000000"/>
                </a:solidFill>
                <a:latin typeface="Arial"/>
                <a:ea typeface="DejaVu Sans"/>
              </a:rPr>
              <a:t>Managing conflict </a:t>
            </a:r>
            <a:endParaRPr lang="pt-PT" sz="4400" b="0" strike="noStrike" spc="-1">
              <a:latin typeface="Arial"/>
            </a:endParaRPr>
          </a:p>
        </p:txBody>
      </p:sp>
      <p:sp>
        <p:nvSpPr>
          <p:cNvPr id="305" name="CustomShape 2"/>
          <p:cNvSpPr/>
          <p:nvPr/>
        </p:nvSpPr>
        <p:spPr>
          <a:xfrm>
            <a:off x="210960" y="3720600"/>
            <a:ext cx="10265040" cy="3253680"/>
          </a:xfrm>
          <a:prstGeom prst="rect">
            <a:avLst/>
          </a:prstGeom>
          <a:noFill/>
          <a:ln>
            <a:noFill/>
          </a:ln>
        </p:spPr>
        <p:style>
          <a:lnRef idx="0">
            <a:scrgbClr r="0" g="0" b="0"/>
          </a:lnRef>
          <a:fillRef idx="0">
            <a:scrgbClr r="0" g="0" b="0"/>
          </a:fillRef>
          <a:effectRef idx="0">
            <a:scrgbClr r="0" g="0" b="0"/>
          </a:effectRef>
          <a:fontRef idx="minor"/>
        </p:style>
        <p:txBody>
          <a:bodyPr anchor="t">
            <a:noAutofit/>
          </a:bodyPr>
          <a:lstStyle/>
          <a:p>
            <a:pPr marL="685800">
              <a:lnSpc>
                <a:spcPct val="90000"/>
              </a:lnSpc>
              <a:spcAft>
                <a:spcPts val="601"/>
              </a:spcAft>
            </a:pPr>
            <a:r>
              <a:rPr lang="pt-PT" sz="2800" b="1" strike="noStrike" spc="-1" dirty="0" err="1">
                <a:solidFill>
                  <a:srgbClr val="000000"/>
                </a:solidFill>
                <a:latin typeface="Arial"/>
                <a:ea typeface="DejaVu Sans"/>
              </a:rPr>
              <a:t>Factors</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that</a:t>
            </a:r>
            <a:r>
              <a:rPr lang="pt-PT" sz="2800" b="1" strike="noStrike" spc="-1" dirty="0">
                <a:solidFill>
                  <a:srgbClr val="000000"/>
                </a:solidFill>
                <a:latin typeface="Arial"/>
                <a:ea typeface="DejaVu Sans"/>
              </a:rPr>
              <a:t> can </a:t>
            </a:r>
            <a:r>
              <a:rPr lang="pt-PT" sz="2800" b="1" strike="noStrike" spc="-1" dirty="0" err="1">
                <a:solidFill>
                  <a:srgbClr val="000000"/>
                </a:solidFill>
                <a:latin typeface="Arial"/>
                <a:ea typeface="DejaVu Sans"/>
              </a:rPr>
              <a:t>arise</a:t>
            </a:r>
            <a:r>
              <a:rPr lang="pt-PT" sz="2800" b="1" strike="noStrike" spc="-1" dirty="0">
                <a:solidFill>
                  <a:srgbClr val="000000"/>
                </a:solidFill>
                <a:latin typeface="Arial"/>
                <a:ea typeface="DejaVu Sans"/>
              </a:rPr>
              <a:t> a </a:t>
            </a:r>
            <a:r>
              <a:rPr lang="pt-PT" sz="2800" b="1" strike="noStrike" spc="-1" dirty="0" err="1">
                <a:solidFill>
                  <a:srgbClr val="000000"/>
                </a:solidFill>
                <a:latin typeface="Arial"/>
                <a:ea typeface="DejaVu Sans"/>
              </a:rPr>
              <a:t>conflict</a:t>
            </a:r>
            <a:r>
              <a:rPr lang="pt-PT" sz="2800" b="1" strike="noStrike" spc="-1" dirty="0">
                <a:solidFill>
                  <a:srgbClr val="000000"/>
                </a:solidFill>
                <a:latin typeface="Arial"/>
                <a:ea typeface="DejaVu Sans"/>
              </a:rPr>
              <a:t> in a team:</a:t>
            </a:r>
            <a:endParaRPr lang="pt-PT" sz="2800" b="0" strike="noStrike" spc="-1" dirty="0">
              <a:latin typeface="Arial"/>
            </a:endParaRPr>
          </a:p>
          <a:p>
            <a:pPr marL="285750" indent="-227965">
              <a:lnSpc>
                <a:spcPct val="90000"/>
              </a:lnSpc>
              <a:spcAft>
                <a:spcPts val="601"/>
              </a:spcAft>
              <a:buClr>
                <a:srgbClr val="000000"/>
              </a:buClr>
              <a:buFont typeface="Arial"/>
              <a:buChar char="•"/>
            </a:pPr>
            <a:r>
              <a:rPr lang="pt-PT" sz="2800" b="0" strike="noStrike" spc="-1" dirty="0" err="1">
                <a:solidFill>
                  <a:srgbClr val="000000"/>
                </a:solidFill>
                <a:latin typeface="Arial"/>
                <a:ea typeface="DejaVu Sans"/>
              </a:rPr>
              <a:t>Communication</a:t>
            </a:r>
            <a:r>
              <a:rPr lang="pt-PT" sz="2800" b="0" strike="noStrike" spc="-1" dirty="0">
                <a:solidFill>
                  <a:srgbClr val="000000"/>
                </a:solidFill>
                <a:latin typeface="Arial"/>
                <a:ea typeface="DejaVu Sans"/>
              </a:rPr>
              <a:t> </a:t>
            </a:r>
            <a:r>
              <a:rPr lang="pt-PT" sz="2800" b="0" strike="noStrike" spc="-1" dirty="0" err="1">
                <a:solidFill>
                  <a:srgbClr val="000000"/>
                </a:solidFill>
                <a:latin typeface="Arial"/>
                <a:ea typeface="DejaVu Sans"/>
              </a:rPr>
              <a:t>factor</a:t>
            </a:r>
            <a:endParaRPr lang="pt-PT" sz="2800" b="0" strike="noStrike" spc="-1" dirty="0" err="1">
              <a:latin typeface="Arial"/>
            </a:endParaRPr>
          </a:p>
          <a:p>
            <a:pPr marL="285750" indent="-227965">
              <a:lnSpc>
                <a:spcPct val="90000"/>
              </a:lnSpc>
              <a:spcAft>
                <a:spcPts val="601"/>
              </a:spcAft>
              <a:buClr>
                <a:srgbClr val="000000"/>
              </a:buClr>
              <a:buFont typeface="Arial,Sans-Serif"/>
              <a:buChar char="•"/>
            </a:pPr>
            <a:r>
              <a:rPr lang="pt-PT" sz="2800" b="0" strike="noStrike" spc="-1" dirty="0" err="1">
                <a:solidFill>
                  <a:srgbClr val="000000"/>
                </a:solidFill>
                <a:latin typeface="Arial"/>
                <a:ea typeface="DejaVu Sans"/>
              </a:rPr>
              <a:t>Structural</a:t>
            </a:r>
            <a:r>
              <a:rPr lang="pt-PT" sz="2800" b="0" strike="noStrike" spc="-1" dirty="0">
                <a:solidFill>
                  <a:srgbClr val="000000"/>
                </a:solidFill>
                <a:latin typeface="Arial"/>
                <a:ea typeface="DejaVu Sans"/>
              </a:rPr>
              <a:t> </a:t>
            </a:r>
            <a:r>
              <a:rPr lang="pt-PT" sz="2800" b="0" strike="noStrike" spc="-1" dirty="0" err="1">
                <a:solidFill>
                  <a:srgbClr val="000000"/>
                </a:solidFill>
                <a:latin typeface="Arial"/>
                <a:ea typeface="DejaVu Sans"/>
              </a:rPr>
              <a:t>factors</a:t>
            </a:r>
            <a:endParaRPr lang="pt-PT" sz="2800" spc="-1" dirty="0" err="1">
              <a:solidFill>
                <a:srgbClr val="000000"/>
              </a:solidFill>
              <a:latin typeface="Arial"/>
              <a:ea typeface="DejaVu Sans"/>
              <a:cs typeface="Arial"/>
            </a:endParaRPr>
          </a:p>
          <a:p>
            <a:pPr marL="285750" indent="-227965">
              <a:lnSpc>
                <a:spcPct val="90000"/>
              </a:lnSpc>
              <a:spcAft>
                <a:spcPts val="601"/>
              </a:spcAft>
              <a:buClr>
                <a:srgbClr val="000000"/>
              </a:buClr>
              <a:buFont typeface="Arial,Sans-Serif"/>
              <a:buChar char="•"/>
            </a:pPr>
            <a:r>
              <a:rPr lang="pt-PT" sz="2800" spc="-1" dirty="0" err="1">
                <a:solidFill>
                  <a:srgbClr val="000000"/>
                </a:solidFill>
                <a:latin typeface="Arial"/>
                <a:ea typeface="DejaVu Sans"/>
                <a:cs typeface="Arial"/>
              </a:rPr>
              <a:t>Personal</a:t>
            </a:r>
            <a:r>
              <a:rPr lang="pt-PT" sz="2800" spc="-1" dirty="0">
                <a:solidFill>
                  <a:srgbClr val="000000"/>
                </a:solidFill>
                <a:latin typeface="Arial"/>
                <a:ea typeface="DejaVu Sans"/>
                <a:cs typeface="Arial"/>
              </a:rPr>
              <a:t> </a:t>
            </a:r>
            <a:r>
              <a:rPr lang="pt-PT" sz="2800" spc="-1" dirty="0" err="1">
                <a:solidFill>
                  <a:srgbClr val="000000"/>
                </a:solidFill>
                <a:latin typeface="Arial"/>
                <a:ea typeface="DejaVu Sans"/>
                <a:cs typeface="Arial"/>
              </a:rPr>
              <a:t>factors</a:t>
            </a:r>
            <a:r>
              <a:rPr lang="pt-PT" sz="2800" spc="-1" dirty="0">
                <a:ea typeface="+mn-lt"/>
                <a:cs typeface="+mn-lt"/>
              </a:rPr>
              <a:t> </a:t>
            </a:r>
            <a:r>
              <a:rPr lang="en-GB" sz="2800" spc="-1" dirty="0">
                <a:ea typeface="+mn-lt"/>
                <a:cs typeface="+mn-lt"/>
              </a:rPr>
              <a:t>(Rahim and Bonoma,1979)</a:t>
            </a:r>
            <a:endParaRPr lang="en-US" sz="2800" spc="-1" dirty="0">
              <a:ea typeface="+mn-lt"/>
              <a:cs typeface="+mn-lt"/>
            </a:endParaRPr>
          </a:p>
          <a:p>
            <a:pPr marL="285750" indent="-285750">
              <a:lnSpc>
                <a:spcPct val="90000"/>
              </a:lnSpc>
              <a:spcAft>
                <a:spcPts val="600"/>
              </a:spcAft>
              <a:buClr>
                <a:srgbClr val="000000"/>
              </a:buClr>
              <a:buFont typeface="Arial"/>
              <a:buChar char="•"/>
            </a:pPr>
            <a:endParaRPr lang="en-US" sz="2800" spc="-1" dirty="0">
              <a:ea typeface="+mn-lt"/>
              <a:cs typeface="+mn-lt"/>
            </a:endParaRPr>
          </a:p>
          <a:p>
            <a:pPr marL="57785">
              <a:lnSpc>
                <a:spcPct val="90000"/>
              </a:lnSpc>
              <a:spcAft>
                <a:spcPts val="601"/>
              </a:spcAft>
              <a:buClr>
                <a:srgbClr val="000000"/>
              </a:buClr>
            </a:pPr>
            <a:endParaRPr lang="pt-PT" sz="2800" b="0" strike="noStrike" spc="-1" dirty="0">
              <a:latin typeface="Arial"/>
            </a:endParaRPr>
          </a:p>
        </p:txBody>
      </p:sp>
      <p:sp>
        <p:nvSpPr>
          <p:cNvPr id="306" name="CustomShape 3"/>
          <p:cNvSpPr/>
          <p:nvPr/>
        </p:nvSpPr>
        <p:spPr>
          <a:xfrm>
            <a:off x="1087920" y="1500480"/>
            <a:ext cx="4134240" cy="1966320"/>
          </a:xfrm>
          <a:prstGeom prst="rect">
            <a:avLst/>
          </a:prstGeom>
          <a:noFill/>
          <a:ln>
            <a:noFill/>
          </a:ln>
        </p:spPr>
        <p:style>
          <a:lnRef idx="0">
            <a:scrgbClr r="0" g="0" b="0"/>
          </a:lnRef>
          <a:fillRef idx="0">
            <a:scrgbClr r="0" g="0" b="0"/>
          </a:fillRef>
          <a:effectRef idx="0">
            <a:scrgbClr r="0" g="0" b="0"/>
          </a:effectRef>
          <a:fontRef idx="minor"/>
        </p:style>
        <p:txBody>
          <a:bodyPr anchor="ctr">
            <a:normAutofit/>
          </a:bodyPr>
          <a:lstStyle/>
          <a:p>
            <a:pPr>
              <a:lnSpc>
                <a:spcPct val="90000"/>
              </a:lnSpc>
              <a:spcAft>
                <a:spcPts val="601"/>
              </a:spcAft>
            </a:pPr>
            <a:endParaRPr lang="pt-PT" sz="1800" b="0" strike="noStrike" spc="-1">
              <a:latin typeface="Arial"/>
            </a:endParaRPr>
          </a:p>
          <a:p>
            <a:pPr>
              <a:lnSpc>
                <a:spcPct val="90000"/>
              </a:lnSpc>
              <a:spcAft>
                <a:spcPts val="601"/>
              </a:spcAft>
            </a:pPr>
            <a:endParaRPr lang="pt-PT" sz="1800" b="0" strike="noStrike" spc="-1">
              <a:latin typeface="Arial"/>
            </a:endParaRPr>
          </a:p>
          <a:p>
            <a:pPr>
              <a:lnSpc>
                <a:spcPct val="90000"/>
              </a:lnSpc>
              <a:spcAft>
                <a:spcPts val="601"/>
              </a:spcAft>
            </a:pPr>
            <a:endParaRPr lang="pt-PT" sz="1800" b="0" strike="noStrike" spc="-1">
              <a:latin typeface="Arial"/>
            </a:endParaRPr>
          </a:p>
          <a:p>
            <a:pPr>
              <a:lnSpc>
                <a:spcPct val="90000"/>
              </a:lnSpc>
              <a:spcAft>
                <a:spcPts val="601"/>
              </a:spcAft>
            </a:pPr>
            <a:endParaRPr lang="pt-PT" sz="1800" b="0" strike="noStrike" spc="-1">
              <a:latin typeface="Arial"/>
            </a:endParaRPr>
          </a:p>
          <a:p>
            <a:pPr>
              <a:lnSpc>
                <a:spcPct val="90000"/>
              </a:lnSpc>
              <a:spcAft>
                <a:spcPts val="601"/>
              </a:spcAft>
            </a:pPr>
            <a:endParaRPr lang="pt-PT" sz="1800" b="0" strike="noStrike" spc="-1">
              <a:latin typeface="Arial"/>
            </a:endParaRPr>
          </a:p>
        </p:txBody>
      </p:sp>
      <p:sp>
        <p:nvSpPr>
          <p:cNvPr id="307" name="CustomShape 4"/>
          <p:cNvSpPr/>
          <p:nvPr/>
        </p:nvSpPr>
        <p:spPr>
          <a:xfrm>
            <a:off x="7518240" y="1408320"/>
            <a:ext cx="4563000" cy="369000"/>
          </a:xfrm>
          <a:prstGeom prst="rect">
            <a:avLst/>
          </a:prstGeom>
          <a:noFill/>
          <a:ln>
            <a:noFill/>
          </a:ln>
        </p:spPr>
        <p:style>
          <a:lnRef idx="0">
            <a:scrgbClr r="0" g="0" b="0"/>
          </a:lnRef>
          <a:fillRef idx="0">
            <a:scrgbClr r="0" g="0" b="0"/>
          </a:fillRef>
          <a:effectRef idx="0">
            <a:scrgbClr r="0" g="0" b="0"/>
          </a:effectRef>
          <a:fontRef idx="minor"/>
        </p:style>
      </p:sp>
      <p:sp>
        <p:nvSpPr>
          <p:cNvPr id="308" name="CustomShape 5"/>
          <p:cNvSpPr/>
          <p:nvPr/>
        </p:nvSpPr>
        <p:spPr>
          <a:xfrm>
            <a:off x="0" y="1753920"/>
            <a:ext cx="9830520" cy="85932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marL="285840" indent="-228240">
              <a:lnSpc>
                <a:spcPct val="90000"/>
              </a:lnSpc>
              <a:spcAft>
                <a:spcPts val="601"/>
              </a:spcAft>
              <a:buClr>
                <a:srgbClr val="000000"/>
              </a:buClr>
              <a:buFont typeface="Arial,Sans-Serif"/>
              <a:buChar char="•"/>
            </a:pPr>
            <a:r>
              <a:rPr lang="pt-PT" sz="2800" b="1" strike="noStrike" spc="-1">
                <a:solidFill>
                  <a:srgbClr val="000000"/>
                </a:solidFill>
                <a:latin typeface="Arial"/>
                <a:ea typeface="Arial"/>
              </a:rPr>
              <a:t>Conflict </a:t>
            </a:r>
            <a:r>
              <a:rPr lang="pt-PT" sz="2800" b="0" strike="noStrike" spc="-1">
                <a:solidFill>
                  <a:srgbClr val="000000"/>
                </a:solidFill>
                <a:latin typeface="Arial"/>
                <a:ea typeface="Arial"/>
              </a:rPr>
              <a:t>is the  situation that happens because of the difference of opinions in a group (Rahim,2017).</a:t>
            </a:r>
            <a:endParaRPr lang="pt-PT" sz="2800" b="0" strike="noStrike" spc="-1">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CustomShape 1"/>
          <p:cNvSpPr/>
          <p:nvPr/>
        </p:nvSpPr>
        <p:spPr>
          <a:xfrm>
            <a:off x="646920" y="804240"/>
            <a:ext cx="4315320" cy="4031873"/>
          </a:xfrm>
          <a:prstGeom prst="rect">
            <a:avLst/>
          </a:prstGeom>
          <a:noFill/>
          <a:ln>
            <a:noFill/>
          </a:ln>
        </p:spPr>
        <p:style>
          <a:lnRef idx="0">
            <a:scrgbClr r="0" g="0" b="0"/>
          </a:lnRef>
          <a:fillRef idx="0">
            <a:scrgbClr r="0" g="0" b="0"/>
          </a:fillRef>
          <a:effectRef idx="0">
            <a:scrgbClr r="0" g="0" b="0"/>
          </a:effectRef>
          <a:fontRef idx="minor"/>
        </p:style>
        <p:txBody>
          <a:bodyPr anchor="t">
            <a:spAutoFit/>
          </a:bodyPr>
          <a:lstStyle/>
          <a:p>
            <a:pPr>
              <a:lnSpc>
                <a:spcPct val="100000"/>
              </a:lnSpc>
            </a:pPr>
            <a:r>
              <a:rPr lang="pt-PT" sz="2800" b="1" strike="noStrike" spc="-1" dirty="0" err="1">
                <a:solidFill>
                  <a:srgbClr val="000000"/>
                </a:solidFill>
                <a:latin typeface="Arial"/>
                <a:ea typeface="DejaVu Sans"/>
              </a:rPr>
              <a:t>How</a:t>
            </a:r>
            <a:r>
              <a:rPr lang="pt-PT" sz="2800" b="1" strike="noStrike" spc="-1" dirty="0">
                <a:solidFill>
                  <a:srgbClr val="000000"/>
                </a:solidFill>
                <a:latin typeface="Arial"/>
                <a:ea typeface="DejaVu Sans"/>
              </a:rPr>
              <a:t> can </a:t>
            </a:r>
            <a:r>
              <a:rPr lang="pt-PT" sz="2800" b="1" strike="noStrike" spc="-1" dirty="0" err="1">
                <a:solidFill>
                  <a:srgbClr val="000000"/>
                </a:solidFill>
                <a:latin typeface="Arial"/>
                <a:ea typeface="DejaVu Sans"/>
              </a:rPr>
              <a:t>conflict</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be</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managed</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according</a:t>
            </a:r>
            <a:r>
              <a:rPr lang="pt-PT" sz="2800" b="1" strike="noStrike" spc="-1" dirty="0">
                <a:solidFill>
                  <a:srgbClr val="000000"/>
                </a:solidFill>
                <a:latin typeface="Arial"/>
                <a:ea typeface="DejaVu Sans"/>
              </a:rPr>
              <a:t> to Thomas </a:t>
            </a:r>
            <a:r>
              <a:rPr lang="pt-PT" sz="2800" b="1" strike="noStrike" spc="-1" dirty="0" err="1">
                <a:solidFill>
                  <a:srgbClr val="000000"/>
                </a:solidFill>
                <a:latin typeface="Arial"/>
                <a:ea typeface="DejaVu Sans"/>
              </a:rPr>
              <a:t>and</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Kilman</a:t>
            </a:r>
            <a:r>
              <a:rPr lang="pt-PT" sz="2800" b="1" strike="noStrike" spc="-1" dirty="0">
                <a:solidFill>
                  <a:srgbClr val="000000"/>
                </a:solidFill>
                <a:latin typeface="Arial"/>
                <a:ea typeface="DejaVu Sans"/>
              </a:rPr>
              <a:t> </a:t>
            </a:r>
            <a:r>
              <a:rPr lang="pt-PT" sz="2800" b="1" strike="noStrike" spc="-1" dirty="0" err="1">
                <a:solidFill>
                  <a:srgbClr val="000000"/>
                </a:solidFill>
                <a:latin typeface="Arial"/>
                <a:ea typeface="DejaVu Sans"/>
              </a:rPr>
              <a:t>model</a:t>
            </a:r>
            <a:r>
              <a:rPr lang="pt-PT" sz="2800" b="1" strike="noStrike" spc="-1" dirty="0">
                <a:solidFill>
                  <a:srgbClr val="000000"/>
                </a:solidFill>
                <a:latin typeface="Arial"/>
                <a:ea typeface="DejaVu Sans"/>
              </a:rPr>
              <a:t>:</a:t>
            </a:r>
            <a:endParaRPr lang="pt-PT" sz="2800" b="0" strike="noStrike" spc="-1" dirty="0">
              <a:latin typeface="Arial"/>
            </a:endParaRPr>
          </a:p>
          <a:p>
            <a:pPr marL="342900" indent="-342265">
              <a:lnSpc>
                <a:spcPct val="100000"/>
              </a:lnSpc>
              <a:buClr>
                <a:srgbClr val="000000"/>
              </a:buClr>
              <a:buFont typeface="Arial"/>
              <a:buChar char="•"/>
            </a:pPr>
            <a:r>
              <a:rPr lang="pt-PT" sz="2400" b="0" strike="noStrike" spc="-1" dirty="0" err="1">
                <a:solidFill>
                  <a:srgbClr val="000000"/>
                </a:solidFill>
                <a:latin typeface="Arial"/>
                <a:ea typeface="DejaVu Sans"/>
              </a:rPr>
              <a:t>Competition</a:t>
            </a:r>
            <a:r>
              <a:rPr lang="pt-PT" sz="2400" b="0" strike="noStrike" spc="-1" dirty="0">
                <a:solidFill>
                  <a:srgbClr val="000000"/>
                </a:solidFill>
                <a:latin typeface="Arial"/>
                <a:ea typeface="DejaVu Sans"/>
              </a:rPr>
              <a:t>.</a:t>
            </a:r>
            <a:endParaRPr lang="pt-PT" sz="2400" b="0" strike="noStrike" spc="-1" dirty="0">
              <a:latin typeface="Arial"/>
            </a:endParaRPr>
          </a:p>
          <a:p>
            <a:pPr marL="342900" indent="-342265">
              <a:lnSpc>
                <a:spcPct val="100000"/>
              </a:lnSpc>
              <a:buClr>
                <a:srgbClr val="000000"/>
              </a:buClr>
              <a:buFont typeface="Arial"/>
              <a:buChar char="•"/>
            </a:pPr>
            <a:r>
              <a:rPr lang="pt-PT" sz="2400" b="0" strike="noStrike" spc="-1" dirty="0" err="1">
                <a:solidFill>
                  <a:srgbClr val="000000"/>
                </a:solidFill>
                <a:latin typeface="Arial"/>
                <a:ea typeface="DejaVu Sans"/>
              </a:rPr>
              <a:t>Collaboration</a:t>
            </a:r>
            <a:r>
              <a:rPr lang="pt-PT" sz="2400" b="0" strike="noStrike" spc="-1" dirty="0">
                <a:solidFill>
                  <a:srgbClr val="000000"/>
                </a:solidFill>
                <a:latin typeface="Arial"/>
                <a:ea typeface="DejaVu Sans"/>
              </a:rPr>
              <a:t>.</a:t>
            </a:r>
            <a:endParaRPr lang="pt-PT" sz="2400" b="0" strike="noStrike" spc="-1" dirty="0">
              <a:latin typeface="Arial"/>
            </a:endParaRPr>
          </a:p>
          <a:p>
            <a:pPr marL="342900" indent="-342265">
              <a:lnSpc>
                <a:spcPct val="100000"/>
              </a:lnSpc>
              <a:buClr>
                <a:srgbClr val="000000"/>
              </a:buClr>
              <a:buFont typeface="Arial"/>
              <a:buChar char="•"/>
            </a:pPr>
            <a:r>
              <a:rPr lang="pt-PT" sz="2400" b="0" strike="noStrike" spc="-1" dirty="0" err="1">
                <a:solidFill>
                  <a:srgbClr val="000000"/>
                </a:solidFill>
                <a:latin typeface="Arial"/>
                <a:ea typeface="DejaVu Sans"/>
              </a:rPr>
              <a:t>Compromise</a:t>
            </a:r>
            <a:r>
              <a:rPr lang="pt-PT" sz="2400" b="0" strike="noStrike" spc="-1" dirty="0">
                <a:solidFill>
                  <a:srgbClr val="000000"/>
                </a:solidFill>
                <a:latin typeface="Arial"/>
                <a:ea typeface="DejaVu Sans"/>
              </a:rPr>
              <a:t>.</a:t>
            </a:r>
            <a:endParaRPr lang="pt-PT" sz="2400" b="0" strike="noStrike" spc="-1" dirty="0">
              <a:latin typeface="Arial"/>
            </a:endParaRPr>
          </a:p>
          <a:p>
            <a:pPr marL="342900" indent="-342265">
              <a:lnSpc>
                <a:spcPct val="100000"/>
              </a:lnSpc>
              <a:buClr>
                <a:srgbClr val="000000"/>
              </a:buClr>
              <a:buFont typeface="Arial"/>
              <a:buChar char="•"/>
            </a:pPr>
            <a:r>
              <a:rPr lang="pt-PT" sz="2400" b="0" strike="noStrike" spc="-1" dirty="0" err="1">
                <a:solidFill>
                  <a:srgbClr val="000000"/>
                </a:solidFill>
                <a:latin typeface="Arial"/>
                <a:ea typeface="DejaVu Sans"/>
              </a:rPr>
              <a:t>Avoidance</a:t>
            </a:r>
            <a:r>
              <a:rPr lang="pt-PT" sz="2400" b="0" strike="noStrike" spc="-1" dirty="0">
                <a:solidFill>
                  <a:srgbClr val="000000"/>
                </a:solidFill>
                <a:latin typeface="Arial"/>
                <a:ea typeface="DejaVu Sans"/>
              </a:rPr>
              <a:t>.</a:t>
            </a:r>
            <a:endParaRPr lang="pt-PT" sz="2400" b="0" strike="noStrike" spc="-1" dirty="0">
              <a:latin typeface="Arial"/>
            </a:endParaRPr>
          </a:p>
          <a:p>
            <a:pPr marL="342900" indent="-342265">
              <a:buClr>
                <a:srgbClr val="000000"/>
              </a:buClr>
              <a:buFont typeface="Arial"/>
              <a:buChar char="•"/>
            </a:pPr>
            <a:r>
              <a:rPr lang="pt-PT" sz="2400" b="0" strike="noStrike" spc="-1" dirty="0" err="1">
                <a:solidFill>
                  <a:srgbClr val="000000"/>
                </a:solidFill>
                <a:latin typeface="Arial"/>
                <a:ea typeface="DejaVu Sans"/>
              </a:rPr>
              <a:t>Accommodation</a:t>
            </a:r>
            <a:r>
              <a:rPr lang="pt-PT" sz="2400" b="0" strike="noStrike" spc="-1" dirty="0">
                <a:solidFill>
                  <a:srgbClr val="000000"/>
                </a:solidFill>
                <a:latin typeface="Arial"/>
                <a:ea typeface="DejaVu Sans"/>
              </a:rPr>
              <a:t> ( </a:t>
            </a:r>
            <a:r>
              <a:rPr lang="pt-PT" sz="2400" b="0" strike="noStrike" spc="-1" dirty="0" err="1">
                <a:solidFill>
                  <a:srgbClr val="000000"/>
                </a:solidFill>
                <a:latin typeface="Arial"/>
                <a:ea typeface="DejaVu Sans"/>
              </a:rPr>
              <a:t>Riasi</a:t>
            </a:r>
            <a:r>
              <a:rPr lang="pt-PT" sz="2400" b="0" strike="noStrike" spc="-1" dirty="0">
                <a:solidFill>
                  <a:srgbClr val="000000"/>
                </a:solidFill>
                <a:latin typeface="Arial"/>
                <a:ea typeface="DejaVu Sans"/>
              </a:rPr>
              <a:t> </a:t>
            </a:r>
            <a:r>
              <a:rPr lang="pt-PT" sz="2400" b="0" strike="noStrike" spc="-1" dirty="0" err="1">
                <a:solidFill>
                  <a:srgbClr val="000000"/>
                </a:solidFill>
                <a:latin typeface="Arial"/>
                <a:ea typeface="DejaVu Sans"/>
              </a:rPr>
              <a:t>and</a:t>
            </a:r>
            <a:r>
              <a:rPr lang="pt-PT" sz="2400" b="0" strike="noStrike" spc="-1" dirty="0">
                <a:solidFill>
                  <a:srgbClr val="000000"/>
                </a:solidFill>
                <a:latin typeface="Arial"/>
                <a:ea typeface="DejaVu Sans"/>
              </a:rPr>
              <a:t> </a:t>
            </a:r>
            <a:r>
              <a:rPr lang="pt-PT" sz="2400" b="0" strike="noStrike" spc="-1" dirty="0" err="1">
                <a:solidFill>
                  <a:srgbClr val="000000"/>
                </a:solidFill>
                <a:latin typeface="Arial"/>
                <a:ea typeface="DejaVu Sans"/>
              </a:rPr>
              <a:t>Asadzadeh</a:t>
            </a:r>
            <a:r>
              <a:rPr lang="pt-PT" sz="2400" b="0" strike="noStrike" spc="-1" dirty="0">
                <a:solidFill>
                  <a:srgbClr val="000000"/>
                </a:solidFill>
                <a:latin typeface="Arial"/>
                <a:ea typeface="DejaVu Sans"/>
              </a:rPr>
              <a:t>, 2015</a:t>
            </a:r>
            <a:r>
              <a:rPr lang="pt-PT" sz="2400" spc="-1" dirty="0">
                <a:solidFill>
                  <a:srgbClr val="000000"/>
                </a:solidFill>
                <a:latin typeface="Arial"/>
                <a:ea typeface="DejaVu Sans"/>
              </a:rPr>
              <a:t>) </a:t>
            </a:r>
            <a:endParaRPr lang="pt-PT" sz="2400" b="0" strike="noStrike" spc="-1" dirty="0">
              <a:latin typeface="Arial"/>
            </a:endParaRPr>
          </a:p>
        </p:txBody>
      </p:sp>
      <p:pic>
        <p:nvPicPr>
          <p:cNvPr id="310" name="Picture 7"/>
          <p:cNvPicPr/>
          <p:nvPr/>
        </p:nvPicPr>
        <p:blipFill>
          <a:blip r:embed="rId2"/>
          <a:stretch/>
        </p:blipFill>
        <p:spPr>
          <a:xfrm>
            <a:off x="5578920" y="342360"/>
            <a:ext cx="5894640" cy="5410800"/>
          </a:xfrm>
          <a:prstGeom prst="rect">
            <a:avLst/>
          </a:prstGeom>
          <a:ln>
            <a:noFill/>
          </a:ln>
        </p:spPr>
      </p:pic>
      <p:sp>
        <p:nvSpPr>
          <p:cNvPr id="311" name="CustomShape 2"/>
          <p:cNvSpPr/>
          <p:nvPr/>
        </p:nvSpPr>
        <p:spPr>
          <a:xfrm>
            <a:off x="6230520" y="5932800"/>
            <a:ext cx="5528520" cy="272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1200" b="0" strike="noStrike" spc="-1">
                <a:solidFill>
                  <a:srgbClr val="000000"/>
                </a:solidFill>
                <a:latin typeface="Arial"/>
                <a:ea typeface="DejaVu Sans"/>
              </a:rPr>
              <a:t>Source:(Kilmann,2012)</a:t>
            </a:r>
            <a:endParaRPr lang="pt-PT" sz="1200" b="0" strike="noStrike" spc="-1">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CustomShape 1"/>
          <p:cNvSpPr/>
          <p:nvPr/>
        </p:nvSpPr>
        <p:spPr>
          <a:xfrm>
            <a:off x="365760" y="782280"/>
            <a:ext cx="5968680" cy="338408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nSpc>
                <a:spcPct val="100000"/>
              </a:lnSpc>
            </a:pPr>
            <a:r>
              <a:rPr lang="pt-PT" sz="2800" b="1" strike="noStrike" spc="-1" dirty="0" err="1">
                <a:solidFill>
                  <a:srgbClr val="000000"/>
                </a:solidFill>
                <a:latin typeface="Arial"/>
                <a:ea typeface="DejaVu Sans"/>
              </a:rPr>
              <a:t>Four</a:t>
            </a:r>
            <a:r>
              <a:rPr lang="pt-PT" sz="2800" b="1" strike="noStrike" spc="-1" dirty="0">
                <a:solidFill>
                  <a:srgbClr val="000000"/>
                </a:solidFill>
                <a:latin typeface="Arial"/>
                <a:ea typeface="DejaVu Sans"/>
              </a:rPr>
              <a:t> steps to handling a </a:t>
            </a:r>
            <a:r>
              <a:rPr lang="pt-PT" sz="2800" b="1" strike="noStrike" spc="-1" dirty="0" err="1">
                <a:solidFill>
                  <a:srgbClr val="000000"/>
                </a:solidFill>
                <a:latin typeface="Arial"/>
                <a:ea typeface="DejaVu Sans"/>
              </a:rPr>
              <a:t>conflict</a:t>
            </a:r>
            <a:r>
              <a:rPr lang="pt-PT" sz="1800" b="0" strike="noStrike" spc="-1" dirty="0">
                <a:solidFill>
                  <a:srgbClr val="000000"/>
                </a:solidFill>
                <a:latin typeface="Arial"/>
                <a:ea typeface="DejaVu Sans"/>
              </a:rPr>
              <a:t>:</a:t>
            </a:r>
            <a:endParaRPr lang="pt-PT" sz="1800" b="0" strike="noStrike" spc="-1" dirty="0">
              <a:latin typeface="Arial"/>
            </a:endParaRPr>
          </a:p>
          <a:p>
            <a:pPr>
              <a:lnSpc>
                <a:spcPct val="100000"/>
              </a:lnSpc>
            </a:pPr>
            <a:endParaRPr lang="pt-PT" sz="1800" b="0" strike="noStrike" spc="-1">
              <a:latin typeface="Arial"/>
            </a:endParaRPr>
          </a:p>
          <a:p>
            <a:pPr marL="285750" indent="-285115">
              <a:buClr>
                <a:srgbClr val="000000"/>
              </a:buClr>
              <a:buFont typeface="Arial"/>
              <a:buChar char="•"/>
            </a:pPr>
            <a:r>
              <a:rPr lang="pt-PT" sz="2800" spc="-1" dirty="0">
                <a:solidFill>
                  <a:srgbClr val="000000"/>
                </a:solidFill>
                <a:latin typeface="Arial"/>
              </a:rPr>
              <a:t>Active </a:t>
            </a:r>
            <a:r>
              <a:rPr lang="pt-PT" sz="2800" spc="-1" dirty="0" err="1">
                <a:solidFill>
                  <a:srgbClr val="000000"/>
                </a:solidFill>
                <a:latin typeface="Arial"/>
              </a:rPr>
              <a:t>listening</a:t>
            </a:r>
            <a:endParaRPr lang="pt-PT" sz="2800" b="0" strike="noStrike" spc="-1" dirty="0" err="1">
              <a:latin typeface="Arial"/>
            </a:endParaRPr>
          </a:p>
          <a:p>
            <a:pPr marL="285750" indent="-285115">
              <a:lnSpc>
                <a:spcPct val="100000"/>
              </a:lnSpc>
              <a:buClr>
                <a:srgbClr val="000000"/>
              </a:buClr>
              <a:buFont typeface="Arial"/>
              <a:buChar char="•"/>
            </a:pPr>
            <a:r>
              <a:rPr lang="pt-PT" sz="2800" spc="-1" dirty="0" err="1">
                <a:latin typeface="Arial"/>
              </a:rPr>
              <a:t>Recognize</a:t>
            </a:r>
            <a:endParaRPr lang="pt-PT" sz="2800" b="0" strike="noStrike" spc="-1">
              <a:latin typeface="Arial"/>
            </a:endParaRPr>
          </a:p>
          <a:p>
            <a:pPr marL="285750" indent="-285115">
              <a:lnSpc>
                <a:spcPct val="100000"/>
              </a:lnSpc>
              <a:buClr>
                <a:srgbClr val="000000"/>
              </a:buClr>
              <a:buFont typeface="Arial"/>
              <a:buChar char="•"/>
            </a:pPr>
            <a:r>
              <a:rPr lang="pt-PT" sz="2800" spc="-1" dirty="0" err="1">
                <a:latin typeface="Arial"/>
              </a:rPr>
              <a:t>Answer</a:t>
            </a:r>
            <a:endParaRPr lang="pt-PT" sz="2800" b="0" strike="noStrike" spc="-1">
              <a:latin typeface="Arial"/>
            </a:endParaRPr>
          </a:p>
          <a:p>
            <a:pPr marL="285750" indent="-285750">
              <a:buClr>
                <a:srgbClr val="000000"/>
              </a:buClr>
              <a:buFont typeface="Arial,Sans-Serif"/>
              <a:buChar char="•"/>
            </a:pPr>
            <a:r>
              <a:rPr lang="pt-PT" sz="2800" spc="-1" dirty="0" err="1">
                <a:solidFill>
                  <a:srgbClr val="000000"/>
                </a:solidFill>
                <a:latin typeface="Arial"/>
                <a:ea typeface="DejaVu Sans"/>
              </a:rPr>
              <a:t>Solving</a:t>
            </a:r>
            <a:r>
              <a:rPr lang="pt-PT" sz="2800" b="0" strike="noStrike" spc="-1" dirty="0">
                <a:solidFill>
                  <a:srgbClr val="000000"/>
                </a:solidFill>
                <a:latin typeface="Arial"/>
                <a:ea typeface="DejaVu Sans"/>
              </a:rPr>
              <a:t> </a:t>
            </a:r>
            <a:r>
              <a:rPr lang="pt-PT" sz="2800" b="0" strike="noStrike" spc="-1" dirty="0" err="1">
                <a:solidFill>
                  <a:srgbClr val="000000"/>
                </a:solidFill>
                <a:latin typeface="Arial"/>
                <a:ea typeface="DejaVu Sans"/>
              </a:rPr>
              <a:t>remaining</a:t>
            </a:r>
            <a:r>
              <a:rPr lang="pt-PT" sz="2800" b="0" strike="noStrike" spc="-1" dirty="0">
                <a:solidFill>
                  <a:srgbClr val="000000"/>
                </a:solidFill>
                <a:latin typeface="Arial"/>
                <a:ea typeface="DejaVu Sans"/>
              </a:rPr>
              <a:t> </a:t>
            </a:r>
            <a:r>
              <a:rPr lang="pt-PT" sz="2800" spc="-1" dirty="0" err="1">
                <a:solidFill>
                  <a:srgbClr val="000000"/>
                </a:solidFill>
                <a:latin typeface="Arial"/>
                <a:ea typeface="DejaVu Sans"/>
              </a:rPr>
              <a:t>disagrements</a:t>
            </a:r>
            <a:r>
              <a:rPr lang="pt-PT" sz="2800" spc="-1" dirty="0">
                <a:ea typeface="+mn-lt"/>
                <a:cs typeface="+mn-lt"/>
              </a:rPr>
              <a:t> </a:t>
            </a:r>
            <a:r>
              <a:rPr lang="en-GB" sz="2800" spc="-1" dirty="0">
                <a:ea typeface="+mn-lt"/>
                <a:cs typeface="+mn-lt"/>
              </a:rPr>
              <a:t>(Rahim and Bonoma,1979)</a:t>
            </a:r>
            <a:endParaRPr lang="en-US" sz="2800" spc="-1" dirty="0">
              <a:ea typeface="+mn-lt"/>
              <a:cs typeface="+mn-lt"/>
            </a:endParaRPr>
          </a:p>
          <a:p>
            <a:pPr marL="285750" indent="-285115">
              <a:lnSpc>
                <a:spcPct val="100000"/>
              </a:lnSpc>
              <a:buClr>
                <a:srgbClr val="000000"/>
              </a:buClr>
              <a:buFont typeface="Arial"/>
              <a:buChar char="•"/>
            </a:pPr>
            <a:endParaRPr lang="pt-PT" sz="2800" b="0" strike="noStrike" spc="-1" dirty="0">
              <a:latin typeface="Arial"/>
            </a:endParaRPr>
          </a:p>
        </p:txBody>
      </p:sp>
      <p:pic>
        <p:nvPicPr>
          <p:cNvPr id="313" name="Picture 2"/>
          <p:cNvPicPr/>
          <p:nvPr/>
        </p:nvPicPr>
        <p:blipFill>
          <a:blip r:embed="rId2"/>
          <a:stretch/>
        </p:blipFill>
        <p:spPr>
          <a:xfrm>
            <a:off x="6573600" y="91440"/>
            <a:ext cx="5252400" cy="4792680"/>
          </a:xfrm>
          <a:prstGeom prst="rect">
            <a:avLst/>
          </a:prstGeom>
          <a:ln>
            <a:noFill/>
          </a:ln>
        </p:spPr>
      </p:pic>
      <p:sp>
        <p:nvSpPr>
          <p:cNvPr id="314" name="CustomShape 2"/>
          <p:cNvSpPr/>
          <p:nvPr/>
        </p:nvSpPr>
        <p:spPr>
          <a:xfrm>
            <a:off x="6573600" y="5394960"/>
            <a:ext cx="5323320" cy="272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1200" b="0" strike="noStrike" spc="-1">
                <a:solidFill>
                  <a:srgbClr val="000000"/>
                </a:solidFill>
                <a:latin typeface="Arial"/>
                <a:ea typeface="DejaVu Sans"/>
              </a:rPr>
              <a:t>Source:(</a:t>
            </a:r>
            <a:r>
              <a:rPr lang="pt-PT" sz="1200" b="0" i="1" strike="noStrike" spc="-1">
                <a:solidFill>
                  <a:srgbClr val="000000"/>
                </a:solidFill>
                <a:latin typeface="Arial"/>
                <a:ea typeface="Arial"/>
              </a:rPr>
              <a:t>Leadership Center GMBH,2019)</a:t>
            </a:r>
            <a:endParaRPr lang="pt-PT" sz="1200" b="0" strike="noStrike" spc="-1">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CustomShape 1"/>
          <p:cNvSpPr/>
          <p:nvPr/>
        </p:nvSpPr>
        <p:spPr>
          <a:xfrm>
            <a:off x="1288080" y="713160"/>
            <a:ext cx="853668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1" strike="noStrike" spc="-1">
                <a:solidFill>
                  <a:srgbClr val="000000"/>
                </a:solidFill>
                <a:latin typeface="Arial"/>
                <a:ea typeface="DejaVu Sans"/>
              </a:rPr>
              <a:t>Successful Team Development</a:t>
            </a:r>
            <a:endParaRPr lang="pt-PT" sz="3200" b="0" strike="noStrike" spc="-1">
              <a:latin typeface="Arial"/>
            </a:endParaRPr>
          </a:p>
        </p:txBody>
      </p:sp>
      <p:sp>
        <p:nvSpPr>
          <p:cNvPr id="316" name="CustomShape 2"/>
          <p:cNvSpPr/>
          <p:nvPr/>
        </p:nvSpPr>
        <p:spPr>
          <a:xfrm>
            <a:off x="647640" y="2067480"/>
            <a:ext cx="11031480" cy="30765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indent="-216000">
              <a:lnSpc>
                <a:spcPct val="100000"/>
              </a:lnSpc>
              <a:buClr>
                <a:srgbClr val="000000"/>
              </a:buClr>
              <a:buFont typeface="Symbol" charset="2"/>
              <a:buChar char=""/>
            </a:pPr>
            <a:r>
              <a:rPr lang="pt-PT" sz="2800" b="0" strike="noStrike" spc="-1">
                <a:solidFill>
                  <a:srgbClr val="000000"/>
                </a:solidFill>
                <a:latin typeface="Arial"/>
                <a:ea typeface="Calibri"/>
              </a:rPr>
              <a:t>Team formation </a:t>
            </a:r>
            <a:endParaRPr lang="pt-PT" sz="2800" b="0" strike="noStrike" spc="-1">
              <a:latin typeface="Arial"/>
            </a:endParaRPr>
          </a:p>
          <a:p>
            <a:pPr>
              <a:lnSpc>
                <a:spcPct val="100000"/>
              </a:lnSpc>
            </a:pPr>
            <a:endParaRPr lang="pt-PT" sz="2800" b="0" strike="noStrike" spc="-1">
              <a:latin typeface="Arial"/>
            </a:endParaRPr>
          </a:p>
          <a:p>
            <a:pPr indent="-216000">
              <a:lnSpc>
                <a:spcPct val="100000"/>
              </a:lnSpc>
              <a:buClr>
                <a:srgbClr val="000000"/>
              </a:buClr>
              <a:buFont typeface="Symbol" charset="2"/>
              <a:buChar char=""/>
            </a:pPr>
            <a:r>
              <a:rPr lang="pt-PT" sz="2800" b="0" strike="noStrike" spc="-1">
                <a:solidFill>
                  <a:srgbClr val="000000"/>
                </a:solidFill>
                <a:latin typeface="Arial"/>
                <a:ea typeface="Calibri"/>
              </a:rPr>
              <a:t>Confidence </a:t>
            </a:r>
            <a:endParaRPr lang="pt-PT" sz="2800" b="0" strike="noStrike" spc="-1">
              <a:latin typeface="Arial"/>
            </a:endParaRPr>
          </a:p>
          <a:p>
            <a:pPr>
              <a:lnSpc>
                <a:spcPct val="100000"/>
              </a:lnSpc>
            </a:pPr>
            <a:endParaRPr lang="pt-PT" sz="2800" b="0" strike="noStrike" spc="-1">
              <a:latin typeface="Arial"/>
            </a:endParaRPr>
          </a:p>
          <a:p>
            <a:pPr indent="-216000">
              <a:lnSpc>
                <a:spcPct val="100000"/>
              </a:lnSpc>
              <a:buClr>
                <a:srgbClr val="000000"/>
              </a:buClr>
              <a:buFont typeface="Symbol" charset="2"/>
              <a:buChar char=""/>
            </a:pPr>
            <a:r>
              <a:rPr lang="pt-PT" sz="2800" b="0" strike="noStrike" spc="-1">
                <a:solidFill>
                  <a:srgbClr val="000000"/>
                </a:solidFill>
                <a:latin typeface="Arial"/>
                <a:ea typeface="Calibri"/>
              </a:rPr>
              <a:t>Ensure the member are compatible </a:t>
            </a:r>
            <a:endParaRPr lang="pt-PT" sz="2800" b="0" strike="noStrike" spc="-1">
              <a:latin typeface="Arial"/>
            </a:endParaRPr>
          </a:p>
          <a:p>
            <a:pPr>
              <a:lnSpc>
                <a:spcPct val="100000"/>
              </a:lnSpc>
            </a:pPr>
            <a:endParaRPr lang="pt-PT" sz="2800" b="0" strike="noStrike" spc="-1">
              <a:latin typeface="Arial"/>
            </a:endParaRPr>
          </a:p>
          <a:p>
            <a:pPr indent="-216000">
              <a:lnSpc>
                <a:spcPct val="100000"/>
              </a:lnSpc>
              <a:buClr>
                <a:srgbClr val="000000"/>
              </a:buClr>
              <a:buFont typeface="Symbol" charset="2"/>
              <a:buChar char=""/>
            </a:pPr>
            <a:r>
              <a:rPr lang="pt-PT" sz="2800" b="0" strike="noStrike" spc="-1">
                <a:solidFill>
                  <a:srgbClr val="000000"/>
                </a:solidFill>
                <a:latin typeface="Arial"/>
                <a:ea typeface="Calibri"/>
              </a:rPr>
              <a:t>Correct skills and knowledge, (Goodbody, 2005). </a:t>
            </a:r>
            <a:endParaRPr lang="pt-PT" sz="2800" b="0" strike="noStrike" spc="-1">
              <a:latin typeface="Arial"/>
            </a:endParaRPr>
          </a:p>
        </p:txBody>
      </p:sp>
      <p:sp>
        <p:nvSpPr>
          <p:cNvPr id="317" name="CustomShape 3"/>
          <p:cNvSpPr/>
          <p:nvPr/>
        </p:nvSpPr>
        <p:spPr>
          <a:xfrm>
            <a:off x="7518240" y="716760"/>
            <a:ext cx="4153680" cy="368640"/>
          </a:xfrm>
          <a:prstGeom prst="rect">
            <a:avLst/>
          </a:prstGeom>
          <a:noFill/>
          <a:ln>
            <a:noFill/>
          </a:ln>
        </p:spPr>
        <p:style>
          <a:lnRef idx="0">
            <a:scrgbClr r="0" g="0" b="0"/>
          </a:lnRef>
          <a:fillRef idx="0">
            <a:scrgbClr r="0" g="0" b="0"/>
          </a:fillRef>
          <a:effectRef idx="0">
            <a:scrgbClr r="0" g="0" b="0"/>
          </a:effectRef>
          <a:fontRef idx="minor"/>
        </p:style>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8" name="Imagem 4"/>
          <p:cNvPicPr/>
          <p:nvPr/>
        </p:nvPicPr>
        <p:blipFill>
          <a:blip r:embed="rId2"/>
          <a:stretch/>
        </p:blipFill>
        <p:spPr>
          <a:xfrm>
            <a:off x="5545800" y="3432600"/>
            <a:ext cx="5938560" cy="3340440"/>
          </a:xfrm>
          <a:prstGeom prst="rect">
            <a:avLst/>
          </a:prstGeom>
          <a:ln>
            <a:noFill/>
          </a:ln>
        </p:spPr>
      </p:pic>
      <p:sp>
        <p:nvSpPr>
          <p:cNvPr id="319" name="CustomShape 1"/>
          <p:cNvSpPr/>
          <p:nvPr/>
        </p:nvSpPr>
        <p:spPr>
          <a:xfrm>
            <a:off x="1235520" y="424080"/>
            <a:ext cx="853668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0" strike="noStrike" spc="-1">
                <a:solidFill>
                  <a:srgbClr val="000000"/>
                </a:solidFill>
                <a:latin typeface="Arial"/>
                <a:ea typeface="DejaVu Sans"/>
              </a:rPr>
              <a:t>Successful team development</a:t>
            </a:r>
            <a:endParaRPr lang="pt-PT" sz="3200" b="0" strike="noStrike" spc="-1">
              <a:latin typeface="Arial"/>
            </a:endParaRPr>
          </a:p>
        </p:txBody>
      </p:sp>
      <p:sp>
        <p:nvSpPr>
          <p:cNvPr id="320" name="CustomShape 2"/>
          <p:cNvSpPr/>
          <p:nvPr/>
        </p:nvSpPr>
        <p:spPr>
          <a:xfrm>
            <a:off x="756720" y="1158480"/>
            <a:ext cx="9491040" cy="5331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285840" indent="-284760">
              <a:lnSpc>
                <a:spcPct val="200000"/>
              </a:lnSpc>
              <a:buClr>
                <a:srgbClr val="000000"/>
              </a:buClr>
              <a:buFont typeface="Arial,Sans-Serif"/>
              <a:buChar char="•"/>
            </a:pPr>
            <a:r>
              <a:rPr lang="pt-PT" sz="2800" b="0" strike="noStrike" spc="-1">
                <a:solidFill>
                  <a:srgbClr val="000000"/>
                </a:solidFill>
                <a:latin typeface="Arial"/>
                <a:ea typeface="DejaVu Sans"/>
              </a:rPr>
              <a:t>Support what they doing</a:t>
            </a:r>
            <a:endParaRPr lang="pt-PT" sz="2800" b="0" strike="noStrike" spc="-1">
              <a:latin typeface="Arial"/>
            </a:endParaRPr>
          </a:p>
          <a:p>
            <a:pPr marL="285840" indent="-284760">
              <a:lnSpc>
                <a:spcPct val="200000"/>
              </a:lnSpc>
              <a:buClr>
                <a:srgbClr val="000000"/>
              </a:buClr>
              <a:buFont typeface="Arial,Sans-Serif"/>
              <a:buChar char="•"/>
            </a:pPr>
            <a:r>
              <a:rPr lang="pt-PT" sz="2800" b="0" strike="noStrike" spc="-1">
                <a:solidFill>
                  <a:srgbClr val="000000"/>
                </a:solidFill>
                <a:latin typeface="Arial"/>
                <a:ea typeface="DejaVu Sans"/>
              </a:rPr>
              <a:t>Good leader</a:t>
            </a:r>
            <a:endParaRPr lang="pt-PT" sz="2800" b="0" strike="noStrike" spc="-1">
              <a:latin typeface="Arial"/>
            </a:endParaRPr>
          </a:p>
          <a:p>
            <a:pPr marL="285840" indent="-284760">
              <a:lnSpc>
                <a:spcPct val="200000"/>
              </a:lnSpc>
              <a:buClr>
                <a:srgbClr val="000000"/>
              </a:buClr>
              <a:buFont typeface="Arial,Sans-Serif"/>
              <a:buChar char="•"/>
            </a:pPr>
            <a:r>
              <a:rPr lang="pt-PT" sz="2800" b="0" strike="noStrike" spc="-1">
                <a:solidFill>
                  <a:srgbClr val="000000"/>
                </a:solidFill>
                <a:latin typeface="Arial"/>
                <a:ea typeface="DejaVu Sans"/>
              </a:rPr>
              <a:t>Recognition when a goal is achieved</a:t>
            </a:r>
            <a:endParaRPr lang="pt-PT" sz="2800" b="0" strike="noStrike" spc="-1">
              <a:latin typeface="Arial"/>
            </a:endParaRPr>
          </a:p>
          <a:p>
            <a:pPr marL="343440" indent="-342720">
              <a:lnSpc>
                <a:spcPct val="200000"/>
              </a:lnSpc>
              <a:buClr>
                <a:srgbClr val="000000"/>
              </a:buClr>
              <a:buFont typeface="Arial"/>
              <a:buChar char="•"/>
            </a:pPr>
            <a:r>
              <a:rPr lang="pt-PT" sz="2800" b="0" strike="noStrike" spc="-1">
                <a:solidFill>
                  <a:srgbClr val="000000"/>
                </a:solidFill>
                <a:latin typeface="Arial"/>
                <a:ea typeface="DejaVu Sans"/>
              </a:rPr>
              <a:t>Communication </a:t>
            </a:r>
            <a:r>
              <a:rPr lang="pt-PT" sz="2800" b="0" strike="noStrike" spc="-1">
                <a:solidFill>
                  <a:srgbClr val="000000"/>
                </a:solidFill>
                <a:latin typeface="Arial"/>
                <a:ea typeface="Arial"/>
              </a:rPr>
              <a:t>(Goodbody, 2005)</a:t>
            </a:r>
            <a:endParaRPr lang="pt-PT" sz="2800" b="0" strike="noStrike" spc="-1">
              <a:latin typeface="Arial"/>
            </a:endParaRPr>
          </a:p>
          <a:p>
            <a:pPr>
              <a:lnSpc>
                <a:spcPct val="200000"/>
              </a:lnSpc>
            </a:pPr>
            <a:endParaRPr lang="pt-PT" sz="2800" b="0" strike="noStrike" spc="-1">
              <a:latin typeface="Arial"/>
            </a:endParaRPr>
          </a:p>
          <a:p>
            <a:pPr>
              <a:lnSpc>
                <a:spcPct val="100000"/>
              </a:lnSpc>
            </a:pPr>
            <a:endParaRPr lang="pt-PT" sz="2800" b="0" strike="noStrike" spc="-1">
              <a:latin typeface="Arial"/>
            </a:endParaRPr>
          </a:p>
          <a:p>
            <a:pPr>
              <a:lnSpc>
                <a:spcPct val="100000"/>
              </a:lnSpc>
            </a:pPr>
            <a:endParaRPr lang="pt-PT" sz="2800" b="0" strike="noStrike" spc="-1">
              <a:latin typeface="Arial"/>
            </a:endParaRPr>
          </a:p>
          <a:p>
            <a:pPr>
              <a:lnSpc>
                <a:spcPct val="100000"/>
              </a:lnSpc>
            </a:pPr>
            <a:endParaRPr lang="pt-PT" sz="2800" b="0" strike="noStrike" spc="-1">
              <a:latin typeface="Arial"/>
            </a:endParaRPr>
          </a:p>
        </p:txBody>
      </p:sp>
      <p:sp>
        <p:nvSpPr>
          <p:cNvPr id="321" name="CustomShape 3"/>
          <p:cNvSpPr/>
          <p:nvPr/>
        </p:nvSpPr>
        <p:spPr>
          <a:xfrm>
            <a:off x="1048680" y="6400080"/>
            <a:ext cx="2742840" cy="36612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nSpc>
                <a:spcPct val="100000"/>
              </a:lnSpc>
            </a:pPr>
            <a:r>
              <a:rPr lang="pt-PT" sz="1800" b="0" strike="noStrike" spc="-1">
                <a:solidFill>
                  <a:srgbClr val="000000"/>
                </a:solidFill>
                <a:latin typeface="Arial"/>
                <a:ea typeface="DejaVu Sans"/>
              </a:rPr>
              <a:t>Source: (Clipartion,2015)</a:t>
            </a:r>
            <a:endParaRPr lang="pt-PT" sz="1800" b="0" strike="noStrike" spc="-1">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 name="CustomShape 1"/>
          <p:cNvSpPr/>
          <p:nvPr/>
        </p:nvSpPr>
        <p:spPr>
          <a:xfrm>
            <a:off x="1547280" y="2306880"/>
            <a:ext cx="8749800" cy="228564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gn="just">
              <a:lnSpc>
                <a:spcPct val="150000"/>
              </a:lnSpc>
            </a:pPr>
            <a:r>
              <a:rPr lang="pt-PT" sz="2400" b="0" strike="noStrike" spc="-1">
                <a:solidFill>
                  <a:srgbClr val="000000"/>
                </a:solidFill>
                <a:latin typeface="Arial"/>
                <a:ea typeface="DejaVu Sans"/>
              </a:rPr>
              <a:t>In a business we need team work to be effective, especially in Health and Social Care where we must help each other. In this presentation we have shown you how this is formatted and all the stages a team need to go through.</a:t>
            </a:r>
            <a:endParaRPr lang="pt-PT" sz="2400" b="0" strike="noStrike" spc="-1">
              <a:latin typeface="Arial"/>
            </a:endParaRPr>
          </a:p>
        </p:txBody>
      </p:sp>
      <p:sp>
        <p:nvSpPr>
          <p:cNvPr id="323" name="CustomShape 2"/>
          <p:cNvSpPr/>
          <p:nvPr/>
        </p:nvSpPr>
        <p:spPr>
          <a:xfrm>
            <a:off x="1168920" y="701280"/>
            <a:ext cx="9853920" cy="699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ctr">
              <a:lnSpc>
                <a:spcPct val="100000"/>
              </a:lnSpc>
            </a:pPr>
            <a:r>
              <a:rPr lang="pt-PT" sz="4000" b="0" strike="noStrike" spc="-1">
                <a:solidFill>
                  <a:srgbClr val="000000"/>
                </a:solidFill>
                <a:latin typeface="Arial"/>
                <a:ea typeface="DejaVu Sans"/>
              </a:rPr>
              <a:t>Conclusion</a:t>
            </a:r>
            <a:endParaRPr lang="pt-PT" sz="4000" b="0" strike="noStrike" spc="-1">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TextShape 1"/>
          <p:cNvSpPr txBox="1"/>
          <p:nvPr/>
        </p:nvSpPr>
        <p:spPr>
          <a:xfrm>
            <a:off x="568080" y="2778480"/>
            <a:ext cx="11013480" cy="1329120"/>
          </a:xfrm>
          <a:prstGeom prst="rect">
            <a:avLst/>
          </a:prstGeom>
          <a:noFill/>
          <a:ln>
            <a:noFill/>
          </a:ln>
        </p:spPr>
        <p:txBody>
          <a:bodyPr lIns="0" tIns="0" rIns="0" bIns="0" anchor="ctr">
            <a:noAutofit/>
          </a:bodyPr>
          <a:lstStyle/>
          <a:p>
            <a:pPr algn="ctr">
              <a:lnSpc>
                <a:spcPct val="90000"/>
              </a:lnSpc>
              <a:spcBef>
                <a:spcPts val="1001"/>
              </a:spcBef>
            </a:pPr>
            <a:r>
              <a:rPr lang="pt-PT" sz="9600" b="0" strike="noStrike" spc="-1">
                <a:solidFill>
                  <a:srgbClr val="000000"/>
                </a:solidFill>
                <a:latin typeface="Arial"/>
                <a:ea typeface="DejaVu Sans"/>
              </a:rPr>
              <a:t>Thank You </a:t>
            </a:r>
            <a:endParaRPr lang="pt-PT" sz="9600" b="0" strike="noStrike" spc="-1">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 name="CustomShape 1"/>
          <p:cNvSpPr/>
          <p:nvPr/>
        </p:nvSpPr>
        <p:spPr>
          <a:xfrm>
            <a:off x="79920" y="883080"/>
            <a:ext cx="12111840" cy="6638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spAutoFit/>
          </a:bodyPr>
          <a:lstStyle/>
          <a:p>
            <a:r>
              <a:rPr lang="pt-PT" sz="1400" b="0" strike="noStrike" spc="-1" dirty="0" err="1">
                <a:solidFill>
                  <a:srgbClr val="000000"/>
                </a:solidFill>
                <a:latin typeface="Arial"/>
                <a:ea typeface="DejaVu Sans"/>
              </a:rPr>
              <a:t>Goodbody,J</a:t>
            </a:r>
            <a:r>
              <a:rPr lang="pt-PT" sz="1400" b="0" strike="noStrike" spc="-1" dirty="0">
                <a:solidFill>
                  <a:srgbClr val="000000"/>
                </a:solidFill>
                <a:latin typeface="Arial"/>
                <a:ea typeface="DejaVu Sans"/>
              </a:rPr>
              <a:t>.(2005</a:t>
            </a:r>
            <a:r>
              <a:rPr lang="pt-PT" sz="1400" spc="-1" dirty="0">
                <a:solidFill>
                  <a:srgbClr val="000000"/>
                </a:solidFill>
                <a:latin typeface="Arial"/>
                <a:ea typeface="DejaVu Sans"/>
              </a:rPr>
              <a:t>)</a:t>
            </a:r>
            <a:r>
              <a:rPr lang="pt-PT" sz="1400" i="1" spc="-1" dirty="0">
                <a:solidFill>
                  <a:srgbClr val="000000"/>
                </a:solidFill>
                <a:latin typeface="Arial"/>
                <a:ea typeface="DejaVu Sans"/>
              </a:rPr>
              <a:t>'</a:t>
            </a:r>
            <a:r>
              <a:rPr lang="pt-PT" sz="1400" b="0" i="1" strike="noStrike" spc="-1" dirty="0">
                <a:solidFill>
                  <a:srgbClr val="000000"/>
                </a:solidFill>
                <a:latin typeface="Arial"/>
                <a:ea typeface="DejaVu Sans"/>
              </a:rPr>
              <a:t>'</a:t>
            </a:r>
            <a:r>
              <a:rPr lang="pt-PT" sz="1400" b="0" i="1" strike="noStrike" spc="-1" dirty="0" err="1">
                <a:solidFill>
                  <a:srgbClr val="000000"/>
                </a:solidFill>
                <a:latin typeface="Arial"/>
                <a:ea typeface="DejaVu Sans"/>
              </a:rPr>
              <a:t>Critical</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success</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factors</a:t>
            </a:r>
            <a:r>
              <a:rPr lang="pt-PT" sz="1400" b="0" i="1" strike="noStrike" spc="-1" dirty="0">
                <a:solidFill>
                  <a:srgbClr val="000000"/>
                </a:solidFill>
                <a:latin typeface="Arial"/>
                <a:ea typeface="DejaVu Sans"/>
              </a:rPr>
              <a:t> for global virtual teams. </a:t>
            </a:r>
            <a:r>
              <a:rPr lang="pt-PT" sz="1400" b="0" i="1" strike="noStrike" spc="-1" dirty="0" err="1">
                <a:solidFill>
                  <a:srgbClr val="000000"/>
                </a:solidFill>
                <a:latin typeface="Arial"/>
                <a:ea typeface="DejaVu Sans"/>
              </a:rPr>
              <a:t>Strategic</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Communication</a:t>
            </a:r>
            <a:r>
              <a:rPr lang="pt-PT" sz="1400" b="0" i="1" strike="noStrike" spc="-1" dirty="0">
                <a:solidFill>
                  <a:srgbClr val="000000"/>
                </a:solidFill>
                <a:latin typeface="Arial"/>
                <a:ea typeface="DejaVu Sans"/>
              </a:rPr>
              <a:t> Management</a:t>
            </a:r>
            <a:r>
              <a:rPr lang="pt-PT" sz="1400" i="1" spc="-1" dirty="0">
                <a:solidFill>
                  <a:srgbClr val="000000"/>
                </a:solidFill>
                <a:latin typeface="Arial"/>
                <a:ea typeface="DejaVu Sans"/>
              </a:rPr>
              <a:t>'' .</a:t>
            </a:r>
            <a:r>
              <a:rPr lang="pt-PT" sz="1400" spc="-1" dirty="0" err="1">
                <a:solidFill>
                  <a:srgbClr val="000000"/>
                </a:solidFill>
                <a:latin typeface="Arial"/>
                <a:ea typeface="DejaVu Sans"/>
              </a:rPr>
              <a:t>Available</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 </a:t>
            </a:r>
            <a:r>
              <a:rPr lang="pt-PT" sz="1400" b="0" u="sng" strike="noStrike" spc="-1" dirty="0">
                <a:solidFill>
                  <a:srgbClr val="0563C1"/>
                </a:solidFill>
                <a:uFillTx/>
                <a:latin typeface="Arial"/>
                <a:ea typeface="DejaVu Sans"/>
                <a:hlinkClick r:id="rId2"/>
              </a:rPr>
              <a:t>https://search.proquest.com/openview</a:t>
            </a:r>
            <a:r>
              <a:rPr lang="pt-PT" sz="1400" b="0" strike="noStrike" spc="-1" dirty="0">
                <a:solidFill>
                  <a:srgbClr val="000000"/>
                </a:solidFill>
                <a:latin typeface="Arial"/>
                <a:ea typeface="DejaVu Sans"/>
              </a:rPr>
              <a:t>(</a:t>
            </a:r>
            <a:r>
              <a:rPr lang="pt-PT" sz="1400" spc="-1" dirty="0" err="1">
                <a:solidFill>
                  <a:srgbClr val="000000"/>
                </a:solidFill>
                <a:latin typeface="Arial"/>
                <a:ea typeface="DejaVu Sans"/>
              </a:rPr>
              <a:t>accessed</a:t>
            </a:r>
            <a:r>
              <a:rPr lang="pt-PT" sz="1400" b="0" strike="noStrike" spc="-1" dirty="0">
                <a:solidFill>
                  <a:srgbClr val="000000"/>
                </a:solidFill>
                <a:latin typeface="Arial"/>
                <a:ea typeface="DejaVu Sans"/>
              </a:rPr>
              <a:t> 15th </a:t>
            </a:r>
            <a:r>
              <a:rPr lang="pt-PT" sz="1400" b="0" strike="noStrike" spc="-1" dirty="0" err="1">
                <a:solidFill>
                  <a:srgbClr val="000000"/>
                </a:solidFill>
                <a:latin typeface="Arial"/>
                <a:ea typeface="DejaVu Sans"/>
              </a:rPr>
              <a:t>November</a:t>
            </a:r>
            <a:r>
              <a:rPr lang="pt-PT" sz="1400" b="0" strike="noStrike" spc="-1" dirty="0">
                <a:solidFill>
                  <a:srgbClr val="000000"/>
                </a:solidFill>
                <a:latin typeface="Arial"/>
                <a:ea typeface="DejaVu Sans"/>
              </a:rPr>
              <a:t> 2019)</a:t>
            </a:r>
            <a:endParaRPr lang="pt-PT" sz="1400" b="0" strike="noStrike" spc="-1" dirty="0">
              <a:latin typeface="Arial"/>
            </a:endParaRPr>
          </a:p>
          <a:p>
            <a:pPr>
              <a:lnSpc>
                <a:spcPct val="100000"/>
              </a:lnSpc>
            </a:pPr>
            <a:endParaRPr lang="pt-PT" sz="1400" b="0" strike="noStrike" spc="-1">
              <a:latin typeface="Arial"/>
            </a:endParaRPr>
          </a:p>
          <a:p>
            <a:r>
              <a:rPr lang="pt-PT" sz="1400" b="0" strike="noStrike" spc="-1" dirty="0" err="1">
                <a:solidFill>
                  <a:srgbClr val="000000"/>
                </a:solidFill>
                <a:latin typeface="Arial"/>
                <a:ea typeface="DejaVu Sans"/>
              </a:rPr>
              <a:t>Smartsheet</a:t>
            </a:r>
            <a:r>
              <a:rPr lang="pt-PT" sz="1400" spc="-1" dirty="0">
                <a:solidFill>
                  <a:srgbClr val="000000"/>
                </a:solidFill>
                <a:latin typeface="Arial"/>
                <a:ea typeface="DejaVu Sans"/>
              </a:rPr>
              <a:t>.(</a:t>
            </a:r>
            <a:r>
              <a:rPr lang="pt-PT" sz="1400" b="0" strike="noStrike" spc="-1" dirty="0">
                <a:solidFill>
                  <a:srgbClr val="000000"/>
                </a:solidFill>
                <a:latin typeface="Arial"/>
                <a:ea typeface="DejaVu Sans"/>
              </a:rPr>
              <a:t>2019)"</a:t>
            </a:r>
            <a:r>
              <a:rPr lang="pt-PT" sz="1400" b="0" i="1" strike="noStrike" spc="-1" dirty="0" err="1">
                <a:solidFill>
                  <a:srgbClr val="000000"/>
                </a:solidFill>
                <a:latin typeface="Arial"/>
                <a:ea typeface="DejaVu Sans"/>
              </a:rPr>
              <a:t>How</a:t>
            </a:r>
            <a:r>
              <a:rPr lang="pt-PT" sz="1400" b="0" i="1" strike="noStrike" spc="-1" dirty="0">
                <a:solidFill>
                  <a:srgbClr val="000000"/>
                </a:solidFill>
                <a:latin typeface="Arial"/>
                <a:ea typeface="DejaVu Sans"/>
              </a:rPr>
              <a:t> to Use </a:t>
            </a:r>
            <a:r>
              <a:rPr lang="pt-PT" sz="1400" b="0" i="1" strike="noStrike" spc="-1" dirty="0" err="1">
                <a:solidFill>
                  <a:srgbClr val="000000"/>
                </a:solidFill>
                <a:latin typeface="Arial"/>
                <a:ea typeface="DejaVu Sans"/>
              </a:rPr>
              <a:t>Teamwork</a:t>
            </a:r>
            <a:r>
              <a:rPr lang="pt-PT" sz="1400" b="0" i="1" strike="noStrike" spc="-1" dirty="0">
                <a:solidFill>
                  <a:srgbClr val="000000"/>
                </a:solidFill>
                <a:latin typeface="Arial"/>
                <a:ea typeface="DejaVu Sans"/>
              </a:rPr>
              <a:t> Roles to </a:t>
            </a:r>
            <a:r>
              <a:rPr lang="pt-PT" sz="1400" b="0" i="1" strike="noStrike" spc="-1" dirty="0" err="1">
                <a:solidFill>
                  <a:srgbClr val="000000"/>
                </a:solidFill>
                <a:latin typeface="Arial"/>
                <a:ea typeface="DejaVu Sans"/>
              </a:rPr>
              <a:t>Build</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Winning</a:t>
            </a:r>
            <a:r>
              <a:rPr lang="pt-PT" sz="1400" b="0" i="1" strike="noStrike" spc="-1" dirty="0">
                <a:solidFill>
                  <a:srgbClr val="000000"/>
                </a:solidFill>
                <a:latin typeface="Arial"/>
                <a:ea typeface="DejaVu Sans"/>
              </a:rPr>
              <a:t> Teams</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Available</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 </a:t>
            </a:r>
            <a:r>
              <a:rPr lang="pt-PT" sz="1400" b="0" u="sng" strike="noStrike" spc="-1" dirty="0">
                <a:solidFill>
                  <a:srgbClr val="0563C1"/>
                </a:solidFill>
                <a:uFillTx/>
                <a:latin typeface="Arial"/>
                <a:ea typeface="Calibri"/>
                <a:hlinkClick r:id="rId3"/>
              </a:rPr>
              <a:t>https://www.smartsheet.com/how-to-use-team-roles-to-boost-performance</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accessed</a:t>
            </a:r>
            <a:r>
              <a:rPr lang="pt-PT" sz="1400" b="0" strike="noStrike" spc="-1" dirty="0">
                <a:solidFill>
                  <a:srgbClr val="000000"/>
                </a:solidFill>
                <a:latin typeface="Arial"/>
                <a:ea typeface="Calibri"/>
              </a:rPr>
              <a:t> 03rd </a:t>
            </a:r>
            <a:r>
              <a:rPr lang="pt-PT" sz="1400" b="0" strike="noStrike" spc="-1" dirty="0" err="1">
                <a:solidFill>
                  <a:srgbClr val="000000"/>
                </a:solidFill>
                <a:latin typeface="Arial"/>
                <a:ea typeface="Calibri"/>
              </a:rPr>
              <a:t>December</a:t>
            </a:r>
            <a:r>
              <a:rPr lang="pt-PT" sz="1400" b="0" strike="noStrike" spc="-1" dirty="0">
                <a:solidFill>
                  <a:srgbClr val="000000"/>
                </a:solidFill>
                <a:latin typeface="Arial"/>
                <a:ea typeface="Calibri"/>
              </a:rPr>
              <a:t> 2019)</a:t>
            </a:r>
            <a:endParaRPr lang="pt-PT" sz="1400" b="0" strike="noStrike" spc="-1" dirty="0">
              <a:latin typeface="Arial"/>
            </a:endParaRPr>
          </a:p>
          <a:p>
            <a:pPr>
              <a:lnSpc>
                <a:spcPct val="100000"/>
              </a:lnSpc>
            </a:pPr>
            <a:endParaRPr lang="pt-PT" sz="1400" b="0" strike="noStrike" spc="-1">
              <a:latin typeface="Arial"/>
            </a:endParaRPr>
          </a:p>
          <a:p>
            <a:pPr>
              <a:lnSpc>
                <a:spcPct val="100000"/>
              </a:lnSpc>
            </a:pPr>
            <a:r>
              <a:rPr lang="pt-PT" sz="1400" b="0" i="1" strike="noStrike" spc="-1" dirty="0" err="1">
                <a:solidFill>
                  <a:srgbClr val="000000"/>
                </a:solidFill>
                <a:latin typeface="Arial"/>
                <a:ea typeface="Calibri"/>
              </a:rPr>
              <a:t>Leduc,N</a:t>
            </a:r>
            <a:r>
              <a:rPr lang="pt-PT" sz="1400" i="1" spc="-1" dirty="0">
                <a:solidFill>
                  <a:srgbClr val="000000"/>
                </a:solidFill>
                <a:latin typeface="Arial"/>
                <a:ea typeface="Calibri"/>
              </a:rPr>
              <a:t>.(</a:t>
            </a:r>
            <a:r>
              <a:rPr lang="pt-PT" sz="1400" b="0" i="1" strike="noStrike" spc="-1" dirty="0">
                <a:solidFill>
                  <a:srgbClr val="000000"/>
                </a:solidFill>
                <a:latin typeface="Arial"/>
                <a:ea typeface="Calibri"/>
              </a:rPr>
              <a:t>2016) "</a:t>
            </a:r>
            <a:r>
              <a:rPr lang="pt-PT" sz="1400" b="0" i="1" strike="noStrike" spc="-1" dirty="0" err="1">
                <a:solidFill>
                  <a:srgbClr val="000000"/>
                </a:solidFill>
                <a:latin typeface="Arial"/>
                <a:ea typeface="Calibri"/>
              </a:rPr>
              <a:t>How</a:t>
            </a:r>
            <a:r>
              <a:rPr lang="pt-PT" sz="1400" b="0" i="1" strike="noStrike" spc="-1" dirty="0">
                <a:solidFill>
                  <a:srgbClr val="000000"/>
                </a:solidFill>
                <a:latin typeface="Arial"/>
                <a:ea typeface="Calibri"/>
              </a:rPr>
              <a:t> to </a:t>
            </a:r>
            <a:r>
              <a:rPr lang="pt-PT" sz="1400" b="0" i="1" strike="noStrike" spc="-1" dirty="0" err="1">
                <a:solidFill>
                  <a:srgbClr val="000000"/>
                </a:solidFill>
                <a:latin typeface="Arial"/>
                <a:ea typeface="Calibri"/>
              </a:rPr>
              <a:t>successfully</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go</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through</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the</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Five</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Stages</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of</a:t>
            </a:r>
            <a:r>
              <a:rPr lang="pt-PT" sz="1400" b="0" i="1" strike="noStrike" spc="-1" dirty="0">
                <a:solidFill>
                  <a:srgbClr val="000000"/>
                </a:solidFill>
                <a:latin typeface="Arial"/>
                <a:ea typeface="Calibri"/>
              </a:rPr>
              <a:t> Team </a:t>
            </a:r>
            <a:r>
              <a:rPr lang="pt-PT" sz="1400" b="0" i="1" strike="noStrike" spc="-1" dirty="0" err="1">
                <a:solidFill>
                  <a:srgbClr val="000000"/>
                </a:solidFill>
                <a:latin typeface="Arial"/>
                <a:ea typeface="Calibri"/>
              </a:rPr>
              <a:t>Development</a:t>
            </a:r>
            <a:r>
              <a:rPr lang="pt-PT" sz="1400" spc="-1" dirty="0">
                <a:solidFill>
                  <a:srgbClr val="000000"/>
                </a:solidFill>
                <a:latin typeface="Arial"/>
                <a:ea typeface="Calibri"/>
              </a:rPr>
              <a:t>".</a:t>
            </a:r>
            <a:r>
              <a:rPr lang="pt-PT" sz="1400" b="0" strike="noStrike" spc="-1" dirty="0" err="1">
                <a:solidFill>
                  <a:srgbClr val="000000"/>
                </a:solidFill>
                <a:latin typeface="Arial"/>
                <a:ea typeface="Calibri"/>
              </a:rPr>
              <a:t>Available</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at</a:t>
            </a:r>
            <a:r>
              <a:rPr lang="pt-PT" sz="1400" b="0" strike="noStrike" spc="-1" dirty="0">
                <a:solidFill>
                  <a:srgbClr val="000000"/>
                </a:solidFill>
                <a:latin typeface="Arial"/>
                <a:ea typeface="Calibri"/>
              </a:rPr>
              <a:t>: </a:t>
            </a:r>
            <a:r>
              <a:rPr lang="pt-PT" sz="1400" b="0" u="sng" strike="noStrike" spc="-1" dirty="0">
                <a:solidFill>
                  <a:srgbClr val="0563C1"/>
                </a:solidFill>
                <a:uFillTx/>
                <a:latin typeface="Arial"/>
                <a:ea typeface="Calibri"/>
                <a:hlinkClick r:id="rId4"/>
              </a:rPr>
              <a:t>http://apppm.man.dtu.dk/index.php/How_to_successfully_go_through_the_Five_Stages_of_Team_Development</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accessed</a:t>
            </a:r>
            <a:r>
              <a:rPr lang="pt-PT" sz="1400" b="0" strike="noStrike" spc="-1" dirty="0">
                <a:solidFill>
                  <a:srgbClr val="000000"/>
                </a:solidFill>
                <a:latin typeface="Arial"/>
                <a:ea typeface="Calibri"/>
              </a:rPr>
              <a:t> 04th </a:t>
            </a:r>
            <a:r>
              <a:rPr lang="pt-PT" sz="1400" b="0" strike="noStrike" spc="-1" dirty="0" err="1">
                <a:solidFill>
                  <a:srgbClr val="000000"/>
                </a:solidFill>
                <a:latin typeface="Arial"/>
                <a:ea typeface="Calibri"/>
              </a:rPr>
              <a:t>December</a:t>
            </a:r>
            <a:r>
              <a:rPr lang="pt-PT" sz="1400" b="0" strike="noStrike" spc="-1" dirty="0">
                <a:solidFill>
                  <a:srgbClr val="000000"/>
                </a:solidFill>
                <a:latin typeface="Arial"/>
                <a:ea typeface="Calibri"/>
              </a:rPr>
              <a:t>)</a:t>
            </a:r>
            <a:endParaRPr lang="pt-PT" sz="1400" b="0" strike="noStrike" spc="-1" dirty="0">
              <a:latin typeface="Arial"/>
            </a:endParaRPr>
          </a:p>
          <a:p>
            <a:pPr>
              <a:lnSpc>
                <a:spcPct val="100000"/>
              </a:lnSpc>
            </a:pPr>
            <a:endParaRPr lang="pt-PT" sz="1400" b="0" strike="noStrike" spc="-1">
              <a:latin typeface="Arial"/>
            </a:endParaRPr>
          </a:p>
          <a:p>
            <a:pPr>
              <a:lnSpc>
                <a:spcPct val="100000"/>
              </a:lnSpc>
            </a:pPr>
            <a:r>
              <a:rPr lang="pt-PT" sz="1400" b="0" strike="noStrike" spc="-1" dirty="0" err="1">
                <a:solidFill>
                  <a:srgbClr val="000000"/>
                </a:solidFill>
                <a:latin typeface="Arial"/>
                <a:ea typeface="DejaVu Sans"/>
              </a:rPr>
              <a:t>Manser,T</a:t>
            </a:r>
            <a:r>
              <a:rPr lang="pt-PT" sz="1400" b="0" strike="noStrike" spc="-1" dirty="0">
                <a:solidFill>
                  <a:srgbClr val="000000"/>
                </a:solidFill>
                <a:latin typeface="Arial"/>
                <a:ea typeface="DejaVu Sans"/>
              </a:rPr>
              <a:t>.(2019</a:t>
            </a:r>
            <a:r>
              <a:rPr lang="pt-PT" sz="1400" spc="-1" dirty="0">
                <a:solidFill>
                  <a:srgbClr val="000000"/>
                </a:solidFill>
                <a:latin typeface="Arial"/>
                <a:ea typeface="DejaVu Sans"/>
              </a:rPr>
              <a:t>)"</a:t>
            </a:r>
            <a:r>
              <a:rPr lang="pt-PT" sz="1400" b="0" strike="noStrike" spc="-1" dirty="0" err="1">
                <a:solidFill>
                  <a:srgbClr val="000000"/>
                </a:solidFill>
                <a:latin typeface="Arial"/>
                <a:ea typeface="DejaVu Sans"/>
              </a:rPr>
              <a:t>T</a:t>
            </a:r>
            <a:r>
              <a:rPr lang="pt-PT" sz="1400" b="0" i="1" strike="noStrike" spc="-1" dirty="0" err="1">
                <a:solidFill>
                  <a:srgbClr val="000000"/>
                </a:solidFill>
                <a:latin typeface="Arial"/>
                <a:ea typeface="DejaVu Sans"/>
              </a:rPr>
              <a:t>eamwork</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and</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patient</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safety</a:t>
            </a:r>
            <a:r>
              <a:rPr lang="pt-PT" sz="1400" b="0" i="1" strike="noStrike" spc="-1" dirty="0">
                <a:solidFill>
                  <a:srgbClr val="000000"/>
                </a:solidFill>
                <a:latin typeface="Arial"/>
                <a:ea typeface="DejaVu Sans"/>
              </a:rPr>
              <a:t> in </a:t>
            </a:r>
            <a:r>
              <a:rPr lang="pt-PT" sz="1400" b="0" i="1" strike="noStrike" spc="-1" dirty="0" err="1">
                <a:solidFill>
                  <a:srgbClr val="000000"/>
                </a:solidFill>
                <a:latin typeface="Arial"/>
                <a:ea typeface="DejaVu Sans"/>
              </a:rPr>
              <a:t>dynamic</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domains</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of</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healthcare:a</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review</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of</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the</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literature</a:t>
            </a:r>
            <a:r>
              <a:rPr lang="pt-PT" sz="1400" b="0"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Acta</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Anaesthesiologica</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Scandinavica</a:t>
            </a:r>
            <a:r>
              <a:rPr lang="pt-PT" sz="1400" b="0" strike="noStrike" spc="-1" dirty="0">
                <a:solidFill>
                  <a:srgbClr val="000000"/>
                </a:solidFill>
                <a:latin typeface="Arial"/>
                <a:ea typeface="DejaVu Sans"/>
              </a:rPr>
              <a:t>,  </a:t>
            </a:r>
            <a:r>
              <a:rPr lang="pt-PT" sz="1400" b="0" i="1" strike="noStrike" spc="-1" dirty="0">
                <a:solidFill>
                  <a:srgbClr val="000000"/>
                </a:solidFill>
                <a:latin typeface="Arial"/>
                <a:ea typeface="DejaVu Sans"/>
              </a:rPr>
              <a:t>53</a:t>
            </a:r>
            <a:r>
              <a:rPr lang="pt-PT" sz="1400" b="0" strike="noStrike" spc="-1" dirty="0">
                <a:solidFill>
                  <a:srgbClr val="000000"/>
                </a:solidFill>
                <a:latin typeface="Arial"/>
                <a:ea typeface="DejaVu Sans"/>
              </a:rPr>
              <a:t>(2),pp.143-151.Available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 </a:t>
            </a:r>
            <a:r>
              <a:rPr lang="pt-PT" sz="1400" b="0" u="sng" strike="noStrike" spc="-1" dirty="0">
                <a:solidFill>
                  <a:srgbClr val="0563C1"/>
                </a:solidFill>
                <a:uFillTx/>
                <a:latin typeface="Arial"/>
                <a:ea typeface="DejaVu Sans"/>
                <a:hlinkClick r:id="rId5"/>
              </a:rPr>
              <a:t>https://onlinelibrary.wiley.com/doi/full/10.1111/j.1399-6576.2008.01717.x</a:t>
            </a:r>
            <a:r>
              <a:rPr lang="pt-PT" sz="1400" b="0" strike="noStrike" spc="-1" dirty="0">
                <a:solidFill>
                  <a:srgbClr val="000000"/>
                </a:solidFill>
                <a:latin typeface="Arial"/>
                <a:ea typeface="DejaVu Sans"/>
              </a:rPr>
              <a:t> (</a:t>
            </a:r>
            <a:r>
              <a:rPr lang="pt-PT" sz="1400" spc="-1" dirty="0" err="1">
                <a:solidFill>
                  <a:srgbClr val="000000"/>
                </a:solidFill>
                <a:latin typeface="Arial"/>
                <a:ea typeface="DejaVu Sans"/>
              </a:rPr>
              <a:t>accessed</a:t>
            </a:r>
            <a:r>
              <a:rPr lang="pt-PT" sz="1400" b="0" strike="noStrike" spc="-1" dirty="0">
                <a:solidFill>
                  <a:srgbClr val="000000"/>
                </a:solidFill>
                <a:latin typeface="Arial"/>
                <a:ea typeface="DejaVu Sans"/>
              </a:rPr>
              <a:t> 15th </a:t>
            </a:r>
            <a:r>
              <a:rPr lang="pt-PT" sz="1400" b="0" strike="noStrike" spc="-1" dirty="0" err="1">
                <a:solidFill>
                  <a:srgbClr val="000000"/>
                </a:solidFill>
                <a:latin typeface="Arial"/>
                <a:ea typeface="DejaVu Sans"/>
              </a:rPr>
              <a:t>November</a:t>
            </a:r>
            <a:r>
              <a:rPr lang="pt-PT" sz="1400" b="0" strike="noStrike" spc="-1" dirty="0">
                <a:solidFill>
                  <a:srgbClr val="000000"/>
                </a:solidFill>
                <a:latin typeface="Arial"/>
                <a:ea typeface="DejaVu Sans"/>
              </a:rPr>
              <a:t> 2019)</a:t>
            </a:r>
            <a:endParaRPr lang="pt-PT" sz="1400" b="0" strike="noStrike" spc="-1" dirty="0">
              <a:latin typeface="Arial"/>
            </a:endParaRPr>
          </a:p>
          <a:p>
            <a:pPr>
              <a:lnSpc>
                <a:spcPct val="100000"/>
              </a:lnSpc>
            </a:pPr>
            <a:endParaRPr lang="pt-PT" sz="1400" b="0" strike="noStrike" spc="-1">
              <a:latin typeface="Arial"/>
            </a:endParaRPr>
          </a:p>
          <a:p>
            <a:r>
              <a:rPr lang="pt-PT" sz="1400" b="0" strike="noStrike" spc="-1" dirty="0" err="1">
                <a:solidFill>
                  <a:srgbClr val="000000"/>
                </a:solidFill>
                <a:latin typeface="Arial"/>
                <a:ea typeface="Arial"/>
              </a:rPr>
              <a:t>Clipartion</a:t>
            </a:r>
            <a:r>
              <a:rPr lang="pt-PT" sz="1400" spc="-1" dirty="0">
                <a:solidFill>
                  <a:srgbClr val="000000"/>
                </a:solidFill>
                <a:latin typeface="Arial"/>
                <a:ea typeface="Arial"/>
              </a:rPr>
              <a:t>.(</a:t>
            </a:r>
            <a:r>
              <a:rPr lang="pt-PT" sz="1400" b="0" strike="noStrike" spc="-1" dirty="0">
                <a:solidFill>
                  <a:srgbClr val="000000"/>
                </a:solidFill>
                <a:latin typeface="Arial"/>
                <a:ea typeface="Arial"/>
              </a:rPr>
              <a:t>2015)</a:t>
            </a:r>
            <a:r>
              <a:rPr lang="pt-PT" sz="1400" b="1" strike="noStrike" spc="-1" dirty="0">
                <a:solidFill>
                  <a:srgbClr val="000000"/>
                </a:solidFill>
                <a:latin typeface="Arial"/>
                <a:ea typeface="Arial"/>
              </a:rPr>
              <a:t> </a:t>
            </a:r>
            <a:r>
              <a:rPr lang="pt-PT" sz="1400" b="0" i="1" strike="noStrike" spc="-1" dirty="0">
                <a:solidFill>
                  <a:srgbClr val="000000"/>
                </a:solidFill>
                <a:latin typeface="Arial"/>
                <a:ea typeface="Arial"/>
              </a:rPr>
              <a:t>“</a:t>
            </a:r>
            <a:r>
              <a:rPr lang="pt-PT" sz="1400" b="0" i="1" strike="noStrike" spc="-1" dirty="0" err="1">
                <a:solidFill>
                  <a:srgbClr val="000000"/>
                </a:solidFill>
                <a:latin typeface="Arial"/>
                <a:ea typeface="Arial"/>
              </a:rPr>
              <a:t>Collection</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of</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Teamwork</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Cliparts</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Clipart</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Library</a:t>
            </a:r>
            <a:r>
              <a:rPr lang="pt-PT" sz="1400" b="0" i="1" strike="noStrike" spc="-1" dirty="0">
                <a:solidFill>
                  <a:srgbClr val="000000"/>
                </a:solidFill>
                <a:latin typeface="Arial"/>
                <a:ea typeface="Arial"/>
              </a:rPr>
              <a:t>. </a:t>
            </a:r>
            <a:r>
              <a:rPr lang="pt-PT" sz="1400" b="0" strike="noStrike" spc="-1" dirty="0" err="1">
                <a:solidFill>
                  <a:srgbClr val="000000"/>
                </a:solidFill>
                <a:latin typeface="Arial"/>
                <a:ea typeface="Arial"/>
              </a:rPr>
              <a:t>Available</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at</a:t>
            </a:r>
            <a:r>
              <a:rPr lang="pt-PT" sz="1400" b="0" strike="noStrike" spc="-1" dirty="0">
                <a:solidFill>
                  <a:srgbClr val="000000"/>
                </a:solidFill>
                <a:latin typeface="Arial"/>
                <a:ea typeface="Arial"/>
              </a:rPr>
              <a:t>: </a:t>
            </a:r>
            <a:r>
              <a:rPr lang="pt-PT" sz="1400" b="0" u="sng" strike="noStrike" spc="-1" dirty="0">
                <a:solidFill>
                  <a:srgbClr val="0563C1"/>
                </a:solidFill>
                <a:uFillTx/>
                <a:latin typeface="Arial"/>
                <a:ea typeface="Arial"/>
                <a:hlinkClick r:id="rId6"/>
              </a:rPr>
              <a:t>https://clipartion.com/wp-content/uploads/2015/11/team-work-bigstock-teamwork-clipart-free-clip-art-images.jpg</a:t>
            </a:r>
            <a:r>
              <a:rPr lang="pt-PT" sz="1400" b="0" strike="noStrike" spc="-1" dirty="0">
                <a:solidFill>
                  <a:srgbClr val="000000"/>
                </a:solidFill>
                <a:latin typeface="Arial"/>
                <a:ea typeface="Arial"/>
              </a:rPr>
              <a:t>. </a:t>
            </a:r>
            <a:r>
              <a:rPr lang="pt-PT" sz="1400" spc="-1" dirty="0">
                <a:solidFill>
                  <a:srgbClr val="000000"/>
                </a:solidFill>
                <a:latin typeface="Arial"/>
                <a:ea typeface="Arial"/>
              </a:rPr>
              <a:t>(</a:t>
            </a:r>
            <a:r>
              <a:rPr lang="pt-PT" sz="1400" spc="-1" dirty="0" err="1">
                <a:solidFill>
                  <a:srgbClr val="000000"/>
                </a:solidFill>
                <a:latin typeface="Arial"/>
                <a:ea typeface="Arial"/>
              </a:rPr>
              <a:t>accessed</a:t>
            </a:r>
            <a:r>
              <a:rPr lang="pt-PT" sz="1400" b="0" strike="noStrike" spc="-1" dirty="0">
                <a:solidFill>
                  <a:srgbClr val="000000"/>
                </a:solidFill>
                <a:latin typeface="Arial"/>
                <a:ea typeface="Arial"/>
              </a:rPr>
              <a:t> </a:t>
            </a:r>
            <a:r>
              <a:rPr lang="pt-PT" sz="1400" spc="-1" dirty="0">
                <a:solidFill>
                  <a:srgbClr val="000000"/>
                </a:solidFill>
                <a:latin typeface="Arial"/>
                <a:ea typeface="Arial"/>
              </a:rPr>
              <a:t> 03rd </a:t>
            </a:r>
            <a:r>
              <a:rPr lang="pt-PT" sz="1400" spc="-1" dirty="0" err="1">
                <a:solidFill>
                  <a:srgbClr val="000000"/>
                </a:solidFill>
                <a:latin typeface="Arial"/>
                <a:ea typeface="Arial"/>
              </a:rPr>
              <a:t>November</a:t>
            </a:r>
            <a:r>
              <a:rPr lang="pt-PT" sz="1400" b="0" strike="noStrike" spc="-1" dirty="0">
                <a:solidFill>
                  <a:srgbClr val="000000"/>
                </a:solidFill>
                <a:latin typeface="Arial"/>
                <a:ea typeface="Arial"/>
              </a:rPr>
              <a:t> 2019</a:t>
            </a:r>
            <a:r>
              <a:rPr lang="pt-PT" sz="1400" spc="-1" dirty="0">
                <a:solidFill>
                  <a:srgbClr val="000000"/>
                </a:solidFill>
                <a:latin typeface="Arial"/>
                <a:ea typeface="Arial"/>
              </a:rPr>
              <a:t>)</a:t>
            </a:r>
            <a:endParaRPr lang="pt-PT" sz="1400" b="0" strike="noStrike" spc="-1" dirty="0">
              <a:latin typeface="Arial"/>
            </a:endParaRPr>
          </a:p>
          <a:p>
            <a:pPr>
              <a:lnSpc>
                <a:spcPct val="100000"/>
              </a:lnSpc>
            </a:pPr>
            <a:endParaRPr lang="pt-PT" sz="1400" b="0" strike="noStrike" spc="-1">
              <a:latin typeface="Arial"/>
            </a:endParaRPr>
          </a:p>
          <a:p>
            <a:pPr>
              <a:lnSpc>
                <a:spcPct val="100000"/>
              </a:lnSpc>
            </a:pPr>
            <a:r>
              <a:rPr lang="pt-PT" sz="1400" b="0" strike="noStrike" spc="-1" dirty="0" err="1">
                <a:solidFill>
                  <a:srgbClr val="000000"/>
                </a:solidFill>
                <a:latin typeface="Arial"/>
                <a:ea typeface="DejaVu Sans"/>
              </a:rPr>
              <a:t>Fun</a:t>
            </a:r>
            <a:r>
              <a:rPr lang="pt-PT" sz="1400" b="0" strike="noStrike" spc="-1" dirty="0">
                <a:solidFill>
                  <a:srgbClr val="000000"/>
                </a:solidFill>
                <a:latin typeface="Arial"/>
                <a:ea typeface="DejaVu Sans"/>
              </a:rPr>
              <a:t> Team </a:t>
            </a:r>
            <a:r>
              <a:rPr lang="pt-PT" sz="1400" b="0" strike="noStrike" spc="-1" dirty="0" err="1">
                <a:solidFill>
                  <a:srgbClr val="000000"/>
                </a:solidFill>
                <a:latin typeface="Arial"/>
                <a:ea typeface="DejaVu Sans"/>
              </a:rPr>
              <a:t>Building</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Activity</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Ideas</a:t>
            </a:r>
            <a:r>
              <a:rPr lang="pt-PT" sz="1400" spc="-1" dirty="0">
                <a:solidFill>
                  <a:srgbClr val="000000"/>
                </a:solidFill>
                <a:latin typeface="Arial"/>
                <a:ea typeface="DejaVu Sans"/>
              </a:rPr>
              <a:t>.(</a:t>
            </a:r>
            <a:r>
              <a:rPr lang="pt-PT" sz="1400" b="0" strike="noStrike" spc="-1" dirty="0">
                <a:solidFill>
                  <a:srgbClr val="000000"/>
                </a:solidFill>
                <a:latin typeface="Arial"/>
                <a:ea typeface="DejaVu Sans"/>
              </a:rPr>
              <a:t>2017). </a:t>
            </a:r>
            <a:r>
              <a:rPr lang="pt-PT" sz="1400" b="0" strike="noStrike" spc="-1" dirty="0" err="1">
                <a:solidFill>
                  <a:srgbClr val="000000"/>
                </a:solidFill>
                <a:latin typeface="Arial"/>
                <a:ea typeface="DejaVu Sans"/>
              </a:rPr>
              <a:t>Available</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a:t>
            </a:r>
            <a:r>
              <a:rPr lang="pt-PT" sz="1400" b="0" u="sng" strike="noStrike" spc="-1" dirty="0">
                <a:solidFill>
                  <a:srgbClr val="0563C1"/>
                </a:solidFill>
                <a:uFillTx/>
                <a:latin typeface="Arial"/>
                <a:ea typeface="Arial"/>
                <a:hlinkClick r:id="rId7"/>
              </a:rPr>
              <a:t>https://www.upliftevents.com.au/blog/fun-team-building-activity-ideas/</a:t>
            </a:r>
            <a:r>
              <a:rPr lang="pt-PT" sz="1400" b="0" strike="noStrike" spc="-1" dirty="0">
                <a:solidFill>
                  <a:srgbClr val="000000"/>
                </a:solidFill>
                <a:latin typeface="Arial"/>
                <a:ea typeface="Arial"/>
              </a:rPr>
              <a:t>. </a:t>
            </a:r>
            <a:r>
              <a:rPr lang="pt-PT" sz="1400" spc="-1" dirty="0">
                <a:solidFill>
                  <a:srgbClr val="000000"/>
                </a:solidFill>
                <a:latin typeface="Arial"/>
                <a:ea typeface="Arial"/>
              </a:rPr>
              <a:t>(</a:t>
            </a:r>
            <a:r>
              <a:rPr lang="pt-PT" sz="1400" spc="-1" dirty="0" err="1">
                <a:solidFill>
                  <a:srgbClr val="000000"/>
                </a:solidFill>
                <a:latin typeface="Arial"/>
                <a:ea typeface="Arial"/>
              </a:rPr>
              <a:t>accessed</a:t>
            </a:r>
            <a:r>
              <a:rPr lang="pt-PT" sz="1400" b="0" strike="noStrike" spc="-1" dirty="0">
                <a:solidFill>
                  <a:srgbClr val="000000"/>
                </a:solidFill>
                <a:latin typeface="Arial"/>
                <a:ea typeface="Arial"/>
              </a:rPr>
              <a:t> </a:t>
            </a:r>
            <a:r>
              <a:rPr lang="pt-PT" sz="1400" spc="-1" dirty="0">
                <a:solidFill>
                  <a:srgbClr val="000000"/>
                </a:solidFill>
                <a:latin typeface="Arial"/>
                <a:ea typeface="Arial"/>
              </a:rPr>
              <a:t>05th</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December</a:t>
            </a:r>
            <a:r>
              <a:rPr lang="pt-PT" sz="1400" b="0" strike="noStrike" spc="-1" dirty="0">
                <a:solidFill>
                  <a:srgbClr val="000000"/>
                </a:solidFill>
                <a:latin typeface="Arial"/>
                <a:ea typeface="Arial"/>
              </a:rPr>
              <a:t> 2019</a:t>
            </a:r>
            <a:r>
              <a:rPr lang="pt-PT" sz="1400" spc="-1" dirty="0">
                <a:solidFill>
                  <a:srgbClr val="000000"/>
                </a:solidFill>
                <a:latin typeface="Arial"/>
                <a:ea typeface="Arial"/>
              </a:rPr>
              <a:t>)</a:t>
            </a:r>
            <a:endParaRPr lang="pt-PT" sz="1400" b="0" strike="noStrike" spc="-1" dirty="0">
              <a:latin typeface="Arial"/>
            </a:endParaRPr>
          </a:p>
          <a:p>
            <a:pPr>
              <a:lnSpc>
                <a:spcPct val="100000"/>
              </a:lnSpc>
            </a:pPr>
            <a:endParaRPr lang="pt-PT" sz="1400" b="0" strike="noStrike" spc="-1">
              <a:latin typeface="Arial"/>
            </a:endParaRPr>
          </a:p>
          <a:p>
            <a:r>
              <a:rPr lang="pt-PT" sz="1400" b="0" strike="noStrike" spc="-1" dirty="0" err="1">
                <a:solidFill>
                  <a:srgbClr val="000000"/>
                </a:solidFill>
                <a:latin typeface="Arial"/>
                <a:ea typeface="DejaVu Sans"/>
              </a:rPr>
              <a:t>Moonka,N</a:t>
            </a:r>
            <a:r>
              <a:rPr lang="pt-PT" sz="1400" spc="-1" dirty="0">
                <a:solidFill>
                  <a:srgbClr val="000000"/>
                </a:solidFill>
                <a:latin typeface="Arial"/>
                <a:ea typeface="DejaVu Sans"/>
              </a:rPr>
              <a:t>.(</a:t>
            </a:r>
            <a:r>
              <a:rPr lang="pt-PT" sz="1400" b="0" strike="noStrike" spc="-1" dirty="0">
                <a:solidFill>
                  <a:srgbClr val="000000"/>
                </a:solidFill>
                <a:latin typeface="Arial"/>
                <a:ea typeface="DejaVu Sans"/>
              </a:rPr>
              <a:t>2017)</a:t>
            </a:r>
            <a:r>
              <a:rPr lang="pt-PT" sz="1400" spc="-1" dirty="0">
                <a:solidFill>
                  <a:srgbClr val="000000"/>
                </a:solidFill>
                <a:latin typeface="Arial"/>
                <a:ea typeface="DejaVu Sans"/>
              </a:rPr>
              <a:t> "</a:t>
            </a:r>
            <a:r>
              <a:rPr lang="pt-PT" sz="1400" b="0" i="1" strike="noStrike" spc="-1" dirty="0" err="1">
                <a:solidFill>
                  <a:srgbClr val="000000"/>
                </a:solidFill>
                <a:latin typeface="Arial"/>
                <a:ea typeface="DejaVu Sans"/>
              </a:rPr>
              <a:t>Creating</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oportunities</a:t>
            </a:r>
            <a:r>
              <a:rPr lang="pt-PT" sz="1400" b="0" i="1" strike="noStrike" spc="-1" dirty="0">
                <a:solidFill>
                  <a:srgbClr val="000000"/>
                </a:solidFill>
                <a:latin typeface="Arial"/>
                <a:ea typeface="DejaVu Sans"/>
              </a:rPr>
              <a:t> for </a:t>
            </a:r>
            <a:r>
              <a:rPr lang="pt-PT" sz="1400" b="0" i="1" strike="noStrike" spc="-1" dirty="0" err="1">
                <a:solidFill>
                  <a:srgbClr val="000000"/>
                </a:solidFill>
                <a:latin typeface="Arial"/>
                <a:ea typeface="DejaVu Sans"/>
              </a:rPr>
              <a:t>collaboration</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and</a:t>
            </a:r>
            <a:r>
              <a:rPr lang="pt-PT" sz="1400" b="0" i="1" strike="noStrike" spc="-1" dirty="0">
                <a:solidFill>
                  <a:srgbClr val="000000"/>
                </a:solidFill>
                <a:latin typeface="Arial"/>
                <a:ea typeface="DejaVu Sans"/>
              </a:rPr>
              <a:t> team </a:t>
            </a:r>
            <a:r>
              <a:rPr lang="pt-PT" sz="1400" b="0" i="1" strike="noStrike" spc="-1" dirty="0" err="1">
                <a:solidFill>
                  <a:srgbClr val="000000"/>
                </a:solidFill>
                <a:latin typeface="Arial"/>
                <a:ea typeface="DejaVu Sans"/>
              </a:rPr>
              <a:t>work</a:t>
            </a:r>
            <a:r>
              <a:rPr lang="pt-PT" sz="1400" spc="-1" dirty="0">
                <a:solidFill>
                  <a:srgbClr val="000000"/>
                </a:solidFill>
                <a:latin typeface="Arial"/>
                <a:ea typeface="DejaVu Sans"/>
              </a:rPr>
              <a:t>".</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Available</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 </a:t>
            </a:r>
            <a:r>
              <a:rPr lang="pt-PT" sz="1400" b="0" u="sng" strike="noStrike" spc="-1" dirty="0">
                <a:solidFill>
                  <a:srgbClr val="0563C1"/>
                </a:solidFill>
                <a:uFillTx/>
                <a:latin typeface="Arial"/>
                <a:ea typeface="Arial"/>
                <a:hlinkClick r:id="rId8"/>
              </a:rPr>
              <a:t>https://resourcedevelopment.net/</a:t>
            </a:r>
            <a:r>
              <a:rPr lang="pt-PT" sz="1400" b="0" strike="noStrike" spc="-1" dirty="0">
                <a:solidFill>
                  <a:srgbClr val="000000"/>
                </a:solidFill>
                <a:latin typeface="Arial"/>
                <a:ea typeface="Arial"/>
              </a:rPr>
              <a:t>.</a:t>
            </a:r>
            <a:r>
              <a:rPr lang="pt-PT" sz="1400" spc="-1" dirty="0">
                <a:solidFill>
                  <a:srgbClr val="000000"/>
                </a:solidFill>
                <a:latin typeface="Arial"/>
                <a:ea typeface="Arial"/>
              </a:rPr>
              <a:t> (</a:t>
            </a:r>
            <a:r>
              <a:rPr lang="pt-PT" sz="1400" spc="-1" dirty="0" err="1">
                <a:solidFill>
                  <a:srgbClr val="000000"/>
                </a:solidFill>
                <a:latin typeface="Arial"/>
                <a:ea typeface="Arial"/>
              </a:rPr>
              <a:t>accessed</a:t>
            </a:r>
            <a:r>
              <a:rPr lang="pt-PT" sz="1400" b="0" strike="noStrike" spc="-1" dirty="0">
                <a:solidFill>
                  <a:srgbClr val="000000"/>
                </a:solidFill>
                <a:latin typeface="Arial"/>
                <a:ea typeface="Arial"/>
              </a:rPr>
              <a:t>  </a:t>
            </a:r>
            <a:r>
              <a:rPr lang="pt-PT" sz="1400" spc="-1" dirty="0">
                <a:solidFill>
                  <a:srgbClr val="000000"/>
                </a:solidFill>
                <a:latin typeface="Arial"/>
                <a:ea typeface="Arial"/>
              </a:rPr>
              <a:t>05th</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December</a:t>
            </a:r>
            <a:r>
              <a:rPr lang="pt-PT" sz="1400" b="0" strike="noStrike" spc="-1" dirty="0">
                <a:solidFill>
                  <a:srgbClr val="000000"/>
                </a:solidFill>
                <a:latin typeface="Arial"/>
                <a:ea typeface="Arial"/>
              </a:rPr>
              <a:t> 2019</a:t>
            </a:r>
            <a:r>
              <a:rPr lang="pt-PT" sz="1400" spc="-1" dirty="0">
                <a:solidFill>
                  <a:srgbClr val="000000"/>
                </a:solidFill>
                <a:latin typeface="Arial"/>
                <a:ea typeface="Arial"/>
              </a:rPr>
              <a:t>)</a:t>
            </a:r>
            <a:endParaRPr lang="pt-PT" sz="1400" b="0" strike="noStrike" spc="-1" dirty="0">
              <a:latin typeface="Arial"/>
            </a:endParaRPr>
          </a:p>
          <a:p>
            <a:pPr>
              <a:lnSpc>
                <a:spcPct val="100000"/>
              </a:lnSpc>
            </a:pPr>
            <a:endParaRPr lang="pt-PT" sz="1400" b="0" strike="noStrike" spc="-1">
              <a:latin typeface="Arial"/>
            </a:endParaRPr>
          </a:p>
          <a:p>
            <a:r>
              <a:rPr lang="pt-PT" sz="1400" b="0" strike="noStrike" spc="-1" dirty="0" err="1">
                <a:solidFill>
                  <a:srgbClr val="000000"/>
                </a:solidFill>
                <a:latin typeface="Arial"/>
                <a:ea typeface="DejaVu Sans"/>
              </a:rPr>
              <a:t>Kilmann,T</a:t>
            </a:r>
            <a:r>
              <a:rPr lang="pt-PT" sz="1400" b="0" strike="noStrike" spc="-1" dirty="0">
                <a:solidFill>
                  <a:srgbClr val="000000"/>
                </a:solidFill>
                <a:latin typeface="Arial"/>
                <a:ea typeface="DejaVu Sans"/>
              </a:rPr>
              <a:t>.(2012</a:t>
            </a:r>
            <a:r>
              <a:rPr lang="pt-PT" sz="1400" spc="-1" dirty="0">
                <a:solidFill>
                  <a:srgbClr val="000000"/>
                </a:solidFill>
                <a:latin typeface="Arial"/>
                <a:ea typeface="DejaVu Sans"/>
              </a:rPr>
              <a:t>)"</a:t>
            </a:r>
            <a:r>
              <a:rPr lang="pt-PT" sz="1400" b="0" strike="noStrike" spc="-1" dirty="0">
                <a:solidFill>
                  <a:srgbClr val="000000"/>
                </a:solidFill>
                <a:latin typeface="Arial"/>
                <a:ea typeface="Arial"/>
              </a:rPr>
              <a:t> </a:t>
            </a:r>
            <a:r>
              <a:rPr lang="pt-PT" sz="1400" b="0" i="1" strike="noStrike" spc="-1" dirty="0" err="1">
                <a:solidFill>
                  <a:srgbClr val="000000"/>
                </a:solidFill>
                <a:latin typeface="Arial"/>
                <a:ea typeface="Arial"/>
              </a:rPr>
              <a:t>The</a:t>
            </a:r>
            <a:r>
              <a:rPr lang="pt-PT" sz="1400" b="0" i="1" strike="noStrike" spc="-1" dirty="0">
                <a:solidFill>
                  <a:srgbClr val="000000"/>
                </a:solidFill>
                <a:latin typeface="Arial"/>
                <a:ea typeface="Arial"/>
              </a:rPr>
              <a:t> Thomas </a:t>
            </a:r>
            <a:r>
              <a:rPr lang="pt-PT" sz="1400" b="0" i="1" strike="noStrike" spc="-1" dirty="0" err="1">
                <a:solidFill>
                  <a:srgbClr val="000000"/>
                </a:solidFill>
                <a:latin typeface="Arial"/>
                <a:ea typeface="Arial"/>
              </a:rPr>
              <a:t>Kilmann</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Model</a:t>
            </a:r>
            <a:r>
              <a:rPr lang="pt-PT" sz="1400" b="0" i="1" strike="noStrike" spc="-1" dirty="0">
                <a:solidFill>
                  <a:srgbClr val="000000"/>
                </a:solidFill>
                <a:latin typeface="Arial"/>
                <a:ea typeface="Arial"/>
              </a:rPr>
              <a:t> (TKI) -</a:t>
            </a:r>
            <a:r>
              <a:rPr lang="pt-PT" sz="1400" b="0" i="1" strike="noStrike" spc="-1" dirty="0" err="1">
                <a:solidFill>
                  <a:srgbClr val="000000"/>
                </a:solidFill>
                <a:latin typeface="Arial"/>
                <a:ea typeface="Arial"/>
              </a:rPr>
              <a:t>Conflict</a:t>
            </a:r>
            <a:r>
              <a:rPr lang="pt-PT" sz="1400" b="0" i="1" strike="noStrike" spc="-1" dirty="0">
                <a:solidFill>
                  <a:srgbClr val="000000"/>
                </a:solidFill>
                <a:latin typeface="Arial"/>
                <a:ea typeface="Arial"/>
              </a:rPr>
              <a:t> &amp; </a:t>
            </a:r>
            <a:r>
              <a:rPr lang="pt-PT" sz="1400" b="0" i="1" strike="noStrike" spc="-1" dirty="0" err="1">
                <a:solidFill>
                  <a:srgbClr val="000000"/>
                </a:solidFill>
                <a:latin typeface="Arial"/>
                <a:ea typeface="Arial"/>
              </a:rPr>
              <a:t>Challenge</a:t>
            </a:r>
            <a:r>
              <a:rPr lang="pt-PT" sz="1400" i="1" spc="-1" dirty="0">
                <a:solidFill>
                  <a:srgbClr val="000000"/>
                </a:solidFill>
                <a:latin typeface="Arial"/>
                <a:ea typeface="Arial"/>
              </a:rPr>
              <a:t>"</a:t>
            </a:r>
            <a:r>
              <a:rPr lang="pt-PT" sz="1400" spc="-1" dirty="0">
                <a:solidFill>
                  <a:srgbClr val="000000"/>
                </a:solidFill>
                <a:latin typeface="Arial"/>
                <a:ea typeface="Arial"/>
              </a:rPr>
              <a:t>.</a:t>
            </a:r>
            <a:r>
              <a:rPr lang="pt-PT" sz="1400" b="0" strike="noStrike" spc="-1" dirty="0" err="1">
                <a:solidFill>
                  <a:srgbClr val="000000"/>
                </a:solidFill>
                <a:latin typeface="Arial"/>
                <a:ea typeface="Arial"/>
              </a:rPr>
              <a:t>Available</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at</a:t>
            </a:r>
            <a:r>
              <a:rPr lang="pt-PT" sz="1400" b="0" strike="noStrike" spc="-1" dirty="0">
                <a:solidFill>
                  <a:srgbClr val="000000"/>
                </a:solidFill>
                <a:latin typeface="Arial"/>
                <a:ea typeface="Arial"/>
              </a:rPr>
              <a:t>: </a:t>
            </a:r>
            <a:r>
              <a:rPr lang="pt-PT" sz="1400" b="0" u="sng" strike="noStrike" spc="-1" dirty="0">
                <a:solidFill>
                  <a:srgbClr val="0563C1"/>
                </a:solidFill>
                <a:uFillTx/>
                <a:latin typeface="Arial"/>
                <a:ea typeface="Arial"/>
                <a:hlinkClick r:id="rId9"/>
              </a:rPr>
              <a:t>https://challengingcoaching.co.uk/conflict-and-challenge/</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accessed</a:t>
            </a:r>
            <a:r>
              <a:rPr lang="pt-PT" sz="1400" b="0" strike="noStrike" spc="-1" dirty="0">
                <a:solidFill>
                  <a:srgbClr val="000000"/>
                </a:solidFill>
                <a:latin typeface="Arial"/>
                <a:ea typeface="Arial"/>
              </a:rPr>
              <a:t> </a:t>
            </a:r>
            <a:r>
              <a:rPr lang="pt-PT" sz="1400" spc="-1" dirty="0">
                <a:solidFill>
                  <a:srgbClr val="000000"/>
                </a:solidFill>
                <a:latin typeface="Arial"/>
                <a:ea typeface="Arial"/>
              </a:rPr>
              <a:t>25th </a:t>
            </a:r>
            <a:r>
              <a:rPr lang="pt-PT" sz="1400" spc="-1" dirty="0" err="1">
                <a:solidFill>
                  <a:srgbClr val="000000"/>
                </a:solidFill>
                <a:latin typeface="Arial"/>
                <a:ea typeface="Arial"/>
              </a:rPr>
              <a:t>November</a:t>
            </a:r>
            <a:r>
              <a:rPr lang="pt-PT" sz="1400" b="0" strike="noStrike" spc="-1" dirty="0">
                <a:solidFill>
                  <a:srgbClr val="000000"/>
                </a:solidFill>
                <a:latin typeface="Arial"/>
                <a:ea typeface="Arial"/>
              </a:rPr>
              <a:t>)</a:t>
            </a:r>
            <a:endParaRPr lang="pt-PT" sz="1400" b="0" strike="noStrike" spc="-1" dirty="0">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p:txBody>
      </p:sp>
      <p:sp>
        <p:nvSpPr>
          <p:cNvPr id="326" name="CustomShape 2"/>
          <p:cNvSpPr/>
          <p:nvPr/>
        </p:nvSpPr>
        <p:spPr>
          <a:xfrm>
            <a:off x="469800" y="303840"/>
            <a:ext cx="831060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0" strike="noStrike" spc="-1">
                <a:solidFill>
                  <a:srgbClr val="000000"/>
                </a:solidFill>
                <a:latin typeface="Arial"/>
                <a:ea typeface="Calibri"/>
              </a:rPr>
              <a:t>References</a:t>
            </a:r>
            <a:endParaRPr lang="pt-PT" sz="3200" b="0" strike="noStrike" spc="-1">
              <a:latin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CustomShape 1"/>
          <p:cNvSpPr/>
          <p:nvPr/>
        </p:nvSpPr>
        <p:spPr>
          <a:xfrm>
            <a:off x="452160" y="99720"/>
            <a:ext cx="831060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pt-PT" sz="3200" b="0" strike="noStrike" spc="-1">
                <a:solidFill>
                  <a:srgbClr val="000000"/>
                </a:solidFill>
                <a:latin typeface="Arial"/>
                <a:ea typeface="Calibri"/>
              </a:rPr>
              <a:t>References</a:t>
            </a:r>
            <a:endParaRPr lang="pt-PT" sz="3200" b="0" strike="noStrike" spc="-1">
              <a:latin typeface="Arial"/>
            </a:endParaRPr>
          </a:p>
        </p:txBody>
      </p:sp>
      <p:sp>
        <p:nvSpPr>
          <p:cNvPr id="328" name="CustomShape 2"/>
          <p:cNvSpPr/>
          <p:nvPr/>
        </p:nvSpPr>
        <p:spPr>
          <a:xfrm>
            <a:off x="64080" y="594000"/>
            <a:ext cx="11971080" cy="7154351"/>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endParaRPr lang="pt-PT" sz="1800" b="0" strike="noStrike" spc="-1">
              <a:latin typeface="Arial"/>
            </a:endParaRPr>
          </a:p>
          <a:p>
            <a:pPr marL="635">
              <a:lnSpc>
                <a:spcPct val="100000"/>
              </a:lnSpc>
            </a:pPr>
            <a:r>
              <a:rPr lang="pt-PT" sz="1400" b="0" strike="noStrike" spc="-1" dirty="0" err="1">
                <a:solidFill>
                  <a:srgbClr val="000000"/>
                </a:solidFill>
                <a:latin typeface="Arial"/>
                <a:ea typeface="Calibri"/>
              </a:rPr>
              <a:t>Tuckman</a:t>
            </a:r>
            <a:r>
              <a:rPr lang="pt-PT" sz="1400" b="0" strike="noStrike" spc="-1" dirty="0">
                <a:solidFill>
                  <a:srgbClr val="000000"/>
                </a:solidFill>
                <a:latin typeface="Arial"/>
                <a:ea typeface="Calibri"/>
              </a:rPr>
              <a:t>, B. (1965)"</a:t>
            </a:r>
            <a:r>
              <a:rPr lang="pt-PT" sz="1400" b="0" i="1" strike="noStrike" spc="-1" dirty="0" err="1">
                <a:solidFill>
                  <a:srgbClr val="000000"/>
                </a:solidFill>
                <a:latin typeface="Arial"/>
                <a:ea typeface="Calibri"/>
              </a:rPr>
              <a:t>Developmental</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sequence</a:t>
            </a:r>
            <a:r>
              <a:rPr lang="pt-PT" sz="1400" b="0" i="1" strike="noStrike" spc="-1" dirty="0">
                <a:solidFill>
                  <a:srgbClr val="000000"/>
                </a:solidFill>
                <a:latin typeface="Arial"/>
                <a:ea typeface="Calibri"/>
              </a:rPr>
              <a:t> in </a:t>
            </a:r>
            <a:r>
              <a:rPr lang="pt-PT" sz="1400" b="0" i="1" strike="noStrike" spc="-1" dirty="0" err="1">
                <a:solidFill>
                  <a:srgbClr val="000000"/>
                </a:solidFill>
                <a:latin typeface="Arial"/>
                <a:ea typeface="Calibri"/>
              </a:rPr>
              <a:t>small</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groups</a:t>
            </a:r>
            <a:r>
              <a:rPr lang="pt-PT" sz="1400" b="0" i="1" strike="noStrike" spc="-1" dirty="0">
                <a:solidFill>
                  <a:srgbClr val="000000"/>
                </a:solidFill>
                <a:latin typeface="Arial"/>
                <a:ea typeface="Calibri"/>
              </a:rPr>
              <a:t>.</a:t>
            </a:r>
            <a:r>
              <a:rPr lang="pt-PT" sz="1400" b="0" strike="noStrike" spc="-1" dirty="0">
                <a:solidFill>
                  <a:srgbClr val="000000"/>
                </a:solidFill>
                <a:latin typeface="Arial"/>
                <a:ea typeface="Calibri"/>
              </a:rPr>
              <a:t>" </a:t>
            </a:r>
            <a:r>
              <a:rPr lang="pt-PT" sz="1400" b="0" i="1" strike="noStrike" spc="-1" dirty="0" err="1">
                <a:solidFill>
                  <a:srgbClr val="000000"/>
                </a:solidFill>
                <a:latin typeface="Arial"/>
                <a:ea typeface="Calibri"/>
              </a:rPr>
              <a:t>Psychological</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bulletin</a:t>
            </a:r>
            <a:r>
              <a:rPr lang="pt-PT" sz="1400" b="0" strike="noStrike" spc="-1" dirty="0">
                <a:solidFill>
                  <a:srgbClr val="000000"/>
                </a:solidFill>
                <a:latin typeface="Arial"/>
                <a:ea typeface="Calibri"/>
              </a:rPr>
              <a:t> vol.63 .6 : 384. </a:t>
            </a:r>
            <a:r>
              <a:rPr lang="pt-PT" sz="1400" b="0" strike="noStrike" spc="-1" dirty="0" err="1">
                <a:solidFill>
                  <a:srgbClr val="000000"/>
                </a:solidFill>
                <a:latin typeface="Arial"/>
                <a:ea typeface="Calibri"/>
              </a:rPr>
              <a:t>Available</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at</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https</a:t>
            </a:r>
            <a:r>
              <a:rPr lang="pt-PT" sz="1400" b="0" strike="noStrike" spc="-1" dirty="0">
                <a:solidFill>
                  <a:srgbClr val="000000"/>
                </a:solidFill>
                <a:latin typeface="Arial"/>
                <a:ea typeface="Calibri"/>
              </a:rPr>
              <a:t>://web.mit.edu/</a:t>
            </a:r>
            <a:r>
              <a:rPr lang="pt-PT" sz="1400" b="0" strike="noStrike" spc="-1" dirty="0" err="1">
                <a:solidFill>
                  <a:srgbClr val="000000"/>
                </a:solidFill>
                <a:latin typeface="Arial"/>
                <a:ea typeface="Calibri"/>
              </a:rPr>
              <a:t>curhan</a:t>
            </a:r>
            <a:r>
              <a:rPr lang="pt-PT" sz="1400" b="0" strike="noStrike" spc="-1" dirty="0">
                <a:solidFill>
                  <a:srgbClr val="000000"/>
                </a:solidFill>
                <a:latin typeface="Arial"/>
                <a:ea typeface="Calibri"/>
              </a:rPr>
              <a:t>/</a:t>
            </a:r>
            <a:r>
              <a:rPr lang="pt-PT" sz="1400" b="0" strike="noStrike" spc="-1" dirty="0" err="1">
                <a:solidFill>
                  <a:srgbClr val="000000"/>
                </a:solidFill>
                <a:latin typeface="Arial"/>
                <a:ea typeface="Calibri"/>
              </a:rPr>
              <a:t>www</a:t>
            </a:r>
            <a:r>
              <a:rPr lang="pt-PT" sz="1400" b="0" strike="noStrike" spc="-1" dirty="0">
                <a:solidFill>
                  <a:srgbClr val="000000"/>
                </a:solidFill>
                <a:latin typeface="Arial"/>
                <a:ea typeface="Calibri"/>
              </a:rPr>
              <a:t>/</a:t>
            </a:r>
            <a:r>
              <a:rPr lang="pt-PT" sz="1400" b="0" strike="noStrike" spc="-1" dirty="0" err="1">
                <a:solidFill>
                  <a:srgbClr val="000000"/>
                </a:solidFill>
                <a:latin typeface="Arial"/>
                <a:ea typeface="Calibri"/>
              </a:rPr>
              <a:t>docs</a:t>
            </a:r>
            <a:r>
              <a:rPr lang="pt-PT" sz="1400" b="0" strike="noStrike" spc="-1" dirty="0">
                <a:solidFill>
                  <a:srgbClr val="000000"/>
                </a:solidFill>
                <a:latin typeface="Arial"/>
                <a:ea typeface="Calibri"/>
              </a:rPr>
              <a:t>/</a:t>
            </a:r>
            <a:r>
              <a:rPr lang="pt-PT" sz="1400" b="0" strike="noStrike" spc="-1" dirty="0" err="1">
                <a:solidFill>
                  <a:srgbClr val="000000"/>
                </a:solidFill>
                <a:latin typeface="Arial"/>
                <a:ea typeface="Calibri"/>
              </a:rPr>
              <a:t>Articles</a:t>
            </a:r>
            <a:r>
              <a:rPr lang="pt-PT" sz="1400" b="0" strike="noStrike" spc="-1" dirty="0">
                <a:solidFill>
                  <a:srgbClr val="000000"/>
                </a:solidFill>
                <a:latin typeface="Arial"/>
                <a:ea typeface="Calibri"/>
              </a:rPr>
              <a:t>/15341_Readings/</a:t>
            </a:r>
            <a:r>
              <a:rPr lang="pt-PT" sz="1400" b="0" strike="noStrike" spc="-1" dirty="0" err="1">
                <a:solidFill>
                  <a:srgbClr val="000000"/>
                </a:solidFill>
                <a:latin typeface="Arial"/>
                <a:ea typeface="Calibri"/>
              </a:rPr>
              <a:t>Group_Dynamics</a:t>
            </a:r>
            <a:r>
              <a:rPr lang="pt-PT" sz="1400" b="0" strike="noStrike" spc="-1" dirty="0">
                <a:solidFill>
                  <a:srgbClr val="000000"/>
                </a:solidFill>
                <a:latin typeface="Arial"/>
                <a:ea typeface="Calibri"/>
              </a:rPr>
              <a:t>/Tuckman_1965_Developmental_sequence_in_small_groups.pdf (</a:t>
            </a:r>
            <a:r>
              <a:rPr lang="pt-PT" sz="1400" b="0" strike="noStrike" spc="-1" dirty="0" err="1">
                <a:solidFill>
                  <a:srgbClr val="000000"/>
                </a:solidFill>
                <a:latin typeface="Arial"/>
                <a:ea typeface="Calibri"/>
              </a:rPr>
              <a:t>Accessed</a:t>
            </a:r>
            <a:r>
              <a:rPr lang="pt-PT" sz="1400" b="0" strike="noStrike" spc="-1" dirty="0">
                <a:solidFill>
                  <a:srgbClr val="000000"/>
                </a:solidFill>
                <a:latin typeface="Arial"/>
                <a:ea typeface="Calibri"/>
              </a:rPr>
              <a:t> 20th </a:t>
            </a:r>
            <a:r>
              <a:rPr lang="pt-PT" sz="1400" b="0" strike="noStrike" spc="-1" dirty="0" err="1">
                <a:solidFill>
                  <a:srgbClr val="000000"/>
                </a:solidFill>
                <a:latin typeface="Arial"/>
                <a:ea typeface="Calibri"/>
              </a:rPr>
              <a:t>November</a:t>
            </a:r>
            <a:r>
              <a:rPr lang="pt-PT" sz="1400" b="0" strike="noStrike" spc="-1" dirty="0">
                <a:solidFill>
                  <a:srgbClr val="000000"/>
                </a:solidFill>
                <a:latin typeface="Arial"/>
                <a:ea typeface="Calibri"/>
              </a:rPr>
              <a:t> 2019)</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strike="noStrike" spc="-1" dirty="0" err="1">
                <a:solidFill>
                  <a:srgbClr val="000000"/>
                </a:solidFill>
                <a:latin typeface="Arial"/>
                <a:ea typeface="Calibri"/>
              </a:rPr>
              <a:t>Frizzell,M</a:t>
            </a:r>
            <a:r>
              <a:rPr lang="pt-PT" sz="1400" b="0" strike="noStrike" spc="-1" dirty="0">
                <a:solidFill>
                  <a:srgbClr val="000000"/>
                </a:solidFill>
                <a:latin typeface="Arial"/>
                <a:ea typeface="Calibri"/>
              </a:rPr>
              <a:t>. (2017)''</a:t>
            </a:r>
            <a:r>
              <a:rPr lang="pt-PT" sz="1400" b="0" i="1" strike="noStrike" spc="-1" dirty="0" err="1">
                <a:solidFill>
                  <a:srgbClr val="000000"/>
                </a:solidFill>
                <a:latin typeface="Arial"/>
                <a:ea typeface="Calibri"/>
              </a:rPr>
              <a:t>The</a:t>
            </a:r>
            <a:r>
              <a:rPr lang="pt-PT" sz="1400" b="0" i="1" strike="noStrike" spc="-1" dirty="0">
                <a:solidFill>
                  <a:srgbClr val="000000"/>
                </a:solidFill>
                <a:latin typeface="Arial"/>
                <a:ea typeface="Calibri"/>
              </a:rPr>
              <a:t> Role </a:t>
            </a:r>
            <a:r>
              <a:rPr lang="pt-PT" sz="1400" b="0" i="1" strike="noStrike" spc="-1" dirty="0" err="1">
                <a:solidFill>
                  <a:srgbClr val="000000"/>
                </a:solidFill>
                <a:latin typeface="Arial"/>
                <a:ea typeface="Calibri"/>
              </a:rPr>
              <a:t>of</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Emotional</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Intelligence</a:t>
            </a:r>
            <a:r>
              <a:rPr lang="pt-PT" sz="1400" b="0" i="1" strike="noStrike" spc="-1" dirty="0">
                <a:solidFill>
                  <a:srgbClr val="000000"/>
                </a:solidFill>
                <a:latin typeface="Arial"/>
                <a:ea typeface="Calibri"/>
              </a:rPr>
              <a:t> in </a:t>
            </a:r>
            <a:r>
              <a:rPr lang="pt-PT" sz="1400" b="0" i="1" strike="noStrike" spc="-1" dirty="0" err="1">
                <a:solidFill>
                  <a:srgbClr val="000000"/>
                </a:solidFill>
                <a:latin typeface="Arial"/>
                <a:ea typeface="Calibri"/>
              </a:rPr>
              <a:t>HealthCare</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Bridging</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the</a:t>
            </a:r>
            <a:r>
              <a:rPr lang="pt-PT" sz="1400" b="0" i="1" strike="noStrike" spc="-1" dirty="0">
                <a:solidFill>
                  <a:srgbClr val="000000"/>
                </a:solidFill>
                <a:latin typeface="Arial"/>
                <a:ea typeface="Calibri"/>
              </a:rPr>
              <a:t> Gaps </a:t>
            </a:r>
            <a:r>
              <a:rPr lang="pt-PT" sz="1400" b="0" i="1" strike="noStrike" spc="-1" dirty="0" err="1">
                <a:solidFill>
                  <a:srgbClr val="000000"/>
                </a:solidFill>
                <a:latin typeface="Arial"/>
                <a:ea typeface="Calibri"/>
              </a:rPr>
              <a:t>of</a:t>
            </a:r>
            <a:r>
              <a:rPr lang="pt-PT" sz="1400" b="0" i="1" strike="noStrike" spc="-1" dirty="0">
                <a:solidFill>
                  <a:srgbClr val="000000"/>
                </a:solidFill>
                <a:latin typeface="Arial"/>
                <a:ea typeface="Calibri"/>
              </a:rPr>
              <a:t> </a:t>
            </a:r>
            <a:r>
              <a:rPr lang="pt-PT" sz="1400" b="0" i="1" strike="noStrike" spc="-1" dirty="0" err="1">
                <a:solidFill>
                  <a:srgbClr val="000000"/>
                </a:solidFill>
                <a:latin typeface="Arial"/>
                <a:ea typeface="Calibri"/>
              </a:rPr>
              <a:t>Communication</a:t>
            </a:r>
            <a:r>
              <a:rPr lang="pt-PT" sz="1400" b="0" i="1" strike="noStrike" spc="-1" dirty="0">
                <a:solidFill>
                  <a:srgbClr val="000000"/>
                </a:solidFill>
                <a:latin typeface="Arial"/>
                <a:ea typeface="Calibri"/>
              </a:rPr>
              <a:t>'</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Available</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at</a:t>
            </a:r>
            <a:r>
              <a:rPr lang="pt-PT" sz="1400" b="0" strike="noStrike" spc="-1" dirty="0">
                <a:solidFill>
                  <a:srgbClr val="000000"/>
                </a:solidFill>
                <a:latin typeface="Arial"/>
                <a:ea typeface="Calibri"/>
              </a:rPr>
              <a:t>: </a:t>
            </a:r>
            <a:r>
              <a:rPr lang="pt-PT" sz="1400" b="0" u="sng" strike="noStrike" spc="-1" dirty="0">
                <a:solidFill>
                  <a:srgbClr val="0563C1"/>
                </a:solidFill>
                <a:uFillTx/>
                <a:latin typeface="Arial"/>
                <a:ea typeface="Calibri"/>
                <a:hlinkClick r:id="rId2"/>
              </a:rPr>
              <a:t>https://www.mediate.com/articles/FrizzellM1.cfm#comments</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Accessed</a:t>
            </a:r>
            <a:r>
              <a:rPr lang="pt-PT" sz="1400" b="0" strike="noStrike" spc="-1" dirty="0">
                <a:solidFill>
                  <a:srgbClr val="000000"/>
                </a:solidFill>
                <a:latin typeface="Arial"/>
                <a:ea typeface="Calibri"/>
              </a:rPr>
              <a:t> 21th </a:t>
            </a:r>
            <a:r>
              <a:rPr lang="pt-PT" sz="1400" b="0" strike="noStrike" spc="-1" dirty="0" err="1">
                <a:solidFill>
                  <a:srgbClr val="000000"/>
                </a:solidFill>
                <a:latin typeface="Arial"/>
                <a:ea typeface="Calibri"/>
              </a:rPr>
              <a:t>November</a:t>
            </a:r>
            <a:r>
              <a:rPr lang="pt-PT" sz="1400" b="0" strike="noStrike" spc="-1" dirty="0">
                <a:solidFill>
                  <a:srgbClr val="000000"/>
                </a:solidFill>
                <a:latin typeface="Arial"/>
                <a:ea typeface="Calibri"/>
              </a:rPr>
              <a:t> 2019).</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strike="noStrike" spc="-1" dirty="0" err="1">
                <a:solidFill>
                  <a:srgbClr val="000000"/>
                </a:solidFill>
                <a:latin typeface="Arial"/>
                <a:ea typeface="Calibri"/>
              </a:rPr>
              <a:t>Belbin</a:t>
            </a:r>
            <a:r>
              <a:rPr lang="pt-PT" sz="1400" b="0" strike="noStrike" spc="-1" dirty="0">
                <a:solidFill>
                  <a:srgbClr val="000000"/>
                </a:solidFill>
                <a:latin typeface="Arial"/>
                <a:ea typeface="Calibri"/>
              </a:rPr>
              <a:t>, M. (2004) "</a:t>
            </a:r>
            <a:r>
              <a:rPr lang="pt-PT" sz="1400" b="0" i="1" strike="noStrike" spc="-1" dirty="0" err="1">
                <a:solidFill>
                  <a:srgbClr val="000000"/>
                </a:solidFill>
                <a:latin typeface="Arial"/>
                <a:ea typeface="Calibri"/>
              </a:rPr>
              <a:t>Belbin</a:t>
            </a:r>
            <a:r>
              <a:rPr lang="pt-PT" sz="1400" b="0" i="1" strike="noStrike" spc="-1" dirty="0">
                <a:solidFill>
                  <a:srgbClr val="000000"/>
                </a:solidFill>
                <a:latin typeface="Arial"/>
                <a:ea typeface="Calibri"/>
              </a:rPr>
              <a:t> team roles</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Available</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at</a:t>
            </a:r>
            <a:r>
              <a:rPr lang="pt-PT" sz="1400" b="0" strike="noStrike" spc="-1" dirty="0">
                <a:solidFill>
                  <a:srgbClr val="000000"/>
                </a:solidFill>
                <a:latin typeface="Arial"/>
                <a:ea typeface="Calibri"/>
              </a:rPr>
              <a:t>: file:///D:/Transferências/BelbinRoles.pdf (</a:t>
            </a:r>
            <a:r>
              <a:rPr lang="pt-PT" sz="1400" b="0" strike="noStrike" spc="-1" dirty="0" err="1">
                <a:solidFill>
                  <a:srgbClr val="000000"/>
                </a:solidFill>
                <a:latin typeface="Arial"/>
                <a:ea typeface="Calibri"/>
              </a:rPr>
              <a:t>accessed</a:t>
            </a:r>
            <a:r>
              <a:rPr lang="pt-PT" sz="1400" b="0" strike="noStrike" spc="-1" dirty="0">
                <a:solidFill>
                  <a:srgbClr val="000000"/>
                </a:solidFill>
                <a:latin typeface="Arial"/>
                <a:ea typeface="Calibri"/>
              </a:rPr>
              <a:t> 03rd </a:t>
            </a:r>
            <a:r>
              <a:rPr lang="pt-PT" sz="1400" b="0" strike="noStrike" spc="-1" dirty="0" err="1">
                <a:solidFill>
                  <a:srgbClr val="000000"/>
                </a:solidFill>
                <a:latin typeface="Arial"/>
                <a:ea typeface="Calibri"/>
              </a:rPr>
              <a:t>December</a:t>
            </a:r>
            <a:r>
              <a:rPr lang="pt-PT" sz="1400" b="0" strike="noStrike" spc="-1" dirty="0">
                <a:solidFill>
                  <a:srgbClr val="000000"/>
                </a:solidFill>
                <a:latin typeface="Arial"/>
                <a:ea typeface="Calibri"/>
              </a:rPr>
              <a:t> 2019) </a:t>
            </a:r>
            <a:endParaRPr lang="pt-PT" sz="1400" b="0" strike="noStrike" spc="-1" dirty="0">
              <a:latin typeface="Arial"/>
            </a:endParaRPr>
          </a:p>
          <a:p>
            <a:pPr marL="635">
              <a:lnSpc>
                <a:spcPct val="100000"/>
              </a:lnSpc>
            </a:pPr>
            <a:r>
              <a:rPr lang="pt-PT" sz="1400" b="0" strike="noStrike" spc="-1" dirty="0" err="1">
                <a:solidFill>
                  <a:srgbClr val="000000"/>
                </a:solidFill>
                <a:latin typeface="Arial"/>
                <a:ea typeface="Arial"/>
              </a:rPr>
              <a:t>Slater,L</a:t>
            </a:r>
            <a:r>
              <a:rPr lang="pt-PT" sz="1400" b="0" strike="noStrike" spc="-1" dirty="0">
                <a:solidFill>
                  <a:srgbClr val="000000"/>
                </a:solidFill>
                <a:latin typeface="Arial"/>
                <a:ea typeface="Arial"/>
              </a:rPr>
              <a:t>.(2016) "</a:t>
            </a:r>
            <a:r>
              <a:rPr lang="pt-PT" sz="1400" b="0" i="1" strike="noStrike" spc="-1" dirty="0" err="1">
                <a:solidFill>
                  <a:srgbClr val="000000"/>
                </a:solidFill>
                <a:latin typeface="Arial"/>
                <a:ea typeface="DejaVu Sans"/>
              </a:rPr>
              <a:t>High</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performing</a:t>
            </a:r>
            <a:r>
              <a:rPr lang="pt-PT" sz="1400" b="0" i="1" strike="noStrike" spc="-1" dirty="0">
                <a:solidFill>
                  <a:srgbClr val="000000"/>
                </a:solidFill>
                <a:latin typeface="Arial"/>
                <a:ea typeface="DejaVu Sans"/>
              </a:rPr>
              <a:t> teams: </a:t>
            </a:r>
            <a:r>
              <a:rPr lang="pt-PT" sz="1400" b="0" i="1" strike="noStrike" spc="-1" dirty="0" err="1">
                <a:solidFill>
                  <a:srgbClr val="000000"/>
                </a:solidFill>
                <a:latin typeface="Arial"/>
                <a:ea typeface="DejaVu Sans"/>
              </a:rPr>
              <a:t>Belbin’s</a:t>
            </a:r>
            <a:r>
              <a:rPr lang="pt-PT" sz="1400" b="0" i="1" strike="noStrike" spc="-1" dirty="0">
                <a:solidFill>
                  <a:srgbClr val="000000"/>
                </a:solidFill>
                <a:latin typeface="Arial"/>
                <a:ea typeface="DejaVu Sans"/>
              </a:rPr>
              <a:t> team </a:t>
            </a:r>
            <a:r>
              <a:rPr lang="pt-PT" sz="1400" b="0" i="1" strike="noStrike" spc="-1" dirty="0" err="1">
                <a:solidFill>
                  <a:srgbClr val="000000"/>
                </a:solidFill>
                <a:latin typeface="Arial"/>
                <a:ea typeface="DejaVu Sans"/>
              </a:rPr>
              <a:t>roles</a:t>
            </a:r>
            <a:r>
              <a:rPr lang="pt-PT" sz="1400" b="0" strike="noStrike" spc="-1" dirty="0" err="1">
                <a:solidFill>
                  <a:srgbClr val="000000"/>
                </a:solidFill>
                <a:latin typeface="Arial"/>
                <a:ea typeface="DejaVu Sans"/>
              </a:rPr>
              <a:t>"Available</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at</a:t>
            </a:r>
            <a:r>
              <a:rPr lang="pt-PT" sz="1400" b="0" strike="noStrike" spc="-1" dirty="0">
                <a:solidFill>
                  <a:srgbClr val="000000"/>
                </a:solidFill>
                <a:latin typeface="Arial"/>
                <a:ea typeface="DejaVu Sans"/>
              </a:rPr>
              <a:t>:</a:t>
            </a:r>
            <a:r>
              <a:rPr lang="pt-PT" sz="1400" b="0" strike="noStrike" spc="-1" dirty="0">
                <a:solidFill>
                  <a:srgbClr val="000000"/>
                </a:solidFill>
                <a:latin typeface="Arial"/>
                <a:ea typeface="Arial"/>
              </a:rPr>
              <a:t> </a:t>
            </a:r>
            <a:r>
              <a:rPr lang="pt-PT" sz="1400" b="0" u="sng" strike="noStrike" spc="-1" dirty="0">
                <a:solidFill>
                  <a:srgbClr val="0563C1"/>
                </a:solidFill>
                <a:uFillTx/>
                <a:latin typeface="Arial"/>
                <a:ea typeface="Arial"/>
                <a:hlinkClick r:id="rId3"/>
              </a:rPr>
              <a:t>https://www.managementcentre.co.uk/high-performing-teams-belbins-team-roles/</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accessed</a:t>
            </a:r>
            <a:r>
              <a:rPr lang="pt-PT" sz="1400" b="0" strike="noStrike" spc="-1" dirty="0">
                <a:solidFill>
                  <a:srgbClr val="000000"/>
                </a:solidFill>
                <a:latin typeface="Arial"/>
                <a:ea typeface="Arial"/>
              </a:rPr>
              <a:t> 03rd </a:t>
            </a:r>
            <a:r>
              <a:rPr lang="pt-PT" sz="1400" b="0" strike="noStrike" spc="-1" dirty="0" err="1">
                <a:solidFill>
                  <a:srgbClr val="000000"/>
                </a:solidFill>
                <a:latin typeface="Arial"/>
                <a:ea typeface="Arial"/>
              </a:rPr>
              <a:t>December</a:t>
            </a:r>
            <a:r>
              <a:rPr lang="pt-PT" sz="1400" b="0" strike="noStrike" spc="-1" dirty="0">
                <a:solidFill>
                  <a:srgbClr val="000000"/>
                </a:solidFill>
                <a:latin typeface="Arial"/>
                <a:ea typeface="Arial"/>
              </a:rPr>
              <a:t> 2019).</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strike="noStrike" spc="-1" dirty="0" err="1">
                <a:solidFill>
                  <a:srgbClr val="000000"/>
                </a:solidFill>
                <a:latin typeface="Arial"/>
                <a:ea typeface="Arial"/>
              </a:rPr>
              <a:t>Rahim</a:t>
            </a:r>
            <a:r>
              <a:rPr lang="pt-PT" sz="1400" b="0" strike="noStrike" spc="-1" dirty="0">
                <a:solidFill>
                  <a:srgbClr val="000000"/>
                </a:solidFill>
                <a:latin typeface="Arial"/>
                <a:ea typeface="Arial"/>
              </a:rPr>
              <a:t> M.(2011) “</a:t>
            </a:r>
            <a:r>
              <a:rPr lang="pt-PT" sz="1400" b="0" i="1" strike="noStrike" spc="-1" dirty="0" err="1">
                <a:solidFill>
                  <a:srgbClr val="000000"/>
                </a:solidFill>
                <a:latin typeface="Arial"/>
                <a:ea typeface="Arial"/>
              </a:rPr>
              <a:t>Managing</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conflict</a:t>
            </a:r>
            <a:r>
              <a:rPr lang="pt-PT" sz="1400" b="0" i="1" strike="noStrike" spc="-1" dirty="0">
                <a:solidFill>
                  <a:srgbClr val="000000"/>
                </a:solidFill>
                <a:latin typeface="Arial"/>
                <a:ea typeface="Arial"/>
              </a:rPr>
              <a:t> in </a:t>
            </a:r>
            <a:r>
              <a:rPr lang="pt-PT" sz="1400" b="0" i="1" strike="noStrike" spc="-1" dirty="0" err="1">
                <a:solidFill>
                  <a:srgbClr val="000000"/>
                </a:solidFill>
                <a:latin typeface="Arial"/>
                <a:ea typeface="Arial"/>
              </a:rPr>
              <a:t>organization</a:t>
            </a:r>
            <a:r>
              <a:rPr lang="pt-PT" sz="1400" b="0" strike="noStrike" spc="-1" dirty="0">
                <a:solidFill>
                  <a:srgbClr val="000000"/>
                </a:solidFill>
                <a:latin typeface="Arial"/>
                <a:ea typeface="Arial"/>
              </a:rPr>
              <a:t>”,New York: </a:t>
            </a:r>
            <a:r>
              <a:rPr lang="pt-PT" sz="1400" b="0" strike="noStrike" spc="-1" dirty="0" err="1">
                <a:solidFill>
                  <a:srgbClr val="000000"/>
                </a:solidFill>
                <a:latin typeface="Arial"/>
                <a:ea typeface="Arial"/>
              </a:rPr>
              <a:t>Routledge:Taylor</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and</a:t>
            </a:r>
            <a:r>
              <a:rPr lang="pt-PT" sz="1400" b="0" strike="noStrike" spc="-1" dirty="0">
                <a:solidFill>
                  <a:srgbClr val="000000"/>
                </a:solidFill>
                <a:latin typeface="Arial"/>
                <a:ea typeface="Arial"/>
              </a:rPr>
              <a:t> Francis[Online]</a:t>
            </a:r>
            <a:r>
              <a:rPr lang="pt-PT" sz="1400" b="0" strike="noStrike" spc="-1" dirty="0" err="1">
                <a:solidFill>
                  <a:srgbClr val="000000"/>
                </a:solidFill>
                <a:latin typeface="Arial"/>
                <a:ea typeface="Arial"/>
              </a:rPr>
              <a:t>Available</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at</a:t>
            </a:r>
            <a:r>
              <a:rPr lang="pt-PT" sz="1400" b="0" strike="noStrike" spc="-1" dirty="0">
                <a:solidFill>
                  <a:srgbClr val="000000"/>
                </a:solidFill>
                <a:latin typeface="Arial"/>
                <a:ea typeface="Arial"/>
              </a:rPr>
              <a:t>: </a:t>
            </a:r>
            <a:r>
              <a:rPr lang="pt-PT" sz="1400" b="0" strike="noStrike" spc="-1" dirty="0">
                <a:solidFill>
                  <a:srgbClr val="000000"/>
                </a:solidFill>
                <a:latin typeface="Arial"/>
                <a:ea typeface="Arial"/>
                <a:hlinkClick r:id="rId4"/>
              </a:rPr>
              <a:t>https://doi.org/10.4324/9780203786482</a:t>
            </a:r>
            <a:r>
              <a:rPr lang="pt-PT" sz="1400" b="0" strike="noStrike" spc="-1" dirty="0">
                <a:solidFill>
                  <a:srgbClr val="000000"/>
                </a:solidFill>
                <a:latin typeface="Arial"/>
                <a:ea typeface="Arial"/>
              </a:rPr>
              <a:t> (</a:t>
            </a:r>
            <a:r>
              <a:rPr lang="pt-PT" sz="1400" b="0" strike="noStrike" spc="-1" dirty="0" err="1">
                <a:solidFill>
                  <a:srgbClr val="000000"/>
                </a:solidFill>
                <a:latin typeface="Arial"/>
                <a:ea typeface="Arial"/>
              </a:rPr>
              <a:t>accessed</a:t>
            </a:r>
            <a:r>
              <a:rPr lang="pt-PT" sz="1400" b="0" strike="noStrike" spc="-1" dirty="0">
                <a:solidFill>
                  <a:srgbClr val="000000"/>
                </a:solidFill>
                <a:latin typeface="Arial"/>
                <a:ea typeface="Arial"/>
              </a:rPr>
              <a:t> 01st </a:t>
            </a:r>
            <a:r>
              <a:rPr lang="pt-PT" sz="1400" b="0" strike="noStrike" spc="-1" dirty="0" err="1">
                <a:solidFill>
                  <a:srgbClr val="000000"/>
                </a:solidFill>
                <a:latin typeface="Arial"/>
                <a:ea typeface="Arial"/>
              </a:rPr>
              <a:t>December</a:t>
            </a:r>
            <a:r>
              <a:rPr lang="pt-PT" sz="1400" b="0" strike="noStrike" spc="-1" dirty="0">
                <a:solidFill>
                  <a:srgbClr val="000000"/>
                </a:solidFill>
                <a:latin typeface="Arial"/>
                <a:ea typeface="Arial"/>
              </a:rPr>
              <a:t> 2019)</a:t>
            </a:r>
            <a:endParaRPr lang="pt-PT" sz="1400" b="0" strike="noStrike" spc="-1" dirty="0">
              <a:latin typeface="Arial"/>
            </a:endParaRPr>
          </a:p>
          <a:p>
            <a:pPr marL="635">
              <a:lnSpc>
                <a:spcPct val="150000"/>
              </a:lnSpc>
            </a:pPr>
            <a:r>
              <a:rPr lang="pt-PT" sz="1400" spc="-1" dirty="0" err="1">
                <a:latin typeface="Arial"/>
                <a:cs typeface="Arial"/>
              </a:rPr>
              <a:t>Rahim</a:t>
            </a:r>
            <a:r>
              <a:rPr lang="pt-PT" sz="1400" spc="-1" dirty="0">
                <a:latin typeface="Arial"/>
                <a:cs typeface="Arial"/>
              </a:rPr>
              <a:t>, A. </a:t>
            </a:r>
            <a:r>
              <a:rPr lang="pt-PT" sz="1400" spc="-1" dirty="0" err="1">
                <a:latin typeface="Arial"/>
                <a:cs typeface="Arial"/>
              </a:rPr>
              <a:t>and</a:t>
            </a:r>
            <a:r>
              <a:rPr lang="pt-PT" sz="1400" spc="-1" dirty="0">
                <a:latin typeface="Arial"/>
                <a:cs typeface="Arial"/>
              </a:rPr>
              <a:t> </a:t>
            </a:r>
            <a:r>
              <a:rPr lang="pt-PT" sz="1400" spc="-1" dirty="0" err="1">
                <a:latin typeface="Arial"/>
                <a:cs typeface="Arial"/>
              </a:rPr>
              <a:t>Bonoma</a:t>
            </a:r>
            <a:r>
              <a:rPr lang="pt-PT" sz="1400" spc="-1" dirty="0">
                <a:latin typeface="Arial"/>
                <a:cs typeface="Arial"/>
              </a:rPr>
              <a:t>, T. V. (1979) ‘</a:t>
            </a:r>
            <a:r>
              <a:rPr lang="pt-PT" sz="1400" spc="-1" dirty="0" err="1">
                <a:latin typeface="Arial"/>
                <a:cs typeface="Arial"/>
              </a:rPr>
              <a:t>Managing</a:t>
            </a:r>
            <a:r>
              <a:rPr lang="pt-PT" sz="1400" spc="-1" dirty="0">
                <a:latin typeface="Arial"/>
                <a:cs typeface="Arial"/>
              </a:rPr>
              <a:t> </a:t>
            </a:r>
            <a:r>
              <a:rPr lang="pt-PT" sz="1400" spc="-1" dirty="0" err="1">
                <a:latin typeface="Arial"/>
                <a:cs typeface="Arial"/>
              </a:rPr>
              <a:t>Organizational</a:t>
            </a:r>
            <a:r>
              <a:rPr lang="pt-PT" sz="1400" spc="-1" dirty="0">
                <a:latin typeface="Arial"/>
                <a:cs typeface="Arial"/>
              </a:rPr>
              <a:t> </a:t>
            </a:r>
            <a:r>
              <a:rPr lang="pt-PT" sz="1400" spc="-1" dirty="0" err="1">
                <a:latin typeface="Arial"/>
                <a:cs typeface="Arial"/>
              </a:rPr>
              <a:t>Conflict</a:t>
            </a:r>
            <a:r>
              <a:rPr lang="pt-PT" sz="1400" spc="-1" dirty="0">
                <a:latin typeface="Arial"/>
                <a:cs typeface="Arial"/>
              </a:rPr>
              <a:t>: A </a:t>
            </a:r>
            <a:r>
              <a:rPr lang="pt-PT" sz="1400" spc="-1" dirty="0" err="1">
                <a:latin typeface="Arial"/>
                <a:cs typeface="Arial"/>
              </a:rPr>
              <a:t>Model</a:t>
            </a:r>
            <a:r>
              <a:rPr lang="pt-PT" sz="1400" spc="-1" dirty="0">
                <a:latin typeface="Arial"/>
                <a:cs typeface="Arial"/>
              </a:rPr>
              <a:t> for </a:t>
            </a:r>
            <a:r>
              <a:rPr lang="pt-PT" sz="1400" spc="-1" dirty="0" err="1">
                <a:latin typeface="Arial"/>
                <a:cs typeface="Arial"/>
              </a:rPr>
              <a:t>Diagnosis</a:t>
            </a:r>
            <a:r>
              <a:rPr lang="pt-PT" sz="1400" spc="-1" dirty="0">
                <a:latin typeface="Arial"/>
                <a:cs typeface="Arial"/>
              </a:rPr>
              <a:t> </a:t>
            </a:r>
            <a:r>
              <a:rPr lang="pt-PT" sz="1400" spc="-1" dirty="0" err="1">
                <a:latin typeface="Arial"/>
                <a:cs typeface="Arial"/>
              </a:rPr>
              <a:t>and</a:t>
            </a:r>
            <a:r>
              <a:rPr lang="pt-PT" sz="1400" spc="-1" dirty="0">
                <a:latin typeface="Arial"/>
                <a:cs typeface="Arial"/>
              </a:rPr>
              <a:t> </a:t>
            </a:r>
            <a:r>
              <a:rPr lang="pt-PT" sz="1400" spc="-1" dirty="0" err="1">
                <a:latin typeface="Arial"/>
                <a:cs typeface="Arial"/>
              </a:rPr>
              <a:t>Intervention</a:t>
            </a:r>
            <a:r>
              <a:rPr lang="pt-PT" sz="1400" spc="-1" dirty="0">
                <a:latin typeface="Arial"/>
                <a:cs typeface="Arial"/>
              </a:rPr>
              <a:t>’, </a:t>
            </a:r>
            <a:r>
              <a:rPr lang="pt-PT" sz="1400" i="1" spc="-1" dirty="0" err="1">
                <a:latin typeface="Arial"/>
                <a:cs typeface="Arial"/>
              </a:rPr>
              <a:t>Psychological</a:t>
            </a:r>
            <a:r>
              <a:rPr lang="pt-PT" sz="1400" i="1" spc="-1" dirty="0">
                <a:latin typeface="Arial"/>
                <a:cs typeface="Arial"/>
              </a:rPr>
              <a:t> </a:t>
            </a:r>
            <a:r>
              <a:rPr lang="pt-PT" sz="1400" i="1" spc="-1" dirty="0" err="1">
                <a:latin typeface="Arial"/>
                <a:cs typeface="Arial"/>
              </a:rPr>
              <a:t>Reports</a:t>
            </a:r>
            <a:r>
              <a:rPr lang="pt-PT" sz="1400" spc="-1" dirty="0">
                <a:latin typeface="Arial"/>
                <a:cs typeface="Arial"/>
              </a:rPr>
              <a:t>, 44(3_suppl), pp. 1323–1344. doi: </a:t>
            </a:r>
            <a:r>
              <a:rPr lang="pt-PT" sz="1400" spc="-1" dirty="0">
                <a:latin typeface="Arial"/>
                <a:cs typeface="Arial"/>
                <a:hlinkClick r:id="rId5"/>
              </a:rPr>
              <a:t>10.2466/pr0.1979.44.3c.1323</a:t>
            </a:r>
            <a:r>
              <a:rPr lang="pt-PT" sz="1400" spc="-1" dirty="0">
                <a:latin typeface="Arial"/>
                <a:cs typeface="Arial"/>
              </a:rPr>
              <a:t>. </a:t>
            </a:r>
            <a:endParaRPr lang="en-US" sz="1400" spc="-1" dirty="0">
              <a:ea typeface="+mn-lt"/>
              <a:cs typeface="+mn-lt"/>
            </a:endParaRPr>
          </a:p>
          <a:p>
            <a:pPr marL="635">
              <a:lnSpc>
                <a:spcPct val="100000"/>
              </a:lnSpc>
            </a:pPr>
            <a:endParaRPr lang="pt-PT" sz="1400" b="0" strike="noStrike" spc="-1" dirty="0">
              <a:latin typeface="Arial"/>
            </a:endParaRPr>
          </a:p>
          <a:p>
            <a:pPr marL="635">
              <a:lnSpc>
                <a:spcPct val="100000"/>
              </a:lnSpc>
            </a:pPr>
            <a:r>
              <a:rPr lang="pt-PT" sz="1400" b="0" strike="noStrike" spc="-1" dirty="0">
                <a:solidFill>
                  <a:srgbClr val="000000"/>
                </a:solidFill>
                <a:latin typeface="Arial"/>
                <a:ea typeface="Calibri"/>
              </a:rPr>
              <a:t> Morgan, P.(2017). ''</a:t>
            </a:r>
            <a:r>
              <a:rPr lang="pt-PT" sz="1400" b="0" i="1" strike="noStrike" spc="-1" dirty="0" err="1">
                <a:solidFill>
                  <a:srgbClr val="000000"/>
                </a:solidFill>
                <a:latin typeface="Arial"/>
                <a:ea typeface="Calibri"/>
              </a:rPr>
              <a:t>The</a:t>
            </a:r>
            <a:r>
              <a:rPr lang="pt-PT" sz="1400" b="0" i="1" strike="noStrike" spc="-1" dirty="0">
                <a:solidFill>
                  <a:srgbClr val="000000"/>
                </a:solidFill>
                <a:latin typeface="Arial"/>
                <a:ea typeface="Calibri"/>
              </a:rPr>
              <a:t> business students''.</a:t>
            </a:r>
            <a:r>
              <a:rPr lang="pt-PT" sz="1400" b="0" strike="noStrike" spc="-1" dirty="0">
                <a:solidFill>
                  <a:srgbClr val="000000"/>
                </a:solidFill>
                <a:latin typeface="Arial"/>
                <a:ea typeface="Calibri"/>
              </a:rPr>
              <a:t>p204. Guide to </a:t>
            </a:r>
            <a:r>
              <a:rPr lang="pt-PT" sz="1400" b="0" strike="noStrike" spc="-1" dirty="0" err="1">
                <a:solidFill>
                  <a:srgbClr val="000000"/>
                </a:solidFill>
                <a:latin typeface="Arial"/>
                <a:ea typeface="Calibri"/>
              </a:rPr>
              <a:t>study</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and</a:t>
            </a:r>
            <a:r>
              <a:rPr lang="pt-PT" sz="1400" b="0" strike="noStrike" spc="-1" dirty="0">
                <a:solidFill>
                  <a:srgbClr val="000000"/>
                </a:solidFill>
                <a:latin typeface="Arial"/>
                <a:ea typeface="Calibri"/>
              </a:rPr>
              <a:t> </a:t>
            </a:r>
            <a:r>
              <a:rPr lang="pt-PT" sz="1400" b="0" strike="noStrike" spc="-1" dirty="0" err="1">
                <a:solidFill>
                  <a:srgbClr val="000000"/>
                </a:solidFill>
                <a:latin typeface="Arial"/>
                <a:ea typeface="Calibri"/>
              </a:rPr>
              <a:t>Employability</a:t>
            </a:r>
            <a:r>
              <a:rPr lang="pt-PT" sz="1400" b="0" strike="noStrike" spc="-1" dirty="0">
                <a:solidFill>
                  <a:srgbClr val="000000"/>
                </a:solidFill>
                <a:latin typeface="Arial"/>
                <a:ea typeface="Calibri"/>
              </a:rPr>
              <a:t>. </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i="1" strike="noStrike" spc="-1" dirty="0" err="1">
                <a:solidFill>
                  <a:srgbClr val="000000"/>
                </a:solidFill>
                <a:latin typeface="Arial"/>
                <a:ea typeface="Arial"/>
              </a:rPr>
              <a:t>Leadership</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Center</a:t>
            </a:r>
            <a:r>
              <a:rPr lang="pt-PT" sz="1400" b="0" i="1" strike="noStrike" spc="-1" dirty="0">
                <a:solidFill>
                  <a:srgbClr val="000000"/>
                </a:solidFill>
                <a:latin typeface="Arial"/>
                <a:ea typeface="Arial"/>
              </a:rPr>
              <a:t> GMBH(2019) "</a:t>
            </a:r>
            <a:r>
              <a:rPr lang="pt-PT" sz="1400" b="0" i="1" strike="noStrike" cap="all" spc="-1" dirty="0">
                <a:solidFill>
                  <a:srgbClr val="000000"/>
                </a:solidFill>
                <a:latin typeface="Arial"/>
                <a:ea typeface="Arial"/>
              </a:rPr>
              <a:t>conflict-management-1"[</a:t>
            </a:r>
            <a:r>
              <a:rPr lang="pt-PT" sz="1400" b="0" i="1" strike="noStrike" spc="-1" dirty="0">
                <a:solidFill>
                  <a:srgbClr val="000000"/>
                </a:solidFill>
                <a:latin typeface="Arial"/>
                <a:ea typeface="Arial"/>
              </a:rPr>
              <a:t>Online] </a:t>
            </a:r>
            <a:r>
              <a:rPr lang="pt-PT" sz="1400" b="0" i="1" strike="noStrike" spc="-1" dirty="0" err="1">
                <a:solidFill>
                  <a:srgbClr val="000000"/>
                </a:solidFill>
                <a:latin typeface="Arial"/>
                <a:ea typeface="Arial"/>
              </a:rPr>
              <a:t>Available</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at</a:t>
            </a:r>
            <a:r>
              <a:rPr lang="pt-PT" sz="1400" b="0" i="1" strike="noStrike" spc="-1" dirty="0">
                <a:solidFill>
                  <a:srgbClr val="000000"/>
                </a:solidFill>
                <a:latin typeface="Arial"/>
                <a:ea typeface="Arial"/>
              </a:rPr>
              <a:t>: </a:t>
            </a:r>
            <a:r>
              <a:rPr lang="pt-PT" sz="1400" b="0" i="1" u="sng" strike="noStrike" spc="-1" dirty="0">
                <a:solidFill>
                  <a:srgbClr val="0563C1"/>
                </a:solidFill>
                <a:uFillTx/>
                <a:latin typeface="Arial"/>
                <a:ea typeface="Arial"/>
                <a:hlinkClick r:id="rId6"/>
              </a:rPr>
              <a:t>https://www.markmcgregor.ch/cms1/index.php/2019/03/07/conflict-management/conflict-management-1/</a:t>
            </a:r>
            <a:r>
              <a:rPr lang="pt-PT" sz="1400" b="0" i="1" strike="noStrike" spc="-1" dirty="0">
                <a:solidFill>
                  <a:srgbClr val="000000"/>
                </a:solidFill>
                <a:latin typeface="Arial"/>
                <a:ea typeface="Arial"/>
              </a:rPr>
              <a:t> (</a:t>
            </a:r>
            <a:r>
              <a:rPr lang="pt-PT" sz="1400" b="0" i="1" strike="noStrike" spc="-1" dirty="0" err="1">
                <a:solidFill>
                  <a:srgbClr val="000000"/>
                </a:solidFill>
                <a:latin typeface="Arial"/>
                <a:ea typeface="Arial"/>
              </a:rPr>
              <a:t>accessed</a:t>
            </a:r>
            <a:r>
              <a:rPr lang="pt-PT" sz="1400" b="0" i="1" strike="noStrike" spc="-1" dirty="0">
                <a:solidFill>
                  <a:srgbClr val="000000"/>
                </a:solidFill>
                <a:latin typeface="Arial"/>
                <a:ea typeface="Arial"/>
              </a:rPr>
              <a:t> 01st </a:t>
            </a:r>
            <a:r>
              <a:rPr lang="pt-PT" sz="1400" b="0" i="1" strike="noStrike" spc="-1" dirty="0" err="1">
                <a:solidFill>
                  <a:srgbClr val="000000"/>
                </a:solidFill>
                <a:latin typeface="Arial"/>
                <a:ea typeface="Arial"/>
              </a:rPr>
              <a:t>December</a:t>
            </a:r>
            <a:r>
              <a:rPr lang="pt-PT" sz="1400" b="0" i="1" strike="noStrike" spc="-1" dirty="0">
                <a:solidFill>
                  <a:srgbClr val="000000"/>
                </a:solidFill>
                <a:latin typeface="Arial"/>
                <a:ea typeface="Arial"/>
              </a:rPr>
              <a:t> 2019)</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i="1" strike="noStrike" spc="-1" dirty="0" err="1">
                <a:solidFill>
                  <a:srgbClr val="000000"/>
                </a:solidFill>
                <a:latin typeface="Arial"/>
                <a:ea typeface="Arial"/>
              </a:rPr>
              <a:t>Moonka,N</a:t>
            </a:r>
            <a:r>
              <a:rPr lang="pt-PT" sz="1400" b="0" i="1" strike="noStrike" spc="-1" dirty="0">
                <a:solidFill>
                  <a:srgbClr val="000000"/>
                </a:solidFill>
                <a:latin typeface="Arial"/>
                <a:ea typeface="Arial"/>
              </a:rPr>
              <a:t>.(2017) “</a:t>
            </a:r>
            <a:r>
              <a:rPr lang="pt-PT" sz="1400" b="0" i="1" strike="noStrike" spc="-1" dirty="0" err="1">
                <a:solidFill>
                  <a:srgbClr val="000000"/>
                </a:solidFill>
                <a:latin typeface="Arial"/>
                <a:ea typeface="DejaVu Sans"/>
              </a:rPr>
              <a:t>Creating</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Opportunities</a:t>
            </a:r>
            <a:r>
              <a:rPr lang="pt-PT" sz="1400" b="0" i="1" strike="noStrike" spc="-1" dirty="0">
                <a:solidFill>
                  <a:srgbClr val="000000"/>
                </a:solidFill>
                <a:latin typeface="Arial"/>
                <a:ea typeface="DejaVu Sans"/>
              </a:rPr>
              <a:t> for </a:t>
            </a:r>
            <a:r>
              <a:rPr lang="pt-PT" sz="1400" b="0" i="1" strike="noStrike" spc="-1" dirty="0" err="1">
                <a:solidFill>
                  <a:srgbClr val="000000"/>
                </a:solidFill>
                <a:latin typeface="Arial"/>
                <a:ea typeface="DejaVu Sans"/>
              </a:rPr>
              <a:t>Collaboration</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and</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Teamwork</a:t>
            </a:r>
            <a:r>
              <a:rPr lang="pt-PT" sz="1400" b="0" i="1" strike="noStrike" spc="-1" dirty="0">
                <a:solidFill>
                  <a:srgbClr val="000000"/>
                </a:solidFill>
                <a:latin typeface="Arial"/>
                <a:ea typeface="DejaVu Sans"/>
              </a:rPr>
              <a:t>”[Online] </a:t>
            </a:r>
            <a:r>
              <a:rPr lang="pt-PT" sz="1400" b="0" i="1" strike="noStrike" spc="-1" dirty="0" err="1">
                <a:solidFill>
                  <a:srgbClr val="000000"/>
                </a:solidFill>
                <a:latin typeface="Arial"/>
                <a:ea typeface="DejaVu Sans"/>
              </a:rPr>
              <a:t>Available</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at</a:t>
            </a:r>
            <a:r>
              <a:rPr lang="pt-PT" sz="1400" b="0" i="1" strike="noStrike" spc="-1" dirty="0">
                <a:solidFill>
                  <a:srgbClr val="000000"/>
                </a:solidFill>
                <a:latin typeface="Arial"/>
                <a:ea typeface="DejaVu Sans"/>
              </a:rPr>
              <a:t>: </a:t>
            </a:r>
            <a:r>
              <a:rPr lang="pt-PT" sz="1400" b="0" i="1" u="sng" strike="noStrike" spc="-1" dirty="0">
                <a:solidFill>
                  <a:srgbClr val="0563C1"/>
                </a:solidFill>
                <a:uFillTx/>
                <a:latin typeface="Arial"/>
                <a:ea typeface="DejaVu Sans"/>
                <a:hlinkClick r:id="rId7"/>
              </a:rPr>
              <a:t>https://resourcedevelopment.net/creating-opportunities-for-collaboration-and-teamwork/</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accessed</a:t>
            </a:r>
            <a:r>
              <a:rPr lang="pt-PT" sz="1400" b="0" i="1" strike="noStrike" spc="-1" dirty="0">
                <a:solidFill>
                  <a:srgbClr val="000000"/>
                </a:solidFill>
                <a:latin typeface="Arial"/>
                <a:ea typeface="DejaVu Sans"/>
              </a:rPr>
              <a:t> 02</a:t>
            </a:r>
            <a:r>
              <a:rPr lang="pt-PT" sz="1400" b="0" i="1" strike="noStrike" spc="-1" baseline="30000" dirty="0">
                <a:solidFill>
                  <a:srgbClr val="000000"/>
                </a:solidFill>
                <a:latin typeface="Arial"/>
                <a:ea typeface="DejaVu Sans"/>
              </a:rPr>
              <a:t>nd</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December</a:t>
            </a:r>
            <a:r>
              <a:rPr lang="pt-PT" sz="1400" b="0" i="1" strike="noStrike" spc="-1" dirty="0">
                <a:solidFill>
                  <a:srgbClr val="000000"/>
                </a:solidFill>
                <a:latin typeface="Arial"/>
                <a:ea typeface="DejaVu Sans"/>
              </a:rPr>
              <a:t> 2019)</a:t>
            </a:r>
            <a:endParaRPr lang="pt-PT" sz="1400" b="0" strike="noStrike" spc="-1" dirty="0">
              <a:latin typeface="Arial"/>
            </a:endParaRPr>
          </a:p>
          <a:p>
            <a:pPr marL="635">
              <a:lnSpc>
                <a:spcPct val="100000"/>
              </a:lnSpc>
            </a:pPr>
            <a:endParaRPr lang="pt-PT" sz="1400" b="0" strike="noStrike" spc="-1">
              <a:latin typeface="Arial"/>
            </a:endParaRPr>
          </a:p>
          <a:p>
            <a:pPr marL="635">
              <a:lnSpc>
                <a:spcPct val="100000"/>
              </a:lnSpc>
            </a:pPr>
            <a:r>
              <a:rPr lang="pt-PT" sz="1400" b="0" strike="noStrike" spc="-1" dirty="0" err="1">
                <a:solidFill>
                  <a:srgbClr val="000000"/>
                </a:solidFill>
                <a:latin typeface="Arial"/>
                <a:ea typeface="DejaVu Sans"/>
              </a:rPr>
              <a:t>Uplift</a:t>
            </a:r>
            <a:r>
              <a:rPr lang="pt-PT" sz="1400" b="0" strike="noStrike" spc="-1" dirty="0">
                <a:solidFill>
                  <a:srgbClr val="000000"/>
                </a:solidFill>
                <a:latin typeface="Arial"/>
                <a:ea typeface="DejaVu Sans"/>
              </a:rPr>
              <a:t> </a:t>
            </a:r>
            <a:r>
              <a:rPr lang="pt-PT" sz="1400" b="0" strike="noStrike" spc="-1" dirty="0" err="1">
                <a:solidFill>
                  <a:srgbClr val="000000"/>
                </a:solidFill>
                <a:latin typeface="Arial"/>
                <a:ea typeface="DejaVu Sans"/>
              </a:rPr>
              <a:t>Events</a:t>
            </a:r>
            <a:r>
              <a:rPr lang="pt-PT" sz="1400" b="0" strike="noStrike" spc="-1" dirty="0">
                <a:solidFill>
                  <a:srgbClr val="000000"/>
                </a:solidFill>
                <a:latin typeface="Arial"/>
                <a:ea typeface="DejaVu Sans"/>
              </a:rPr>
              <a:t>(2017) “</a:t>
            </a:r>
            <a:r>
              <a:rPr lang="pt-PT" sz="1400" b="0" i="1" strike="noStrike" spc="-1" dirty="0" err="1">
                <a:solidFill>
                  <a:srgbClr val="000000"/>
                </a:solidFill>
                <a:latin typeface="Arial"/>
                <a:ea typeface="DejaVu Sans"/>
              </a:rPr>
              <a:t>Fun</a:t>
            </a:r>
            <a:r>
              <a:rPr lang="pt-PT" sz="1400" b="0" i="1" strike="noStrike" spc="-1" dirty="0">
                <a:solidFill>
                  <a:srgbClr val="000000"/>
                </a:solidFill>
                <a:latin typeface="Arial"/>
                <a:ea typeface="DejaVu Sans"/>
              </a:rPr>
              <a:t> Team </a:t>
            </a:r>
            <a:r>
              <a:rPr lang="pt-PT" sz="1400" b="0" i="1" strike="noStrike" spc="-1" dirty="0" err="1">
                <a:solidFill>
                  <a:srgbClr val="000000"/>
                </a:solidFill>
                <a:latin typeface="Arial"/>
                <a:ea typeface="DejaVu Sans"/>
              </a:rPr>
              <a:t>Building</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Activity</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Ideas</a:t>
            </a:r>
            <a:r>
              <a:rPr lang="pt-PT" sz="1400" b="0" i="1" strike="noStrike" spc="-1" dirty="0">
                <a:solidFill>
                  <a:srgbClr val="000000"/>
                </a:solidFill>
                <a:latin typeface="Arial"/>
                <a:ea typeface="DejaVu Sans"/>
              </a:rPr>
              <a:t>”[Online] </a:t>
            </a:r>
            <a:r>
              <a:rPr lang="pt-PT" sz="1400" b="0" i="1" strike="noStrike" spc="-1" dirty="0" err="1">
                <a:solidFill>
                  <a:srgbClr val="000000"/>
                </a:solidFill>
                <a:latin typeface="Arial"/>
                <a:ea typeface="DejaVu Sans"/>
              </a:rPr>
              <a:t>Available</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at</a:t>
            </a:r>
            <a:r>
              <a:rPr lang="pt-PT" sz="1400" b="0" i="1" strike="noStrike" spc="-1" dirty="0">
                <a:solidFill>
                  <a:srgbClr val="000000"/>
                </a:solidFill>
                <a:latin typeface="Arial"/>
                <a:ea typeface="DejaVu Sans"/>
              </a:rPr>
              <a:t>: </a:t>
            </a:r>
            <a:r>
              <a:rPr lang="pt-PT" sz="1400" b="0" i="1" u="sng" strike="noStrike" spc="-1" dirty="0">
                <a:solidFill>
                  <a:srgbClr val="0563C1"/>
                </a:solidFill>
                <a:uFillTx/>
                <a:latin typeface="Arial"/>
                <a:ea typeface="DejaVu Sans"/>
                <a:hlinkClick r:id="rId8"/>
              </a:rPr>
              <a:t>https://www.upliftevents.com.au/blog/fun-team-building-activity-ideas/</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accessed</a:t>
            </a:r>
            <a:r>
              <a:rPr lang="pt-PT" sz="1400" b="0" i="1" strike="noStrike" spc="-1" dirty="0">
                <a:solidFill>
                  <a:srgbClr val="000000"/>
                </a:solidFill>
                <a:latin typeface="Arial"/>
                <a:ea typeface="DejaVu Sans"/>
              </a:rPr>
              <a:t> 10</a:t>
            </a:r>
            <a:r>
              <a:rPr lang="pt-PT" sz="1400" b="0" i="1" strike="noStrike" spc="-1" baseline="30000" dirty="0">
                <a:solidFill>
                  <a:srgbClr val="000000"/>
                </a:solidFill>
                <a:latin typeface="Arial"/>
                <a:ea typeface="DejaVu Sans"/>
              </a:rPr>
              <a:t>th</a:t>
            </a:r>
            <a:r>
              <a:rPr lang="pt-PT" sz="1400" b="0" i="1" strike="noStrike" spc="-1" dirty="0">
                <a:solidFill>
                  <a:srgbClr val="000000"/>
                </a:solidFill>
                <a:latin typeface="Arial"/>
                <a:ea typeface="DejaVu Sans"/>
              </a:rPr>
              <a:t> </a:t>
            </a:r>
            <a:r>
              <a:rPr lang="pt-PT" sz="1400" b="0" i="1" strike="noStrike" spc="-1" dirty="0" err="1">
                <a:solidFill>
                  <a:srgbClr val="000000"/>
                </a:solidFill>
                <a:latin typeface="Arial"/>
                <a:ea typeface="DejaVu Sans"/>
              </a:rPr>
              <a:t>December</a:t>
            </a:r>
            <a:r>
              <a:rPr lang="pt-PT" sz="1400" b="0" i="1" strike="noStrike" spc="-1" dirty="0">
                <a:solidFill>
                  <a:srgbClr val="000000"/>
                </a:solidFill>
                <a:latin typeface="Arial"/>
                <a:ea typeface="DejaVu Sans"/>
              </a:rPr>
              <a:t> 2019)</a:t>
            </a:r>
            <a:endParaRPr lang="pt-PT" sz="1400" b="0" strike="noStrike" spc="-1" dirty="0">
              <a:latin typeface="Arial"/>
            </a:endParaRPr>
          </a:p>
          <a:p>
            <a:pPr>
              <a:lnSpc>
                <a:spcPct val="150000"/>
              </a:lnSpc>
            </a:pPr>
            <a:endParaRPr lang="pt-PT" sz="1400" b="0" strike="noStrike" spc="-1">
              <a:latin typeface="Arial"/>
            </a:endParaRPr>
          </a:p>
          <a:p>
            <a:pPr>
              <a:lnSpc>
                <a:spcPct val="100000"/>
              </a:lnSpc>
            </a:pPr>
            <a:endParaRPr lang="pt-PT" sz="1400" b="0" strike="noStrike" spc="-1">
              <a:latin typeface="Arial"/>
            </a:endParaRPr>
          </a:p>
          <a:p>
            <a:pPr>
              <a:lnSpc>
                <a:spcPct val="100000"/>
              </a:lnSpc>
            </a:pPr>
            <a:endParaRPr lang="pt-PT" sz="14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TF00001241</Template>
  <TotalTime>93</TotalTime>
  <Words>350</Words>
  <Application>Microsoft Office PowerPoint</Application>
  <PresentationFormat>Ecrã Panorâmico</PresentationFormat>
  <Paragraphs>198</Paragraphs>
  <Slides>18</Slides>
  <Notes>0</Notes>
  <HiddenSlides>0</HiddenSlides>
  <ScaleCrop>false</ScaleCrop>
  <HeadingPairs>
    <vt:vector size="4" baseType="variant">
      <vt:variant>
        <vt:lpstr>Tema</vt:lpstr>
      </vt:variant>
      <vt:variant>
        <vt:i4>6</vt:i4>
      </vt:variant>
      <vt:variant>
        <vt:lpstr>Títulos dos diapositivos</vt:lpstr>
      </vt:variant>
      <vt:variant>
        <vt:i4>18</vt:i4>
      </vt:variant>
    </vt:vector>
  </HeadingPairs>
  <TitlesOfParts>
    <vt:vector size="24" baseType="lpstr">
      <vt:lpstr>Office Theme</vt:lpstr>
      <vt:lpstr>Office Theme</vt:lpstr>
      <vt:lpstr>Office Theme</vt:lpstr>
      <vt:lpstr>Office Theme</vt:lpstr>
      <vt:lpstr>Office Theme</vt:lpstr>
      <vt:lpstr>Office Theme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subject/>
  <dc:creator>oana olari</dc:creator>
  <dc:description/>
  <cp:lastModifiedBy/>
  <cp:revision>340</cp:revision>
  <cp:lastPrinted>2019-12-12T16:13:00Z</cp:lastPrinted>
  <dcterms:created xsi:type="dcterms:W3CDTF">2019-11-09T15:50:08Z</dcterms:created>
  <dcterms:modified xsi:type="dcterms:W3CDTF">2019-12-18T14:17:49Z</dcterms:modified>
  <dc:language>pt-PT</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0</vt:i4>
  </property>
  <property fmtid="{D5CDD505-2E9C-101B-9397-08002B2CF9AE}" pid="8" name="PresentationFormat">
    <vt:lpwstr>Widescreen</vt:lpwstr>
  </property>
  <property fmtid="{D5CDD505-2E9C-101B-9397-08002B2CF9AE}" pid="9" name="ScaleCrop">
    <vt:bool>false</vt:bool>
  </property>
  <property fmtid="{D5CDD505-2E9C-101B-9397-08002B2CF9AE}" pid="10" name="ShareDoc">
    <vt:bool>false</vt:bool>
  </property>
  <property fmtid="{D5CDD505-2E9C-101B-9397-08002B2CF9AE}" pid="11" name="Slides">
    <vt:i4>18</vt:i4>
  </property>
</Properties>
</file>