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298" r:id="rId5"/>
    <p:sldId id="283" r:id="rId6"/>
    <p:sldId id="299" r:id="rId7"/>
    <p:sldId id="300" r:id="rId8"/>
    <p:sldId id="301" r:id="rId9"/>
    <p:sldId id="303" r:id="rId10"/>
    <p:sldId id="256" r:id="rId11"/>
    <p:sldId id="30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8F9227-8388-43BA-AA00-862F99AE01C8}" v="11" dt="2022-11-21T17:19:11.383"/>
  </p1510:revLst>
</p1510:revInfo>
</file>

<file path=ppt/tableStyles.xml><?xml version="1.0" encoding="utf-8"?>
<a:tblStyleLst xmlns:a="http://schemas.openxmlformats.org/drawingml/2006/main" def="{073A0DAA-6AF3-43AB-8588-CEC1D06C72B9}">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53"/>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Salim (1807323)" userId="efc01643-bd9d-427d-ba82-0f276aeabff1" providerId="ADAL" clId="{098F9227-8388-43BA-AA00-862F99AE01C8}"/>
    <pc:docChg chg="undo custSel addSld delSld modSld">
      <pc:chgData name="Mohammed Salim (1807323)" userId="efc01643-bd9d-427d-ba82-0f276aeabff1" providerId="ADAL" clId="{098F9227-8388-43BA-AA00-862F99AE01C8}" dt="2022-11-21T17:25:59.393" v="379" actId="20577"/>
      <pc:docMkLst>
        <pc:docMk/>
      </pc:docMkLst>
      <pc:sldChg chg="addSp delSp modSp mod">
        <pc:chgData name="Mohammed Salim (1807323)" userId="efc01643-bd9d-427d-ba82-0f276aeabff1" providerId="ADAL" clId="{098F9227-8388-43BA-AA00-862F99AE01C8}" dt="2022-11-09T11:41:22.651" v="243" actId="1076"/>
        <pc:sldMkLst>
          <pc:docMk/>
          <pc:sldMk cId="59582380" sldId="256"/>
        </pc:sldMkLst>
        <pc:spChg chg="mod">
          <ac:chgData name="Mohammed Salim (1807323)" userId="efc01643-bd9d-427d-ba82-0f276aeabff1" providerId="ADAL" clId="{098F9227-8388-43BA-AA00-862F99AE01C8}" dt="2022-11-09T11:41:22.651" v="243" actId="1076"/>
          <ac:spMkLst>
            <pc:docMk/>
            <pc:sldMk cId="59582380" sldId="256"/>
            <ac:spMk id="5" creationId="{57343530-EA27-15C9-4BD1-902B3353DE97}"/>
          </ac:spMkLst>
        </pc:spChg>
        <pc:spChg chg="add mod">
          <ac:chgData name="Mohammed Salim (1807323)" userId="efc01643-bd9d-427d-ba82-0f276aeabff1" providerId="ADAL" clId="{098F9227-8388-43BA-AA00-862F99AE01C8}" dt="2022-11-09T11:39:05.488" v="211" actId="571"/>
          <ac:spMkLst>
            <pc:docMk/>
            <pc:sldMk cId="59582380" sldId="256"/>
            <ac:spMk id="6" creationId="{D477FBEF-F9C6-E83A-8387-0A93DD144669}"/>
          </ac:spMkLst>
        </pc:spChg>
        <pc:picChg chg="del">
          <ac:chgData name="Mohammed Salim (1807323)" userId="efc01643-bd9d-427d-ba82-0f276aeabff1" providerId="ADAL" clId="{098F9227-8388-43BA-AA00-862F99AE01C8}" dt="2022-11-09T11:35:00.702" v="162" actId="21"/>
          <ac:picMkLst>
            <pc:docMk/>
            <pc:sldMk cId="59582380" sldId="256"/>
            <ac:picMk id="1026" creationId="{777B21AC-4000-C4D5-019D-933B007B633C}"/>
          </ac:picMkLst>
        </pc:picChg>
      </pc:sldChg>
      <pc:sldChg chg="addSp delSp modSp del mod">
        <pc:chgData name="Mohammed Salim (1807323)" userId="efc01643-bd9d-427d-ba82-0f276aeabff1" providerId="ADAL" clId="{098F9227-8388-43BA-AA00-862F99AE01C8}" dt="2022-11-21T17:24:26.272" v="364" actId="2696"/>
        <pc:sldMkLst>
          <pc:docMk/>
          <pc:sldMk cId="26150787" sldId="305"/>
        </pc:sldMkLst>
        <pc:spChg chg="add del mod">
          <ac:chgData name="Mohammed Salim (1807323)" userId="efc01643-bd9d-427d-ba82-0f276aeabff1" providerId="ADAL" clId="{098F9227-8388-43BA-AA00-862F99AE01C8}" dt="2022-11-09T11:40:44.161" v="229"/>
          <ac:spMkLst>
            <pc:docMk/>
            <pc:sldMk cId="26150787" sldId="305"/>
            <ac:spMk id="5" creationId="{CB579B1E-CCA2-D9F9-FD6E-7FC59FD9773F}"/>
          </ac:spMkLst>
        </pc:spChg>
        <pc:spChg chg="mod">
          <ac:chgData name="Mohammed Salim (1807323)" userId="efc01643-bd9d-427d-ba82-0f276aeabff1" providerId="ADAL" clId="{098F9227-8388-43BA-AA00-862F99AE01C8}" dt="2022-11-09T11:40:11.242" v="223" actId="14100"/>
          <ac:spMkLst>
            <pc:docMk/>
            <pc:sldMk cId="26150787" sldId="305"/>
            <ac:spMk id="6" creationId="{692DEBED-0123-4487-6C06-147617D2DA40}"/>
          </ac:spMkLst>
        </pc:spChg>
      </pc:sldChg>
      <pc:sldChg chg="addSp delSp modSp new mod">
        <pc:chgData name="Mohammed Salim (1807323)" userId="efc01643-bd9d-427d-ba82-0f276aeabff1" providerId="ADAL" clId="{098F9227-8388-43BA-AA00-862F99AE01C8}" dt="2022-11-21T17:25:59.393" v="379" actId="20577"/>
        <pc:sldMkLst>
          <pc:docMk/>
          <pc:sldMk cId="4141829754" sldId="306"/>
        </pc:sldMkLst>
        <pc:spChg chg="add del mod">
          <ac:chgData name="Mohammed Salim (1807323)" userId="efc01643-bd9d-427d-ba82-0f276aeabff1" providerId="ADAL" clId="{098F9227-8388-43BA-AA00-862F99AE01C8}" dt="2022-11-09T11:39:52.841" v="221"/>
          <ac:spMkLst>
            <pc:docMk/>
            <pc:sldMk cId="4141829754" sldId="306"/>
            <ac:spMk id="4" creationId="{81FA1353-DFA0-3772-8935-4181EF04A385}"/>
          </ac:spMkLst>
        </pc:spChg>
        <pc:spChg chg="add del mod">
          <ac:chgData name="Mohammed Salim (1807323)" userId="efc01643-bd9d-427d-ba82-0f276aeabff1" providerId="ADAL" clId="{098F9227-8388-43BA-AA00-862F99AE01C8}" dt="2022-11-09T11:39:50.681" v="218"/>
          <ac:spMkLst>
            <pc:docMk/>
            <pc:sldMk cId="4141829754" sldId="306"/>
            <ac:spMk id="5" creationId="{448BB381-6BB4-E583-969C-57910AAE20F9}"/>
          </ac:spMkLst>
        </pc:spChg>
        <pc:spChg chg="add mod">
          <ac:chgData name="Mohammed Salim (1807323)" userId="efc01643-bd9d-427d-ba82-0f276aeabff1" providerId="ADAL" clId="{098F9227-8388-43BA-AA00-862F99AE01C8}" dt="2022-11-21T17:25:59.393" v="379" actId="20577"/>
          <ac:spMkLst>
            <pc:docMk/>
            <pc:sldMk cId="4141829754" sldId="306"/>
            <ac:spMk id="6" creationId="{AE4108B0-88CD-3015-7407-DADBBDCCD49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11/21/2022</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0"/>
    </inkml:context>
    <inkml:brush xml:id="br0">
      <inkml:brushProperty name="width" value="0.1" units="cm"/>
      <inkml:brushProperty name="height" value="0.1" units="cm"/>
    </inkml:brush>
  </inkml:definitions>
  <inkml:trace contextRef="#ctx0" brushRef="#br0">2783 6308 16383 0 0,'0'5'0'0'0,"0"7"0"0"0,0 5 0 0 0,0 6 0 0 0,5-2 0 0 0,3 2 0 0 0,4 0 0 0 0,7 2 0 0 0,9 2 0 0 0,6 1 0 0 0,9 5 0 0 0,8 3 0 0 0,5-1 0 0 0,4 0 0 0 0,3-2 0 0 0,1-2 0 0 0,2-6 0 0 0,5-2 0 0 0,1-5 0 0 0,-1 0 0 0 0,-1-4 0 0 0,3-5 0 0 0,6-2 0 0 0,6-4 0 0 0,4-2 0 0 0,-3 0 0 0 0,2 3 0 0 0,1 2 0 0 0,8 4 0 0 0,-3 1 0 0 0,6 3 0 0 0,0 0 0 0 0,6 2 0 0 0,2-2 0 0 0,-3 2 0 0 0,3-2 0 0 0,1 2 0 0 0,-5 3 0 0 0,5 3 0 0 0,3 2 0 0 0,-1 3 0 0 0,4 2 0 0 0,2 0 0 0 0,4 1 0 0 0,3-1 0 0 0,7 1 0 0 0,8-1 0 0 0,8 0 0 0 0,12 1 0 0 0,5-1 0 0 0,7 0 0 0 0,8 0 0 0 0,0-5 0 0 0,2-2 0 0 0,2 1 0 0 0,4-4 0 0 0,2 0 0 0 0,6 1 0 0 0,3-2 0 0 0,1 1 0 0 0,2-4 0 0 0,3 1 0 0 0,-4-1 0 0 0,4 0 0 0 0,-1-2 0 0 0,-4 3 0 0 0,-1-3 0 0 0,-3-3 0 0 0,4-3 0 0 0,0-3 0 0 0,-6 3 0 0 0,-4 0 0 0 0,-3-1 0 0 0,2-1 0 0 0,0-2 0 0 0,6-2 0 0 0,3 5 0 0 0,0 1 0 0 0,-1-1 0 0 0,5-1 0 0 0,5-2 0 0 0,0-1 0 0 0,4-1 0 0 0,3-1 0 0 0,3 0 0 0 0,4 0 0 0 0,7 0 0 0 0,2-1 0 0 0,7 1 0 0 0,0-5 0 0 0,4-7 0 0 0,-1 0 0 0 0,-4-5 0 0 0,2 2 0 0 0,-2-2 0 0 0,-2-3 0 0 0,-4 2 0 0 0,-2 4 0 0 0,-3 0 0 0 0,0 1 0 0 0,-6-1 0 0 0,-3 2 0 0 0,-5 2 0 0 0,-6 4 0 0 0,-6-3 0 0 0,-2 0 0 0 0,-10 2 0 0 0,-2 3 0 0 0,-1 1 0 0 0,1 1 0 0 0,-2 1 0 0 0,-8 1 0 0 0,2 0 0 0 0,-4 1 0 0 0,2-1 0 0 0,-2-4 0 0 0,-7-3 0 0 0,-7 1 0 0 0,4-4 0 0 0,1 0 0 0 0,-1-3 0 0 0,1 0 0 0 0,-8-2 0 0 0,4-4 0 0 0,-5-3 0 0 0,0-4 0 0 0,1-1 0 0 0,5-2 0 0 0,4 0 0 0 0,-1-1 0 0 0,1 1 0 0 0,-2-1 0 0 0,1 6 0 0 0,-3 1 0 0 0,-5 5 0 0 0,-9 5 0 0 0,0 1 0 0 0,0 1 0 0 0,-2 4 0 0 0,-4-3 0 0 0,1 0 0 0 0,-2 3 0 0 0,4 2 0 0 0,-3 1 0 0 0,-8 3 0 0 0,-5 0 0 0 0,-2 1 0 0 0,-1 0 0 0 0,1 1 0 0 0,0-1 0 0 0,0 1 0 0 0,-4-1 0 0 0,-7 0 0 0 0,-1 0 0 0 0,-3-5 0 0 0,-5-1 0 0 0,1-1 0 0 0,1 2 0 0 0,-4-3 0 0 0,-2-1 0 0 0,-2 1 0 0 0,-1-2 0 0 0,-3 0 0 0 0,1-3 0 0 0,-1 0 0 0 0,0-2 0 0 0,0 2 0 0 0,5-3 0 0 0,3 2 0 0 0,-1 3 0 0 0,5 4 0 0 0,-1-2 0 0 0,4 0 0 0 0,0 2 0 0 0,2-3 0 0 0,-1 1 0 0 0,-4 1 0 0 0,2-2 0 0 0,-2-1 0 0 0,-1 3 0 0 0,-10 2 0 0 0,1 3 0 0 0,1 1 0 0 0,-6 1 0 0 0,-8 6 0 0 0,-1 2 0 0 0,0 4 0 0 0,4 1 0 0 0,-4-1 0 0 0,2 1 0 0 0,-9 0 0 0 0,-6-3 0 0 0,-5 2 0 0 0,-2-1 0 0 0,-1-2 0 0 0,-6-2 0 0 0,-7-2 0 0 0,-6-2 0 0 0,-10-7 0 0 0,-12-6 0 0 0,-8-7 0 0 0,-8-11 0 0 0,-3-4 0 0 0,-2-7 0 0 0,-3-7 0 0 0,-4 1 0 0 0,-2-3 0 0 0,0-3 0 0 0,3-1 0 0 0,1 2 0 0 0,3 0 0 0 0,0-5 0 0 0,-4-4 0 0 0,0-6 0 0 0,-1-2 0 0 0,2 1 0 0 0,1-3 0 0 0,2 0 0 0 0,1 3 0 0 0,0-2 0 0 0,1 0 0 0 0,1-2 0 0 0,-6 0 0 0 0,-2 3 0 0 0,0-1 0 0 0,2-5 0 0 0,0-4 0 0 0,3 1 0 0 0,1 0 0 0 0,0 2 0 0 0,1 4 0 0 0,1 5 0 0 0,-1 8 0 0 0,0 4 0 0 0,0 7 0 0 0,0 6 0 0 0,1 5 0 0 0,-1 4 0 0 0,0 2 0 0 0,0 2 0 0 0,0 0 0 0 0,0 0 0 0 0,0 0 0 0 0,6 5 0 0 0,6 6 0 0 0,13 6 0 0 0,7 10 0 0 0,10 5 0 0 0,13 6 0 0 0,7 8 0 0 0,12 9 0 0 0,1 6 0 0 0,1 2 0 0 0,3 5 0 0 0,-1 0 0 0 0,2-1 0 0 0,4 2 0 0 0,-1-1 0 0 0,1 3 0 0 0,2-1 0 0 0,4 2 0 0 0,-4-1 0 0 0,1-4 0 0 0,0-7 0 0 0,-1-5 0 0 0,-1-3 0 0 0,-4 1 0 0 0,-4 0 0 0 0,-6 2 0 0 0,-3 0 0 0 0,-2-4 0 0 0,-1-1 0 0 0,-3 0 0 0 0,1 2 0 0 0,-1-3 0 0 0,2-1 0 0 0,-1 2 0 0 0,0-3 0 0 0,1 0 0 0 0,-1 2 0 0 0,-4 2 0 0 0,-3 2 0 0 0,-5 2 0 0 0,0 1 0 0 0,2 1 0 0 0,-3 0 0 0 0,2 1 0 0 0,-4-1 0 0 0,1 0 0 0 0,-1 1 0 0 0,-4-6 0 0 0,1-2 0 0 0,-3-4 0 0 0,-1 0 0 0 0,-3-4 0 0 0,-8 1 0 0 0,-4-2 0 0 0,-6 2 0 0 0,0-2 0 0 0,0-3 0 0 0,4 1 0 0 0,1 0 0 0 0,4 2 0 0 0,1 4 0 0 0,-3 4 0 0 0,-3-1 0 0 0,1-5 0 0 0,3-4 0 0 0,0-4 0 0 0,2 1 0 0 0,0 5 0 0 0,2-1 0 0 0,0 4 0 0 0,0 3 0 0 0,-6 4 0 0 0,0-3 0 0 0,-7 1 0 0 0,0-3 0 0 0,-3 0 0 0 0,1 2 0 0 0,-3 2 0 0 0,3-2 0 0 0,-3 0 0 0 0,-3 2 0 0 0,1-3 0 0 0,0 0 0 0 0,2 2 0 0 0,-1 2 0 0 0,4-2 0 0 0,-3-1 0 0 0,-3 2 0 0 0,-2 2 0 0 0,1 2 0 0 0,0 1 0 0 0,-3 1 0 0 0,-2 1 0 0 0,4 0 0 0 0,0 1 0 0 0,-2-1 0 0 0,0 0 0 0 0,1 1 0 0 0,1-1 0 0 0,-1 0 0 0 0,-3 0 0 0 0,0 0 0 0 0,-3 0 0 0 0,-2 0 0 0 0,1 5 0 0 0,-2 1 0 0 0,1 0 0 0 0,0 4 0 0 0,-1 1 0 0 0,1-3 0 0 0,-6-2 0 0 0,-1-2 0 0 0,-5 3 0 0 0,0 1 0 0 0,-5 3 0 0 0,-4 1 0 0 0,-3-3 0 0 0,-4-2 0 0 0,-2 2 0 0 0,-2 0 0 0 0,-1-2 0 0 0,1-1 0 0 0,-1 2 0 0 0,6 0 0 0 0,2-6 0 0 0,-1 2 0 0 0,0-1 0 0 0,-1 5 0 0 0,-3 1 0 0 0,-1-1 0 0 0,-1 3 0 0 0,2-1 0 0 0,-3-1 0 0 0,-5-3 0 0 0,-1 3 0 0 0,-5-1 0 0 0,-6 4 0 0 0,0 0 0 0 0,-3 2 0 0 0,4 0 0 0 0,3-4 0 0 0,0-7 0 0 0,-4 0 0 0 0,-4-1 0 0 0,-4 5 0 0 0,-7 1 0 0 0,-6 4 0 0 0,1 0 0 0 0,-5 3 0 0 0,0-1 0 0 0,-4 2 0 0 0,0-2 0 0 0,-2 2 0 0 0,2-2 0 0 0,-2 1 0 0 0,-3-1 0 0 0,1-3 0 0 0,-1-4 0 0 0,3-3 0 0 0,4-2 0 0 0,4-2 0 0 0,5 0 0 0 0,2-5 0 0 0,7-3 0 0 0,3 2 0 0 0,0 0 0 0 0,-1-3 0 0 0,-2 0 0 0 0,-2 2 0 0 0,0 1 0 0 0,-3 3 0 0 0,1 1 0 0 0,-1 1 0 0 0,0 1 0 0 0,1 0 0 0 0,-2-5 0 0 0,7-1 0 0 0,2-5 0 0 0,4 0 0 0 0,6-4 0 0 0,6 1 0 0 0,-1-1 0 0 0,0 0 0 0 0,2-1 0 0 0,2 2 0 0 0,3-2 0 0 0,0-2 0 0 0,2-4 0 0 0,1 2 0 0 0,0-1 0 0 0,-1-1 0 0 0,0 3 0 0 0,1 0 0 0 0,0-3 0 0 0,4-6 0 0 0,2-4 0 0 0,1-6 0 0 0,3-7 0 0 0,6-5 0 0 0,5-9 0 0 0,4-10 0 0 0,3-7 0 0 0,3-6 0 0 0,1-8 0 0 0,0-5 0 0 0,5-5 0 0 0,2 0 0 0 0,6-3 0 0 0,-1-4 0 0 0,3 1 0 0 0,0 0 0 0 0,1 2 0 0 0,-1 5 0 0 0,1 4 0 0 0,-2 3 0 0 0,-2-2 0 0 0,-6 5 0 0 0,-2 3 0 0 0,2-4 0 0 0,1-1 0 0 0,-1-1 0 0 0,-2 2 0 0 0,-3 5 0 0 0,0 3 0 0 0,0 1 0 0 0,-2 3 0 0 0,0 1 0 0 0,-2 4 0 0 0,2-1 0 0 0,0-3 0 0 0,0 3 0 0 0,0 3 0 0 0,0 4 0 0 0,-1 4 0 0 0,1 2 0 0 0,-4-2 0 0 0,-4-2 0 0 0,2 2 0 0 0,0 1 0 0 0,2 1 0 0 0,-4-4 0 0 0,-1 0 0 0 0,3-5 0 0 0,0 1 0 0 0,2-4 0 0 0,2 2 0 0 0,1 7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1"/>
    </inkml:context>
    <inkml:brush xml:id="br0">
      <inkml:brushProperty name="width" value="0.1" units="cm"/>
      <inkml:brushProperty name="height" value="0.1" units="cm"/>
    </inkml:brush>
  </inkml:definitions>
  <inkml:trace contextRef="#ctx0" brushRef="#br0">22214 5964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2"/>
    </inkml:context>
    <inkml:brush xml:id="br0">
      <inkml:brushProperty name="width" value="0.1" units="cm"/>
      <inkml:brushProperty name="height" value="0.1" units="cm"/>
    </inkml:brush>
  </inkml:definitions>
  <inkml:trace contextRef="#ctx0" brushRef="#br0">22226 5816 16383 0 0,'-5'0'0'0'0,"-6"0"0"0"0,-12 0 0 0 0,-11 0 0 0 0,-10 4 0 0 0,-3 8 0 0 0,-2 6 0 0 0,-4 9 0 0 0,-2 6 0 0 0,3 7 0 0 0,1 6 0 0 0,4 6 0 0 0,5 3 0 0 0,5-2 0 0 0,3-6 0 0 0,8 0 0 0 0,4 1 0 0 0,5 2 0 0 0,5 3 0 0 0,5-3 0 0 0,4 0 0 0 0,7-3 0 0 0,3-5 0 0 0,0-5 0 0 0,5-4 0 0 0,4-2 0 0 0,4-7 0 0 0,5-2 0 0 0,7-5 0 0 0,8-5 0 0 0,7-5 0 0 0,6-4 0 0 0,-1-7 0 0 0,-1-3 0 0 0,2-5 0 0 0,2-5 0 0 0,1-6 0 0 0,-4-2 0 0 0,-6-3 0 0 0,-1-2 0 0 0,-3 0 0 0 0,-9 0 0 0 0,-4 0 0 0 0,-4-4 0 0 0,0-7 0 0 0,-4-6 0 0 0,-6-5 0 0 0,-6-4 0 0 0,-4-1 0 0 0,-8 3 0 0 0,-3 1 0 0 0,-6 5 0 0 0,-6 11 0 0 0,-9 6 0 0 0,-11 8 0 0 0,-17 19 0 0 0,-21 19 0 0 0,-15 23 0 0 0,6 3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3"/>
    </inkml:context>
    <inkml:brush xml:id="br0">
      <inkml:brushProperty name="width" value="0.1" units="cm"/>
      <inkml:brushProperty name="height" value="0.1" units="cm"/>
    </inkml:brush>
  </inkml:definitions>
  <inkml:trace contextRef="#ctx0" brushRef="#br0">22063 5985 16383 0 0,'0'5'0'0'0,"-5"1"0"0"0,-6 6 0 0 0,-7-1 0 0 0,0 4 0 0 0,-1 4 0 0 0,1 3 0 0 0,0 4 0 0 0,3 1 0 0 0,3 2 0 0 0,4 1 0 0 0,4-1 0 0 0,7-4 0 0 0,8-2 0 0 0,7-5 0 0 0,6-5 0 0 0,3-5 0 0 0,2-4 0 0 0,2-2 0 0 0,-1-2 0 0 0,-4-6 0 0 0,-3-2 0 0 0,-4-4 0 0 0,-6-5 0 0 0,-5-5 0 0 0,-9 1 0 0 0,-9 5 0 0 0,-3 5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4"/>
    </inkml:context>
    <inkml:brush xml:id="br0">
      <inkml:brushProperty name="width" value="0.1" units="cm"/>
      <inkml:brushProperty name="height" value="0.1" units="cm"/>
    </inkml:brush>
  </inkml:definitions>
  <inkml:trace contextRef="#ctx0" brushRef="#br0">23273 5646 16383 0 0,'0'5'0'0'0,"-5"2"0"0"0,-2 4 0 0 0,-4 0 0 0 0,-1 4 0 0 0,-2-1 0 0 0,0 2 0 0 0,-2 3 0 0 0,2 4 0 0 0,-2 2 0 0 0,2 2 0 0 0,-2 2 0 0 0,2 0 0 0 0,-1 6 0 0 0,1 6 0 0 0,-1 6 0 0 0,1 5 0 0 0,4 4 0 0 0,3-3 0 0 0,2-6 0 0 0,3-5 0 0 0,2-6 0 0 0,0-3 0 0 0,1-3 0 0 0,-1-1 0 0 0,1-1 0 0 0,4 0 0 0 0,2-1 0 0 0,4-3 0 0 0,1-2 0 0 0,3-5 0 0 0,-1 0 0 0 0,-3 2 0 0 0,1 3 0 0 0,5 2 0 0 0,-2 3 0 0 0,2-4 0 0 0,-2-1 0 0 0,-3 1 0 0 0,-4 1 0 0 0,1 2 0 0 0,5 2 0 0 0,-1 0 0 0 0,3 0 0 0 0,-1 1 0 0 0,-4-4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5"/>
    </inkml:context>
    <inkml:brush xml:id="br0">
      <inkml:brushProperty name="width" value="0.1" units="cm"/>
      <inkml:brushProperty name="height" value="0.1" units="cm"/>
    </inkml:brush>
  </inkml:definitions>
  <inkml:trace contextRef="#ctx0" brushRef="#br0">21648 5872 16383 0 0,'3'0'0'0'0,"4"3"0"0"0,3 4 0 0 0,4 4 0 0 0,2 2 0 0 0,2 7 0 0 0,0 1 0 0 0,0 4 0 0 0,0 4 0 0 0,1-1 0 0 0,-4-2 0 0 0,-4-5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6"/>
    </inkml:context>
    <inkml:brush xml:id="br0">
      <inkml:brushProperty name="width" value="0.1" units="cm"/>
      <inkml:brushProperty name="height" value="0.1" units="cm"/>
    </inkml:brush>
  </inkml:definitions>
  <inkml:trace contextRef="#ctx0" brushRef="#br0">21939 5859 16383 0 0,'0'-5'0'0'0,"0"-6"0"0"0,0-7 0 0 0,0-10 0 0 0,0-9 0 0 0,0-15 0 0 0,0-7 0 0 0,5-9 0 0 0,2-2 0 0 0,4 0 0 0 0,1 13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7"/>
    </inkml:context>
    <inkml:brush xml:id="br0">
      <inkml:brushProperty name="width" value="0.1" units="cm"/>
      <inkml:brushProperty name="height" value="0.1" units="cm"/>
    </inkml:brush>
  </inkml:definitions>
  <inkml:trace contextRef="#ctx0" brushRef="#br0">21425 6297 16383 0 0,'-5'-5'0'0'0,"-7"-6"0"0"0,0-7 0 0 0,-5-5 0 0 0,-3-3 0 0 0,2-3 0 0 0,-2-6 0 0 0,3-1 0 0 0,5 4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8"/>
    </inkml:context>
    <inkml:brush xml:id="br0">
      <inkml:brushProperty name="width" value="0.1" units="cm"/>
      <inkml:brushProperty name="height" value="0.1" units="cm"/>
    </inkml:brush>
  </inkml:definitions>
  <inkml:trace contextRef="#ctx0" brushRef="#br0">21845 6303 16383 0 0,'-5'0'0'0'0,"-7"-5"0"0"0,-6-7 0 0 0,-4-5 0 0 0,-10-6 0 0 0,-3-4 0 0 0,-1-1 0 0 0,1-7 0 0 0,-4-7 0 0 0,0-6 0 0 0,7-4 0 0 0,3-4 0 0 0,8 7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9"/>
    </inkml:context>
    <inkml:brush xml:id="br0">
      <inkml:brushProperty name="width" value="0.1" units="cm"/>
      <inkml:brushProperty name="height" value="0.1" units="cm"/>
    </inkml:brush>
  </inkml:definitions>
  <inkml:trace contextRef="#ctx0" brushRef="#br0">21846 5996 16383 0 0,'0'-5'0'0'0,"-5"-11"0"0"0,-2-23 0 0 0,-4-25 0 0 0,0-20 0 0 0,1-17 0 0 0,8-10 0 0 0,3-6 0 0 0,8 2 0 0 0,1 20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6:51.291"/>
    </inkml:context>
    <inkml:brush xml:id="br0">
      <inkml:brushProperty name="width" value="0.1" units="cm"/>
      <inkml:brushProperty name="height" value="0.1" units="cm"/>
    </inkml:brush>
  </inkml:definitions>
  <inkml:trace contextRef="#ctx0" brushRef="#br0">10095 9628 16383 0 0,'0'-3'0'0'0,"0"-5"0"0"0,0-7 0 0 0,0-17 0 0 0,0-10 0 0 0,0-8 0 0 0,0-1 0 0 0,0-1 0 0 0,0-7 0 0 0,0-3 0 0 0,0 2 0 0 0,0 5 0 0 0,0 6 0 0 0,2 10 0 0 0,2 7 0 0 0,0 8 0 0 0,-1 4 0 0 0,2 1 0 0 0,0 1 0 0 0,-1-7 0 0 0,-1-11 0 0 0,3 1 0 0 0,-1-4 0 0 0,-1-3 0 0 0,-1 5 0 0 0,2 3 0 0 0,0 2 0 0 0,-1-3 0 0 0,-1 5 0 0 0,-1 2 0 0 0,-1 2 0 0 0,0 1 0 0 0,-1 2 0 0 0,0 4 0 0 0,2-1 0 0 0,2 3 0 0 0,-1-5 0 0 0,0-3 0 0 0,1 1 0 0 0,2 2 0 0 0,2-3 0 0 0,-1 3 0 0 0,-2 0 0 0 0,0 1 0 0 0,-3 2 0 0 0,0-1 0 0 0,-2-2 0 0 0,0-1 0 0 0,0-1 0 0 0,2-4 0 0 0,2-3 0 0 0,-1-1 0 0 0,3-1 0 0 0,-1-3 0 0 0,1 1 0 0 0,-3-1 0 0 0,0 1 0 0 0,-2 2 0 0 0,-1 5 0 0 0,0 4 0 0 0,0 3 0 0 0,0 3 0 0 0,0 0 0 0 0,0 2 0 0 0,0 0 0 0 0,-1 0 0 0 0,1-1 0 0 0,3 1 0 0 0,1-3 0 0 0,1-3 0 0 0,-3-1 0 0 0,0-3 0 0 0,0-2 0 0 0,-1 4 0 0 0,2 2 0 0 0,0 0 0 0 0,1 1 0 0 0,-1-1 0 0 0,-2 1 0 0 0,0-1 0 0 0,3 2 0 0 0,0-4 0 0 0,0 0 0 0 0,1 0 0 0 0,1 3 0 0 0,-2 1 0 0 0,0 1 0 0 0,1 3 0 0 0,1 3 0 0 0,-1 0 0 0 0,-2-1 0 0 0,-2-1 0 0 0,0 0 0 0 0,0-1 0 0 0,2 2 0 0 0,0 4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7:05.084"/>
    </inkml:context>
    <inkml:brush xml:id="br0">
      <inkml:brushProperty name="width" value="0.1" units="cm"/>
      <inkml:brushProperty name="height" value="0.1" units="cm"/>
    </inkml:brush>
  </inkml:definitions>
  <inkml:trace contextRef="#ctx0" brushRef="#br0">16404 5054 16383 0 0,'0'5'0'0'0,"0"7"0"0"0,0 8 0 0 0,0 5 0 0 0,0 9 0 0 0,0 4 0 0 0,0 1 0 0 0,0 0 0 0 0,0-2 0 0 0,0 3 0 0 0,0 1 0 0 0,0-2 0 0 0,0-1 0 0 0,0-3 0 0 0,0 4 0 0 0,0 17 0 0 0,0 4 0 0 0,0 3 0 0 0,0-4 0 0 0,0-7 0 0 0,0 20 0 0 0,0 9 0 0 0,0-5 0 0 0,0-4 0 0 0,0 2 0 0 0,0-6 0 0 0,0-10 0 0 0,0-9 0 0 0,0-7 0 0 0,0-1 0 0 0,0-1 0 0 0,0-3 0 0 0,0-1 0 0 0,0-3 0 0 0,0 5 0 0 0,0 1 0 0 0,0-1 0 0 0,0 4 0 0 0,-5 11 0 0 0,-2 2 0 0 0,0-3 0 0 0,2 0 0 0 0,1-3 0 0 0,1 0 0 0 0,2 9 0 0 0,1 0 0 0 0,-1-6 0 0 0,2 0 0 0 0,-1-3 0 0 0,0-5 0 0 0,1-5 0 0 0,-1-3 0 0 0,0 2 0 0 0,0 7 0 0 0,0 0 0 0 0,0-2 0 0 0,0 2 0 0 0,0-1 0 0 0,0-2 0 0 0,5-4 0 0 0,2-2 0 0 0,0 3 0 0 0,-1 6 0 0 0,-2 1 0 0 0,-2 8 0 0 0,-1 6 0 0 0,0-2 0 0 0,-1-5 0 0 0,0-7 0 0 0,-1 0 0 0 0,1-2 0 0 0,0-4 0 0 0,0-3 0 0 0,-1-3 0 0 0,1 4 0 0 0,0 1 0 0 0,0-1 0 0 0,0-1 0 0 0,0-2 0 0 0,0-2 0 0 0,0 0 0 0 0,0-1 0 0 0,0-1 0 0 0,0 0 0 0 0,0 6 0 0 0,0 1 0 0 0,0 1 0 0 0,0-2 0 0 0,0-2 0 0 0,0-1 0 0 0,0 4 0 0 0,0 1 0 0 0,0 0 0 0 0,0-2 0 0 0,0 3 0 0 0,0 1 0 0 0,0-1 0 0 0,0-3 0 0 0,6 4 0 0 0,1 0 0 0 0,0-2 0 0 0,-2-2 0 0 0,-1-1 0 0 0,-1-3 0 0 0,-2 5 0 0 0,-1 1 0 0 0,0 10 0 0 0,0 2 0 0 0,0-8 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6:51.291"/>
    </inkml:context>
    <inkml:brush xml:id="br0">
      <inkml:brushProperty name="width" value="0.1" units="cm"/>
      <inkml:brushProperty name="height" value="0.1" units="cm"/>
    </inkml:brush>
  </inkml:definitions>
  <inkml:trace contextRef="#ctx0" brushRef="#br0">50 3667 16383 0 0,'0'-5'0'0'0,"0"-6"0"0"0,0-10 0 0 0,0-25 0 0 0,0-15 0 0 0,0-10 0 0 0,0-2 0 0 0,0-2 0 0 0,0-9 0 0 0,0-5 0 0 0,0 3 0 0 0,0 7 0 0 0,0 9 0 0 0,3 14 0 0 0,3 10 0 0 0,-1 11 0 0 0,0 7 0 0 0,2 0 0 0 0,0 3 0 0 0,-1-11 0 0 0,-2-16 0 0 0,5 2 0 0 0,-2-6 0 0 0,-1-4 0 0 0,-2 7 0 0 0,3 4 0 0 0,0 3 0 0 0,-1-4 0 0 0,-2 7 0 0 0,-1 3 0 0 0,-2 3 0 0 0,1 1 0 0 0,-2 3 0 0 0,0 6 0 0 0,3-2 0 0 0,3 5 0 0 0,-2-8 0 0 0,0-4 0 0 0,2 2 0 0 0,2 2 0 0 0,4-4 0 0 0,-2 5 0 0 0,-3-1 0 0 0,0 2 0 0 0,-4 3 0 0 0,0-2 0 0 0,-3-2 0 0 0,0-2 0 0 0,0-2 0 0 0,3-5 0 0 0,3-4 0 0 0,-2-2 0 0 0,5-1 0 0 0,-2-5 0 0 0,1 2 0 0 0,-3-2 0 0 0,-1 2 0 0 0,-3 3 0 0 0,-1 7 0 0 0,0 5 0 0 0,0 5 0 0 0,0 4 0 0 0,0 1 0 0 0,0 2 0 0 0,0 0 0 0 0,-1 0 0 0 0,1-2 0 0 0,4 2 0 0 0,2-4 0 0 0,1-4 0 0 0,-4-2 0 0 0,0-5 0 0 0,0-2 0 0 0,-2 6 0 0 0,3 2 0 0 0,1 1 0 0 0,0 1 0 0 0,0-2 0 0 0,-4 2 0 0 0,1-1 0 0 0,3 2 0 0 0,1-6 0 0 0,0 1 0 0 0,1 0 0 0 0,2 4 0 0 0,-4 1 0 0 0,1 2 0 0 0,1 4 0 0 0,2 4 0 0 0,-2 0 0 0 0,-3-1 0 0 0,-2-1 0 0 0,-1-1 0 0 0,1-1 0 0 0,2 3 0 0 0,0 6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6:51.291"/>
    </inkml:context>
    <inkml:brush xml:id="br0">
      <inkml:brushProperty name="width" value="0.1" units="cm"/>
      <inkml:brushProperty name="height" value="0.1" units="cm"/>
    </inkml:brush>
  </inkml:definitions>
  <inkml:trace contextRef="#ctx0" brushRef="#br0">50 2573 16383 0 0,'0'-3'0'0'0,"0"-5"0"0"0,0-7 0 0 0,0-17 0 0 0,0-10 0 0 0,0-8 0 0 0,0-1 0 0 0,0-1 0 0 0,0-7 0 0 0,0-3 0 0 0,0 2 0 0 0,0 5 0 0 0,0 6 0 0 0,2 10 0 0 0,2 7 0 0 0,0 8 0 0 0,-1 4 0 0 0,2 1 0 0 0,0 1 0 0 0,-1-7 0 0 0,-1-11 0 0 0,3 1 0 0 0,-1-4 0 0 0,-1-3 0 0 0,-1 5 0 0 0,2 3 0 0 0,0 2 0 0 0,-1-3 0 0 0,-1 5 0 0 0,-1 2 0 0 0,-1 2 0 0 0,0 1 0 0 0,-1 2 0 0 0,0 4 0 0 0,2-1 0 0 0,2 3 0 0 0,-1-5 0 0 0,0-3 0 0 0,1 1 0 0 0,2 2 0 0 0,2-3 0 0 0,-1 3 0 0 0,-2 0 0 0 0,0 1 0 0 0,-3 2 0 0 0,0-1 0 0 0,-2-2 0 0 0,0-1 0 0 0,0-1 0 0 0,2-4 0 0 0,2-3 0 0 0,-1-1 0 0 0,3-1 0 0 0,-1-3 0 0 0,1 1 0 0 0,-3-1 0 0 0,0 1 0 0 0,-2 2 0 0 0,-1 5 0 0 0,0 4 0 0 0,0 3 0 0 0,0 3 0 0 0,0 0 0 0 0,0 2 0 0 0,0 0 0 0 0,-1 0 0 0 0,1-1 0 0 0,3 1 0 0 0,1-3 0 0 0,1-3 0 0 0,-3-1 0 0 0,0-3 0 0 0,0-2 0 0 0,-1 4 0 0 0,2 2 0 0 0,0 0 0 0 0,1 1 0 0 0,-1-1 0 0 0,-2 1 0 0 0,0-1 0 0 0,3 2 0 0 0,0-4 0 0 0,0 0 0 0 0,1 0 0 0 0,1 3 0 0 0,-2 1 0 0 0,0 1 0 0 0,1 3 0 0 0,1 3 0 0 0,-1 0 0 0 0,-2-1 0 0 0,-2-1 0 0 0,0 0 0 0 0,0-1 0 0 0,2 2 0 0 0,0 4 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8:20.731"/>
    </inkml:context>
    <inkml:brush xml:id="br0">
      <inkml:brushProperty name="width" value="0.1" units="cm"/>
      <inkml:brushProperty name="height" value="0.1" units="cm"/>
    </inkml:brush>
  </inkml:definitions>
  <inkml:trace contextRef="#ctx0" brushRef="#br0">1873 3572 16383 0 0,'0'0'0'0'0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8:26.841"/>
    </inkml:context>
    <inkml:brush xml:id="br0">
      <inkml:brushProperty name="width" value="0.1" units="cm"/>
      <inkml:brushProperty name="height" value="0.1" units="cm"/>
    </inkml:brush>
  </inkml:definitions>
  <inkml:trace contextRef="#ctx0" brushRef="#br0">12266 8229 16383 0 0,'0'0'0'0'0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8:50.815"/>
    </inkml:context>
    <inkml:brush xml:id="br0">
      <inkml:brushProperty name="width" value="0.1" units="cm"/>
      <inkml:brushProperty name="height" value="0.1" units="cm"/>
    </inkml:brush>
  </inkml:definitions>
  <inkml:trace contextRef="#ctx0" brushRef="#br0">9768 8377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11/21/2022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a:t>
            </a:r>
            <a:br>
              <a:rPr lang="en-US" noProof="0"/>
            </a:br>
            <a:r>
              <a:rPr lang="en-US"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a:t>
            </a:r>
            <a:br>
              <a:rPr lang="en-US" noProof="0"/>
            </a:br>
            <a:r>
              <a:rPr lang="en-US"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a:solidFill>
                  <a:schemeClr val="accent1"/>
                </a:solidFill>
                <a:latin typeface="+mj-lt"/>
              </a:rPr>
              <a:t>TREY</a:t>
            </a:r>
            <a:r>
              <a:rPr lang="en-US" sz="1600" b="1" i="0" spc="-100" baseline="0" noProof="0">
                <a:solidFill>
                  <a:schemeClr val="accent1"/>
                </a:solidFill>
                <a:latin typeface="+mj-lt"/>
              </a:rPr>
              <a:t> </a:t>
            </a:r>
            <a:br>
              <a:rPr lang="en-US" sz="1600" b="1" i="0" spc="-100" baseline="0" noProof="0">
                <a:solidFill>
                  <a:schemeClr val="accent1"/>
                </a:solidFill>
                <a:latin typeface="+mj-lt"/>
              </a:rPr>
            </a:br>
            <a:r>
              <a:rPr lang="en-US" sz="1200" b="0" i="0" spc="140" baseline="0" noProof="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8.png"/><Relationship Id="rId18" Type="http://schemas.openxmlformats.org/officeDocument/2006/relationships/customXml" Target="../ink/ink9.xml"/><Relationship Id="rId26" Type="http://schemas.openxmlformats.org/officeDocument/2006/relationships/customXml" Target="../ink/ink13.xml"/><Relationship Id="rId3" Type="http://schemas.openxmlformats.org/officeDocument/2006/relationships/image" Target="../media/image3.png"/><Relationship Id="rId21" Type="http://schemas.openxmlformats.org/officeDocument/2006/relationships/image" Target="../media/image12.png"/><Relationship Id="rId7" Type="http://schemas.openxmlformats.org/officeDocument/2006/relationships/image" Target="../media/image5.png"/><Relationship Id="rId12" Type="http://schemas.openxmlformats.org/officeDocument/2006/relationships/customXml" Target="../ink/ink6.xml"/><Relationship Id="rId17" Type="http://schemas.openxmlformats.org/officeDocument/2006/relationships/image" Target="../media/image10.png"/><Relationship Id="rId25" Type="http://schemas.openxmlformats.org/officeDocument/2006/relationships/image" Target="../media/image14.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29" Type="http://schemas.openxmlformats.org/officeDocument/2006/relationships/image" Target="../media/image16.png"/><Relationship Id="rId1" Type="http://schemas.openxmlformats.org/officeDocument/2006/relationships/slideLayout" Target="../slideLayouts/slideLayout23.xml"/><Relationship Id="rId6" Type="http://schemas.openxmlformats.org/officeDocument/2006/relationships/customXml" Target="../ink/ink3.xml"/><Relationship Id="rId11" Type="http://schemas.openxmlformats.org/officeDocument/2006/relationships/image" Target="../media/image7.png"/><Relationship Id="rId24" Type="http://schemas.openxmlformats.org/officeDocument/2006/relationships/customXml" Target="../ink/ink12.xml"/><Relationship Id="rId5" Type="http://schemas.openxmlformats.org/officeDocument/2006/relationships/image" Target="../media/image4.png"/><Relationship Id="rId15" Type="http://schemas.openxmlformats.org/officeDocument/2006/relationships/image" Target="../media/image9.png"/><Relationship Id="rId23" Type="http://schemas.openxmlformats.org/officeDocument/2006/relationships/image" Target="../media/image13.png"/><Relationship Id="rId28" Type="http://schemas.openxmlformats.org/officeDocument/2006/relationships/customXml" Target="../ink/ink14.xml"/><Relationship Id="rId10" Type="http://schemas.openxmlformats.org/officeDocument/2006/relationships/customXml" Target="../ink/ink5.xml"/><Relationship Id="rId19" Type="http://schemas.openxmlformats.org/officeDocument/2006/relationships/image" Target="../media/image11.png"/><Relationship Id="rId4" Type="http://schemas.openxmlformats.org/officeDocument/2006/relationships/customXml" Target="../ink/ink2.xml"/><Relationship Id="rId9" Type="http://schemas.openxmlformats.org/officeDocument/2006/relationships/image" Target="../media/image6.png"/><Relationship Id="rId14" Type="http://schemas.openxmlformats.org/officeDocument/2006/relationships/customXml" Target="../ink/ink7.xml"/><Relationship Id="rId22" Type="http://schemas.openxmlformats.org/officeDocument/2006/relationships/customXml" Target="../ink/ink11.xml"/><Relationship Id="rId27"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ustomXml" Target="../ink/ink15.xml"/><Relationship Id="rId1" Type="http://schemas.openxmlformats.org/officeDocument/2006/relationships/slideLayout" Target="../slideLayouts/slideLayout23.xml"/><Relationship Id="rId5" Type="http://schemas.openxmlformats.org/officeDocument/2006/relationships/customXml" Target="../ink/ink17.xml"/><Relationship Id="rId4" Type="http://schemas.openxmlformats.org/officeDocument/2006/relationships/customXml" Target="../ink/ink16.xml"/></Relationships>
</file>

<file path=ppt/slides/_rels/slide7.xml.rels><?xml version="1.0" encoding="UTF-8" standalone="yes"?>
<Relationships xmlns="http://schemas.openxmlformats.org/package/2006/relationships"><Relationship Id="rId3" Type="http://schemas.openxmlformats.org/officeDocument/2006/relationships/hyperlink" Target="https://www.nursingtimes.net/opinion/-02-11-2022/" TargetMode="External"/><Relationship Id="rId2" Type="http://schemas.openxmlformats.org/officeDocument/2006/relationships/hyperlink" Target="https://pubmed.ncbi.nlm.nih.gov/17547272/" TargetMode="External"/><Relationship Id="rId1" Type="http://schemas.openxmlformats.org/officeDocument/2006/relationships/slideLayout" Target="../slideLayouts/slideLayout22.xml"/><Relationship Id="rId6" Type="http://schemas.openxmlformats.org/officeDocument/2006/relationships/hyperlink" Target="https://www.health.org.uk/publications/nhs-workforce-projections-2022" TargetMode="External"/><Relationship Id="rId5" Type="http://schemas.openxmlformats.org/officeDocument/2006/relationships/hyperlink" Target="https://www.independentnurse.co.uk/news/nursing-graduates-will-be-hit-by-proposed-loan-repayment-changes/244741/" TargetMode="External"/><Relationship Id="rId4" Type="http://schemas.openxmlformats.org/officeDocument/2006/relationships/hyperlink" Target="https://www.impact-innovation.co.uk/pestle-analysi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impact-innovation.co.uk/pestle-analysis" TargetMode="External"/><Relationship Id="rId2" Type="http://schemas.openxmlformats.org/officeDocument/2006/relationships/hyperlink" Target="https://www.rcn.org.uk/magazines/Bulletin/2018/March/Is-legislation-the-answer" TargetMode="Externa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a:xfrm>
            <a:off x="-215153" y="0"/>
            <a:ext cx="9780588" cy="6804025"/>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1671484" y="2830465"/>
            <a:ext cx="10520516" cy="875070"/>
          </a:xfrm>
        </p:spPr>
        <p:txBody>
          <a:bodyPr/>
          <a:lstStyle/>
          <a:p>
            <a:r>
              <a:rPr lang="en-US" sz="4800" dirty="0">
                <a:latin typeface="Arial" panose="020B0604020202020204" pitchFamily="34" charset="0"/>
                <a:cs typeface="Arial" panose="020B0604020202020204" pitchFamily="34" charset="0"/>
              </a:rPr>
              <a:t>Problem Solving and Decision Making</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1759974" y="3726426"/>
            <a:ext cx="7805461" cy="580921"/>
          </a:xfrm>
        </p:spPr>
        <p:txBody>
          <a:bodyPr/>
          <a:lstStyle/>
          <a:p>
            <a:r>
              <a:rPr lang="en-US" sz="2000" b="1" dirty="0">
                <a:latin typeface="Arial" panose="020B0604020202020204" pitchFamily="34" charset="0"/>
                <a:cs typeface="Arial" panose="020B0604020202020204" pitchFamily="34" charset="0"/>
              </a:rPr>
              <a:t>Mohammed Salim</a:t>
            </a:r>
          </a:p>
        </p:txBody>
      </p:sp>
      <p:graphicFrame>
        <p:nvGraphicFramePr>
          <p:cNvPr id="2" name="Table 4">
            <a:extLst>
              <a:ext uri="{FF2B5EF4-FFF2-40B4-BE49-F238E27FC236}">
                <a16:creationId xmlns:a16="http://schemas.microsoft.com/office/drawing/2014/main" id="{65F8443B-18BF-D5C6-88A9-96DDAB4D2C59}"/>
              </a:ext>
            </a:extLst>
          </p:cNvPr>
          <p:cNvGraphicFramePr>
            <a:graphicFrameLocks noGrp="1"/>
          </p:cNvGraphicFramePr>
          <p:nvPr>
            <p:extLst>
              <p:ext uri="{D42A27DB-BD31-4B8C-83A1-F6EECF244321}">
                <p14:modId xmlns:p14="http://schemas.microsoft.com/office/powerpoint/2010/main" val="69976687"/>
              </p:ext>
            </p:extLst>
          </p:nvPr>
        </p:nvGraphicFramePr>
        <p:xfrm>
          <a:off x="9565435" y="3726426"/>
          <a:ext cx="2626565" cy="580921"/>
        </p:xfrm>
        <a:graphic>
          <a:graphicData uri="http://schemas.openxmlformats.org/drawingml/2006/table">
            <a:tbl>
              <a:tblPr firstRow="1" bandRow="1">
                <a:tableStyleId>{073A0DAA-6AF3-43AB-8588-CEC1D06C72B9}</a:tableStyleId>
              </a:tblPr>
              <a:tblGrid>
                <a:gridCol w="2626565">
                  <a:extLst>
                    <a:ext uri="{9D8B030D-6E8A-4147-A177-3AD203B41FA5}">
                      <a16:colId xmlns:a16="http://schemas.microsoft.com/office/drawing/2014/main" val="1862874739"/>
                    </a:ext>
                  </a:extLst>
                </a:gridCol>
              </a:tblGrid>
              <a:tr h="580921">
                <a:tc>
                  <a:txBody>
                    <a:bodyPr/>
                    <a:lstStyle/>
                    <a:p>
                      <a:pPr algn="ctr"/>
                      <a:r>
                        <a:rPr lang="en-GB" sz="2000" dirty="0">
                          <a:latin typeface="Arial" panose="020B0604020202020204" pitchFamily="34" charset="0"/>
                          <a:cs typeface="Arial" panose="020B0604020202020204" pitchFamily="34" charset="0"/>
                        </a:rPr>
                        <a:t>BMSW 4004</a:t>
                      </a:r>
                    </a:p>
                  </a:txBody>
                  <a:tcPr/>
                </a:tc>
                <a:extLst>
                  <a:ext uri="{0D108BD9-81ED-4DB2-BD59-A6C34878D82A}">
                    <a16:rowId xmlns:a16="http://schemas.microsoft.com/office/drawing/2014/main" val="2392209427"/>
                  </a:ext>
                </a:extLst>
              </a:tr>
            </a:tbl>
          </a:graphicData>
        </a:graphic>
      </p:graphicFrame>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3"/>
          </p:nvPr>
        </p:nvSpPr>
        <p:spPr>
          <a:solidFill>
            <a:schemeClr val="tx1">
              <a:lumMod val="95000"/>
              <a:lumOff val="5000"/>
            </a:schemeClr>
          </a:solidFill>
        </p:spPr>
        <p:txBody>
          <a:bodyPr/>
          <a:lstStyle/>
          <a:p>
            <a:fld id="{19B51A1E-902D-48AF-9020-955120F399B6}" type="slidenum">
              <a:rPr lang="en-US" smtClean="0"/>
              <a:pPr/>
              <a:t>2</a:t>
            </a:fld>
            <a:endParaRPr lang="en-US"/>
          </a:p>
        </p:txBody>
      </p:sp>
      <p:pic>
        <p:nvPicPr>
          <p:cNvPr id="1026" name="Picture 2" descr="Resilience Training for Nurses - The Resiliency Solution">
            <a:extLst>
              <a:ext uri="{FF2B5EF4-FFF2-40B4-BE49-F238E27FC236}">
                <a16:creationId xmlns:a16="http://schemas.microsoft.com/office/drawing/2014/main" id="{31512469-48E9-0C85-3FAB-702B707C21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0408" y="1785782"/>
            <a:ext cx="4285592" cy="241064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D81374F-DB81-E0B3-F1E0-17D0D7AE3237}"/>
              </a:ext>
            </a:extLst>
          </p:cNvPr>
          <p:cNvSpPr txBox="1"/>
          <p:nvPr/>
        </p:nvSpPr>
        <p:spPr>
          <a:xfrm>
            <a:off x="1612490" y="890456"/>
            <a:ext cx="9173497" cy="523220"/>
          </a:xfrm>
          <a:prstGeom prst="rect">
            <a:avLst/>
          </a:prstGeom>
          <a:noFill/>
        </p:spPr>
        <p:txBody>
          <a:bodyPr wrap="square" lIns="91440" tIns="45720" rIns="91440" bIns="45720" rtlCol="0" anchor="t">
            <a:spAutoFit/>
          </a:bodyPr>
          <a:lstStyle/>
          <a:p>
            <a:pPr algn="ctr"/>
            <a:r>
              <a:rPr lang="en-GB" sz="2800" b="1" dirty="0">
                <a:latin typeface="Arial" panose="020B0604020202020204" pitchFamily="34" charset="0"/>
                <a:cs typeface="Arial" panose="020B0604020202020204" pitchFamily="34" charset="0"/>
              </a:rPr>
              <a:t>Nature and Effect of Nursing staff shortages: </a:t>
            </a:r>
          </a:p>
        </p:txBody>
      </p:sp>
      <p:sp>
        <p:nvSpPr>
          <p:cNvPr id="17" name="TextBox 16">
            <a:extLst>
              <a:ext uri="{FF2B5EF4-FFF2-40B4-BE49-F238E27FC236}">
                <a16:creationId xmlns:a16="http://schemas.microsoft.com/office/drawing/2014/main" id="{36983062-0646-A9A7-9086-0D4C224E0E53}"/>
              </a:ext>
            </a:extLst>
          </p:cNvPr>
          <p:cNvSpPr txBox="1"/>
          <p:nvPr/>
        </p:nvSpPr>
        <p:spPr>
          <a:xfrm>
            <a:off x="721775" y="1720227"/>
            <a:ext cx="6139543" cy="3293209"/>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Nursing Shortage statistics relating to Hospital and Community Health Service analysis points to an overall workforce supply deficit of 103.000 in 21/22. The Health Foundation.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One in five nurses 56 years of age or over is due to retire shortly. RCN (2022)</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Only 565  new people joining the UK register in 2021 were educated and trained in the UK, exposing over-reliance on international recruitment. RCN (2022)</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Government targets of securing 50,00 more nurses annually will still realise a 40,000 shortfall by 2023-24.  Nursing Times.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current shortage hurts the nursing practice environment, nurse retention and nursing requirements. Edith A. West W.P. Griffith Ron </a:t>
            </a:r>
            <a:r>
              <a:rPr lang="en-GB" sz="1600" dirty="0" err="1">
                <a:latin typeface="Arial" panose="020B0604020202020204" pitchFamily="34" charset="0"/>
                <a:cs typeface="Arial" panose="020B0604020202020204" pitchFamily="34" charset="0"/>
              </a:rPr>
              <a:t>Iphofen</a:t>
            </a:r>
            <a:endParaRPr lang="en-GB" sz="1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F1E8AE3-9E6E-D1D5-2034-17528EF64A4A}"/>
              </a:ext>
            </a:extLst>
          </p:cNvPr>
          <p:cNvSpPr txBox="1"/>
          <p:nvPr/>
        </p:nvSpPr>
        <p:spPr>
          <a:xfrm>
            <a:off x="7473544" y="5977823"/>
            <a:ext cx="4805516" cy="276999"/>
          </a:xfrm>
          <a:prstGeom prst="rect">
            <a:avLst/>
          </a:prstGeom>
          <a:noFill/>
        </p:spPr>
        <p:txBody>
          <a:bodyPr wrap="square">
            <a:spAutoFit/>
          </a:bodyPr>
          <a:lstStyle/>
          <a:p>
            <a:r>
              <a:rPr lang="en-GB" sz="1200"/>
              <a:t>https://www.nhsemployers.org/news/summary-nhs-people-plan-202021</a:t>
            </a:r>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3C4FD9EB-02EB-6A92-D6CA-A09596AAAE94}"/>
              </a:ext>
            </a:extLst>
          </p:cNvPr>
          <p:cNvSpPr>
            <a:spLocks noGrp="1"/>
          </p:cNvSpPr>
          <p:nvPr>
            <p:ph type="ftr" sz="quarter" idx="13"/>
          </p:nvPr>
        </p:nvSpPr>
        <p:spPr/>
        <p:txBody>
          <a:bodyPr/>
          <a:lstStyle/>
          <a:p>
            <a:r>
              <a:rPr lang="en-US" noProof="0"/>
              <a:t>Add a footer</a:t>
            </a:r>
          </a:p>
        </p:txBody>
      </p:sp>
      <p:sp>
        <p:nvSpPr>
          <p:cNvPr id="7" name="Slide Number Placeholder 6">
            <a:extLst>
              <a:ext uri="{FF2B5EF4-FFF2-40B4-BE49-F238E27FC236}">
                <a16:creationId xmlns:a16="http://schemas.microsoft.com/office/drawing/2014/main" id="{C91FB6AF-5E84-16CF-1B85-F684B8DDD009}"/>
              </a:ext>
            </a:extLst>
          </p:cNvPr>
          <p:cNvSpPr>
            <a:spLocks noGrp="1"/>
          </p:cNvSpPr>
          <p:nvPr>
            <p:ph type="sldNum" sz="quarter" idx="33"/>
          </p:nvPr>
        </p:nvSpPr>
        <p:spPr/>
        <p:txBody>
          <a:bodyPr/>
          <a:lstStyle/>
          <a:p>
            <a:fld id="{19B51A1E-902D-48AF-9020-955120F399B6}" type="slidenum">
              <a:rPr lang="en-US" noProof="0" smtClean="0"/>
              <a:pPr/>
              <a:t>3</a:t>
            </a:fld>
            <a:endParaRPr lang="en-US" noProof="0"/>
          </a:p>
        </p:txBody>
      </p:sp>
      <p:sp>
        <p:nvSpPr>
          <p:cNvPr id="9" name="TextBox 8">
            <a:extLst>
              <a:ext uri="{FF2B5EF4-FFF2-40B4-BE49-F238E27FC236}">
                <a16:creationId xmlns:a16="http://schemas.microsoft.com/office/drawing/2014/main" id="{73328709-38E2-775B-583B-A3AF435513F6}"/>
              </a:ext>
            </a:extLst>
          </p:cNvPr>
          <p:cNvSpPr txBox="1"/>
          <p:nvPr/>
        </p:nvSpPr>
        <p:spPr>
          <a:xfrm>
            <a:off x="852397" y="123118"/>
            <a:ext cx="7688424" cy="504753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care and safety of patients have been compromised by staff shortages, both in hospitals, clinics and at home. Dame Donna </a:t>
            </a:r>
            <a:r>
              <a:rPr lang="en-GB" sz="1600" dirty="0" err="1">
                <a:latin typeface="Arial" panose="020B0604020202020204" pitchFamily="34" charset="0"/>
                <a:cs typeface="Arial" panose="020B0604020202020204" pitchFamily="34" charset="0"/>
              </a:rPr>
              <a:t>Kinnar</a:t>
            </a:r>
            <a:r>
              <a:rPr lang="en-GB" sz="1600" dirty="0">
                <a:latin typeface="Arial" panose="020B0604020202020204" pitchFamily="34" charset="0"/>
                <a:cs typeface="Arial" panose="020B0604020202020204" pitchFamily="34" charset="0"/>
              </a:rPr>
              <a:t>, Nursing times RCN Chief Executive. (2020)</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Only a quarter (25%) of shifts had the targeted number of registered nurses in 2022. RCN Survey Nursing Under Unsustainable Pressure: Staffing for Safe and Effective care. (2022)</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New data reveals that in the first month of 22/23, the NHS recorded a new high of 46,00 nursing posts, exacerbating the nursing shortage. The Kings Fund Oct 2022.</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Economic insecurity through lack of guaranteed pay rise in line with inflation or above and student loans repayments,  although there is a non-repayable bursary of £5ooo and plans to increase the loans to 40yrs will mean more extended compensation, also the lowering of the repayment threshold. This leads to retention and recruitment problems and general job insecurity economic. Independent Nurse 2022. REF Gov. UK</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Lack of investment, integration, and engagement with digital health initiatives leads nurses to feel digital technology interrupts the therapeutic relationship with patients rather than supports it. Booth, G. (2021) BMI</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NMC, Nursing and Midwifery Council 2022 lays out the safe staffing required.</a:t>
            </a:r>
          </a:p>
        </p:txBody>
      </p:sp>
    </p:spTree>
    <p:extLst>
      <p:ext uri="{BB962C8B-B14F-4D97-AF65-F5344CB8AC3E}">
        <p14:creationId xmlns:p14="http://schemas.microsoft.com/office/powerpoint/2010/main" val="3579619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C84FCAE0-0D99-2DD8-9EAD-5603B2F575F9}"/>
              </a:ext>
            </a:extLst>
          </p:cNvPr>
          <p:cNvSpPr>
            <a:spLocks noGrp="1"/>
          </p:cNvSpPr>
          <p:nvPr>
            <p:ph type="title"/>
          </p:nvPr>
        </p:nvSpPr>
        <p:spPr>
          <a:xfrm>
            <a:off x="3863458" y="294141"/>
            <a:ext cx="3471406" cy="432000"/>
          </a:xfrm>
        </p:spPr>
        <p:txBody>
          <a:bodyPr/>
          <a:lstStyle/>
          <a:p>
            <a:pPr algn="ctr"/>
            <a:r>
              <a:rPr lang="en-US" sz="2800" dirty="0">
                <a:latin typeface="Arial" panose="020B0604020202020204" pitchFamily="34" charset="0"/>
                <a:cs typeface="Arial" panose="020B0604020202020204" pitchFamily="34" charset="0"/>
              </a:rPr>
              <a:t>PESTLE Analysis:</a:t>
            </a:r>
          </a:p>
        </p:txBody>
      </p:sp>
      <p:sp>
        <p:nvSpPr>
          <p:cNvPr id="2" name="Footer Placeholder 1">
            <a:extLst>
              <a:ext uri="{FF2B5EF4-FFF2-40B4-BE49-F238E27FC236}">
                <a16:creationId xmlns:a16="http://schemas.microsoft.com/office/drawing/2014/main" id="{13E04E4F-4834-0EFA-3B0E-EDFFAF1BE1E1}"/>
              </a:ext>
            </a:extLst>
          </p:cNvPr>
          <p:cNvSpPr>
            <a:spLocks noGrp="1"/>
          </p:cNvSpPr>
          <p:nvPr>
            <p:ph type="ftr" sz="quarter" idx="12"/>
          </p:nvPr>
        </p:nvSpPr>
        <p:spPr>
          <a:xfrm>
            <a:off x="432000" y="6439820"/>
            <a:ext cx="5664000" cy="295062"/>
          </a:xfrm>
        </p:spPr>
        <p:txBody>
          <a:bodyPr anchor="ctr">
            <a:normAutofit/>
          </a:bodyPr>
          <a:lstStyle/>
          <a:p>
            <a:pPr>
              <a:spcAft>
                <a:spcPts val="600"/>
              </a:spcAft>
            </a:pPr>
            <a:r>
              <a:rPr lang="en-US" noProof="0"/>
              <a:t>Add a footer</a:t>
            </a:r>
          </a:p>
        </p:txBody>
      </p:sp>
      <p:sp>
        <p:nvSpPr>
          <p:cNvPr id="3" name="Slide Number Placeholder 2">
            <a:extLst>
              <a:ext uri="{FF2B5EF4-FFF2-40B4-BE49-F238E27FC236}">
                <a16:creationId xmlns:a16="http://schemas.microsoft.com/office/drawing/2014/main" id="{96BA0F05-610E-5FC8-9D71-B422A1A7B48B}"/>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4</a:t>
            </a:fld>
            <a:endParaRPr lang="en-US" noProof="0"/>
          </a:p>
        </p:txBody>
      </p:sp>
      <p:sp>
        <p:nvSpPr>
          <p:cNvPr id="4" name="TextBox 3">
            <a:extLst>
              <a:ext uri="{FF2B5EF4-FFF2-40B4-BE49-F238E27FC236}">
                <a16:creationId xmlns:a16="http://schemas.microsoft.com/office/drawing/2014/main" id="{0BA1CBD4-1DE7-8F0B-61E0-0D964DC1E973}"/>
              </a:ext>
            </a:extLst>
          </p:cNvPr>
          <p:cNvSpPr txBox="1"/>
          <p:nvPr/>
        </p:nvSpPr>
        <p:spPr>
          <a:xfrm>
            <a:off x="2142565" y="726141"/>
            <a:ext cx="63290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id="{9194F7A7-6014-3C14-B512-91997BAC09CA}"/>
              </a:ext>
            </a:extLst>
          </p:cNvPr>
          <p:cNvSpPr txBox="1"/>
          <p:nvPr/>
        </p:nvSpPr>
        <p:spPr>
          <a:xfrm>
            <a:off x="295275" y="1362075"/>
            <a:ext cx="731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ea typeface="+mn-lt"/>
              <a:cs typeface="+mn-lt"/>
            </a:endParaRPr>
          </a:p>
        </p:txBody>
      </p:sp>
      <p:graphicFrame>
        <p:nvGraphicFramePr>
          <p:cNvPr id="8" name="Table 8">
            <a:extLst>
              <a:ext uri="{FF2B5EF4-FFF2-40B4-BE49-F238E27FC236}">
                <a16:creationId xmlns:a16="http://schemas.microsoft.com/office/drawing/2014/main" id="{A9E52061-38D7-64FC-4B71-A6902B4547B0}"/>
              </a:ext>
            </a:extLst>
          </p:cNvPr>
          <p:cNvGraphicFramePr>
            <a:graphicFrameLocks noGrp="1"/>
          </p:cNvGraphicFramePr>
          <p:nvPr>
            <p:extLst>
              <p:ext uri="{D42A27DB-BD31-4B8C-83A1-F6EECF244321}">
                <p14:modId xmlns:p14="http://schemas.microsoft.com/office/powerpoint/2010/main" val="516125292"/>
              </p:ext>
            </p:extLst>
          </p:nvPr>
        </p:nvGraphicFramePr>
        <p:xfrm>
          <a:off x="432000" y="785874"/>
          <a:ext cx="11327999" cy="5621236"/>
        </p:xfrm>
        <a:graphic>
          <a:graphicData uri="http://schemas.openxmlformats.org/drawingml/2006/table">
            <a:tbl>
              <a:tblPr firstRow="1" bandRow="1">
                <a:tableStyleId>{3B4B98B0-60AC-42C2-AFA5-B58CD77FA1E5}</a:tableStyleId>
              </a:tblPr>
              <a:tblGrid>
                <a:gridCol w="2086195">
                  <a:extLst>
                    <a:ext uri="{9D8B030D-6E8A-4147-A177-3AD203B41FA5}">
                      <a16:colId xmlns:a16="http://schemas.microsoft.com/office/drawing/2014/main" val="1185908618"/>
                    </a:ext>
                  </a:extLst>
                </a:gridCol>
                <a:gridCol w="1983195">
                  <a:extLst>
                    <a:ext uri="{9D8B030D-6E8A-4147-A177-3AD203B41FA5}">
                      <a16:colId xmlns:a16="http://schemas.microsoft.com/office/drawing/2014/main" val="1393892116"/>
                    </a:ext>
                  </a:extLst>
                </a:gridCol>
                <a:gridCol w="1904999">
                  <a:extLst>
                    <a:ext uri="{9D8B030D-6E8A-4147-A177-3AD203B41FA5}">
                      <a16:colId xmlns:a16="http://schemas.microsoft.com/office/drawing/2014/main" val="2905648328"/>
                    </a:ext>
                  </a:extLst>
                </a:gridCol>
                <a:gridCol w="1366631">
                  <a:extLst>
                    <a:ext uri="{9D8B030D-6E8A-4147-A177-3AD203B41FA5}">
                      <a16:colId xmlns:a16="http://schemas.microsoft.com/office/drawing/2014/main" val="2123931653"/>
                    </a:ext>
                  </a:extLst>
                </a:gridCol>
                <a:gridCol w="1619877">
                  <a:extLst>
                    <a:ext uri="{9D8B030D-6E8A-4147-A177-3AD203B41FA5}">
                      <a16:colId xmlns:a16="http://schemas.microsoft.com/office/drawing/2014/main" val="1692091709"/>
                    </a:ext>
                  </a:extLst>
                </a:gridCol>
                <a:gridCol w="2367102">
                  <a:extLst>
                    <a:ext uri="{9D8B030D-6E8A-4147-A177-3AD203B41FA5}">
                      <a16:colId xmlns:a16="http://schemas.microsoft.com/office/drawing/2014/main" val="2429319128"/>
                    </a:ext>
                  </a:extLst>
                </a:gridCol>
              </a:tblGrid>
              <a:tr h="200985">
                <a:tc>
                  <a:txBody>
                    <a:bodyPr/>
                    <a:lstStyle/>
                    <a:p>
                      <a:r>
                        <a:rPr lang="en-US" sz="1500" dirty="0">
                          <a:latin typeface="Arial" panose="020B0604020202020204" pitchFamily="34" charset="0"/>
                          <a:cs typeface="Arial" panose="020B0604020202020204" pitchFamily="34" charset="0"/>
                        </a:rPr>
                        <a:t>Political:</a:t>
                      </a:r>
                    </a:p>
                  </a:txBody>
                  <a:tcPr marL="67417" marR="67417" marT="33709" marB="33709"/>
                </a:tc>
                <a:tc>
                  <a:txBody>
                    <a:bodyPr/>
                    <a:lstStyle/>
                    <a:p>
                      <a:r>
                        <a:rPr lang="en-US" sz="1500" dirty="0">
                          <a:latin typeface="Arial" panose="020B0604020202020204" pitchFamily="34" charset="0"/>
                          <a:cs typeface="Arial" panose="020B0604020202020204" pitchFamily="34" charset="0"/>
                        </a:rPr>
                        <a:t>Economics:</a:t>
                      </a:r>
                    </a:p>
                  </a:txBody>
                  <a:tcPr marL="67417" marR="67417" marT="33709" marB="33709"/>
                </a:tc>
                <a:tc>
                  <a:txBody>
                    <a:bodyPr/>
                    <a:lstStyle/>
                    <a:p>
                      <a:r>
                        <a:rPr lang="en-US" sz="1500" dirty="0">
                          <a:latin typeface="Arial" panose="020B0604020202020204" pitchFamily="34" charset="0"/>
                          <a:cs typeface="Arial" panose="020B0604020202020204" pitchFamily="34" charset="0"/>
                        </a:rPr>
                        <a:t>Social:</a:t>
                      </a:r>
                    </a:p>
                  </a:txBody>
                  <a:tcPr marL="67417" marR="67417" marT="33709" marB="33709"/>
                </a:tc>
                <a:tc>
                  <a:txBody>
                    <a:bodyPr/>
                    <a:lstStyle/>
                    <a:p>
                      <a:r>
                        <a:rPr lang="en-US" sz="1500" dirty="0">
                          <a:latin typeface="Arial" panose="020B0604020202020204" pitchFamily="34" charset="0"/>
                          <a:cs typeface="Arial" panose="020B0604020202020204" pitchFamily="34" charset="0"/>
                        </a:rPr>
                        <a:t>Technology:</a:t>
                      </a:r>
                    </a:p>
                  </a:txBody>
                  <a:tcPr marL="67417" marR="67417" marT="33709" marB="33709"/>
                </a:tc>
                <a:tc>
                  <a:txBody>
                    <a:bodyPr/>
                    <a:lstStyle/>
                    <a:p>
                      <a:r>
                        <a:rPr lang="en-US" sz="1500" dirty="0">
                          <a:latin typeface="Arial" panose="020B0604020202020204" pitchFamily="34" charset="0"/>
                          <a:cs typeface="Arial" panose="020B0604020202020204" pitchFamily="34" charset="0"/>
                        </a:rPr>
                        <a:t>Legal:</a:t>
                      </a:r>
                    </a:p>
                  </a:txBody>
                  <a:tcPr marL="67417" marR="67417" marT="33709" marB="33709"/>
                </a:tc>
                <a:tc>
                  <a:txBody>
                    <a:bodyPr/>
                    <a:lstStyle/>
                    <a:p>
                      <a:r>
                        <a:rPr lang="en-US" sz="1500" dirty="0">
                          <a:latin typeface="Arial" panose="020B0604020202020204" pitchFamily="34" charset="0"/>
                          <a:cs typeface="Arial" panose="020B0604020202020204" pitchFamily="34" charset="0"/>
                        </a:rPr>
                        <a:t>Environment:</a:t>
                      </a:r>
                    </a:p>
                  </a:txBody>
                  <a:tcPr marL="67417" marR="67417" marT="33709" marB="33709"/>
                </a:tc>
                <a:extLst>
                  <a:ext uri="{0D108BD9-81ED-4DB2-BD59-A6C34878D82A}">
                    <a16:rowId xmlns:a16="http://schemas.microsoft.com/office/drawing/2014/main" val="3361455527"/>
                  </a:ext>
                </a:extLst>
              </a:tr>
              <a:tr h="3338056">
                <a:tc>
                  <a:txBody>
                    <a:bodyPr/>
                    <a:lstStyle/>
                    <a:p>
                      <a:r>
                        <a:rPr lang="en-US" sz="1500" dirty="0">
                          <a:latin typeface="Arial" panose="020B0604020202020204" pitchFamily="34" charset="0"/>
                          <a:cs typeface="Arial" panose="020B0604020202020204" pitchFamily="34" charset="0"/>
                        </a:rPr>
                        <a:t>National Shortage of nursing staff across all NHS services, from Hospital inpatient care to Residential  Nursing Homes,  and patients within the home environment. The </a:t>
                      </a:r>
                      <a:r>
                        <a:rPr lang="en-US" sz="1500" dirty="0" err="1">
                          <a:latin typeface="Arial" panose="020B0604020202020204" pitchFamily="34" charset="0"/>
                          <a:cs typeface="Arial" panose="020B0604020202020204" pitchFamily="34" charset="0"/>
                        </a:rPr>
                        <a:t>Uk</a:t>
                      </a:r>
                      <a:r>
                        <a:rPr lang="en-US" sz="1500" dirty="0">
                          <a:latin typeface="Arial" panose="020B0604020202020204" pitchFamily="34" charset="0"/>
                          <a:cs typeface="Arial" panose="020B0604020202020204" pitchFamily="34" charset="0"/>
                        </a:rPr>
                        <a:t> government’s plan to recruit 50,000 more nurses by 2024 will still leave a deficit of 40,000.</a:t>
                      </a: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txBody>
                  <a:tcPr marL="67417" marR="67417" marT="33709" marB="33709"/>
                </a:tc>
                <a:tc>
                  <a:txBody>
                    <a:bodyPr/>
                    <a:lstStyle/>
                    <a:p>
                      <a:r>
                        <a:rPr lang="en-US" sz="1500" dirty="0">
                          <a:latin typeface="Arial" panose="020B0604020202020204" pitchFamily="34" charset="0"/>
                          <a:cs typeface="Arial" panose="020B0604020202020204" pitchFamily="34" charset="0"/>
                        </a:rPr>
                        <a:t>Short-term policy cost-cutting has damaged the recruitment and training of nurses.</a:t>
                      </a:r>
                    </a:p>
                    <a:p>
                      <a:pPr lvl="0">
                        <a:buNone/>
                      </a:pPr>
                      <a:r>
                        <a:rPr lang="en-US" sz="1500" dirty="0">
                          <a:latin typeface="Arial" panose="020B0604020202020204" pitchFamily="34" charset="0"/>
                          <a:cs typeface="Arial" panose="020B0604020202020204" pitchFamily="34" charset="0"/>
                        </a:rPr>
                        <a:t>No guarantee of pay raises. Future pay rises may not match inflation. </a:t>
                      </a:r>
                    </a:p>
                    <a:p>
                      <a:pPr lvl="0">
                        <a:buNone/>
                      </a:pPr>
                      <a:r>
                        <a:rPr lang="en-US" sz="1500" dirty="0">
                          <a:latin typeface="Arial" panose="020B0604020202020204" pitchFamily="34" charset="0"/>
                          <a:cs typeface="Arial" panose="020B0604020202020204" pitchFamily="34" charset="0"/>
                        </a:rPr>
                        <a:t> Reinstatement of student loans and lowering and extending payback threshold undermine job security.</a:t>
                      </a: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txBody>
                  <a:tcPr marL="67417" marR="67417" marT="33709" marB="33709"/>
                </a:tc>
                <a:tc>
                  <a:txBody>
                    <a:bodyPr/>
                    <a:lstStyle/>
                    <a:p>
                      <a:r>
                        <a:rPr lang="en-US" sz="1500" dirty="0">
                          <a:latin typeface="Arial" panose="020B0604020202020204" pitchFamily="34" charset="0"/>
                          <a:cs typeface="Arial" panose="020B0604020202020204" pitchFamily="34" charset="0"/>
                        </a:rPr>
                        <a:t>Nursing shortages </a:t>
                      </a:r>
                      <a:r>
                        <a:rPr lang="en-GB" sz="1500" dirty="0">
                          <a:latin typeface="Arial" panose="020B0604020202020204" pitchFamily="34" charset="0"/>
                          <a:cs typeface="Arial" panose="020B0604020202020204" pitchFamily="34" charset="0"/>
                        </a:rPr>
                        <a:t>result in understaffing on shifts, pressure on the remaining </a:t>
                      </a:r>
                    </a:p>
                    <a:p>
                      <a:r>
                        <a:rPr lang="en-GB" sz="1500" dirty="0">
                          <a:latin typeface="Arial" panose="020B0604020202020204" pitchFamily="34" charset="0"/>
                          <a:cs typeface="Arial" panose="020B0604020202020204" pitchFamily="34" charset="0"/>
                        </a:rPr>
                        <a:t>workforce, and less job satisfaction,</a:t>
                      </a:r>
                      <a:r>
                        <a:rPr lang="en-US" sz="1500" dirty="0">
                          <a:latin typeface="Arial" panose="020B0604020202020204" pitchFamily="34" charset="0"/>
                          <a:cs typeface="Arial" panose="020B0604020202020204" pitchFamily="34" charset="0"/>
                        </a:rPr>
                        <a:t> leading to burnout and </a:t>
                      </a:r>
                      <a:r>
                        <a:rPr lang="en-US" sz="1500" dirty="0" err="1">
                          <a:latin typeface="Arial" panose="020B0604020202020204" pitchFamily="34" charset="0"/>
                          <a:cs typeface="Arial" panose="020B0604020202020204" pitchFamily="34" charset="0"/>
                        </a:rPr>
                        <a:t>demoralisation</a:t>
                      </a:r>
                      <a:r>
                        <a:rPr lang="en-US" sz="1500" dirty="0">
                          <a:latin typeface="Arial" panose="020B0604020202020204" pitchFamily="34" charset="0"/>
                          <a:cs typeface="Arial" panose="020B0604020202020204" pitchFamily="34" charset="0"/>
                        </a:rPr>
                        <a:t>. </a:t>
                      </a: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txBody>
                  <a:tcPr marL="67417" marR="67417" marT="33709" marB="33709"/>
                </a:tc>
                <a:tc>
                  <a:txBody>
                    <a:bodyPr/>
                    <a:lstStyle/>
                    <a:p>
                      <a:pPr lvl="0">
                        <a:buNone/>
                      </a:pPr>
                      <a:r>
                        <a:rPr lang="en-US" sz="1500" dirty="0">
                          <a:latin typeface="Arial" panose="020B0604020202020204" pitchFamily="34" charset="0"/>
                          <a:cs typeface="Arial" panose="020B0604020202020204" pitchFamily="34" charset="0"/>
                        </a:rPr>
                        <a:t>Lack of investment in digital initiatives hinders engagement and integration.</a:t>
                      </a: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p>
                      <a:pPr lvl="0">
                        <a:buNone/>
                      </a:pPr>
                      <a:endParaRPr lang="en-US" sz="1500" dirty="0">
                        <a:latin typeface="Arial" panose="020B0604020202020204" pitchFamily="34" charset="0"/>
                        <a:cs typeface="Arial" panose="020B0604020202020204" pitchFamily="34" charset="0"/>
                      </a:endParaRPr>
                    </a:p>
                  </a:txBody>
                  <a:tcPr marL="67417" marR="67417" marT="33709" marB="33709"/>
                </a:tc>
                <a:tc>
                  <a:txBody>
                    <a:bodyPr/>
                    <a:lstStyle/>
                    <a:p>
                      <a:r>
                        <a:rPr lang="en-GB" sz="1500" dirty="0">
                          <a:latin typeface="Arial" panose="020B0604020202020204" pitchFamily="34" charset="0"/>
                          <a:cs typeface="Arial" panose="020B0604020202020204" pitchFamily="34" charset="0"/>
                        </a:rPr>
                        <a:t>Policymakers must </a:t>
                      </a:r>
                      <a:r>
                        <a:rPr lang="en-GB" sz="1500" dirty="0" err="1">
                          <a:latin typeface="Arial" panose="020B0604020202020204" pitchFamily="34" charset="0"/>
                          <a:cs typeface="Arial" panose="020B0604020202020204" pitchFamily="34" charset="0"/>
                        </a:rPr>
                        <a:t>adhCouncilthe</a:t>
                      </a:r>
                      <a:r>
                        <a:rPr lang="en-GB" sz="1500" dirty="0">
                          <a:latin typeface="Arial" panose="020B0604020202020204" pitchFamily="34" charset="0"/>
                          <a:cs typeface="Arial" panose="020B0604020202020204" pitchFamily="34" charset="0"/>
                        </a:rPr>
                        <a:t> nursing and Midwifery council NMC 2022</a:t>
                      </a:r>
                      <a:r>
                        <a:rPr lang="en-US" sz="1500" dirty="0">
                          <a:latin typeface="Arial" panose="020B0604020202020204" pitchFamily="34" charset="0"/>
                          <a:cs typeface="Arial" panose="020B0604020202020204" pitchFamily="34" charset="0"/>
                        </a:rPr>
                        <a:t>. Safe Staffing is laid down in this legislation.</a:t>
                      </a:r>
                    </a:p>
                  </a:txBody>
                  <a:tcPr marL="67417" marR="67417" marT="33709" marB="33709"/>
                </a:tc>
                <a:tc>
                  <a:txBody>
                    <a:bodyPr/>
                    <a:lstStyle/>
                    <a:p>
                      <a:pPr lvl="0">
                        <a:buNone/>
                      </a:pPr>
                      <a:r>
                        <a:rPr lang="en-US" sz="1500" dirty="0">
                          <a:latin typeface="Arial" panose="020B0604020202020204" pitchFamily="34" charset="0"/>
                          <a:cs typeface="Arial" panose="020B0604020202020204" pitchFamily="34" charset="0"/>
                        </a:rPr>
                        <a:t>Nurses are </a:t>
                      </a:r>
                      <a:r>
                        <a:rPr lang="en-GB" sz="1500" dirty="0">
                          <a:latin typeface="Arial" panose="020B0604020202020204" pitchFamily="34" charset="0"/>
                          <a:cs typeface="Arial" panose="020B0604020202020204" pitchFamily="34" charset="0"/>
                        </a:rPr>
                        <a:t>aware of compromised patient safety because of a lack of staff, less</a:t>
                      </a:r>
                      <a:r>
                        <a:rPr lang="en-US" sz="1500" dirty="0">
                          <a:latin typeface="Arial" panose="020B0604020202020204" pitchFamily="34" charset="0"/>
                          <a:cs typeface="Arial" panose="020B0604020202020204" pitchFamily="34" charset="0"/>
                        </a:rPr>
                        <a:t> time given to individual patients and having to cover others’ tasks. This makes the working environment stressful, and nurses feel they cannot accomplish their role proficiently. This leads to retention and recruitment issues.</a:t>
                      </a:r>
                    </a:p>
                  </a:txBody>
                  <a:tcPr marL="67417" marR="67417" marT="33709" marB="33709"/>
                </a:tc>
                <a:extLst>
                  <a:ext uri="{0D108BD9-81ED-4DB2-BD59-A6C34878D82A}">
                    <a16:rowId xmlns:a16="http://schemas.microsoft.com/office/drawing/2014/main" val="3012228008"/>
                  </a:ext>
                </a:extLst>
              </a:tr>
            </a:tbl>
          </a:graphicData>
        </a:graphic>
      </p:graphicFrame>
    </p:spTree>
    <p:extLst>
      <p:ext uri="{BB962C8B-B14F-4D97-AF65-F5344CB8AC3E}">
        <p14:creationId xmlns:p14="http://schemas.microsoft.com/office/powerpoint/2010/main" val="4068521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7D427B9-529F-62E5-9D95-12D7830A2EE9}"/>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E7D4A0DF-D97B-A8A5-0233-2B1C3F74B155}"/>
              </a:ext>
            </a:extLst>
          </p:cNvPr>
          <p:cNvSpPr>
            <a:spLocks noGrp="1"/>
          </p:cNvSpPr>
          <p:nvPr>
            <p:ph type="sldNum" sz="quarter" idx="13"/>
          </p:nvPr>
        </p:nvSpPr>
        <p:spPr/>
        <p:txBody>
          <a:bodyPr/>
          <a:lstStyle/>
          <a:p>
            <a:fld id="{19B51A1E-902D-48AF-9020-955120F399B6}" type="slidenum">
              <a:rPr lang="en-US" noProof="0" smtClean="0"/>
              <a:pPr/>
              <a:t>5</a:t>
            </a:fld>
            <a:endParaRPr lang="en-US" noProof="0"/>
          </a:p>
        </p:txBody>
      </p:sp>
      <p:sp>
        <p:nvSpPr>
          <p:cNvPr id="5" name="TextBox 4">
            <a:extLst>
              <a:ext uri="{FF2B5EF4-FFF2-40B4-BE49-F238E27FC236}">
                <a16:creationId xmlns:a16="http://schemas.microsoft.com/office/drawing/2014/main" id="{C30C8FF7-924D-D388-8551-D6D0DBB70265}"/>
              </a:ext>
            </a:extLst>
          </p:cNvPr>
          <p:cNvSpPr txBox="1"/>
          <p:nvPr/>
        </p:nvSpPr>
        <p:spPr>
          <a:xfrm>
            <a:off x="0" y="45637"/>
            <a:ext cx="12125369"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latin typeface="Arial" panose="020B0604020202020204" pitchFamily="34" charset="0"/>
                <a:cs typeface="Arial" panose="020B0604020202020204" pitchFamily="34" charset="0"/>
              </a:rPr>
              <a:t>Fishbone Analysis</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mc:AlternateContent xmlns:mc="http://schemas.openxmlformats.org/markup-compatibility/2006" xmlns:p14="http://schemas.microsoft.com/office/powerpoint/2010/main">
        <mc:Choice Requires="p14">
          <p:contentPart p14:bwMode="auto" r:id="rId2">
            <p14:nvContentPartPr>
              <p14:cNvPr id="27" name="Ink 26">
                <a:extLst>
                  <a:ext uri="{FF2B5EF4-FFF2-40B4-BE49-F238E27FC236}">
                    <a16:creationId xmlns:a16="http://schemas.microsoft.com/office/drawing/2014/main" id="{1414A99B-D8F8-7F06-ACD3-025C55F20549}"/>
                  </a:ext>
                </a:extLst>
              </p14:cNvPr>
              <p14:cNvContentPartPr/>
              <p14:nvPr/>
            </p14:nvContentPartPr>
            <p14:xfrm>
              <a:off x="234770" y="1515458"/>
              <a:ext cx="11156703" cy="1847850"/>
            </p14:xfrm>
          </p:contentPart>
        </mc:Choice>
        <mc:Fallback xmlns="">
          <p:pic>
            <p:nvPicPr>
              <p:cNvPr id="27" name="Ink 26">
                <a:extLst>
                  <a:ext uri="{FF2B5EF4-FFF2-40B4-BE49-F238E27FC236}">
                    <a16:creationId xmlns:a16="http://schemas.microsoft.com/office/drawing/2014/main" id="{1414A99B-D8F8-7F06-ACD3-025C55F20549}"/>
                  </a:ext>
                </a:extLst>
              </p:cNvPr>
              <p:cNvPicPr/>
              <p:nvPr/>
            </p:nvPicPr>
            <p:blipFill>
              <a:blip r:embed="rId3"/>
              <a:stretch>
                <a:fillRect/>
              </a:stretch>
            </p:blipFill>
            <p:spPr>
              <a:xfrm>
                <a:off x="216779" y="1497416"/>
                <a:ext cx="11192326" cy="1883573"/>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28" name="Ink 27">
                <a:extLst>
                  <a:ext uri="{FF2B5EF4-FFF2-40B4-BE49-F238E27FC236}">
                    <a16:creationId xmlns:a16="http://schemas.microsoft.com/office/drawing/2014/main" id="{DB11BC25-8750-DF8E-53AD-A8D0934115A6}"/>
                  </a:ext>
                </a:extLst>
              </p14:cNvPr>
              <p14:cNvContentPartPr/>
              <p14:nvPr/>
            </p14:nvContentPartPr>
            <p14:xfrm>
              <a:off x="10811527" y="2236417"/>
              <a:ext cx="9525" cy="9525"/>
            </p14:xfrm>
          </p:contentPart>
        </mc:Choice>
        <mc:Fallback xmlns="">
          <p:pic>
            <p:nvPicPr>
              <p:cNvPr id="28" name="Ink 27">
                <a:extLst>
                  <a:ext uri="{FF2B5EF4-FFF2-40B4-BE49-F238E27FC236}">
                    <a16:creationId xmlns:a16="http://schemas.microsoft.com/office/drawing/2014/main" id="{DB11BC25-8750-DF8E-53AD-A8D0934115A6}"/>
                  </a:ext>
                </a:extLst>
              </p:cNvPr>
              <p:cNvPicPr/>
              <p:nvPr/>
            </p:nvPicPr>
            <p:blipFill>
              <a:blip r:embed="rId5"/>
              <a:stretch>
                <a:fillRect/>
              </a:stretch>
            </p:blipFill>
            <p:spPr>
              <a:xfrm>
                <a:off x="10335277" y="1760167"/>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9" name="Ink 28">
                <a:extLst>
                  <a:ext uri="{FF2B5EF4-FFF2-40B4-BE49-F238E27FC236}">
                    <a16:creationId xmlns:a16="http://schemas.microsoft.com/office/drawing/2014/main" id="{4EEA879D-9BAC-02C0-A3DC-93108215E97D}"/>
                  </a:ext>
                </a:extLst>
              </p14:cNvPr>
              <p14:cNvContentPartPr/>
              <p14:nvPr/>
            </p14:nvContentPartPr>
            <p14:xfrm>
              <a:off x="10486420" y="2163349"/>
              <a:ext cx="314325" cy="342900"/>
            </p14:xfrm>
          </p:contentPart>
        </mc:Choice>
        <mc:Fallback xmlns="">
          <p:pic>
            <p:nvPicPr>
              <p:cNvPr id="29" name="Ink 28">
                <a:extLst>
                  <a:ext uri="{FF2B5EF4-FFF2-40B4-BE49-F238E27FC236}">
                    <a16:creationId xmlns:a16="http://schemas.microsoft.com/office/drawing/2014/main" id="{4EEA879D-9BAC-02C0-A3DC-93108215E97D}"/>
                  </a:ext>
                </a:extLst>
              </p:cNvPr>
              <p:cNvPicPr/>
              <p:nvPr/>
            </p:nvPicPr>
            <p:blipFill>
              <a:blip r:embed="rId7"/>
              <a:stretch>
                <a:fillRect/>
              </a:stretch>
            </p:blipFill>
            <p:spPr>
              <a:xfrm>
                <a:off x="10468520" y="2145508"/>
                <a:ext cx="349767" cy="378225"/>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0" name="Ink 29">
                <a:extLst>
                  <a:ext uri="{FF2B5EF4-FFF2-40B4-BE49-F238E27FC236}">
                    <a16:creationId xmlns:a16="http://schemas.microsoft.com/office/drawing/2014/main" id="{251565DD-D89C-49ED-966C-284EC5E84FC4}"/>
                  </a:ext>
                </a:extLst>
              </p14:cNvPr>
              <p14:cNvContentPartPr/>
              <p14:nvPr/>
            </p14:nvContentPartPr>
            <p14:xfrm>
              <a:off x="10664942" y="2246856"/>
              <a:ext cx="95250" cy="114300"/>
            </p14:xfrm>
          </p:contentPart>
        </mc:Choice>
        <mc:Fallback xmlns="">
          <p:pic>
            <p:nvPicPr>
              <p:cNvPr id="30" name="Ink 29">
                <a:extLst>
                  <a:ext uri="{FF2B5EF4-FFF2-40B4-BE49-F238E27FC236}">
                    <a16:creationId xmlns:a16="http://schemas.microsoft.com/office/drawing/2014/main" id="{251565DD-D89C-49ED-966C-284EC5E84FC4}"/>
                  </a:ext>
                </a:extLst>
              </p:cNvPr>
              <p:cNvPicPr/>
              <p:nvPr/>
            </p:nvPicPr>
            <p:blipFill>
              <a:blip r:embed="rId9"/>
              <a:stretch>
                <a:fillRect/>
              </a:stretch>
            </p:blipFill>
            <p:spPr>
              <a:xfrm>
                <a:off x="10646834" y="2229271"/>
                <a:ext cx="131105" cy="149118"/>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31" name="Ink 30">
                <a:extLst>
                  <a:ext uri="{FF2B5EF4-FFF2-40B4-BE49-F238E27FC236}">
                    <a16:creationId xmlns:a16="http://schemas.microsoft.com/office/drawing/2014/main" id="{B12E8254-3F44-0F17-FBA5-E7BA5061C310}"/>
                  </a:ext>
                </a:extLst>
              </p14:cNvPr>
              <p14:cNvContentPartPr/>
              <p14:nvPr/>
            </p14:nvContentPartPr>
            <p14:xfrm>
              <a:off x="11237260" y="2163349"/>
              <a:ext cx="95250" cy="447675"/>
            </p14:xfrm>
          </p:contentPart>
        </mc:Choice>
        <mc:Fallback xmlns="">
          <p:pic>
            <p:nvPicPr>
              <p:cNvPr id="31" name="Ink 30">
                <a:extLst>
                  <a:ext uri="{FF2B5EF4-FFF2-40B4-BE49-F238E27FC236}">
                    <a16:creationId xmlns:a16="http://schemas.microsoft.com/office/drawing/2014/main" id="{B12E8254-3F44-0F17-FBA5-E7BA5061C310}"/>
                  </a:ext>
                </a:extLst>
              </p:cNvPr>
              <p:cNvPicPr/>
              <p:nvPr/>
            </p:nvPicPr>
            <p:blipFill>
              <a:blip r:embed="rId11"/>
              <a:stretch>
                <a:fillRect/>
              </a:stretch>
            </p:blipFill>
            <p:spPr>
              <a:xfrm>
                <a:off x="11218361" y="2145356"/>
                <a:ext cx="132670" cy="483302"/>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32" name="Ink 31">
                <a:extLst>
                  <a:ext uri="{FF2B5EF4-FFF2-40B4-BE49-F238E27FC236}">
                    <a16:creationId xmlns:a16="http://schemas.microsoft.com/office/drawing/2014/main" id="{E075A15D-B3F4-B52B-DB84-EDD13D2CA74E}"/>
                  </a:ext>
                </a:extLst>
              </p14:cNvPr>
              <p14:cNvContentPartPr/>
              <p14:nvPr/>
            </p14:nvContentPartPr>
            <p14:xfrm flipH="1" flipV="1">
              <a:off x="10477150" y="2113265"/>
              <a:ext cx="57898" cy="75268"/>
            </p14:xfrm>
          </p:contentPart>
        </mc:Choice>
        <mc:Fallback xmlns="">
          <p:pic>
            <p:nvPicPr>
              <p:cNvPr id="32" name="Ink 31">
                <a:extLst>
                  <a:ext uri="{FF2B5EF4-FFF2-40B4-BE49-F238E27FC236}">
                    <a16:creationId xmlns:a16="http://schemas.microsoft.com/office/drawing/2014/main" id="{E075A15D-B3F4-B52B-DB84-EDD13D2CA74E}"/>
                  </a:ext>
                </a:extLst>
              </p:cNvPr>
              <p:cNvPicPr/>
              <p:nvPr/>
            </p:nvPicPr>
            <p:blipFill>
              <a:blip r:embed="rId13"/>
              <a:stretch>
                <a:fillRect/>
              </a:stretch>
            </p:blipFill>
            <p:spPr>
              <a:xfrm flipH="1" flipV="1">
                <a:off x="10460263" y="2095274"/>
                <a:ext cx="92016" cy="111617"/>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3" name="Ink 32">
                <a:extLst>
                  <a:ext uri="{FF2B5EF4-FFF2-40B4-BE49-F238E27FC236}">
                    <a16:creationId xmlns:a16="http://schemas.microsoft.com/office/drawing/2014/main" id="{63545A04-6C36-9471-6CA6-B46136825CB5}"/>
                  </a:ext>
                </a:extLst>
              </p14:cNvPr>
              <p14:cNvContentPartPr/>
              <p14:nvPr/>
            </p14:nvContentPartPr>
            <p14:xfrm>
              <a:off x="10675830" y="1950446"/>
              <a:ext cx="9525" cy="171450"/>
            </p14:xfrm>
          </p:contentPart>
        </mc:Choice>
        <mc:Fallback xmlns="">
          <p:pic>
            <p:nvPicPr>
              <p:cNvPr id="33" name="Ink 32">
                <a:extLst>
                  <a:ext uri="{FF2B5EF4-FFF2-40B4-BE49-F238E27FC236}">
                    <a16:creationId xmlns:a16="http://schemas.microsoft.com/office/drawing/2014/main" id="{63545A04-6C36-9471-6CA6-B46136825CB5}"/>
                  </a:ext>
                </a:extLst>
              </p:cNvPr>
              <p:cNvPicPr/>
              <p:nvPr/>
            </p:nvPicPr>
            <p:blipFill>
              <a:blip r:embed="rId15"/>
              <a:stretch>
                <a:fillRect/>
              </a:stretch>
            </p:blipFill>
            <p:spPr>
              <a:xfrm>
                <a:off x="10662601" y="1932437"/>
                <a:ext cx="35719" cy="207109"/>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4" name="Ink 33">
                <a:extLst>
                  <a:ext uri="{FF2B5EF4-FFF2-40B4-BE49-F238E27FC236}">
                    <a16:creationId xmlns:a16="http://schemas.microsoft.com/office/drawing/2014/main" id="{0AF65383-F0A6-197C-1CB4-0108A206A9BF}"/>
                  </a:ext>
                </a:extLst>
              </p14:cNvPr>
              <p14:cNvContentPartPr/>
              <p14:nvPr/>
            </p14:nvContentPartPr>
            <p14:xfrm>
              <a:off x="10457217" y="2174493"/>
              <a:ext cx="47625" cy="76200"/>
            </p14:xfrm>
          </p:contentPart>
        </mc:Choice>
        <mc:Fallback xmlns="">
          <p:pic>
            <p:nvPicPr>
              <p:cNvPr id="34" name="Ink 33">
                <a:extLst>
                  <a:ext uri="{FF2B5EF4-FFF2-40B4-BE49-F238E27FC236}">
                    <a16:creationId xmlns:a16="http://schemas.microsoft.com/office/drawing/2014/main" id="{0AF65383-F0A6-197C-1CB4-0108A206A9BF}"/>
                  </a:ext>
                </a:extLst>
              </p:cNvPr>
              <p:cNvPicPr/>
              <p:nvPr/>
            </p:nvPicPr>
            <p:blipFill>
              <a:blip r:embed="rId17"/>
              <a:stretch>
                <a:fillRect/>
              </a:stretch>
            </p:blipFill>
            <p:spPr>
              <a:xfrm>
                <a:off x="10439446" y="2156854"/>
                <a:ext cx="82811" cy="111125"/>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5" name="Ink 34">
                <a:extLst>
                  <a:ext uri="{FF2B5EF4-FFF2-40B4-BE49-F238E27FC236}">
                    <a16:creationId xmlns:a16="http://schemas.microsoft.com/office/drawing/2014/main" id="{2E0C72AD-DEAF-E34F-EF4A-6F272122397F}"/>
                  </a:ext>
                </a:extLst>
              </p14:cNvPr>
              <p14:cNvContentPartPr/>
              <p14:nvPr/>
            </p14:nvContentPartPr>
            <p14:xfrm>
              <a:off x="10384866" y="2167931"/>
              <a:ext cx="123825" cy="142875"/>
            </p14:xfrm>
          </p:contentPart>
        </mc:Choice>
        <mc:Fallback xmlns="">
          <p:pic>
            <p:nvPicPr>
              <p:cNvPr id="35" name="Ink 34">
                <a:extLst>
                  <a:ext uri="{FF2B5EF4-FFF2-40B4-BE49-F238E27FC236}">
                    <a16:creationId xmlns:a16="http://schemas.microsoft.com/office/drawing/2014/main" id="{2E0C72AD-DEAF-E34F-EF4A-6F272122397F}"/>
                  </a:ext>
                </a:extLst>
              </p:cNvPr>
              <p:cNvPicPr/>
              <p:nvPr/>
            </p:nvPicPr>
            <p:blipFill>
              <a:blip r:embed="rId19"/>
              <a:stretch>
                <a:fillRect/>
              </a:stretch>
            </p:blipFill>
            <p:spPr>
              <a:xfrm>
                <a:off x="10367475" y="2149846"/>
                <a:ext cx="158259" cy="178684"/>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6" name="Ink 35">
                <a:extLst>
                  <a:ext uri="{FF2B5EF4-FFF2-40B4-BE49-F238E27FC236}">
                    <a16:creationId xmlns:a16="http://schemas.microsoft.com/office/drawing/2014/main" id="{EBDC3B96-7204-65D5-5B56-EE12E00CD494}"/>
                  </a:ext>
                </a:extLst>
              </p14:cNvPr>
              <p14:cNvContentPartPr/>
              <p14:nvPr/>
            </p14:nvContentPartPr>
            <p14:xfrm>
              <a:off x="10587346" y="1962828"/>
              <a:ext cx="19050" cy="266699"/>
            </p14:xfrm>
          </p:contentPart>
        </mc:Choice>
        <mc:Fallback xmlns="">
          <p:pic>
            <p:nvPicPr>
              <p:cNvPr id="36" name="Ink 35">
                <a:extLst>
                  <a:ext uri="{FF2B5EF4-FFF2-40B4-BE49-F238E27FC236}">
                    <a16:creationId xmlns:a16="http://schemas.microsoft.com/office/drawing/2014/main" id="{EBDC3B96-7204-65D5-5B56-EE12E00CD494}"/>
                  </a:ext>
                </a:extLst>
              </p:cNvPr>
              <p:cNvPicPr/>
              <p:nvPr/>
            </p:nvPicPr>
            <p:blipFill>
              <a:blip r:embed="rId21"/>
              <a:stretch>
                <a:fillRect/>
              </a:stretch>
            </p:blipFill>
            <p:spPr>
              <a:xfrm>
                <a:off x="10567080" y="1945001"/>
                <a:ext cx="59177" cy="301997"/>
              </a:xfrm>
              <a:prstGeom prst="rect">
                <a:avLst/>
              </a:prstGeom>
            </p:spPr>
          </p:pic>
        </mc:Fallback>
      </mc:AlternateContent>
      <p:sp>
        <p:nvSpPr>
          <p:cNvPr id="43" name="TextBox 42">
            <a:extLst>
              <a:ext uri="{FF2B5EF4-FFF2-40B4-BE49-F238E27FC236}">
                <a16:creationId xmlns:a16="http://schemas.microsoft.com/office/drawing/2014/main" id="{E207B717-27CD-73A8-4B85-E5D6E8BE3AC9}"/>
              </a:ext>
            </a:extLst>
          </p:cNvPr>
          <p:cNvSpPr txBox="1"/>
          <p:nvPr/>
        </p:nvSpPr>
        <p:spPr>
          <a:xfrm>
            <a:off x="5462153" y="1377286"/>
            <a:ext cx="1951370" cy="600164"/>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1" dirty="0">
                <a:latin typeface="Arial" panose="020B0604020202020204" pitchFamily="34" charset="0"/>
                <a:cs typeface="Arial" panose="020B0604020202020204" pitchFamily="34" charset="0"/>
              </a:rPr>
              <a:t>Cause: </a:t>
            </a:r>
            <a:r>
              <a:rPr lang="en-US" sz="1500" dirty="0">
                <a:latin typeface="Arial" panose="020B0604020202020204" pitchFamily="34" charset="0"/>
                <a:cs typeface="Arial" panose="020B0604020202020204" pitchFamily="34" charset="0"/>
              </a:rPr>
              <a:t>Environment</a:t>
            </a:r>
            <a:endParaRPr lang="en-US" sz="1500" dirty="0">
              <a:latin typeface="Arial" panose="020B0604020202020204" pitchFamily="34" charset="0"/>
              <a:ea typeface="+mn-lt"/>
              <a:cs typeface="Arial" panose="020B0604020202020204" pitchFamily="34" charset="0"/>
            </a:endParaRPr>
          </a:p>
          <a:p>
            <a:endParaRPr lang="en-US" dirty="0"/>
          </a:p>
        </p:txBody>
      </p:sp>
      <p:sp>
        <p:nvSpPr>
          <p:cNvPr id="52" name="TextBox 51">
            <a:extLst>
              <a:ext uri="{FF2B5EF4-FFF2-40B4-BE49-F238E27FC236}">
                <a16:creationId xmlns:a16="http://schemas.microsoft.com/office/drawing/2014/main" id="{51A6B038-3873-234C-3235-815AC5CC262E}"/>
              </a:ext>
            </a:extLst>
          </p:cNvPr>
          <p:cNvSpPr txBox="1"/>
          <p:nvPr/>
        </p:nvSpPr>
        <p:spPr>
          <a:xfrm>
            <a:off x="103451" y="1511351"/>
            <a:ext cx="2743200" cy="553998"/>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1" dirty="0">
                <a:latin typeface="Arial" panose="020B0604020202020204" pitchFamily="34" charset="0"/>
                <a:cs typeface="Arial" panose="020B0604020202020204" pitchFamily="34" charset="0"/>
              </a:rPr>
              <a:t>Cause: </a:t>
            </a:r>
            <a:r>
              <a:rPr lang="en-US" sz="1500" dirty="0">
                <a:latin typeface="Arial" panose="020B0604020202020204" pitchFamily="34" charset="0"/>
                <a:cs typeface="Arial" panose="020B0604020202020204" pitchFamily="34" charset="0"/>
              </a:rPr>
              <a:t>Understaffing  40.000 understaffing by 2024</a:t>
            </a:r>
          </a:p>
        </p:txBody>
      </p:sp>
      <p:sp>
        <p:nvSpPr>
          <p:cNvPr id="57" name="TextBox 56">
            <a:extLst>
              <a:ext uri="{FF2B5EF4-FFF2-40B4-BE49-F238E27FC236}">
                <a16:creationId xmlns:a16="http://schemas.microsoft.com/office/drawing/2014/main" id="{4CEB44B3-12D8-2D33-6BD6-02D98F266976}"/>
              </a:ext>
            </a:extLst>
          </p:cNvPr>
          <p:cNvSpPr txBox="1"/>
          <p:nvPr/>
        </p:nvSpPr>
        <p:spPr>
          <a:xfrm>
            <a:off x="255168" y="3371685"/>
            <a:ext cx="2743200" cy="1292662"/>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1" dirty="0">
                <a:latin typeface="Arial" panose="020B0604020202020204" pitchFamily="34" charset="0"/>
                <a:cs typeface="Arial" panose="020B0604020202020204" pitchFamily="34" charset="0"/>
              </a:rPr>
              <a:t>Effect: </a:t>
            </a:r>
            <a:r>
              <a:rPr lang="en-US" sz="1500" dirty="0">
                <a:latin typeface="Arial" panose="020B0604020202020204" pitchFamily="34" charset="0"/>
                <a:cs typeface="Arial" panose="020B0604020202020204" pitchFamily="34" charset="0"/>
              </a:rPr>
              <a:t>Low retention and recruitment because of burnout/overworking/ stress lead to job dissatisfaction.</a:t>
            </a:r>
          </a:p>
          <a:p>
            <a:endParaRPr lang="en-US" dirty="0"/>
          </a:p>
        </p:txBody>
      </p:sp>
      <p:sp>
        <p:nvSpPr>
          <p:cNvPr id="4" name="TextBox 3">
            <a:extLst>
              <a:ext uri="{FF2B5EF4-FFF2-40B4-BE49-F238E27FC236}">
                <a16:creationId xmlns:a16="http://schemas.microsoft.com/office/drawing/2014/main" id="{E87E4D0E-CDB7-BC68-4E7D-ECAD76CE9B8B}"/>
              </a:ext>
            </a:extLst>
          </p:cNvPr>
          <p:cNvSpPr txBox="1"/>
          <p:nvPr/>
        </p:nvSpPr>
        <p:spPr>
          <a:xfrm>
            <a:off x="3032082" y="1843144"/>
            <a:ext cx="2154219" cy="553998"/>
          </a:xfrm>
          <a:prstGeom prst="rect">
            <a:avLst/>
          </a:prstGeom>
          <a:solidFill>
            <a:srgbClr val="C0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1" dirty="0">
                <a:latin typeface="Arial" panose="020B0604020202020204" pitchFamily="34" charset="0"/>
                <a:cs typeface="Arial" panose="020B0604020202020204" pitchFamily="34" charset="0"/>
              </a:rPr>
              <a:t>Cause: </a:t>
            </a:r>
            <a:r>
              <a:rPr lang="en-US" sz="1500" dirty="0">
                <a:latin typeface="Arial" panose="020B0604020202020204" pitchFamily="34" charset="0"/>
                <a:cs typeface="Arial" panose="020B0604020202020204" pitchFamily="34" charset="0"/>
              </a:rPr>
              <a:t>Economics/Financial</a:t>
            </a:r>
          </a:p>
        </p:txBody>
      </p:sp>
      <p:sp>
        <p:nvSpPr>
          <p:cNvPr id="7" name="TextBox 6">
            <a:extLst>
              <a:ext uri="{FF2B5EF4-FFF2-40B4-BE49-F238E27FC236}">
                <a16:creationId xmlns:a16="http://schemas.microsoft.com/office/drawing/2014/main" id="{FBA55869-08A2-D883-CB55-A021DBD07838}"/>
              </a:ext>
            </a:extLst>
          </p:cNvPr>
          <p:cNvSpPr txBox="1"/>
          <p:nvPr/>
        </p:nvSpPr>
        <p:spPr>
          <a:xfrm>
            <a:off x="7926644" y="1378773"/>
            <a:ext cx="1714908" cy="323165"/>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1" dirty="0">
                <a:latin typeface="Arial" panose="020B0604020202020204" pitchFamily="34" charset="0"/>
                <a:cs typeface="Arial" panose="020B0604020202020204" pitchFamily="34" charset="0"/>
              </a:rPr>
              <a:t>Cause:</a:t>
            </a:r>
            <a:r>
              <a:rPr lang="en-US" sz="1500" dirty="0">
                <a:latin typeface="Arial" panose="020B0604020202020204" pitchFamily="34" charset="0"/>
                <a:cs typeface="Arial" panose="020B0604020202020204" pitchFamily="34" charset="0"/>
              </a:rPr>
              <a:t> Political </a:t>
            </a:r>
          </a:p>
        </p:txBody>
      </p:sp>
      <p:sp>
        <p:nvSpPr>
          <p:cNvPr id="8" name="TextBox 7">
            <a:extLst>
              <a:ext uri="{FF2B5EF4-FFF2-40B4-BE49-F238E27FC236}">
                <a16:creationId xmlns:a16="http://schemas.microsoft.com/office/drawing/2014/main" id="{AE224E9F-1D7D-3BAA-F744-5DFA4B65502B}"/>
              </a:ext>
            </a:extLst>
          </p:cNvPr>
          <p:cNvSpPr txBox="1"/>
          <p:nvPr/>
        </p:nvSpPr>
        <p:spPr>
          <a:xfrm>
            <a:off x="3264000" y="3338682"/>
            <a:ext cx="2493114" cy="2215991"/>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1" dirty="0">
                <a:latin typeface="Arial" panose="020B0604020202020204" pitchFamily="34" charset="0"/>
                <a:cs typeface="Arial" panose="020B0604020202020204" pitchFamily="34" charset="0"/>
              </a:rPr>
              <a:t>Effect: </a:t>
            </a:r>
            <a:r>
              <a:rPr lang="en-US" sz="1500" dirty="0">
                <a:latin typeface="Arial" panose="020B0604020202020204" pitchFamily="34" charset="0"/>
                <a:cs typeface="Arial" panose="020B0604020202020204" pitchFamily="34" charset="0"/>
              </a:rPr>
              <a:t>Financial insecurity, pay rise not guaranteed in line with inflation, Students must pay back student loans over longer years and decrease in threshold before beginning to pay back.</a:t>
            </a:r>
          </a:p>
          <a:p>
            <a:endParaRPr lang="en-US" dirty="0"/>
          </a:p>
        </p:txBody>
      </p:sp>
      <p:sp>
        <p:nvSpPr>
          <p:cNvPr id="10" name="TextBox 9">
            <a:extLst>
              <a:ext uri="{FF2B5EF4-FFF2-40B4-BE49-F238E27FC236}">
                <a16:creationId xmlns:a16="http://schemas.microsoft.com/office/drawing/2014/main" id="{8AAB7388-07AD-F2E8-68AB-39E816BBBFDA}"/>
              </a:ext>
            </a:extLst>
          </p:cNvPr>
          <p:cNvSpPr txBox="1"/>
          <p:nvPr/>
        </p:nvSpPr>
        <p:spPr>
          <a:xfrm>
            <a:off x="5998809" y="2948734"/>
            <a:ext cx="1925983" cy="2400657"/>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1" dirty="0">
                <a:latin typeface="Arial" panose="020B0604020202020204" pitchFamily="34" charset="0"/>
                <a:cs typeface="Arial" panose="020B0604020202020204" pitchFamily="34" charset="0"/>
              </a:rPr>
              <a:t>Effect: </a:t>
            </a:r>
            <a:r>
              <a:rPr lang="en-US" sz="1500" dirty="0">
                <a:latin typeface="Arial" panose="020B0604020202020204" pitchFamily="34" charset="0"/>
                <a:cs typeface="Arial" panose="020B0604020202020204" pitchFamily="34" charset="0"/>
              </a:rPr>
              <a:t>Patient safety and care are compr0mised, and shifts are understaffed, leading to less patient-</a:t>
            </a:r>
            <a:r>
              <a:rPr lang="en-US" sz="1500" dirty="0" err="1">
                <a:latin typeface="Arial" panose="020B0604020202020204" pitchFamily="34" charset="0"/>
                <a:cs typeface="Arial" panose="020B0604020202020204" pitchFamily="34" charset="0"/>
              </a:rPr>
              <a:t>centred</a:t>
            </a:r>
            <a:r>
              <a:rPr lang="en-US" sz="1500" dirty="0">
                <a:latin typeface="Arial" panose="020B0604020202020204" pitchFamily="34" charset="0"/>
                <a:cs typeface="Arial" panose="020B0604020202020204" pitchFamily="34" charset="0"/>
              </a:rPr>
              <a:t> care and nurses feel they cannot provide essential care.</a:t>
            </a:r>
          </a:p>
        </p:txBody>
      </p:sp>
      <mc:AlternateContent xmlns:mc="http://schemas.openxmlformats.org/markup-compatibility/2006" xmlns:p14="http://schemas.microsoft.com/office/powerpoint/2010/main">
        <mc:Choice Requires="p14">
          <p:contentPart p14:bwMode="auto" r:id="rId22">
            <p14:nvContentPartPr>
              <p14:cNvPr id="16" name="Ink 15">
                <a:extLst>
                  <a:ext uri="{FF2B5EF4-FFF2-40B4-BE49-F238E27FC236}">
                    <a16:creationId xmlns:a16="http://schemas.microsoft.com/office/drawing/2014/main" id="{B168ADE6-5F3D-AA89-AD2F-642892B4335A}"/>
                  </a:ext>
                </a:extLst>
              </p14:cNvPr>
              <p14:cNvContentPartPr/>
              <p14:nvPr/>
            </p14:nvContentPartPr>
            <p14:xfrm flipH="1" flipV="1">
              <a:off x="4265422" y="2409334"/>
              <a:ext cx="87104" cy="906907"/>
            </p14:xfrm>
          </p:contentPart>
        </mc:Choice>
        <mc:Fallback xmlns="">
          <p:pic>
            <p:nvPicPr>
              <p:cNvPr id="16" name="Ink 15">
                <a:extLst>
                  <a:ext uri="{FF2B5EF4-FFF2-40B4-BE49-F238E27FC236}">
                    <a16:creationId xmlns:a16="http://schemas.microsoft.com/office/drawing/2014/main" id="{B168ADE6-5F3D-AA89-AD2F-642892B4335A}"/>
                  </a:ext>
                </a:extLst>
              </p:cNvPr>
              <p:cNvPicPr/>
              <p:nvPr/>
            </p:nvPicPr>
            <p:blipFill>
              <a:blip r:embed="rId23"/>
              <a:stretch>
                <a:fillRect/>
              </a:stretch>
            </p:blipFill>
            <p:spPr>
              <a:xfrm flipH="1" flipV="1">
                <a:off x="4247718" y="2391728"/>
                <a:ext cx="122158" cy="942479"/>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8" name="Ink 17">
                <a:extLst>
                  <a:ext uri="{FF2B5EF4-FFF2-40B4-BE49-F238E27FC236}">
                    <a16:creationId xmlns:a16="http://schemas.microsoft.com/office/drawing/2014/main" id="{CD3D8957-AD44-1800-F5C4-DA40A5443ED0}"/>
                  </a:ext>
                </a:extLst>
              </p14:cNvPr>
              <p14:cNvContentPartPr/>
              <p14:nvPr/>
            </p14:nvContentPartPr>
            <p14:xfrm>
              <a:off x="8765049" y="1708426"/>
              <a:ext cx="19049" cy="1695450"/>
            </p14:xfrm>
          </p:contentPart>
        </mc:Choice>
        <mc:Fallback xmlns="">
          <p:pic>
            <p:nvPicPr>
              <p:cNvPr id="18" name="Ink 17">
                <a:extLst>
                  <a:ext uri="{FF2B5EF4-FFF2-40B4-BE49-F238E27FC236}">
                    <a16:creationId xmlns:a16="http://schemas.microsoft.com/office/drawing/2014/main" id="{CD3D8957-AD44-1800-F5C4-DA40A5443ED0}"/>
                  </a:ext>
                </a:extLst>
              </p:cNvPr>
              <p:cNvPicPr/>
              <p:nvPr/>
            </p:nvPicPr>
            <p:blipFill>
              <a:blip r:embed="rId25"/>
              <a:stretch>
                <a:fillRect/>
              </a:stretch>
            </p:blipFill>
            <p:spPr>
              <a:xfrm>
                <a:off x="8750833" y="1690424"/>
                <a:ext cx="47196" cy="1731094"/>
              </a:xfrm>
              <a:prstGeom prst="rect">
                <a:avLst/>
              </a:prstGeom>
            </p:spPr>
          </p:pic>
        </mc:Fallback>
      </mc:AlternateContent>
      <p:sp>
        <p:nvSpPr>
          <p:cNvPr id="9" name="TextBox 8">
            <a:extLst>
              <a:ext uri="{FF2B5EF4-FFF2-40B4-BE49-F238E27FC236}">
                <a16:creationId xmlns:a16="http://schemas.microsoft.com/office/drawing/2014/main" id="{CD025EA3-ED6E-FC51-FC26-75B4CFEA0B51}"/>
              </a:ext>
            </a:extLst>
          </p:cNvPr>
          <p:cNvSpPr txBox="1"/>
          <p:nvPr/>
        </p:nvSpPr>
        <p:spPr>
          <a:xfrm>
            <a:off x="8136736" y="3433039"/>
            <a:ext cx="2575831" cy="2416046"/>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panose="020B0604020202020204" pitchFamily="34" charset="0"/>
                <a:cs typeface="Arial" panose="020B0604020202020204" pitchFamily="34" charset="0"/>
              </a:rPr>
              <a:t>Effect: </a:t>
            </a:r>
            <a:r>
              <a:rPr lang="en-GB" sz="1500" dirty="0">
                <a:latin typeface="Arial" panose="020B0604020202020204" pitchFamily="34" charset="0"/>
                <a:cs typeface="Arial" panose="020B0604020202020204" pitchFamily="34" charset="0"/>
              </a:rPr>
              <a:t>Lack of vision to plan for the long term, preferring short-term cost-cutting leads to deficit predicted. Short-term planning </a:t>
            </a:r>
            <a:r>
              <a:rPr lang="en-GB" sz="1500" dirty="0">
                <a:solidFill>
                  <a:srgbClr val="000000"/>
                </a:solidFill>
                <a:latin typeface="Arial" panose="020B0604020202020204" pitchFamily="34" charset="0"/>
                <a:cs typeface="Arial" panose="020B0604020202020204" pitchFamily="34" charset="0"/>
              </a:rPr>
              <a:t>and</a:t>
            </a:r>
            <a:r>
              <a:rPr lang="en-GB" sz="1500" dirty="0">
                <a:latin typeface="Arial" panose="020B0604020202020204" pitchFamily="34" charset="0"/>
                <a:cs typeface="Arial" panose="020B0604020202020204" pitchFamily="34" charset="0"/>
              </a:rPr>
              <a:t> cost-cutting and reversal of ideas, I.e. bursary, removed, reinstated, student loan applied.</a:t>
            </a:r>
          </a:p>
        </p:txBody>
      </p:sp>
      <mc:AlternateContent xmlns:mc="http://schemas.openxmlformats.org/markup-compatibility/2006" xmlns:p14="http://schemas.microsoft.com/office/powerpoint/2010/main">
        <mc:Choice Requires="p14">
          <p:contentPart p14:bwMode="auto" r:id="rId26">
            <p14:nvContentPartPr>
              <p14:cNvPr id="6" name="Ink 5">
                <a:extLst>
                  <a:ext uri="{FF2B5EF4-FFF2-40B4-BE49-F238E27FC236}">
                    <a16:creationId xmlns:a16="http://schemas.microsoft.com/office/drawing/2014/main" id="{6EC944A8-2D45-821C-937C-55CE5E3B33BD}"/>
                  </a:ext>
                </a:extLst>
              </p14:cNvPr>
              <p14:cNvContentPartPr/>
              <p14:nvPr/>
            </p14:nvContentPartPr>
            <p14:xfrm>
              <a:off x="1497311" y="2066525"/>
              <a:ext cx="127440" cy="1303984"/>
            </p14:xfrm>
          </p:contentPart>
        </mc:Choice>
        <mc:Fallback xmlns="">
          <p:pic>
            <p:nvPicPr>
              <p:cNvPr id="6" name="Ink 5">
                <a:extLst>
                  <a:ext uri="{FF2B5EF4-FFF2-40B4-BE49-F238E27FC236}">
                    <a16:creationId xmlns:a16="http://schemas.microsoft.com/office/drawing/2014/main" id="{6EC944A8-2D45-821C-937C-55CE5E3B33BD}"/>
                  </a:ext>
                </a:extLst>
              </p:cNvPr>
              <p:cNvPicPr/>
              <p:nvPr/>
            </p:nvPicPr>
            <p:blipFill>
              <a:blip r:embed="rId27"/>
              <a:stretch>
                <a:fillRect/>
              </a:stretch>
            </p:blipFill>
            <p:spPr>
              <a:xfrm>
                <a:off x="1479209" y="2048504"/>
                <a:ext cx="163283" cy="1339665"/>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1" name="Ink 20">
                <a:extLst>
                  <a:ext uri="{FF2B5EF4-FFF2-40B4-BE49-F238E27FC236}">
                    <a16:creationId xmlns:a16="http://schemas.microsoft.com/office/drawing/2014/main" id="{8F924483-CC1E-F6C8-0A9A-62F43648E270}"/>
                  </a:ext>
                </a:extLst>
              </p14:cNvPr>
              <p14:cNvContentPartPr/>
              <p14:nvPr/>
            </p14:nvContentPartPr>
            <p14:xfrm>
              <a:off x="6522774" y="1997999"/>
              <a:ext cx="88900" cy="909637"/>
            </p14:xfrm>
          </p:contentPart>
        </mc:Choice>
        <mc:Fallback xmlns="">
          <p:pic>
            <p:nvPicPr>
              <p:cNvPr id="21" name="Ink 20">
                <a:extLst>
                  <a:ext uri="{FF2B5EF4-FFF2-40B4-BE49-F238E27FC236}">
                    <a16:creationId xmlns:a16="http://schemas.microsoft.com/office/drawing/2014/main" id="{8F924483-CC1E-F6C8-0A9A-62F43648E270}"/>
                  </a:ext>
                </a:extLst>
              </p:cNvPr>
              <p:cNvPicPr/>
              <p:nvPr/>
            </p:nvPicPr>
            <p:blipFill>
              <a:blip r:embed="rId29"/>
              <a:stretch>
                <a:fillRect/>
              </a:stretch>
            </p:blipFill>
            <p:spPr>
              <a:xfrm>
                <a:off x="6504705" y="1979979"/>
                <a:ext cx="124677" cy="945316"/>
              </a:xfrm>
              <a:prstGeom prst="rect">
                <a:avLst/>
              </a:prstGeom>
            </p:spPr>
          </p:pic>
        </mc:Fallback>
      </mc:AlternateContent>
    </p:spTree>
    <p:extLst>
      <p:ext uri="{BB962C8B-B14F-4D97-AF65-F5344CB8AC3E}">
        <p14:creationId xmlns:p14="http://schemas.microsoft.com/office/powerpoint/2010/main" val="3737156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EE50D0E-8D87-CD54-5666-B20C0807B76A}"/>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0DFFE703-E9D5-C883-9FD9-31FA3CB7B2B1}"/>
              </a:ext>
            </a:extLst>
          </p:cNvPr>
          <p:cNvSpPr>
            <a:spLocks noGrp="1"/>
          </p:cNvSpPr>
          <p:nvPr>
            <p:ph type="sldNum" sz="quarter" idx="13"/>
          </p:nvPr>
        </p:nvSpPr>
        <p:spPr/>
        <p:txBody>
          <a:bodyPr/>
          <a:lstStyle/>
          <a:p>
            <a:fld id="{19B51A1E-902D-48AF-9020-955120F399B6}" type="slidenum">
              <a:rPr lang="en-US" noProof="0" smtClean="0"/>
              <a:pPr/>
              <a:t>6</a:t>
            </a:fld>
            <a:endParaRPr lang="en-US" noProof="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0E8EA8A3-0CC8-CE23-767D-7206A5390A5B}"/>
                  </a:ext>
                </a:extLst>
              </p14:cNvPr>
              <p14:cNvContentPartPr/>
              <p14:nvPr/>
            </p14:nvContentPartPr>
            <p14:xfrm>
              <a:off x="892791" y="838769"/>
              <a:ext cx="9524" cy="9524"/>
            </p14:xfrm>
          </p:contentPart>
        </mc:Choice>
        <mc:Fallback xmlns="">
          <p:pic>
            <p:nvPicPr>
              <p:cNvPr id="4" name="Ink 3">
                <a:extLst>
                  <a:ext uri="{FF2B5EF4-FFF2-40B4-BE49-F238E27FC236}">
                    <a16:creationId xmlns:a16="http://schemas.microsoft.com/office/drawing/2014/main" id="{0E8EA8A3-0CC8-CE23-767D-7206A5390A5B}"/>
                  </a:ext>
                </a:extLst>
              </p:cNvPr>
              <p:cNvPicPr/>
              <p:nvPr/>
            </p:nvPicPr>
            <p:blipFill>
              <a:blip r:embed="rId3"/>
              <a:stretch>
                <a:fillRect/>
              </a:stretch>
            </p:blipFill>
            <p:spPr>
              <a:xfrm>
                <a:off x="416591" y="362569"/>
                <a:ext cx="952400" cy="952400"/>
              </a:xfrm>
              <a:prstGeom prst="rect">
                <a:avLst/>
              </a:prstGeom>
            </p:spPr>
          </p:pic>
        </mc:Fallback>
      </mc:AlternateContent>
      <p:sp>
        <p:nvSpPr>
          <p:cNvPr id="5" name="TextBox 4">
            <a:extLst>
              <a:ext uri="{FF2B5EF4-FFF2-40B4-BE49-F238E27FC236}">
                <a16:creationId xmlns:a16="http://schemas.microsoft.com/office/drawing/2014/main" id="{007AD132-E8C2-0EF4-2B48-5DF3B0260DA9}"/>
              </a:ext>
            </a:extLst>
          </p:cNvPr>
          <p:cNvSpPr txBox="1"/>
          <p:nvPr/>
        </p:nvSpPr>
        <p:spPr>
          <a:xfrm>
            <a:off x="527714" y="561832"/>
            <a:ext cx="693988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Arial" panose="020B0604020202020204" pitchFamily="34" charset="0"/>
                <a:cs typeface="Arial" panose="020B0604020202020204" pitchFamily="34" charset="0"/>
              </a:rPr>
              <a:t>Evaluation of Alternatives to Absenteeism:</a:t>
            </a:r>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C7367A06-3FE6-EC55-332D-7D973D3BA82D}"/>
                  </a:ext>
                </a:extLst>
              </p14:cNvPr>
              <p14:cNvContentPartPr/>
              <p14:nvPr/>
            </p14:nvContentPartPr>
            <p14:xfrm>
              <a:off x="6477001" y="3340858"/>
              <a:ext cx="9524" cy="9524"/>
            </p14:xfrm>
          </p:contentPart>
        </mc:Choice>
        <mc:Fallback xmlns="">
          <p:pic>
            <p:nvPicPr>
              <p:cNvPr id="6" name="Ink 5">
                <a:extLst>
                  <a:ext uri="{FF2B5EF4-FFF2-40B4-BE49-F238E27FC236}">
                    <a16:creationId xmlns:a16="http://schemas.microsoft.com/office/drawing/2014/main" id="{C7367A06-3FE6-EC55-332D-7D973D3BA82D}"/>
                  </a:ext>
                </a:extLst>
              </p:cNvPr>
              <p:cNvPicPr/>
              <p:nvPr/>
            </p:nvPicPr>
            <p:blipFill>
              <a:blip r:embed="rId3"/>
              <a:stretch>
                <a:fillRect/>
              </a:stretch>
            </p:blipFill>
            <p:spPr>
              <a:xfrm>
                <a:off x="6000801" y="2864658"/>
                <a:ext cx="952400" cy="952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5129700B-995E-47F9-DEBE-5D5694C3EF59}"/>
                  </a:ext>
                </a:extLst>
              </p14:cNvPr>
              <p14:cNvContentPartPr/>
              <p14:nvPr/>
            </p14:nvContentPartPr>
            <p14:xfrm>
              <a:off x="5134970" y="3420470"/>
              <a:ext cx="9524" cy="9524"/>
            </p14:xfrm>
          </p:contentPart>
        </mc:Choice>
        <mc:Fallback xmlns="">
          <p:pic>
            <p:nvPicPr>
              <p:cNvPr id="9" name="Ink 8">
                <a:extLst>
                  <a:ext uri="{FF2B5EF4-FFF2-40B4-BE49-F238E27FC236}">
                    <a16:creationId xmlns:a16="http://schemas.microsoft.com/office/drawing/2014/main" id="{5129700B-995E-47F9-DEBE-5D5694C3EF59}"/>
                  </a:ext>
                </a:extLst>
              </p:cNvPr>
              <p:cNvPicPr/>
              <p:nvPr/>
            </p:nvPicPr>
            <p:blipFill>
              <a:blip r:embed="rId3"/>
              <a:stretch>
                <a:fillRect/>
              </a:stretch>
            </p:blipFill>
            <p:spPr>
              <a:xfrm>
                <a:off x="4658770" y="2944270"/>
                <a:ext cx="952400" cy="952400"/>
              </a:xfrm>
              <a:prstGeom prst="rect">
                <a:avLst/>
              </a:prstGeom>
            </p:spPr>
          </p:pic>
        </mc:Fallback>
      </mc:AlternateContent>
      <p:sp>
        <p:nvSpPr>
          <p:cNvPr id="13" name="TextBox 12">
            <a:extLst>
              <a:ext uri="{FF2B5EF4-FFF2-40B4-BE49-F238E27FC236}">
                <a16:creationId xmlns:a16="http://schemas.microsoft.com/office/drawing/2014/main" id="{2935243A-CB1E-4E5A-F8EE-E178937B9827}"/>
              </a:ext>
            </a:extLst>
          </p:cNvPr>
          <p:cNvSpPr txBox="1"/>
          <p:nvPr/>
        </p:nvSpPr>
        <p:spPr>
          <a:xfrm>
            <a:off x="432000" y="998353"/>
            <a:ext cx="749717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500" dirty="0">
                <a:latin typeface="Arial" panose="020B0604020202020204" pitchFamily="34" charset="0"/>
                <a:cs typeface="Arial" panose="020B0604020202020204" pitchFamily="34" charset="0"/>
              </a:rPr>
              <a:t>Developing more digital technology/infrastructure to alleviate time spent on paperwork and free nurses’ time for patient care.</a:t>
            </a:r>
          </a:p>
          <a:p>
            <a:pPr marL="285750" indent="-28575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500" dirty="0">
                <a:latin typeface="Arial" panose="020B0604020202020204" pitchFamily="34" charset="0"/>
                <a:cs typeface="Arial" panose="020B0604020202020204" pitchFamily="34" charset="0"/>
              </a:rPr>
              <a:t>Raising the professional identity of Nursing as a profession through managerial and public relations drives recruitment and retention.</a:t>
            </a:r>
          </a:p>
          <a:p>
            <a:endParaRPr lang="en-US"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500" dirty="0">
                <a:latin typeface="Arial" panose="020B0604020202020204" pitchFamily="34" charset="0"/>
                <a:cs typeface="Arial" panose="020B0604020202020204" pitchFamily="34" charset="0"/>
              </a:rPr>
              <a:t>Fund completely free nurse training and continuing professional education and career pathway development. Introduce paid placements.</a:t>
            </a:r>
          </a:p>
          <a:p>
            <a:endParaRPr lang="en-US"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500" dirty="0">
                <a:latin typeface="Arial" panose="020B0604020202020204" pitchFamily="34" charset="0"/>
                <a:cs typeface="Arial" panose="020B0604020202020204" pitchFamily="34" charset="0"/>
              </a:rPr>
              <a:t>Raise wages to reflect </a:t>
            </a:r>
            <a:r>
              <a:rPr lang="en-GB" sz="1500" dirty="0">
                <a:latin typeface="Arial" panose="020B0604020202020204" pitchFamily="34" charset="0"/>
                <a:cs typeface="Arial" panose="020B0604020202020204" pitchFamily="34" charset="0"/>
              </a:rPr>
              <a:t>nurses' professional role and responsibility </a:t>
            </a:r>
            <a:r>
              <a:rPr lang="en-US" sz="1500" dirty="0">
                <a:latin typeface="Arial" panose="020B0604020202020204" pitchFamily="34" charset="0"/>
                <a:cs typeface="Arial" panose="020B0604020202020204" pitchFamily="34" charset="0"/>
              </a:rPr>
              <a:t>as clinical practitioners.</a:t>
            </a:r>
          </a:p>
          <a:p>
            <a:endParaRPr lang="en-US"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500" dirty="0">
                <a:latin typeface="Arial" panose="020B0604020202020204" pitchFamily="34" charset="0"/>
                <a:cs typeface="Arial" panose="020B0604020202020204" pitchFamily="34" charset="0"/>
              </a:rPr>
              <a:t>Introduce support in the workplace and cross-specialism communication and mentor support.</a:t>
            </a:r>
          </a:p>
          <a:p>
            <a:endParaRPr lang="en-US"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500" dirty="0">
                <a:latin typeface="Arial" panose="020B0604020202020204" pitchFamily="34" charset="0"/>
                <a:cs typeface="Arial" panose="020B0604020202020204" pitchFamily="34" charset="0"/>
              </a:rPr>
              <a:t>Backing changes at structural/organizational/governmental level through legislation and executive changes.</a:t>
            </a:r>
          </a:p>
        </p:txBody>
      </p:sp>
    </p:spTree>
    <p:extLst>
      <p:ext uri="{BB962C8B-B14F-4D97-AF65-F5344CB8AC3E}">
        <p14:creationId xmlns:p14="http://schemas.microsoft.com/office/powerpoint/2010/main" val="3003445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391886" y="783772"/>
            <a:ext cx="11368114" cy="5587579"/>
          </a:xfrm>
        </p:spPr>
        <p:txBody>
          <a:bodyPr/>
          <a:lstStyle/>
          <a:p>
            <a:br>
              <a:rPr lang="en-US" sz="1600">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endParaRPr lang="en-US" sz="160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9E1C54E2-35CD-4B4C-8AF6-A9BBA506FC1F}"/>
              </a:ext>
            </a:extLst>
          </p:cNvPr>
          <p:cNvSpPr>
            <a:spLocks noGrp="1"/>
          </p:cNvSpPr>
          <p:nvPr>
            <p:ph type="body" sz="quarter" idx="14"/>
          </p:nvPr>
        </p:nvSpPr>
        <p:spPr>
          <a:xfrm>
            <a:off x="3401962" y="102152"/>
            <a:ext cx="4102360" cy="487783"/>
          </a:xfrm>
        </p:spPr>
        <p:txBody>
          <a:bodyPr/>
          <a:lstStyle/>
          <a:p>
            <a:pPr>
              <a:lnSpc>
                <a:spcPct val="100000"/>
              </a:lnSpc>
            </a:pPr>
            <a:r>
              <a:rPr lang="en-US" sz="4000" b="1" u="sng">
                <a:solidFill>
                  <a:srgbClr val="0070C0"/>
                </a:solidFill>
              </a:rPr>
              <a:t>Reference</a:t>
            </a:r>
          </a:p>
        </p:txBody>
      </p:sp>
      <p:sp>
        <p:nvSpPr>
          <p:cNvPr id="2" name="Slide Number Placeholder 1">
            <a:extLst>
              <a:ext uri="{FF2B5EF4-FFF2-40B4-BE49-F238E27FC236}">
                <a16:creationId xmlns:a16="http://schemas.microsoft.com/office/drawing/2014/main" id="{CB78354A-41D5-43F7-A38D-3C946669B3C8}"/>
              </a:ext>
            </a:extLst>
          </p:cNvPr>
          <p:cNvSpPr>
            <a:spLocks noGrp="1"/>
          </p:cNvSpPr>
          <p:nvPr>
            <p:ph type="sldNum" sz="quarter" idx="13"/>
          </p:nvPr>
        </p:nvSpPr>
        <p:spPr>
          <a:solidFill>
            <a:schemeClr val="tx1">
              <a:lumMod val="95000"/>
              <a:lumOff val="5000"/>
            </a:schemeClr>
          </a:solidFill>
        </p:spPr>
        <p:txBody>
          <a:bodyPr/>
          <a:lstStyle/>
          <a:p>
            <a:fld id="{19B51A1E-902D-48AF-9020-955120F399B6}" type="slidenum">
              <a:rPr lang="en-US" smtClean="0"/>
              <a:pPr/>
              <a:t>7</a:t>
            </a:fld>
            <a:endParaRPr lang="en-US"/>
          </a:p>
        </p:txBody>
      </p:sp>
      <p:sp>
        <p:nvSpPr>
          <p:cNvPr id="5" name="Text Placeholder 10">
            <a:extLst>
              <a:ext uri="{FF2B5EF4-FFF2-40B4-BE49-F238E27FC236}">
                <a16:creationId xmlns:a16="http://schemas.microsoft.com/office/drawing/2014/main" id="{57343530-EA27-15C9-4BD1-902B3353DE97}"/>
              </a:ext>
            </a:extLst>
          </p:cNvPr>
          <p:cNvSpPr txBox="1">
            <a:spLocks/>
          </p:cNvSpPr>
          <p:nvPr/>
        </p:nvSpPr>
        <p:spPr>
          <a:xfrm>
            <a:off x="647800" y="980465"/>
            <a:ext cx="11328200" cy="5390886"/>
          </a:xfrm>
          <a:prstGeom prst="rect">
            <a:avLst/>
          </a:prstGeom>
        </p:spPr>
        <p:txBody>
          <a:bodyPr vert="horz" lIns="0" tIns="0" rIns="0" bIns="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60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algn="l"/>
            <a:endParaRPr lang="en-US" sz="1200" dirty="0">
              <a:latin typeface="Arial" panose="020B0604020202020204" pitchFamily="34" charset="0"/>
              <a:cs typeface="Arial" panose="020B0604020202020204" pitchFamily="34" charset="0"/>
            </a:endParaRPr>
          </a:p>
          <a:p>
            <a:pPr algn="l"/>
            <a:endParaRPr lang="en-US" sz="1200" b="1" dirty="0">
              <a:latin typeface="Arial" panose="020B0604020202020204" pitchFamily="34" charset="0"/>
              <a:cs typeface="Arial" panose="020B0604020202020204" pitchFamily="34" charset="0"/>
            </a:endParaRPr>
          </a:p>
          <a:p>
            <a:pPr algn="l"/>
            <a:endParaRPr lang="en-GB" sz="1500" b="1" dirty="0">
              <a:latin typeface="Arial" panose="020B0604020202020204" pitchFamily="34" charset="0"/>
              <a:cs typeface="Arial" panose="020B0604020202020204" pitchFamily="34" charset="0"/>
            </a:endParaRPr>
          </a:p>
          <a:p>
            <a:pPr algn="l"/>
            <a:endParaRPr lang="en-GB" sz="1500" b="1" dirty="0">
              <a:latin typeface="Arial" panose="020B0604020202020204" pitchFamily="34" charset="0"/>
              <a:cs typeface="Arial" panose="020B0604020202020204" pitchFamily="34" charset="0"/>
            </a:endParaRPr>
          </a:p>
          <a:p>
            <a:pPr algn="l"/>
            <a:endParaRPr lang="en-GB" sz="1500" b="1" dirty="0">
              <a:latin typeface="Arial" panose="020B0604020202020204" pitchFamily="34" charset="0"/>
              <a:cs typeface="Arial" panose="020B0604020202020204" pitchFamily="34" charset="0"/>
            </a:endParaRPr>
          </a:p>
          <a:p>
            <a:pPr algn="l"/>
            <a:endParaRPr lang="en-GB" sz="1500" b="1" dirty="0">
              <a:latin typeface="Arial" panose="020B0604020202020204" pitchFamily="34" charset="0"/>
              <a:cs typeface="Arial" panose="020B0604020202020204" pitchFamily="34" charset="0"/>
            </a:endParaRPr>
          </a:p>
          <a:p>
            <a:pPr algn="l"/>
            <a:endParaRPr lang="en-GB" sz="1500" b="1" dirty="0">
              <a:latin typeface="Arial" panose="020B0604020202020204" pitchFamily="34" charset="0"/>
              <a:cs typeface="Arial" panose="020B0604020202020204" pitchFamily="34" charset="0"/>
            </a:endParaRPr>
          </a:p>
          <a:p>
            <a:pPr algn="l"/>
            <a:endParaRPr lang="en-GB" sz="1500" b="1" dirty="0">
              <a:latin typeface="Arial" panose="020B0604020202020204" pitchFamily="34" charset="0"/>
              <a:cs typeface="Arial" panose="020B0604020202020204" pitchFamily="34" charset="0"/>
            </a:endParaRPr>
          </a:p>
          <a:p>
            <a:pPr algn="l"/>
            <a:endParaRPr lang="en-GB" sz="1500" b="1" dirty="0">
              <a:latin typeface="Arial" panose="020B0604020202020204" pitchFamily="34" charset="0"/>
              <a:cs typeface="Arial" panose="020B0604020202020204" pitchFamily="34" charset="0"/>
            </a:endParaRPr>
          </a:p>
          <a:p>
            <a:pPr algn="l"/>
            <a:endParaRPr lang="en-GB" sz="1500" b="1" dirty="0">
              <a:latin typeface="Arial" panose="020B0604020202020204" pitchFamily="34" charset="0"/>
              <a:cs typeface="Arial" panose="020B0604020202020204" pitchFamily="34" charset="0"/>
            </a:endParaRPr>
          </a:p>
          <a:p>
            <a:pPr algn="l"/>
            <a:endParaRPr lang="en-GB" sz="1500" b="1" dirty="0">
              <a:latin typeface="Arial" panose="020B0604020202020204" pitchFamily="34" charset="0"/>
              <a:cs typeface="Arial" panose="020B0604020202020204" pitchFamily="34" charset="0"/>
            </a:endParaRPr>
          </a:p>
          <a:p>
            <a:pPr algn="l"/>
            <a:endParaRPr lang="en-GB" sz="1500" b="1" dirty="0">
              <a:latin typeface="Arial" panose="020B0604020202020204" pitchFamily="34" charset="0"/>
              <a:cs typeface="Arial" panose="020B0604020202020204" pitchFamily="34" charset="0"/>
            </a:endParaRPr>
          </a:p>
          <a:p>
            <a:pPr algn="l"/>
            <a:endParaRPr lang="en-GB" sz="1500" b="1" dirty="0">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200" b="1" dirty="0">
                <a:latin typeface="Arial" panose="020B0604020202020204" pitchFamily="34" charset="0"/>
                <a:cs typeface="Arial" panose="020B0604020202020204" pitchFamily="34" charset="0"/>
              </a:rPr>
              <a:t>Edith, A. et al. A Historical Perspective on the Nursing Shortage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hlinkClick r:id="rId2"/>
              </a:rPr>
              <a:t>https://pubmed.ncbi.nlm.nih.gov/17547272/</a:t>
            </a:r>
            <a:r>
              <a:rPr lang="en-GB" sz="1200" dirty="0">
                <a:latin typeface="Arial" panose="020B0604020202020204" pitchFamily="34" charset="0"/>
                <a:cs typeface="Arial" panose="020B0604020202020204" pitchFamily="34" charset="0"/>
              </a:rPr>
              <a:t>)</a:t>
            </a:r>
          </a:p>
          <a:p>
            <a:pPr algn="l"/>
            <a:endParaRPr lang="en-GB" sz="1200" dirty="0">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200" b="1" dirty="0">
                <a:latin typeface="Arial" panose="020B0604020202020204" pitchFamily="34" charset="0"/>
                <a:cs typeface="Arial" panose="020B0604020202020204" pitchFamily="34" charset="0"/>
              </a:rPr>
              <a:t>Ford, S. (2022) a-step-change-in-action-is-key-to-tackling-the-staffing-crisis.</a:t>
            </a:r>
          </a:p>
          <a:p>
            <a:pPr algn="l"/>
            <a:r>
              <a:rPr lang="en-GB"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hlinkClick r:id="rId3"/>
              </a:rPr>
              <a:t>https://www.nursingtimes.net/opinion/-02-11-2022/</a:t>
            </a:r>
            <a:r>
              <a:rPr lang="en-GB" sz="1200" dirty="0">
                <a:latin typeface="Arial" panose="020B0604020202020204" pitchFamily="34" charset="0"/>
                <a:cs typeface="Arial" panose="020B0604020202020204" pitchFamily="34" charset="0"/>
              </a:rPr>
              <a:t>)</a:t>
            </a:r>
          </a:p>
          <a:p>
            <a:pPr algn="l"/>
            <a:endParaRPr lang="en-GB" sz="1200" dirty="0">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200" b="1" dirty="0">
                <a:solidFill>
                  <a:schemeClr val="tx1"/>
                </a:solidFill>
                <a:latin typeface="Arial" panose="020B0604020202020204" pitchFamily="34" charset="0"/>
                <a:cs typeface="Arial" panose="020B0604020202020204" pitchFamily="34" charset="0"/>
              </a:rPr>
              <a:t>Voice of Nursing. (2022)</a:t>
            </a:r>
            <a:r>
              <a:rPr lang="en-GB" sz="1200" b="1" i="0" dirty="0">
                <a:solidFill>
                  <a:schemeClr val="tx1"/>
                </a:solidFill>
                <a:effectLst/>
                <a:latin typeface="Arial" panose="020B0604020202020204" pitchFamily="34" charset="0"/>
                <a:cs typeface="Arial" panose="020B0604020202020204" pitchFamily="34" charset="0"/>
              </a:rPr>
              <a:t>8 in 10 shifts unsafe: RCN survey reveals shocking extent of a staffing crisis.</a:t>
            </a:r>
          </a:p>
          <a:p>
            <a:pPr algn="l"/>
            <a:r>
              <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(https://www.rcn.org.uk/news-and-events/news/uk-rcn-survey-reveals-shocking-impact-of-nurse-staffing-crisis-on-patient-safety-060622)</a:t>
            </a:r>
          </a:p>
          <a:p>
            <a:pPr algn="l"/>
            <a:endPar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endParaRPr>
          </a:p>
          <a:p>
            <a:pPr marL="171450" indent="-171450" algn="l">
              <a:buFont typeface="Arial" panose="020B0604020202020204" pitchFamily="34" charset="0"/>
              <a:buChar char="•"/>
            </a:pPr>
            <a:r>
              <a:rPr lang="en-GB" sz="1200" b="1" u="sng"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Holmes.(2022) The NHS nursing workforce.</a:t>
            </a:r>
          </a:p>
          <a:p>
            <a:pPr algn="l"/>
            <a:r>
              <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(https://www.kingsfund.org.uk/blog/2022/10/nhs-nursing-workforce)</a:t>
            </a:r>
          </a:p>
          <a:p>
            <a:pPr algn="l"/>
            <a:endPar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endParaRPr>
          </a:p>
          <a:p>
            <a:pPr marL="171450" indent="-171450" algn="l">
              <a:buFont typeface="Arial" panose="020B0604020202020204" pitchFamily="34" charset="0"/>
              <a:buChar char="•"/>
            </a:pPr>
            <a:r>
              <a:rPr lang="en-GB" sz="1200" b="1"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Independent Nurse(2022),</a:t>
            </a:r>
            <a:r>
              <a:rPr lang="en-GB" sz="1200" b="1" i="0" dirty="0">
                <a:solidFill>
                  <a:srgbClr val="585F69"/>
                </a:solidFill>
                <a:effectLst/>
                <a:latin typeface="Arial" panose="020B0604020202020204" pitchFamily="34" charset="0"/>
                <a:cs typeface="Arial" panose="020B0604020202020204" pitchFamily="34" charset="0"/>
              </a:rPr>
              <a:t> Nursing graduates will be hit by proposed loan repayment changes</a:t>
            </a:r>
          </a:p>
          <a:p>
            <a:pPr algn="l"/>
            <a:r>
              <a:rPr lang="en-GB" sz="1200" dirty="0">
                <a:solidFill>
                  <a:srgbClr val="585F69"/>
                </a:solidFill>
                <a:latin typeface="Arial" panose="020B0604020202020204" pitchFamily="34" charset="0"/>
                <a:cs typeface="Arial" panose="020B0604020202020204" pitchFamily="34" charset="0"/>
              </a:rPr>
              <a:t>(</a:t>
            </a:r>
            <a:r>
              <a:rPr lang="en-GB" sz="1200" dirty="0">
                <a:solidFill>
                  <a:srgbClr val="585F69"/>
                </a:solidFill>
                <a:latin typeface="Arial" panose="020B0604020202020204" pitchFamily="34" charset="0"/>
                <a:cs typeface="Arial" panose="020B0604020202020204" pitchFamily="34" charset="0"/>
                <a:hlinkClick r:id="rId5"/>
              </a:rPr>
              <a:t>https://www.independentnurse.co.uk/news/nursing-graduates-will-be-hit-by-proposed-loan-repayment-changes/244741/</a:t>
            </a:r>
            <a:r>
              <a:rPr lang="en-GB" sz="1200" dirty="0">
                <a:solidFill>
                  <a:srgbClr val="585F69"/>
                </a:solidFill>
                <a:latin typeface="Arial" panose="020B0604020202020204" pitchFamily="34" charset="0"/>
                <a:cs typeface="Arial" panose="020B0604020202020204" pitchFamily="34" charset="0"/>
              </a:rPr>
              <a:t>)</a:t>
            </a:r>
          </a:p>
          <a:p>
            <a:pPr algn="l"/>
            <a:endParaRPr lang="en-GB" sz="1200" i="0" dirty="0">
              <a:solidFill>
                <a:srgbClr val="585F69"/>
              </a:solidFill>
              <a:effectLst/>
              <a:latin typeface="Arial" panose="020B0604020202020204" pitchFamily="34" charset="0"/>
              <a:cs typeface="Arial" panose="020B0604020202020204" pitchFamily="34" charset="0"/>
            </a:endParaRPr>
          </a:p>
          <a:p>
            <a:pPr marL="171450" indent="-171450" algn="l" fontAlgn="base">
              <a:buFont typeface="Arial" panose="020B0604020202020204" pitchFamily="34" charset="0"/>
              <a:buChar char="•"/>
            </a:pPr>
            <a:r>
              <a:rPr lang="en-GB" sz="1200" b="1" i="0" dirty="0">
                <a:solidFill>
                  <a:srgbClr val="585F69"/>
                </a:solidFill>
                <a:effectLst/>
                <a:latin typeface="Arial" panose="020B0604020202020204" pitchFamily="34" charset="0"/>
                <a:cs typeface="Arial" panose="020B0604020202020204" pitchFamily="34" charset="0"/>
              </a:rPr>
              <a:t>BMJ. (2021). </a:t>
            </a:r>
            <a:r>
              <a:rPr lang="en-GB" sz="1200" b="1" i="0" dirty="0">
                <a:solidFill>
                  <a:srgbClr val="333333"/>
                </a:solidFill>
                <a:effectLst/>
                <a:latin typeface="Arial" panose="020B0604020202020204" pitchFamily="34" charset="0"/>
                <a:cs typeface="Arial" panose="020B0604020202020204" pitchFamily="34" charset="0"/>
              </a:rPr>
              <a:t>How the nursing profession should adapt to a digital future</a:t>
            </a:r>
          </a:p>
          <a:p>
            <a:pPr marL="171450" indent="-171450" algn="l" fontAlgn="base">
              <a:buFont typeface="Arial" panose="020B0604020202020204" pitchFamily="34" charset="0"/>
              <a:buChar char="•"/>
            </a:pPr>
            <a:r>
              <a:rPr lang="en-GB" sz="1200" dirty="0">
                <a:solidFill>
                  <a:srgbClr val="333333"/>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(https://www.bmj.com/content/373/bmj.n1190)</a:t>
            </a:r>
          </a:p>
          <a:p>
            <a:pPr algn="l" fontAlgn="base"/>
            <a:endParaRPr lang="en-GB" sz="1200" b="1" dirty="0">
              <a:solidFill>
                <a:srgbClr val="25C6E3"/>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endParaRPr>
          </a:p>
          <a:p>
            <a:pPr algn="l"/>
            <a:endPar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l"/>
            <a:endPar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l"/>
            <a:endPar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l"/>
            <a:endPar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l"/>
            <a:endPar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l"/>
            <a:endPar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l"/>
            <a:endPar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l"/>
            <a:endPar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l"/>
            <a:endPar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l"/>
            <a:endPar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l"/>
            <a:endPar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algn="l"/>
            <a:r>
              <a:rPr lang="en-GB" sz="1200" dirty="0">
                <a:solidFill>
                  <a:srgbClr val="25C6E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https://www.impact-innovation.co.uk/pestle-analysis</a:t>
            </a:r>
            <a:br>
              <a:rPr lang="en-GB" sz="1200" dirty="0">
                <a:latin typeface="Times New Roman" panose="02020603050405020304" pitchFamily="18" charset="0"/>
                <a:cs typeface="Times New Roman" panose="02020603050405020304" pitchFamily="18" charset="0"/>
              </a:rPr>
            </a:b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https://d1wqtxts1xzle7.cloudfront.net/51457021/A_historical_perspective_on_the_nursing_20170121-6572-1ftehva-with-cover-page-v2.pdf?Expires=1657191314&amp;Signature=cC2xFGbkqgZiJ8iGk9G8rSurZdA4Egh~9BBLy7ERuETBiQDCBABza~4AjXzZ9W-dCJqhENzmbNNOVdKMWMldYrzNeQipBs0hhLatQKSNgbpXb6AnXkejbWs4YJ7VLH1oRaGuv3fcy4O3mtr4g8vgiafJwMhkbzOOXuBtaWtbQfos7VEPGbfPpf6TqfPy8UJ~yJ2TwqYMnRlEOBQ81qh8io9j5SL9DCnyZHddAfUUoY0UYv5Put1-4SkZb4U89prG3uAGzvoF9SjBWKCZzaLOdY3-JkMjhz2J51umsaKeG-8PjoeINIVvHX9jU0j5c~554O75coWk43dh4bS2G-7mlA__&amp;Key-Pair-Id=APKAJLOHF5GGSLRBV4ZA</a:t>
            </a:r>
            <a:br>
              <a:rPr lang="en-US" sz="1200" dirty="0">
                <a:latin typeface="Times New Roman" panose="02020603050405020304" pitchFamily="18" charset="0"/>
                <a:cs typeface="Times New Roman" panose="02020603050405020304" pitchFamily="18" charset="0"/>
              </a:rPr>
            </a:br>
            <a:br>
              <a:rPr lang="en-US" sz="1200" dirty="0">
                <a:latin typeface="Times New Roman" panose="02020603050405020304" pitchFamily="18" charset="0"/>
                <a:cs typeface="Times New Roman" panose="02020603050405020304" pitchFamily="18" charset="0"/>
              </a:rPr>
            </a:b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https://scivisionpub.com/pdfs/discuss-reasons-for-acute-and-chronic-problems-with-the-crisis-of-nursing-shortage-in-relation-to-nursing-education-and-review-the-1337.pdf</a:t>
            </a:r>
            <a:br>
              <a:rPr lang="en-US" sz="1200" dirty="0">
                <a:latin typeface="Times New Roman" panose="02020603050405020304" pitchFamily="18" charset="0"/>
                <a:cs typeface="Times New Roman" panose="02020603050405020304" pitchFamily="18" charset="0"/>
              </a:rPr>
            </a:br>
            <a:br>
              <a:rPr lang="en-US"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Discuss Reasons for Acute and Chronic Problems with The Crisis of Nursing Shortage in Nursing Education and Review The Strategies and Solutions</a:t>
            </a:r>
            <a:br>
              <a:rPr lang="en-GB" sz="1200" dirty="0">
                <a:latin typeface="Times New Roman" panose="02020603050405020304" pitchFamily="18" charset="0"/>
                <a:cs typeface="Times New Roman" panose="02020603050405020304" pitchFamily="18" charset="0"/>
              </a:rPr>
            </a:br>
            <a:br>
              <a:rPr lang="en-GB" sz="1200" dirty="0">
                <a:latin typeface="Times New Roman" panose="02020603050405020304" pitchFamily="18" charset="0"/>
                <a:cs typeface="Times New Roman" panose="02020603050405020304" pitchFamily="18" charset="0"/>
              </a:rPr>
            </a:br>
            <a:br>
              <a:rPr lang="en-US" sz="1200" dirty="0">
                <a:latin typeface="Times New Roman" panose="02020603050405020304" pitchFamily="18" charset="0"/>
                <a:cs typeface="Times New Roman" panose="02020603050405020304" pitchFamily="18" charset="0"/>
              </a:rPr>
            </a:br>
            <a:r>
              <a:rPr lang="en-GB" sz="1200" dirty="0" err="1">
                <a:latin typeface="Times New Roman" panose="02020603050405020304" pitchFamily="18" charset="0"/>
                <a:cs typeface="Times New Roman" panose="02020603050405020304" pitchFamily="18" charset="0"/>
              </a:rPr>
              <a:t>Cadrain</a:t>
            </a:r>
            <a:r>
              <a:rPr lang="en-GB" sz="1200" dirty="0">
                <a:latin typeface="Times New Roman" panose="02020603050405020304" pitchFamily="18" charset="0"/>
                <a:cs typeface="Times New Roman" panose="02020603050405020304" pitchFamily="18" charset="0"/>
              </a:rPr>
              <a:t> D. An acute condition Too few nurses. HR Magazine. 2002; 47: 69-71.</a:t>
            </a:r>
            <a:br>
              <a:rPr lang="en-US" sz="1200" dirty="0">
                <a:latin typeface="Times New Roman" panose="02020603050405020304" pitchFamily="18" charset="0"/>
                <a:cs typeface="Times New Roman" panose="02020603050405020304" pitchFamily="18" charset="0"/>
              </a:rPr>
            </a:br>
            <a:br>
              <a:rPr lang="en-US" sz="1200" dirty="0">
                <a:latin typeface="Times New Roman" panose="02020603050405020304" pitchFamily="18" charset="0"/>
                <a:cs typeface="Times New Roman" panose="02020603050405020304" pitchFamily="18" charset="0"/>
              </a:rPr>
            </a:b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Solving nursing shortages: a shared priority  </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Name Buchan. J .</a:t>
            </a:r>
            <a:r>
              <a:rPr lang="en-US" sz="1200" dirty="0" err="1">
                <a:latin typeface="Times New Roman" panose="02020603050405020304" pitchFamily="18" charset="0"/>
                <a:cs typeface="Times New Roman" panose="02020603050405020304" pitchFamily="18" charset="0"/>
              </a:rPr>
              <a:t>Aiken.L</a:t>
            </a:r>
            <a:r>
              <a:rPr lang="en-US" sz="1200" dirty="0">
                <a:latin typeface="Times New Roman" panose="02020603050405020304" pitchFamily="18" charset="0"/>
                <a:cs typeface="Times New Roman" panose="02020603050405020304" pitchFamily="18" charset="0"/>
              </a:rPr>
              <a:t> Available at:</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https://onlinelibrary.wiley.com/doi/full/10.1111/j.1365-2702.2008.02636.x?casa_token=a2hiYh7rvlIAAAAA%3A3EXkX-d3bJEZX7xTz3inAqyliOZEa6YTk68LLIk9OPPJRmIzfH-BIdvgzyxUomU5FCxcksmjvKj0</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hlinkClick r:id="rId6"/>
              </a:rPr>
              <a:t>https://www.health.org.uk/publications/nhs-workforce-projections-2022</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https://www.rcn.org.uk/news-and-events/news/uk-nursing-workforce-in-crisis-even-before-pandemic-070222</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https://www.nursingtimes.net/news/workforce/nhs-facing-38000-nurse-shortage-even-if-government-hits-recruitment-target-20-07-2022/</a:t>
            </a:r>
            <a:br>
              <a:rPr lang="en-US" sz="1200" dirty="0">
                <a:latin typeface="Arial" panose="020B0604020202020204" pitchFamily="34" charset="0"/>
                <a:cs typeface="Arial" panose="020B0604020202020204" pitchFamily="34" charset="0"/>
              </a:rPr>
            </a:br>
            <a:endParaRPr lang="en-GB" sz="1200" dirty="0"/>
          </a:p>
        </p:txBody>
      </p:sp>
    </p:spTree>
    <p:extLst>
      <p:ext uri="{BB962C8B-B14F-4D97-AF65-F5344CB8AC3E}">
        <p14:creationId xmlns:p14="http://schemas.microsoft.com/office/powerpoint/2010/main" val="59582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232683A-A153-C6A6-E233-FA3BCBE3D0B5}"/>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F7CA3A35-14AA-9C2B-C7C3-DBD9F0772EEA}"/>
              </a:ext>
            </a:extLst>
          </p:cNvPr>
          <p:cNvSpPr>
            <a:spLocks noGrp="1"/>
          </p:cNvSpPr>
          <p:nvPr>
            <p:ph type="sldNum" sz="quarter" idx="13"/>
          </p:nvPr>
        </p:nvSpPr>
        <p:spPr/>
        <p:txBody>
          <a:bodyPr/>
          <a:lstStyle/>
          <a:p>
            <a:fld id="{19B51A1E-902D-48AF-9020-955120F399B6}" type="slidenum">
              <a:rPr lang="en-US" noProof="0" smtClean="0"/>
              <a:pPr/>
              <a:t>8</a:t>
            </a:fld>
            <a:endParaRPr lang="en-US" noProof="0"/>
          </a:p>
        </p:txBody>
      </p:sp>
      <p:sp>
        <p:nvSpPr>
          <p:cNvPr id="6" name="Text Placeholder 10">
            <a:extLst>
              <a:ext uri="{FF2B5EF4-FFF2-40B4-BE49-F238E27FC236}">
                <a16:creationId xmlns:a16="http://schemas.microsoft.com/office/drawing/2014/main" id="{AE4108B0-88CD-3015-7407-DADBBDCCD497}"/>
              </a:ext>
            </a:extLst>
          </p:cNvPr>
          <p:cNvSpPr txBox="1">
            <a:spLocks/>
          </p:cNvSpPr>
          <p:nvPr/>
        </p:nvSpPr>
        <p:spPr>
          <a:xfrm>
            <a:off x="608781" y="292510"/>
            <a:ext cx="10885129" cy="3660058"/>
          </a:xfrm>
          <a:prstGeom prst="rect">
            <a:avLst/>
          </a:prstGeom>
        </p:spPr>
        <p:txBody>
          <a:bodyPr vert="horz" lIns="0" tIns="0" rIns="0" bIns="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6000" kern="1200">
                <a:solidFill>
                  <a:schemeClr val="tx1">
                    <a:lumMod val="75000"/>
                    <a:lumOff val="25000"/>
                  </a:schemeClr>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endParaRPr lang="en-GB" sz="1500" b="1" dirty="0">
              <a:latin typeface="Arial" panose="020B0604020202020204" pitchFamily="34" charset="0"/>
              <a:cs typeface="Arial" panose="020B0604020202020204" pitchFamily="34" charset="0"/>
            </a:endParaRPr>
          </a:p>
          <a:p>
            <a:pPr marL="171450" indent="-171450" algn="l" fontAlgn="base">
              <a:buFont typeface="Arial" panose="020B0604020202020204" pitchFamily="34" charset="0"/>
              <a:buChar char="•"/>
            </a:pPr>
            <a:r>
              <a:rPr lang="en-GB" sz="1200" b="1" i="0" dirty="0">
                <a:solidFill>
                  <a:srgbClr val="39363C"/>
                </a:solidFill>
                <a:effectLst/>
                <a:latin typeface="Arial" panose="020B0604020202020204" pitchFamily="34" charset="0"/>
                <a:cs typeface="Arial" panose="020B0604020202020204" pitchFamily="34" charset="0"/>
              </a:rPr>
              <a:t>Royal College of Nursing. (2021). </a:t>
            </a:r>
            <a:r>
              <a:rPr lang="en-GB" sz="1200" b="1" i="0" dirty="0">
                <a:effectLst/>
                <a:latin typeface="Arial" panose="020B0604020202020204" pitchFamily="34" charset="0"/>
                <a:cs typeface="Arial" panose="020B0604020202020204" pitchFamily="34" charset="0"/>
              </a:rPr>
              <a:t>Is legislation the answer?</a:t>
            </a:r>
          </a:p>
          <a:p>
            <a:pPr algn="l" fontAlgn="base"/>
            <a:r>
              <a:rPr lang="en-GB"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hlinkClick r:id="rId2"/>
              </a:rPr>
              <a:t>https://www.rcn.org.uk/magazines/Bulletin/2018/March/Is-legislation-the-answer</a:t>
            </a:r>
            <a:r>
              <a:rPr lang="en-GB" sz="1200" dirty="0">
                <a:latin typeface="Arial" panose="020B0604020202020204" pitchFamily="34" charset="0"/>
                <a:cs typeface="Arial" panose="020B0604020202020204" pitchFamily="34" charset="0"/>
              </a:rPr>
              <a:t>)</a:t>
            </a:r>
          </a:p>
          <a:p>
            <a:pPr algn="l" fontAlgn="base"/>
            <a:endParaRPr lang="en-GB" sz="1200" i="0" dirty="0">
              <a:effectLst/>
              <a:latin typeface="Arial" panose="020B0604020202020204" pitchFamily="34" charset="0"/>
              <a:cs typeface="Arial" panose="020B0604020202020204" pitchFamily="34" charset="0"/>
            </a:endParaRPr>
          </a:p>
          <a:p>
            <a:pPr marL="171450" indent="-171450" algn="l" fontAlgn="base">
              <a:buFont typeface="Arial" panose="020B0604020202020204" pitchFamily="34" charset="0"/>
              <a:buChar char="•"/>
            </a:pPr>
            <a:r>
              <a:rPr lang="en-GB" sz="1200" b="1" i="0" dirty="0">
                <a:effectLst/>
                <a:latin typeface="Arial" panose="020B0604020202020204" pitchFamily="34" charset="0"/>
                <a:cs typeface="Arial" panose="020B0604020202020204" pitchFamily="34" charset="0"/>
              </a:rPr>
              <a:t>Impact innovation (</a:t>
            </a:r>
            <a:r>
              <a:rPr lang="en-GB" sz="1200" dirty="0">
                <a:solidFill>
                  <a:srgbClr val="25C6E3"/>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ttps://www.impact-innovation.co.uk/pestle-analysis</a:t>
            </a:r>
            <a:r>
              <a:rPr lang="en-GB" sz="1200" b="1" i="0" dirty="0">
                <a:effectLst/>
                <a:latin typeface="Arial" panose="020B0604020202020204" pitchFamily="34" charset="0"/>
                <a:cs typeface="Arial" panose="020B0604020202020204" pitchFamily="34" charset="0"/>
              </a:rPr>
              <a:t>)</a:t>
            </a:r>
          </a:p>
          <a:p>
            <a:pPr algn="l" fontAlgn="base"/>
            <a:endParaRPr lang="en-GB" sz="1200" b="1" i="0" dirty="0">
              <a:effectLst/>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200" b="1" i="0">
                <a:solidFill>
                  <a:srgbClr val="000000"/>
                </a:solidFill>
                <a:effectLst/>
                <a:latin typeface="Arial" panose="020B0604020202020204" pitchFamily="34" charset="0"/>
                <a:cs typeface="Arial" panose="020B0604020202020204" pitchFamily="34" charset="0"/>
              </a:rPr>
              <a:t>Clews, </a:t>
            </a:r>
            <a:r>
              <a:rPr lang="en-GB" sz="1200" b="1" i="0" dirty="0">
                <a:solidFill>
                  <a:srgbClr val="000000"/>
                </a:solidFill>
                <a:effectLst/>
                <a:latin typeface="Arial" panose="020B0604020202020204" pitchFamily="34" charset="0"/>
                <a:cs typeface="Arial" panose="020B0604020202020204" pitchFamily="34" charset="0"/>
              </a:rPr>
              <a:t>G. (2022). NHS facing 38,000 nurse shortage even if government hits recruitment target. </a:t>
            </a:r>
          </a:p>
          <a:p>
            <a:pPr algn="l"/>
            <a:r>
              <a:rPr lang="en-GB" sz="1200" dirty="0">
                <a:latin typeface="Arial" panose="020B0604020202020204" pitchFamily="34" charset="0"/>
                <a:cs typeface="Arial" panose="020B0604020202020204" pitchFamily="34" charset="0"/>
              </a:rPr>
              <a:t>(www.nursingtimes.net)</a:t>
            </a:r>
            <a:br>
              <a:rPr lang="en-GB" sz="1200" dirty="0">
                <a:latin typeface="Times New Roman" panose="02020603050405020304" pitchFamily="18" charset="0"/>
                <a:cs typeface="Times New Roman" panose="02020603050405020304" pitchFamily="18" charset="0"/>
              </a:rPr>
            </a:br>
            <a:br>
              <a:rPr lang="en-US" sz="1200" dirty="0">
                <a:latin typeface="Times New Roman" panose="02020603050405020304" pitchFamily="18" charset="0"/>
                <a:cs typeface="Times New Roman" panose="02020603050405020304" pitchFamily="18" charset="0"/>
              </a:rPr>
            </a:br>
            <a:br>
              <a:rPr lang="en-US" sz="1200" dirty="0">
                <a:latin typeface="Arial" panose="020B0604020202020204" pitchFamily="34" charset="0"/>
                <a:cs typeface="Arial" panose="020B0604020202020204" pitchFamily="34" charset="0"/>
              </a:rPr>
            </a:br>
            <a:endParaRPr lang="en-GB" sz="1200" dirty="0"/>
          </a:p>
        </p:txBody>
      </p:sp>
    </p:spTree>
    <p:extLst>
      <p:ext uri="{BB962C8B-B14F-4D97-AF65-F5344CB8AC3E}">
        <p14:creationId xmlns:p14="http://schemas.microsoft.com/office/powerpoint/2010/main" val="4141829754"/>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F90D0D0-7C1D-47FF-A2F0-9937AA567A3D}">
  <ds:schemaRefs>
    <ds:schemaRef ds:uri="71af3243-3dd4-4a8d-8c0d-dd76da1f02a5"/>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2EDB5DD7-8DCC-4069-9EB3-5D098186652E}">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8E15EA0-2F38-456B-B156-038699A5D17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Bright business presentation</Template>
  <TotalTime>30</TotalTime>
  <Words>1332</Words>
  <Application>Microsoft Office PowerPoint</Application>
  <PresentationFormat>Widescreen</PresentationFormat>
  <Paragraphs>158</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Candara</vt:lpstr>
      <vt:lpstr>Corbel</vt:lpstr>
      <vt:lpstr>Times New Roman</vt:lpstr>
      <vt:lpstr>Office Theme</vt:lpstr>
      <vt:lpstr>Problem Solving and Decision Making</vt:lpstr>
      <vt:lpstr>PowerPoint Presentation</vt:lpstr>
      <vt:lpstr>PowerPoint Presentation</vt:lpstr>
      <vt:lpstr>PESTLE Analysis:</vt:lpstr>
      <vt:lpstr>PowerPoint Presentation</vt:lpstr>
      <vt:lpstr>PowerPoint Presentation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Mohammed Salim (1807323)</dc:creator>
  <cp:lastModifiedBy>Mohammed Salim (1807323)</cp:lastModifiedBy>
  <cp:revision>2</cp:revision>
  <dcterms:created xsi:type="dcterms:W3CDTF">2022-07-02T15:50:15Z</dcterms:created>
  <dcterms:modified xsi:type="dcterms:W3CDTF">2022-11-21T17:26:01Z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