
<file path=[Content_Types].xml><?xml version="1.0" encoding="utf-8"?>
<Types xmlns="http://schemas.openxmlformats.org/package/2006/content-types">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Lst>
  <p:sldSz cy="5143500" cx="9144000"/>
  <p:notesSz cx="6858000" cy="9144000"/>
  <p:embeddedFontLst>
    <p:embeddedFont>
      <p:font typeface="Average"/>
      <p:regular r:id="rId14"/>
    </p:embeddedFont>
    <p:embeddedFont>
      <p:font typeface="Oswald"/>
      <p:regular r:id="rId15"/>
      <p:bold r:id="rId1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font" Target="fonts/Oswald-regular.fntdata"/><Relationship Id="rId14" Type="http://schemas.openxmlformats.org/officeDocument/2006/relationships/font" Target="fonts/Average-regular.fntdata"/><Relationship Id="rId16" Type="http://schemas.openxmlformats.org/officeDocument/2006/relationships/font" Target="fonts/Oswald-bold.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 name="Shape 55"/>
        <p:cNvGrpSpPr/>
        <p:nvPr/>
      </p:nvGrpSpPr>
      <p:grpSpPr>
        <a:xfrm>
          <a:off x="0" y="0"/>
          <a:ext cx="0" cy="0"/>
          <a:chOff x="0" y="0"/>
          <a:chExt cx="0" cy="0"/>
        </a:xfrm>
      </p:grpSpPr>
      <p:sp>
        <p:nvSpPr>
          <p:cNvPr id="56" name="Google Shape;56;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7" name="Google Shape;57;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 name="Shape 61"/>
        <p:cNvGrpSpPr/>
        <p:nvPr/>
      </p:nvGrpSpPr>
      <p:grpSpPr>
        <a:xfrm>
          <a:off x="0" y="0"/>
          <a:ext cx="0" cy="0"/>
          <a:chOff x="0" y="0"/>
          <a:chExt cx="0" cy="0"/>
        </a:xfrm>
      </p:grpSpPr>
      <p:sp>
        <p:nvSpPr>
          <p:cNvPr id="62" name="Google Shape;62;g35521c468fb_0_7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3" name="Google Shape;63;g35521c468fb_0_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g35521c468fb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g35521c468fb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 name="Shape 75"/>
        <p:cNvGrpSpPr/>
        <p:nvPr/>
      </p:nvGrpSpPr>
      <p:grpSpPr>
        <a:xfrm>
          <a:off x="0" y="0"/>
          <a:ext cx="0" cy="0"/>
          <a:chOff x="0" y="0"/>
          <a:chExt cx="0" cy="0"/>
        </a:xfrm>
      </p:grpSpPr>
      <p:sp>
        <p:nvSpPr>
          <p:cNvPr id="76" name="Google Shape;76;g35521c468fb_1_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7" name="Google Shape;77;g35521c468fb_1_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 name="Shape 82"/>
        <p:cNvGrpSpPr/>
        <p:nvPr/>
      </p:nvGrpSpPr>
      <p:grpSpPr>
        <a:xfrm>
          <a:off x="0" y="0"/>
          <a:ext cx="0" cy="0"/>
          <a:chOff x="0" y="0"/>
          <a:chExt cx="0" cy="0"/>
        </a:xfrm>
      </p:grpSpPr>
      <p:sp>
        <p:nvSpPr>
          <p:cNvPr id="83" name="Google Shape;83;g35521c468fb_1_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4" name="Google Shape;84;g35521c468fb_1_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 name="Shape 89"/>
        <p:cNvGrpSpPr/>
        <p:nvPr/>
      </p:nvGrpSpPr>
      <p:grpSpPr>
        <a:xfrm>
          <a:off x="0" y="0"/>
          <a:ext cx="0" cy="0"/>
          <a:chOff x="0" y="0"/>
          <a:chExt cx="0" cy="0"/>
        </a:xfrm>
      </p:grpSpPr>
      <p:sp>
        <p:nvSpPr>
          <p:cNvPr id="90" name="Google Shape;90;g35521c468fb_1_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1" name="Google Shape;91;g35521c468fb_1_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 name="Shape 96"/>
        <p:cNvGrpSpPr/>
        <p:nvPr/>
      </p:nvGrpSpPr>
      <p:grpSpPr>
        <a:xfrm>
          <a:off x="0" y="0"/>
          <a:ext cx="0" cy="0"/>
          <a:chOff x="0" y="0"/>
          <a:chExt cx="0" cy="0"/>
        </a:xfrm>
      </p:grpSpPr>
      <p:sp>
        <p:nvSpPr>
          <p:cNvPr id="97" name="Google Shape;97;g35521c468fb_1_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8" name="Google Shape;98;g35521c468fb_1_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3" name="Shape 103"/>
        <p:cNvGrpSpPr/>
        <p:nvPr/>
      </p:nvGrpSpPr>
      <p:grpSpPr>
        <a:xfrm>
          <a:off x="0" y="0"/>
          <a:ext cx="0" cy="0"/>
          <a:chOff x="0" y="0"/>
          <a:chExt cx="0" cy="0"/>
        </a:xfrm>
      </p:grpSpPr>
      <p:sp>
        <p:nvSpPr>
          <p:cNvPr id="104" name="Google Shape;104;g35521c468fb_0_18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5" name="Google Shape;105;g35521c468fb_0_1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grpSp>
        <p:nvGrpSpPr>
          <p:cNvPr id="10" name="Google Shape;10;p2"/>
          <p:cNvGrpSpPr/>
          <p:nvPr/>
        </p:nvGrpSpPr>
        <p:grpSpPr>
          <a:xfrm>
            <a:off x="4350279" y="2855377"/>
            <a:ext cx="443589" cy="105632"/>
            <a:chOff x="4137525" y="2915950"/>
            <a:chExt cx="869100" cy="207000"/>
          </a:xfrm>
        </p:grpSpPr>
        <p:sp>
          <p:nvSpPr>
            <p:cNvPr id="11" name="Google Shape;11;p2"/>
            <p:cNvSpPr/>
            <p:nvPr/>
          </p:nvSpPr>
          <p:spPr>
            <a:xfrm>
              <a:off x="4468575" y="2915950"/>
              <a:ext cx="207000" cy="2070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
            <p:cNvSpPr/>
            <p:nvPr/>
          </p:nvSpPr>
          <p:spPr>
            <a:xfrm>
              <a:off x="4799625" y="2915950"/>
              <a:ext cx="207000" cy="2070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a:off x="4137525" y="2915950"/>
              <a:ext cx="207000" cy="2070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4" name="Google Shape;14;p2"/>
          <p:cNvSpPr txBox="1"/>
          <p:nvPr>
            <p:ph type="ctrTitle"/>
          </p:nvPr>
        </p:nvSpPr>
        <p:spPr>
          <a:xfrm>
            <a:off x="671258" y="990800"/>
            <a:ext cx="7801500" cy="1730100"/>
          </a:xfrm>
          <a:prstGeom prst="rect">
            <a:avLst/>
          </a:prstGeom>
        </p:spPr>
        <p:txBody>
          <a:bodyPr anchorCtr="0" anchor="b" bIns="91425" lIns="91425" spcFirstLastPara="1" rIns="91425" wrap="square" tIns="91425">
            <a:norm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p:txBody>
      </p:sp>
      <p:sp>
        <p:nvSpPr>
          <p:cNvPr id="15" name="Google Shape;15;p2"/>
          <p:cNvSpPr txBox="1"/>
          <p:nvPr>
            <p:ph idx="1" type="subTitle"/>
          </p:nvPr>
        </p:nvSpPr>
        <p:spPr>
          <a:xfrm>
            <a:off x="671250" y="3174876"/>
            <a:ext cx="78015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16" name="Google Shape;16;p2"/>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7" name="Shape 17"/>
        <p:cNvGrpSpPr/>
        <p:nvPr/>
      </p:nvGrpSpPr>
      <p:grpSpPr>
        <a:xfrm>
          <a:off x="0" y="0"/>
          <a:ext cx="0" cy="0"/>
          <a:chOff x="0" y="0"/>
          <a:chExt cx="0" cy="0"/>
        </a:xfrm>
      </p:grpSpPr>
      <p:sp>
        <p:nvSpPr>
          <p:cNvPr id="18" name="Google Shape;18;p3"/>
          <p:cNvSpPr txBox="1"/>
          <p:nvPr>
            <p:ph type="title"/>
          </p:nvPr>
        </p:nvSpPr>
        <p:spPr>
          <a:xfrm>
            <a:off x="671250" y="2141250"/>
            <a:ext cx="7852200" cy="8610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9" name="Google Shape;19;p3"/>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0" name="Shape 20"/>
        <p:cNvGrpSpPr/>
        <p:nvPr/>
      </p:nvGrpSpPr>
      <p:grpSpPr>
        <a:xfrm>
          <a:off x="0" y="0"/>
          <a:ext cx="0" cy="0"/>
          <a:chOff x="0" y="0"/>
          <a:chExt cx="0" cy="0"/>
        </a:xfrm>
      </p:grpSpPr>
      <p:sp>
        <p:nvSpPr>
          <p:cNvPr id="21" name="Google Shape;21;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2" name="Google Shape;22;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23" name="Google Shape;23;p4"/>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4" name="Shape 24"/>
        <p:cNvGrpSpPr/>
        <p:nvPr/>
      </p:nvGrpSpPr>
      <p:grpSpPr>
        <a:xfrm>
          <a:off x="0" y="0"/>
          <a:ext cx="0" cy="0"/>
          <a:chOff x="0" y="0"/>
          <a:chExt cx="0" cy="0"/>
        </a:xfrm>
      </p:grpSpPr>
      <p:sp>
        <p:nvSpPr>
          <p:cNvPr id="25" name="Google Shape;25;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6" name="Google Shape;26;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7" name="Google Shape;27;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8" name="Google Shape;28;p5"/>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9" name="Shape 29"/>
        <p:cNvGrpSpPr/>
        <p:nvPr/>
      </p:nvGrpSpPr>
      <p:grpSpPr>
        <a:xfrm>
          <a:off x="0" y="0"/>
          <a:ext cx="0" cy="0"/>
          <a:chOff x="0" y="0"/>
          <a:chExt cx="0" cy="0"/>
        </a:xfrm>
      </p:grpSpPr>
      <p:sp>
        <p:nvSpPr>
          <p:cNvPr id="30" name="Google Shape;30;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1" name="Google Shape;31;p6"/>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2" name="Shape 32"/>
        <p:cNvGrpSpPr/>
        <p:nvPr/>
      </p:nvGrpSpPr>
      <p:grpSpPr>
        <a:xfrm>
          <a:off x="0" y="0"/>
          <a:ext cx="0" cy="0"/>
          <a:chOff x="0" y="0"/>
          <a:chExt cx="0" cy="0"/>
        </a:xfrm>
      </p:grpSpPr>
      <p:sp>
        <p:nvSpPr>
          <p:cNvPr id="33" name="Google Shape;33;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4" name="Google Shape;34;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5" name="Google Shape;35;p7"/>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lt2"/>
        </a:solidFill>
      </p:bgPr>
    </p:bg>
    <p:spTree>
      <p:nvGrpSpPr>
        <p:cNvPr id="36" name="Shape 36"/>
        <p:cNvGrpSpPr/>
        <p:nvPr/>
      </p:nvGrpSpPr>
      <p:grpSpPr>
        <a:xfrm>
          <a:off x="0" y="0"/>
          <a:ext cx="0" cy="0"/>
          <a:chOff x="0" y="0"/>
          <a:chExt cx="0" cy="0"/>
        </a:xfrm>
      </p:grpSpPr>
      <p:sp>
        <p:nvSpPr>
          <p:cNvPr id="37" name="Google Shape;37;p8"/>
          <p:cNvSpPr txBox="1"/>
          <p:nvPr>
            <p:ph type="title"/>
          </p:nvPr>
        </p:nvSpPr>
        <p:spPr>
          <a:xfrm>
            <a:off x="490250" y="526350"/>
            <a:ext cx="6227100" cy="40908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p:txBody>
      </p:sp>
      <p:sp>
        <p:nvSpPr>
          <p:cNvPr id="38" name="Google Shape;38;p8"/>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9" name="Shape 39"/>
        <p:cNvGrpSpPr/>
        <p:nvPr/>
      </p:nvGrpSpPr>
      <p:grpSpPr>
        <a:xfrm>
          <a:off x="0" y="0"/>
          <a:ext cx="0" cy="0"/>
          <a:chOff x="0" y="0"/>
          <a:chExt cx="0" cy="0"/>
        </a:xfrm>
      </p:grpSpPr>
      <p:sp>
        <p:nvSpPr>
          <p:cNvPr id="40" name="Google Shape;40;p9"/>
          <p:cNvSpPr/>
          <p:nvPr/>
        </p:nvSpPr>
        <p:spPr>
          <a:xfrm>
            <a:off x="4572000" y="0"/>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1" name="Google Shape;41;p9"/>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42" name="Google Shape;42;p9"/>
          <p:cNvSpPr txBox="1"/>
          <p:nvPr>
            <p:ph type="title"/>
          </p:nvPr>
        </p:nvSpPr>
        <p:spPr>
          <a:xfrm>
            <a:off x="265500" y="1081400"/>
            <a:ext cx="4045200" cy="1710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43" name="Google Shape;43;p9"/>
          <p:cNvSpPr txBox="1"/>
          <p:nvPr>
            <p:ph idx="1" type="subTitle"/>
          </p:nvPr>
        </p:nvSpPr>
        <p:spPr>
          <a:xfrm>
            <a:off x="265500" y="2845201"/>
            <a:ext cx="4045200" cy="13455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Clr>
                <a:schemeClr val="dk1"/>
              </a:buClr>
              <a:buSzPts val="2100"/>
              <a:buNone/>
              <a:defRPr sz="2100">
                <a:solidFill>
                  <a:schemeClr val="dk1"/>
                </a:solidFill>
              </a:defRPr>
            </a:lvl1pPr>
            <a:lvl2pPr lvl="1" algn="ctr">
              <a:lnSpc>
                <a:spcPct val="100000"/>
              </a:lnSpc>
              <a:spcBef>
                <a:spcPts val="0"/>
              </a:spcBef>
              <a:spcAft>
                <a:spcPts val="0"/>
              </a:spcAft>
              <a:buClr>
                <a:schemeClr val="dk1"/>
              </a:buClr>
              <a:buSzPts val="2100"/>
              <a:buNone/>
              <a:defRPr sz="2100">
                <a:solidFill>
                  <a:schemeClr val="dk1"/>
                </a:solidFill>
              </a:defRPr>
            </a:lvl2pPr>
            <a:lvl3pPr lvl="2" algn="ctr">
              <a:lnSpc>
                <a:spcPct val="100000"/>
              </a:lnSpc>
              <a:spcBef>
                <a:spcPts val="0"/>
              </a:spcBef>
              <a:spcAft>
                <a:spcPts val="0"/>
              </a:spcAft>
              <a:buClr>
                <a:schemeClr val="dk1"/>
              </a:buClr>
              <a:buSzPts val="2100"/>
              <a:buNone/>
              <a:defRPr sz="2100">
                <a:solidFill>
                  <a:schemeClr val="dk1"/>
                </a:solidFill>
              </a:defRPr>
            </a:lvl3pPr>
            <a:lvl4pPr lvl="3" algn="ctr">
              <a:lnSpc>
                <a:spcPct val="100000"/>
              </a:lnSpc>
              <a:spcBef>
                <a:spcPts val="0"/>
              </a:spcBef>
              <a:spcAft>
                <a:spcPts val="0"/>
              </a:spcAft>
              <a:buClr>
                <a:schemeClr val="dk1"/>
              </a:buClr>
              <a:buSzPts val="2100"/>
              <a:buNone/>
              <a:defRPr sz="2100">
                <a:solidFill>
                  <a:schemeClr val="dk1"/>
                </a:solidFill>
              </a:defRPr>
            </a:lvl4pPr>
            <a:lvl5pPr lvl="4" algn="ctr">
              <a:lnSpc>
                <a:spcPct val="100000"/>
              </a:lnSpc>
              <a:spcBef>
                <a:spcPts val="0"/>
              </a:spcBef>
              <a:spcAft>
                <a:spcPts val="0"/>
              </a:spcAft>
              <a:buClr>
                <a:schemeClr val="dk1"/>
              </a:buClr>
              <a:buSzPts val="2100"/>
              <a:buNone/>
              <a:defRPr sz="2100">
                <a:solidFill>
                  <a:schemeClr val="dk1"/>
                </a:solidFill>
              </a:defRPr>
            </a:lvl5pPr>
            <a:lvl6pPr lvl="5" algn="ctr">
              <a:lnSpc>
                <a:spcPct val="100000"/>
              </a:lnSpc>
              <a:spcBef>
                <a:spcPts val="0"/>
              </a:spcBef>
              <a:spcAft>
                <a:spcPts val="0"/>
              </a:spcAft>
              <a:buClr>
                <a:schemeClr val="dk1"/>
              </a:buClr>
              <a:buSzPts val="2100"/>
              <a:buNone/>
              <a:defRPr sz="2100">
                <a:solidFill>
                  <a:schemeClr val="dk1"/>
                </a:solidFill>
              </a:defRPr>
            </a:lvl6pPr>
            <a:lvl7pPr lvl="6" algn="ctr">
              <a:lnSpc>
                <a:spcPct val="100000"/>
              </a:lnSpc>
              <a:spcBef>
                <a:spcPts val="0"/>
              </a:spcBef>
              <a:spcAft>
                <a:spcPts val="0"/>
              </a:spcAft>
              <a:buClr>
                <a:schemeClr val="dk1"/>
              </a:buClr>
              <a:buSzPts val="2100"/>
              <a:buNone/>
              <a:defRPr sz="2100">
                <a:solidFill>
                  <a:schemeClr val="dk1"/>
                </a:solidFill>
              </a:defRPr>
            </a:lvl7pPr>
            <a:lvl8pPr lvl="7" algn="ctr">
              <a:lnSpc>
                <a:spcPct val="100000"/>
              </a:lnSpc>
              <a:spcBef>
                <a:spcPts val="0"/>
              </a:spcBef>
              <a:spcAft>
                <a:spcPts val="0"/>
              </a:spcAft>
              <a:buClr>
                <a:schemeClr val="dk1"/>
              </a:buClr>
              <a:buSzPts val="2100"/>
              <a:buNone/>
              <a:defRPr sz="2100">
                <a:solidFill>
                  <a:schemeClr val="dk1"/>
                </a:solidFill>
              </a:defRPr>
            </a:lvl8pPr>
            <a:lvl9pPr lvl="8" algn="ctr">
              <a:lnSpc>
                <a:spcPct val="100000"/>
              </a:lnSpc>
              <a:spcBef>
                <a:spcPts val="0"/>
              </a:spcBef>
              <a:spcAft>
                <a:spcPts val="0"/>
              </a:spcAft>
              <a:buClr>
                <a:schemeClr val="dk1"/>
              </a:buClr>
              <a:buSzPts val="2100"/>
              <a:buNone/>
              <a:defRPr sz="2100">
                <a:solidFill>
                  <a:schemeClr val="dk1"/>
                </a:solidFill>
              </a:defRPr>
            </a:lvl9pPr>
          </a:lstStyle>
          <a:p/>
        </p:txBody>
      </p:sp>
      <p:sp>
        <p:nvSpPr>
          <p:cNvPr id="44" name="Google Shape;44;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0"/>
              </a:spcBef>
              <a:spcAft>
                <a:spcPts val="0"/>
              </a:spcAft>
              <a:buClr>
                <a:schemeClr val="lt1"/>
              </a:buClr>
              <a:buSzPts val="1400"/>
              <a:buChar char="○"/>
              <a:defRPr>
                <a:solidFill>
                  <a:schemeClr val="lt1"/>
                </a:solidFill>
              </a:defRPr>
            </a:lvl2pPr>
            <a:lvl3pPr indent="-317500" lvl="2" marL="1371600">
              <a:spcBef>
                <a:spcPts val="0"/>
              </a:spcBef>
              <a:spcAft>
                <a:spcPts val="0"/>
              </a:spcAft>
              <a:buClr>
                <a:schemeClr val="lt1"/>
              </a:buClr>
              <a:buSzPts val="1400"/>
              <a:buChar char="■"/>
              <a:defRPr>
                <a:solidFill>
                  <a:schemeClr val="lt1"/>
                </a:solidFill>
              </a:defRPr>
            </a:lvl3pPr>
            <a:lvl4pPr indent="-317500" lvl="3" marL="1828800">
              <a:spcBef>
                <a:spcPts val="0"/>
              </a:spcBef>
              <a:spcAft>
                <a:spcPts val="0"/>
              </a:spcAft>
              <a:buClr>
                <a:schemeClr val="lt1"/>
              </a:buClr>
              <a:buSzPts val="1400"/>
              <a:buChar char="●"/>
              <a:defRPr>
                <a:solidFill>
                  <a:schemeClr val="lt1"/>
                </a:solidFill>
              </a:defRPr>
            </a:lvl4pPr>
            <a:lvl5pPr indent="-317500" lvl="4" marL="2286000">
              <a:spcBef>
                <a:spcPts val="0"/>
              </a:spcBef>
              <a:spcAft>
                <a:spcPts val="0"/>
              </a:spcAft>
              <a:buClr>
                <a:schemeClr val="lt1"/>
              </a:buClr>
              <a:buSzPts val="1400"/>
              <a:buChar char="○"/>
              <a:defRPr>
                <a:solidFill>
                  <a:schemeClr val="lt1"/>
                </a:solidFill>
              </a:defRPr>
            </a:lvl5pPr>
            <a:lvl6pPr indent="-317500" lvl="5" marL="2743200">
              <a:spcBef>
                <a:spcPts val="0"/>
              </a:spcBef>
              <a:spcAft>
                <a:spcPts val="0"/>
              </a:spcAft>
              <a:buClr>
                <a:schemeClr val="lt1"/>
              </a:buClr>
              <a:buSzPts val="1400"/>
              <a:buChar char="■"/>
              <a:defRPr>
                <a:solidFill>
                  <a:schemeClr val="lt1"/>
                </a:solidFill>
              </a:defRPr>
            </a:lvl6pPr>
            <a:lvl7pPr indent="-317500" lvl="6" marL="3200400">
              <a:spcBef>
                <a:spcPts val="0"/>
              </a:spcBef>
              <a:spcAft>
                <a:spcPts val="0"/>
              </a:spcAft>
              <a:buClr>
                <a:schemeClr val="lt1"/>
              </a:buClr>
              <a:buSzPts val="1400"/>
              <a:buChar char="●"/>
              <a:defRPr>
                <a:solidFill>
                  <a:schemeClr val="lt1"/>
                </a:solidFill>
              </a:defRPr>
            </a:lvl7pPr>
            <a:lvl8pPr indent="-317500" lvl="7" marL="3657600">
              <a:spcBef>
                <a:spcPts val="0"/>
              </a:spcBef>
              <a:spcAft>
                <a:spcPts val="0"/>
              </a:spcAft>
              <a:buClr>
                <a:schemeClr val="lt1"/>
              </a:buClr>
              <a:buSzPts val="1400"/>
              <a:buChar char="○"/>
              <a:defRPr>
                <a:solidFill>
                  <a:schemeClr val="lt1"/>
                </a:solidFill>
              </a:defRPr>
            </a:lvl8pPr>
            <a:lvl9pPr indent="-317500" lvl="8" marL="4114800">
              <a:spcBef>
                <a:spcPts val="0"/>
              </a:spcBef>
              <a:spcAft>
                <a:spcPts val="0"/>
              </a:spcAft>
              <a:buClr>
                <a:schemeClr val="lt1"/>
              </a:buClr>
              <a:buSzPts val="1400"/>
              <a:buChar char="■"/>
              <a:defRPr>
                <a:solidFill>
                  <a:schemeClr val="lt1"/>
                </a:solidFill>
              </a:defRPr>
            </a:lvl9pPr>
          </a:lstStyle>
          <a:p/>
        </p:txBody>
      </p:sp>
      <p:sp>
        <p:nvSpPr>
          <p:cNvPr id="45" name="Google Shape;45;p9"/>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6" name="Shape 46"/>
        <p:cNvGrpSpPr/>
        <p:nvPr/>
      </p:nvGrpSpPr>
      <p:grpSpPr>
        <a:xfrm>
          <a:off x="0" y="0"/>
          <a:ext cx="0" cy="0"/>
          <a:chOff x="0" y="0"/>
          <a:chExt cx="0" cy="0"/>
        </a:xfrm>
      </p:grpSpPr>
      <p:sp>
        <p:nvSpPr>
          <p:cNvPr id="47" name="Google Shape;47;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Clr>
                <a:schemeClr val="dk1"/>
              </a:buClr>
              <a:buSzPts val="2100"/>
              <a:buFont typeface="Oswald"/>
              <a:buNone/>
              <a:defRPr sz="2100">
                <a:solidFill>
                  <a:schemeClr val="dk1"/>
                </a:solidFill>
                <a:latin typeface="Oswald"/>
                <a:ea typeface="Oswald"/>
                <a:cs typeface="Oswald"/>
                <a:sym typeface="Oswald"/>
              </a:defRPr>
            </a:lvl1pPr>
          </a:lstStyle>
          <a:p/>
        </p:txBody>
      </p:sp>
      <p:sp>
        <p:nvSpPr>
          <p:cNvPr id="48" name="Google Shape;48;p10"/>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9" name="Shape 49"/>
        <p:cNvGrpSpPr/>
        <p:nvPr/>
      </p:nvGrpSpPr>
      <p:grpSpPr>
        <a:xfrm>
          <a:off x="0" y="0"/>
          <a:ext cx="0" cy="0"/>
          <a:chOff x="0" y="0"/>
          <a:chExt cx="0" cy="0"/>
        </a:xfrm>
      </p:grpSpPr>
      <p:sp>
        <p:nvSpPr>
          <p:cNvPr id="50" name="Google Shape;50;p11"/>
          <p:cNvSpPr txBox="1"/>
          <p:nvPr>
            <p:ph hasCustomPrompt="1" type="title"/>
          </p:nvPr>
        </p:nvSpPr>
        <p:spPr>
          <a:xfrm>
            <a:off x="311700" y="1255275"/>
            <a:ext cx="8520600" cy="18906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51" name="Google Shape;51;p11"/>
          <p:cNvSpPr txBox="1"/>
          <p:nvPr>
            <p:ph idx="1" type="body"/>
          </p:nvPr>
        </p:nvSpPr>
        <p:spPr>
          <a:xfrm>
            <a:off x="311700" y="32284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52" name="Google Shape;52;p11"/>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3" name="Shape 53"/>
        <p:cNvGrpSpPr/>
        <p:nvPr/>
      </p:nvGrpSpPr>
      <p:grpSpPr>
        <a:xfrm>
          <a:off x="0" y="0"/>
          <a:ext cx="0" cy="0"/>
          <a:chOff x="0" y="0"/>
          <a:chExt cx="0" cy="0"/>
        </a:xfrm>
      </p:grpSpPr>
      <p:sp>
        <p:nvSpPr>
          <p:cNvPr id="54" name="Google Shape;54;p12"/>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late">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1pPr>
            <a:lvl2pPr lvl="1">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2pPr>
            <a:lvl3pPr lvl="2">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3pPr>
            <a:lvl4pPr lvl="3">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4pPr>
            <a:lvl5pPr lvl="4">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5pPr>
            <a:lvl6pPr lvl="5">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6pPr>
            <a:lvl7pPr lvl="6">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7pPr>
            <a:lvl8pPr lvl="7">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8pPr>
            <a:lvl9pPr lvl="8">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accent3"/>
              </a:buClr>
              <a:buSzPts val="1800"/>
              <a:buFont typeface="Average"/>
              <a:buChar char="●"/>
              <a:defRPr sz="1800">
                <a:solidFill>
                  <a:schemeClr val="accent3"/>
                </a:solidFill>
                <a:latin typeface="Average"/>
                <a:ea typeface="Average"/>
                <a:cs typeface="Average"/>
                <a:sym typeface="Average"/>
              </a:defRPr>
            </a:lvl1pPr>
            <a:lvl2pPr indent="-317500" lvl="1" marL="9144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2pPr>
            <a:lvl3pPr indent="-317500" lvl="2" marL="13716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3pPr>
            <a:lvl4pPr indent="-317500" lvl="3" marL="18288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4pPr>
            <a:lvl5pPr indent="-317500" lvl="4" marL="22860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5pPr>
            <a:lvl6pPr indent="-317500" lvl="5" marL="27432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6pPr>
            <a:lvl7pPr indent="-317500" lvl="6" marL="32004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7pPr>
            <a:lvl8pPr indent="-317500" lvl="7" marL="36576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8pPr>
            <a:lvl9pPr indent="-317500" lvl="8" marL="41148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9pPr>
          </a:lstStyle>
          <a:p/>
        </p:txBody>
      </p:sp>
      <p:sp>
        <p:nvSpPr>
          <p:cNvPr id="8" name="Google Shape;8;p1"/>
          <p:cNvSpPr txBox="1"/>
          <p:nvPr>
            <p:ph idx="12" type="sldNum"/>
          </p:nvPr>
        </p:nvSpPr>
        <p:spPr>
          <a:xfrm>
            <a:off x="8490250" y="4681009"/>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accent3"/>
                </a:solidFill>
                <a:latin typeface="Average"/>
                <a:ea typeface="Average"/>
                <a:cs typeface="Average"/>
                <a:sym typeface="Average"/>
              </a:defRPr>
            </a:lvl1pPr>
            <a:lvl2pPr lvl="1" algn="r">
              <a:buNone/>
              <a:defRPr sz="1000">
                <a:solidFill>
                  <a:schemeClr val="accent3"/>
                </a:solidFill>
                <a:latin typeface="Average"/>
                <a:ea typeface="Average"/>
                <a:cs typeface="Average"/>
                <a:sym typeface="Average"/>
              </a:defRPr>
            </a:lvl2pPr>
            <a:lvl3pPr lvl="2" algn="r">
              <a:buNone/>
              <a:defRPr sz="1000">
                <a:solidFill>
                  <a:schemeClr val="accent3"/>
                </a:solidFill>
                <a:latin typeface="Average"/>
                <a:ea typeface="Average"/>
                <a:cs typeface="Average"/>
                <a:sym typeface="Average"/>
              </a:defRPr>
            </a:lvl3pPr>
            <a:lvl4pPr lvl="3" algn="r">
              <a:buNone/>
              <a:defRPr sz="1000">
                <a:solidFill>
                  <a:schemeClr val="accent3"/>
                </a:solidFill>
                <a:latin typeface="Average"/>
                <a:ea typeface="Average"/>
                <a:cs typeface="Average"/>
                <a:sym typeface="Average"/>
              </a:defRPr>
            </a:lvl4pPr>
            <a:lvl5pPr lvl="4" algn="r">
              <a:buNone/>
              <a:defRPr sz="1000">
                <a:solidFill>
                  <a:schemeClr val="accent3"/>
                </a:solidFill>
                <a:latin typeface="Average"/>
                <a:ea typeface="Average"/>
                <a:cs typeface="Average"/>
                <a:sym typeface="Average"/>
              </a:defRPr>
            </a:lvl5pPr>
            <a:lvl6pPr lvl="5" algn="r">
              <a:buNone/>
              <a:defRPr sz="1000">
                <a:solidFill>
                  <a:schemeClr val="accent3"/>
                </a:solidFill>
                <a:latin typeface="Average"/>
                <a:ea typeface="Average"/>
                <a:cs typeface="Average"/>
                <a:sym typeface="Average"/>
              </a:defRPr>
            </a:lvl6pPr>
            <a:lvl7pPr lvl="6" algn="r">
              <a:buNone/>
              <a:defRPr sz="1000">
                <a:solidFill>
                  <a:schemeClr val="accent3"/>
                </a:solidFill>
                <a:latin typeface="Average"/>
                <a:ea typeface="Average"/>
                <a:cs typeface="Average"/>
                <a:sym typeface="Average"/>
              </a:defRPr>
            </a:lvl7pPr>
            <a:lvl8pPr lvl="7" algn="r">
              <a:buNone/>
              <a:defRPr sz="1000">
                <a:solidFill>
                  <a:schemeClr val="accent3"/>
                </a:solidFill>
                <a:latin typeface="Average"/>
                <a:ea typeface="Average"/>
                <a:cs typeface="Average"/>
                <a:sym typeface="Average"/>
              </a:defRPr>
            </a:lvl8pPr>
            <a:lvl9pPr lvl="8" algn="r">
              <a:buNone/>
              <a:defRPr sz="1000">
                <a:solidFill>
                  <a:schemeClr val="accent3"/>
                </a:solidFill>
                <a:latin typeface="Average"/>
                <a:ea typeface="Average"/>
                <a:cs typeface="Average"/>
                <a:sym typeface="Average"/>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1" Type="http://schemas.openxmlformats.org/officeDocument/2006/relationships/hyperlink" Target="https://www.college.police.uk/research/crime-reduction-toolkit/problem-oriented-policing" TargetMode="External"/><Relationship Id="rId10" Type="http://schemas.openxmlformats.org/officeDocument/2006/relationships/hyperlink" Target="https://www.met.police.uk/advice/advice-and-information/st-s/stop-and-search/ras/met/ride-along-scheme/" TargetMode="External"/><Relationship Id="rId13" Type="http://schemas.openxmlformats.org/officeDocument/2006/relationships/hyperlink" Target="https://www.south-wales.police.uk/police-forces/south-wales-police/areas/about-us/about-us/city-centre-safety-initiatives/" TargetMode="External"/><Relationship Id="rId12" Type="http://schemas.openxmlformats.org/officeDocument/2006/relationships/hyperlink" Target="https://www.college.police.uk/research/crime-reduction-toolkit/problem-oriented-policing" TargetMode="External"/><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hyperlink" Target="https://www.gov.uk/government/publications/policing-by-consent/definition-of-policing-by-consent" TargetMode="External"/><Relationship Id="rId4" Type="http://schemas.openxmlformats.org/officeDocument/2006/relationships/hyperlink" Target="https://www.gov.uk/government/publications/policing-by-consent/definition-of-policing-by-consent" TargetMode="External"/><Relationship Id="rId9" Type="http://schemas.openxmlformats.org/officeDocument/2006/relationships/hyperlink" Target="https://www.met.police.uk/advice/advice-and-information/st-s/stop-and-search/ras/met/ride-along-scheme/" TargetMode="External"/><Relationship Id="rId14" Type="http://schemas.openxmlformats.org/officeDocument/2006/relationships/hyperlink" Target="https://www.south-wales.police.uk/police-forces/south-wales-police/areas/about-us/about-us/city-centre-safety-initiatives/" TargetMode="External"/><Relationship Id="rId5" Type="http://schemas.openxmlformats.org/officeDocument/2006/relationships/hyperlink" Target="https://www.south-wales.police.uk/police-forces/south-wales-police/areas/about-us/about-us/neighbourhood-policing/" TargetMode="External"/><Relationship Id="rId6" Type="http://schemas.openxmlformats.org/officeDocument/2006/relationships/hyperlink" Target="https://www.south-wales.police.uk/police-forces/south-wales-police/areas/about-us/about-us/neighbourhood-policing/" TargetMode="External"/><Relationship Id="rId7" Type="http://schemas.openxmlformats.org/officeDocument/2006/relationships/hyperlink" Target="https://www.police-foundation.org.uk/wp-content/uploads/2017/08/Social_media_briefing_FINAL.pdf" TargetMode="External"/><Relationship Id="rId8" Type="http://schemas.openxmlformats.org/officeDocument/2006/relationships/hyperlink" Target="https://www.police-foundation.org.uk/wp-content/uploads/2017/08/Social_media_briefing_FINAL.pdf"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 name="Shape 58"/>
        <p:cNvGrpSpPr/>
        <p:nvPr/>
      </p:nvGrpSpPr>
      <p:grpSpPr>
        <a:xfrm>
          <a:off x="0" y="0"/>
          <a:ext cx="0" cy="0"/>
          <a:chOff x="0" y="0"/>
          <a:chExt cx="0" cy="0"/>
        </a:xfrm>
      </p:grpSpPr>
      <p:sp>
        <p:nvSpPr>
          <p:cNvPr id="59" name="Google Shape;59;p13"/>
          <p:cNvSpPr txBox="1"/>
          <p:nvPr>
            <p:ph type="ctrTitle"/>
          </p:nvPr>
        </p:nvSpPr>
        <p:spPr>
          <a:xfrm>
            <a:off x="671258" y="990800"/>
            <a:ext cx="7801500" cy="17301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t>Community engagement </a:t>
            </a:r>
            <a:r>
              <a:rPr lang="en-GB"/>
              <a:t>strategies</a:t>
            </a:r>
            <a:endParaRPr/>
          </a:p>
        </p:txBody>
      </p:sp>
      <p:sp>
        <p:nvSpPr>
          <p:cNvPr id="60" name="Google Shape;60;p13"/>
          <p:cNvSpPr txBox="1"/>
          <p:nvPr>
            <p:ph idx="1" type="subTitle"/>
          </p:nvPr>
        </p:nvSpPr>
        <p:spPr>
          <a:xfrm>
            <a:off x="671250" y="3174876"/>
            <a:ext cx="78015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a:t>By Bradley Jones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4" name="Shape 64"/>
        <p:cNvGrpSpPr/>
        <p:nvPr/>
      </p:nvGrpSpPr>
      <p:grpSpPr>
        <a:xfrm>
          <a:off x="0" y="0"/>
          <a:ext cx="0" cy="0"/>
          <a:chOff x="0" y="0"/>
          <a:chExt cx="0" cy="0"/>
        </a:xfrm>
      </p:grpSpPr>
      <p:sp>
        <p:nvSpPr>
          <p:cNvPr id="65" name="Google Shape;65;p1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rgbClr val="000000"/>
                </a:solidFill>
              </a:rPr>
              <a:t>Introduction.</a:t>
            </a:r>
            <a:endParaRPr>
              <a:solidFill>
                <a:srgbClr val="000000"/>
              </a:solidFill>
            </a:endParaRPr>
          </a:p>
        </p:txBody>
      </p:sp>
      <p:sp>
        <p:nvSpPr>
          <p:cNvPr id="66" name="Google Shape;66;p14"/>
          <p:cNvSpPr txBox="1"/>
          <p:nvPr>
            <p:ph idx="1" type="body"/>
          </p:nvPr>
        </p:nvSpPr>
        <p:spPr>
          <a:xfrm>
            <a:off x="311700" y="101772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The Police require the public to function most </a:t>
            </a:r>
            <a:r>
              <a:rPr lang="en-GB"/>
              <a:t>efficiently</a:t>
            </a:r>
            <a:r>
              <a:rPr lang="en-GB"/>
              <a:t> and therefore community outreach to encourage public support is a </a:t>
            </a:r>
            <a:r>
              <a:rPr lang="en-GB"/>
              <a:t>fundamental</a:t>
            </a:r>
            <a:r>
              <a:rPr lang="en-GB"/>
              <a:t> pillar of policing.</a:t>
            </a:r>
            <a:endParaRPr/>
          </a:p>
          <a:p>
            <a:pPr indent="0" lvl="0" marL="0" rtl="0" algn="l">
              <a:spcBef>
                <a:spcPts val="1200"/>
              </a:spcBef>
              <a:spcAft>
                <a:spcPts val="0"/>
              </a:spcAft>
              <a:buNone/>
            </a:pPr>
            <a:r>
              <a:t/>
            </a:r>
            <a:endParaRPr/>
          </a:p>
          <a:p>
            <a:pPr indent="0" lvl="0" marL="0" rtl="0" algn="l">
              <a:spcBef>
                <a:spcPts val="1200"/>
              </a:spcBef>
              <a:spcAft>
                <a:spcPts val="0"/>
              </a:spcAft>
              <a:buNone/>
            </a:pPr>
            <a:r>
              <a:rPr lang="en-GB"/>
              <a:t>As said by Robert peel “The Police are </a:t>
            </a:r>
            <a:r>
              <a:rPr lang="en-GB"/>
              <a:t>the public and the public are the Police”</a:t>
            </a:r>
            <a:endParaRPr/>
          </a:p>
          <a:p>
            <a:pPr indent="0" lvl="0" marL="0" rtl="0" algn="l">
              <a:spcBef>
                <a:spcPts val="1200"/>
              </a:spcBef>
              <a:spcAft>
                <a:spcPts val="1200"/>
              </a:spcAft>
              <a:buNone/>
            </a:pPr>
            <a:r>
              <a:rPr lang="en-GB"/>
              <a:t>This presentation will go over 6 different strategies used by the police to help encourage cooperation and good will.</a:t>
            </a:r>
            <a:endParaRPr/>
          </a:p>
        </p:txBody>
      </p:sp>
      <p:sp>
        <p:nvSpPr>
          <p:cNvPr id="67" name="Google Shape;67;p14"/>
          <p:cNvSpPr txBox="1"/>
          <p:nvPr/>
        </p:nvSpPr>
        <p:spPr>
          <a:xfrm>
            <a:off x="6934200" y="3985250"/>
            <a:ext cx="2209800" cy="1158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accent3"/>
                </a:solidFill>
                <a:latin typeface="Average"/>
                <a:ea typeface="Average"/>
                <a:cs typeface="Average"/>
                <a:sym typeface="Average"/>
              </a:rPr>
              <a:t>Home Office (2012)</a:t>
            </a:r>
            <a:endParaRPr sz="1800">
              <a:solidFill>
                <a:schemeClr val="accent3"/>
              </a:solidFill>
              <a:latin typeface="Average"/>
              <a:ea typeface="Average"/>
              <a:cs typeface="Average"/>
              <a:sym typeface="Average"/>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 name="Shape 71"/>
        <p:cNvGrpSpPr/>
        <p:nvPr/>
      </p:nvGrpSpPr>
      <p:grpSpPr>
        <a:xfrm>
          <a:off x="0" y="0"/>
          <a:ext cx="0" cy="0"/>
          <a:chOff x="0" y="0"/>
          <a:chExt cx="0" cy="0"/>
        </a:xfrm>
      </p:grpSpPr>
      <p:sp>
        <p:nvSpPr>
          <p:cNvPr id="72" name="Google Shape;72;p1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Neighbourhood Policing</a:t>
            </a:r>
            <a:endParaRPr/>
          </a:p>
        </p:txBody>
      </p:sp>
      <p:sp>
        <p:nvSpPr>
          <p:cNvPr id="73" name="Google Shape;73;p1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It is important that Police are seen within neighbourhoods and are able to reach out to officers without citizens being afraid to approach.</a:t>
            </a:r>
            <a:endParaRPr/>
          </a:p>
          <a:p>
            <a:pPr indent="0" lvl="0" marL="0" rtl="0" algn="l">
              <a:spcBef>
                <a:spcPts val="1200"/>
              </a:spcBef>
              <a:spcAft>
                <a:spcPts val="0"/>
              </a:spcAft>
              <a:buNone/>
            </a:pPr>
            <a:r>
              <a:t/>
            </a:r>
            <a:endParaRPr/>
          </a:p>
          <a:p>
            <a:pPr indent="0" lvl="0" marL="0" rtl="0" algn="l">
              <a:spcBef>
                <a:spcPts val="1200"/>
              </a:spcBef>
              <a:spcAft>
                <a:spcPts val="1200"/>
              </a:spcAft>
              <a:buNone/>
            </a:pPr>
            <a:r>
              <a:rPr lang="en-GB"/>
              <a:t>If people within a given neighbourhood are able to recognise a certain officer and build </a:t>
            </a:r>
            <a:r>
              <a:rPr lang="en-GB"/>
              <a:t>rapport with the community.</a:t>
            </a:r>
            <a:r>
              <a:rPr lang="en-GB"/>
              <a:t> </a:t>
            </a:r>
            <a:endParaRPr/>
          </a:p>
        </p:txBody>
      </p:sp>
      <p:sp>
        <p:nvSpPr>
          <p:cNvPr id="74" name="Google Shape;74;p15"/>
          <p:cNvSpPr txBox="1"/>
          <p:nvPr/>
        </p:nvSpPr>
        <p:spPr>
          <a:xfrm>
            <a:off x="7254300" y="3870625"/>
            <a:ext cx="1889700" cy="1196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accent3"/>
                </a:solidFill>
                <a:latin typeface="Average"/>
                <a:ea typeface="Average"/>
                <a:cs typeface="Average"/>
                <a:sym typeface="Average"/>
              </a:rPr>
              <a:t>South Wales Police no date)-1 </a:t>
            </a:r>
            <a:endParaRPr sz="1800">
              <a:solidFill>
                <a:schemeClr val="accent3"/>
              </a:solidFill>
              <a:latin typeface="Average"/>
              <a:ea typeface="Average"/>
              <a:cs typeface="Average"/>
              <a:sym typeface="Average"/>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8" name="Shape 78"/>
        <p:cNvGrpSpPr/>
        <p:nvPr/>
      </p:nvGrpSpPr>
      <p:grpSpPr>
        <a:xfrm>
          <a:off x="0" y="0"/>
          <a:ext cx="0" cy="0"/>
          <a:chOff x="0" y="0"/>
          <a:chExt cx="0" cy="0"/>
        </a:xfrm>
      </p:grpSpPr>
      <p:sp>
        <p:nvSpPr>
          <p:cNvPr id="79" name="Google Shape;79;p1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Social Media outreach</a:t>
            </a:r>
            <a:endParaRPr/>
          </a:p>
        </p:txBody>
      </p:sp>
      <p:sp>
        <p:nvSpPr>
          <p:cNvPr id="80" name="Google Shape;80;p16"/>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85000" lnSpcReduction="10000"/>
          </a:bodyPr>
          <a:lstStyle/>
          <a:p>
            <a:pPr indent="0" lvl="0" marL="0" rtl="0" algn="l">
              <a:spcBef>
                <a:spcPts val="0"/>
              </a:spcBef>
              <a:spcAft>
                <a:spcPts val="0"/>
              </a:spcAft>
              <a:buNone/>
            </a:pPr>
            <a:r>
              <a:rPr lang="en-GB"/>
              <a:t>By offering every day people an </a:t>
            </a:r>
            <a:r>
              <a:rPr lang="en-GB"/>
              <a:t>opportunity</a:t>
            </a:r>
            <a:r>
              <a:rPr lang="en-GB"/>
              <a:t> to speak to officers without being face to face. It gives the public the confidence to bring up flaws for the police to work on.</a:t>
            </a:r>
            <a:endParaRPr/>
          </a:p>
          <a:p>
            <a:pPr indent="0" lvl="0" marL="0" rtl="0" algn="l">
              <a:spcBef>
                <a:spcPts val="1200"/>
              </a:spcBef>
              <a:spcAft>
                <a:spcPts val="0"/>
              </a:spcAft>
              <a:buNone/>
            </a:pPr>
            <a:r>
              <a:t/>
            </a:r>
            <a:endParaRPr/>
          </a:p>
          <a:p>
            <a:pPr indent="0" lvl="0" marL="0" rtl="0" algn="l">
              <a:spcBef>
                <a:spcPts val="1200"/>
              </a:spcBef>
              <a:spcAft>
                <a:spcPts val="0"/>
              </a:spcAft>
              <a:buNone/>
            </a:pPr>
            <a:r>
              <a:t/>
            </a:r>
            <a:endParaRPr/>
          </a:p>
          <a:p>
            <a:pPr indent="0" lvl="0" marL="0" rtl="0" algn="l">
              <a:spcBef>
                <a:spcPts val="1200"/>
              </a:spcBef>
              <a:spcAft>
                <a:spcPts val="0"/>
              </a:spcAft>
              <a:buNone/>
            </a:pPr>
            <a:r>
              <a:rPr lang="en-GB"/>
              <a:t>Social Media outreach also makes Police Officers look more approachable and transparent. Officers can humanise themself and reduces the “Us vs Them” ideology that some members of the public have.</a:t>
            </a:r>
            <a:endParaRPr/>
          </a:p>
          <a:p>
            <a:pPr indent="0" lvl="0" marL="0" rtl="0" algn="l">
              <a:spcBef>
                <a:spcPts val="1200"/>
              </a:spcBef>
              <a:spcAft>
                <a:spcPts val="0"/>
              </a:spcAft>
              <a:buNone/>
            </a:pPr>
            <a:r>
              <a:t/>
            </a:r>
            <a:endParaRPr/>
          </a:p>
          <a:p>
            <a:pPr indent="0" lvl="0" marL="0" rtl="0" algn="l">
              <a:spcBef>
                <a:spcPts val="1200"/>
              </a:spcBef>
              <a:spcAft>
                <a:spcPts val="0"/>
              </a:spcAft>
              <a:buNone/>
            </a:pPr>
            <a:r>
              <a:t/>
            </a:r>
            <a:endParaRPr/>
          </a:p>
          <a:p>
            <a:pPr indent="0" lvl="0" marL="0" rtl="0" algn="l">
              <a:spcBef>
                <a:spcPts val="1200"/>
              </a:spcBef>
              <a:spcAft>
                <a:spcPts val="1200"/>
              </a:spcAft>
              <a:buNone/>
            </a:pPr>
            <a:r>
              <a:t/>
            </a:r>
            <a:endParaRPr/>
          </a:p>
        </p:txBody>
      </p:sp>
      <p:sp>
        <p:nvSpPr>
          <p:cNvPr id="81" name="Google Shape;81;p16"/>
          <p:cNvSpPr txBox="1"/>
          <p:nvPr/>
        </p:nvSpPr>
        <p:spPr>
          <a:xfrm>
            <a:off x="7317300" y="4079700"/>
            <a:ext cx="1826700" cy="1063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200"/>
              </a:spcAft>
              <a:buNone/>
            </a:pPr>
            <a:r>
              <a:rPr lang="en-GB" sz="1500">
                <a:solidFill>
                  <a:schemeClr val="dk1"/>
                </a:solidFill>
              </a:rPr>
              <a:t>Police Foundation (2017)</a:t>
            </a:r>
            <a:endParaRPr sz="2200">
              <a:solidFill>
                <a:schemeClr val="dk1"/>
              </a:solidFill>
              <a:latin typeface="Average"/>
              <a:ea typeface="Average"/>
              <a:cs typeface="Average"/>
              <a:sym typeface="Average"/>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 name="Shape 85"/>
        <p:cNvGrpSpPr/>
        <p:nvPr/>
      </p:nvGrpSpPr>
      <p:grpSpPr>
        <a:xfrm>
          <a:off x="0" y="0"/>
          <a:ext cx="0" cy="0"/>
          <a:chOff x="0" y="0"/>
          <a:chExt cx="0" cy="0"/>
        </a:xfrm>
      </p:grpSpPr>
      <p:sp>
        <p:nvSpPr>
          <p:cNvPr id="86" name="Google Shape;86;p17"/>
          <p:cNvSpPr txBox="1"/>
          <p:nvPr>
            <p:ph type="title"/>
          </p:nvPr>
        </p:nvSpPr>
        <p:spPr>
          <a:xfrm>
            <a:off x="311700" y="48330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Ride Along Programs</a:t>
            </a:r>
            <a:endParaRPr/>
          </a:p>
        </p:txBody>
      </p:sp>
      <p:sp>
        <p:nvSpPr>
          <p:cNvPr id="87" name="Google Shape;87;p17"/>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Ride alongs allow for anybody over the age of 18 with some restrictions on Criminal records.</a:t>
            </a:r>
            <a:endParaRPr/>
          </a:p>
          <a:p>
            <a:pPr indent="0" lvl="0" marL="0" rtl="0" algn="l">
              <a:spcBef>
                <a:spcPts val="1200"/>
              </a:spcBef>
              <a:spcAft>
                <a:spcPts val="0"/>
              </a:spcAft>
              <a:buNone/>
            </a:pPr>
            <a:r>
              <a:t/>
            </a:r>
            <a:endParaRPr/>
          </a:p>
          <a:p>
            <a:pPr indent="0" lvl="0" marL="0" rtl="0" algn="l">
              <a:spcBef>
                <a:spcPts val="1200"/>
              </a:spcBef>
              <a:spcAft>
                <a:spcPts val="1200"/>
              </a:spcAft>
              <a:buNone/>
            </a:pPr>
            <a:r>
              <a:rPr lang="en-GB"/>
              <a:t>This allows for members of the public to see how police perform on their day to day routes and calls. This could allow for some members of </a:t>
            </a:r>
            <a:r>
              <a:rPr lang="en-GB"/>
              <a:t>public's</a:t>
            </a:r>
            <a:r>
              <a:rPr lang="en-GB"/>
              <a:t> opinion on the police to be </a:t>
            </a:r>
            <a:r>
              <a:rPr lang="en-GB"/>
              <a:t>altered</a:t>
            </a:r>
            <a:r>
              <a:rPr lang="en-GB"/>
              <a:t> and </a:t>
            </a:r>
            <a:r>
              <a:rPr lang="en-GB"/>
              <a:t>further</a:t>
            </a:r>
            <a:r>
              <a:rPr lang="en-GB"/>
              <a:t> support police efforts.</a:t>
            </a:r>
            <a:endParaRPr/>
          </a:p>
        </p:txBody>
      </p:sp>
      <p:sp>
        <p:nvSpPr>
          <p:cNvPr id="88" name="Google Shape;88;p17"/>
          <p:cNvSpPr txBox="1"/>
          <p:nvPr/>
        </p:nvSpPr>
        <p:spPr>
          <a:xfrm>
            <a:off x="7118225" y="3903550"/>
            <a:ext cx="2025900" cy="1239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accent3"/>
                </a:solidFill>
                <a:latin typeface="Average"/>
                <a:ea typeface="Average"/>
                <a:cs typeface="Average"/>
                <a:sym typeface="Average"/>
              </a:rPr>
              <a:t>Metropolitan Police Service (no date)</a:t>
            </a:r>
            <a:endParaRPr sz="1800">
              <a:solidFill>
                <a:schemeClr val="accent3"/>
              </a:solidFill>
              <a:latin typeface="Average"/>
              <a:ea typeface="Average"/>
              <a:cs typeface="Average"/>
              <a:sym typeface="Average"/>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2" name="Shape 92"/>
        <p:cNvGrpSpPr/>
        <p:nvPr/>
      </p:nvGrpSpPr>
      <p:grpSpPr>
        <a:xfrm>
          <a:off x="0" y="0"/>
          <a:ext cx="0" cy="0"/>
          <a:chOff x="0" y="0"/>
          <a:chExt cx="0" cy="0"/>
        </a:xfrm>
      </p:grpSpPr>
      <p:sp>
        <p:nvSpPr>
          <p:cNvPr id="93" name="Google Shape;93;p18"/>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Problem </a:t>
            </a:r>
            <a:r>
              <a:rPr lang="en-GB"/>
              <a:t>oriented</a:t>
            </a:r>
            <a:r>
              <a:rPr lang="en-GB"/>
              <a:t> Policing efforts</a:t>
            </a:r>
            <a:endParaRPr/>
          </a:p>
        </p:txBody>
      </p:sp>
      <p:sp>
        <p:nvSpPr>
          <p:cNvPr id="94" name="Google Shape;94;p18"/>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This </a:t>
            </a:r>
            <a:r>
              <a:rPr lang="en-GB"/>
              <a:t>strategy</a:t>
            </a:r>
            <a:r>
              <a:rPr lang="en-GB"/>
              <a:t> directs Police Officers to ask members of public directly or </a:t>
            </a:r>
            <a:r>
              <a:rPr lang="en-GB"/>
              <a:t>through</a:t>
            </a:r>
            <a:r>
              <a:rPr lang="en-GB"/>
              <a:t> community meetings. The Police then directly confront and fix these issues or contact the relevant service to have problematic issues sorted.</a:t>
            </a:r>
            <a:endParaRPr/>
          </a:p>
          <a:p>
            <a:pPr indent="0" lvl="0" marL="0" rtl="0" algn="l">
              <a:spcBef>
                <a:spcPts val="1200"/>
              </a:spcBef>
              <a:spcAft>
                <a:spcPts val="0"/>
              </a:spcAft>
              <a:buNone/>
            </a:pPr>
            <a:r>
              <a:t/>
            </a:r>
            <a:endParaRPr/>
          </a:p>
          <a:p>
            <a:pPr indent="0" lvl="0" marL="0" rtl="0" algn="l">
              <a:spcBef>
                <a:spcPts val="1200"/>
              </a:spcBef>
              <a:spcAft>
                <a:spcPts val="1200"/>
              </a:spcAft>
              <a:buNone/>
            </a:pPr>
            <a:r>
              <a:rPr lang="en-GB"/>
              <a:t>This </a:t>
            </a:r>
            <a:r>
              <a:rPr lang="en-GB"/>
              <a:t>strategy shows members of the public that Police are capable of fixing problems even if they are small community oriented issues. This builds trust within these small communities and is crucial to community outreach</a:t>
            </a:r>
            <a:endParaRPr/>
          </a:p>
        </p:txBody>
      </p:sp>
      <p:sp>
        <p:nvSpPr>
          <p:cNvPr id="95" name="Google Shape;95;p18"/>
          <p:cNvSpPr txBox="1"/>
          <p:nvPr/>
        </p:nvSpPr>
        <p:spPr>
          <a:xfrm>
            <a:off x="7179475" y="4225025"/>
            <a:ext cx="1964400" cy="918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accent3"/>
                </a:solidFill>
                <a:latin typeface="Average"/>
                <a:ea typeface="Average"/>
                <a:cs typeface="Average"/>
                <a:sym typeface="Average"/>
              </a:rPr>
              <a:t>College of Policing (2020)</a:t>
            </a:r>
            <a:endParaRPr sz="1800">
              <a:solidFill>
                <a:schemeClr val="accent3"/>
              </a:solidFill>
              <a:latin typeface="Average"/>
              <a:ea typeface="Average"/>
              <a:cs typeface="Average"/>
              <a:sym typeface="Average"/>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9" name="Shape 99"/>
        <p:cNvGrpSpPr/>
        <p:nvPr/>
      </p:nvGrpSpPr>
      <p:grpSpPr>
        <a:xfrm>
          <a:off x="0" y="0"/>
          <a:ext cx="0" cy="0"/>
          <a:chOff x="0" y="0"/>
          <a:chExt cx="0" cy="0"/>
        </a:xfrm>
      </p:grpSpPr>
      <p:sp>
        <p:nvSpPr>
          <p:cNvPr id="100" name="Google Shape;100;p19"/>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Public Safety Fairs</a:t>
            </a:r>
            <a:endParaRPr/>
          </a:p>
        </p:txBody>
      </p:sp>
      <p:sp>
        <p:nvSpPr>
          <p:cNvPr id="101" name="Google Shape;101;p19"/>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This allows for members of the public to both learn about Police and other emergency services. Also the members of the public may ask questions about anything concerning them at the moment and </a:t>
            </a:r>
            <a:r>
              <a:rPr lang="en-GB"/>
              <a:t>receive</a:t>
            </a:r>
            <a:r>
              <a:rPr lang="en-GB"/>
              <a:t> advice.</a:t>
            </a:r>
            <a:endParaRPr/>
          </a:p>
          <a:p>
            <a:pPr indent="0" lvl="0" marL="0" rtl="0" algn="l">
              <a:spcBef>
                <a:spcPts val="1200"/>
              </a:spcBef>
              <a:spcAft>
                <a:spcPts val="0"/>
              </a:spcAft>
              <a:buNone/>
            </a:pPr>
            <a:r>
              <a:t/>
            </a:r>
            <a:endParaRPr/>
          </a:p>
          <a:p>
            <a:pPr indent="0" lvl="0" marL="0" rtl="0" algn="l">
              <a:spcBef>
                <a:spcPts val="1200"/>
              </a:spcBef>
              <a:spcAft>
                <a:spcPts val="1200"/>
              </a:spcAft>
              <a:buNone/>
            </a:pPr>
            <a:r>
              <a:rPr lang="en-GB"/>
              <a:t>This again improves public relations towards Police and allows for </a:t>
            </a:r>
            <a:r>
              <a:rPr lang="en-GB"/>
              <a:t>communities</a:t>
            </a:r>
            <a:r>
              <a:rPr lang="en-GB"/>
              <a:t> to connect to their local officers. Members of the public may also have a improved attitude toward Police after meeting them in a non emergency situation.</a:t>
            </a:r>
            <a:endParaRPr/>
          </a:p>
        </p:txBody>
      </p:sp>
      <p:sp>
        <p:nvSpPr>
          <p:cNvPr id="102" name="Google Shape;102;p19"/>
          <p:cNvSpPr txBox="1"/>
          <p:nvPr/>
        </p:nvSpPr>
        <p:spPr>
          <a:xfrm>
            <a:off x="6697275" y="4064275"/>
            <a:ext cx="2446800" cy="10791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None/>
            </a:pPr>
            <a:r>
              <a:rPr lang="en-GB" sz="1800">
                <a:solidFill>
                  <a:schemeClr val="accent3"/>
                </a:solidFill>
                <a:latin typeface="Average"/>
                <a:ea typeface="Average"/>
                <a:cs typeface="Average"/>
                <a:sym typeface="Average"/>
              </a:rPr>
              <a:t>South Wales Police, (no date)-2</a:t>
            </a:r>
            <a:endParaRPr sz="1800">
              <a:solidFill>
                <a:schemeClr val="accent3"/>
              </a:solidFill>
              <a:latin typeface="Average"/>
              <a:ea typeface="Average"/>
              <a:cs typeface="Average"/>
              <a:sym typeface="Average"/>
            </a:endParaRPr>
          </a:p>
          <a:p>
            <a:pPr indent="0" lvl="0" marL="0" rtl="0" algn="l">
              <a:spcBef>
                <a:spcPts val="1200"/>
              </a:spcBef>
              <a:spcAft>
                <a:spcPts val="0"/>
              </a:spcAft>
              <a:buNone/>
            </a:pPr>
            <a:r>
              <a:t/>
            </a:r>
            <a:endParaRPr sz="1800">
              <a:solidFill>
                <a:schemeClr val="accent3"/>
              </a:solidFill>
              <a:latin typeface="Average"/>
              <a:ea typeface="Average"/>
              <a:cs typeface="Average"/>
              <a:sym typeface="Average"/>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6" name="Shape 106"/>
        <p:cNvGrpSpPr/>
        <p:nvPr/>
      </p:nvGrpSpPr>
      <p:grpSpPr>
        <a:xfrm>
          <a:off x="0" y="0"/>
          <a:ext cx="0" cy="0"/>
          <a:chOff x="0" y="0"/>
          <a:chExt cx="0" cy="0"/>
        </a:xfrm>
      </p:grpSpPr>
      <p:sp>
        <p:nvSpPr>
          <p:cNvPr id="107" name="Google Shape;107;p20"/>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Reference List</a:t>
            </a:r>
            <a:endParaRPr/>
          </a:p>
        </p:txBody>
      </p:sp>
      <p:sp>
        <p:nvSpPr>
          <p:cNvPr id="108" name="Google Shape;108;p20"/>
          <p:cNvSpPr txBox="1"/>
          <p:nvPr>
            <p:ph idx="1" type="body"/>
          </p:nvPr>
        </p:nvSpPr>
        <p:spPr>
          <a:xfrm>
            <a:off x="135625" y="1098900"/>
            <a:ext cx="8520600" cy="34164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sz="1100">
                <a:solidFill>
                  <a:srgbClr val="000000"/>
                </a:solidFill>
                <a:latin typeface="Arial"/>
                <a:ea typeface="Arial"/>
                <a:cs typeface="Arial"/>
                <a:sym typeface="Arial"/>
              </a:rPr>
              <a:t>Home Office (2012) </a:t>
            </a:r>
            <a:r>
              <a:rPr i="1" lang="en-GB" sz="1100">
                <a:solidFill>
                  <a:srgbClr val="000000"/>
                </a:solidFill>
                <a:latin typeface="Arial"/>
                <a:ea typeface="Arial"/>
                <a:cs typeface="Arial"/>
                <a:sym typeface="Arial"/>
              </a:rPr>
              <a:t>Definition of policing by consent</a:t>
            </a:r>
            <a:r>
              <a:rPr lang="en-GB" sz="1100">
                <a:solidFill>
                  <a:srgbClr val="000000"/>
                </a:solidFill>
                <a:latin typeface="Arial"/>
                <a:ea typeface="Arial"/>
                <a:cs typeface="Arial"/>
                <a:sym typeface="Arial"/>
              </a:rPr>
              <a:t>. Available at:</a:t>
            </a:r>
            <a:r>
              <a:rPr lang="en-GB" sz="1100">
                <a:solidFill>
                  <a:srgbClr val="000000"/>
                </a:solidFill>
                <a:uFill>
                  <a:noFill/>
                </a:uFill>
                <a:latin typeface="Arial"/>
                <a:ea typeface="Arial"/>
                <a:cs typeface="Arial"/>
                <a:sym typeface="Arial"/>
                <a:hlinkClick r:id="rId3">
                  <a:extLst>
                    <a:ext uri="{A12FA001-AC4F-418D-AE19-62706E023703}">
                      <ahyp:hlinkClr val="tx"/>
                    </a:ext>
                  </a:extLst>
                </a:hlinkClick>
              </a:rPr>
              <a:t> </a:t>
            </a:r>
            <a:r>
              <a:rPr lang="en-GB" sz="1100" u="sng">
                <a:solidFill>
                  <a:schemeClr val="hlink"/>
                </a:solidFill>
                <a:latin typeface="Arial"/>
                <a:ea typeface="Arial"/>
                <a:cs typeface="Arial"/>
                <a:sym typeface="Arial"/>
                <a:hlinkClick r:id="rId4"/>
              </a:rPr>
              <a:t>https://www.gov.uk/government/publications/policing-by-consent/definition-of-policing-by-consent</a:t>
            </a:r>
            <a:r>
              <a:rPr lang="en-GB" sz="1100">
                <a:solidFill>
                  <a:srgbClr val="000000"/>
                </a:solidFill>
                <a:latin typeface="Arial"/>
                <a:ea typeface="Arial"/>
                <a:cs typeface="Arial"/>
                <a:sym typeface="Arial"/>
              </a:rPr>
              <a:t> (Accessed: 30th April 2025).</a:t>
            </a:r>
            <a:endParaRPr sz="1100">
              <a:solidFill>
                <a:srgbClr val="000000"/>
              </a:solidFill>
              <a:latin typeface="Arial"/>
              <a:ea typeface="Arial"/>
              <a:cs typeface="Arial"/>
              <a:sym typeface="Arial"/>
            </a:endParaRPr>
          </a:p>
          <a:p>
            <a:pPr indent="0" lvl="0" marL="0" rtl="0" algn="l">
              <a:spcBef>
                <a:spcPts val="1200"/>
              </a:spcBef>
              <a:spcAft>
                <a:spcPts val="0"/>
              </a:spcAft>
              <a:buNone/>
            </a:pPr>
            <a:r>
              <a:rPr lang="en-GB" sz="1100">
                <a:solidFill>
                  <a:srgbClr val="000000"/>
                </a:solidFill>
                <a:latin typeface="Arial"/>
                <a:ea typeface="Arial"/>
                <a:cs typeface="Arial"/>
                <a:sym typeface="Arial"/>
              </a:rPr>
              <a:t>South Wales Police (no date)-1 </a:t>
            </a:r>
            <a:r>
              <a:rPr i="1" lang="en-GB" sz="1100">
                <a:solidFill>
                  <a:srgbClr val="000000"/>
                </a:solidFill>
                <a:latin typeface="Arial"/>
                <a:ea typeface="Arial"/>
                <a:cs typeface="Arial"/>
                <a:sym typeface="Arial"/>
              </a:rPr>
              <a:t>Neighbourhood policing</a:t>
            </a:r>
            <a:r>
              <a:rPr lang="en-GB" sz="1100">
                <a:solidFill>
                  <a:srgbClr val="000000"/>
                </a:solidFill>
                <a:latin typeface="Arial"/>
                <a:ea typeface="Arial"/>
                <a:cs typeface="Arial"/>
                <a:sym typeface="Arial"/>
              </a:rPr>
              <a:t>. Available at:</a:t>
            </a:r>
            <a:r>
              <a:rPr lang="en-GB" sz="1100">
                <a:solidFill>
                  <a:srgbClr val="000000"/>
                </a:solidFill>
                <a:uFill>
                  <a:noFill/>
                </a:uFill>
                <a:latin typeface="Arial"/>
                <a:ea typeface="Arial"/>
                <a:cs typeface="Arial"/>
                <a:sym typeface="Arial"/>
                <a:hlinkClick r:id="rId5">
                  <a:extLst>
                    <a:ext uri="{A12FA001-AC4F-418D-AE19-62706E023703}">
                      <ahyp:hlinkClr val="tx"/>
                    </a:ext>
                  </a:extLst>
                </a:hlinkClick>
              </a:rPr>
              <a:t> </a:t>
            </a:r>
            <a:r>
              <a:rPr lang="en-GB" sz="1100" u="sng">
                <a:solidFill>
                  <a:schemeClr val="hlink"/>
                </a:solidFill>
                <a:latin typeface="Arial"/>
                <a:ea typeface="Arial"/>
                <a:cs typeface="Arial"/>
                <a:sym typeface="Arial"/>
                <a:hlinkClick r:id="rId6"/>
              </a:rPr>
              <a:t>https://www.south-wales.police.uk/police-forces/south-wales-police/areas/about-us/about-us/neighbourhood-policing/</a:t>
            </a:r>
            <a:r>
              <a:rPr lang="en-GB" sz="1100">
                <a:solidFill>
                  <a:srgbClr val="000000"/>
                </a:solidFill>
                <a:latin typeface="Arial"/>
                <a:ea typeface="Arial"/>
                <a:cs typeface="Arial"/>
                <a:sym typeface="Arial"/>
              </a:rPr>
              <a:t> (Accessed: 30th April 2025).</a:t>
            </a:r>
            <a:endParaRPr sz="1100">
              <a:solidFill>
                <a:srgbClr val="000000"/>
              </a:solidFill>
              <a:latin typeface="Arial"/>
              <a:ea typeface="Arial"/>
              <a:cs typeface="Arial"/>
              <a:sym typeface="Arial"/>
            </a:endParaRPr>
          </a:p>
          <a:p>
            <a:pPr indent="0" lvl="0" marL="0" rtl="0" algn="l">
              <a:spcBef>
                <a:spcPts val="1200"/>
              </a:spcBef>
              <a:spcAft>
                <a:spcPts val="0"/>
              </a:spcAft>
              <a:buNone/>
            </a:pPr>
            <a:r>
              <a:rPr lang="en-GB" sz="1100">
                <a:solidFill>
                  <a:srgbClr val="000000"/>
                </a:solidFill>
                <a:latin typeface="Arial"/>
                <a:ea typeface="Arial"/>
                <a:cs typeface="Arial"/>
                <a:sym typeface="Arial"/>
              </a:rPr>
              <a:t>Police Foundation (2017) </a:t>
            </a:r>
            <a:r>
              <a:rPr i="1" lang="en-GB" sz="1100">
                <a:solidFill>
                  <a:srgbClr val="000000"/>
                </a:solidFill>
                <a:latin typeface="Arial"/>
                <a:ea typeface="Arial"/>
                <a:cs typeface="Arial"/>
                <a:sym typeface="Arial"/>
              </a:rPr>
              <a:t>The Briefing: police use of social media</a:t>
            </a:r>
            <a:r>
              <a:rPr lang="en-GB" sz="1100">
                <a:solidFill>
                  <a:srgbClr val="000000"/>
                </a:solidFill>
                <a:latin typeface="Arial"/>
                <a:ea typeface="Arial"/>
                <a:cs typeface="Arial"/>
                <a:sym typeface="Arial"/>
              </a:rPr>
              <a:t>. Available at:</a:t>
            </a:r>
            <a:r>
              <a:rPr lang="en-GB" sz="1100">
                <a:solidFill>
                  <a:srgbClr val="000000"/>
                </a:solidFill>
                <a:uFill>
                  <a:noFill/>
                </a:uFill>
                <a:latin typeface="Arial"/>
                <a:ea typeface="Arial"/>
                <a:cs typeface="Arial"/>
                <a:sym typeface="Arial"/>
                <a:hlinkClick r:id="rId7">
                  <a:extLst>
                    <a:ext uri="{A12FA001-AC4F-418D-AE19-62706E023703}">
                      <ahyp:hlinkClr val="tx"/>
                    </a:ext>
                  </a:extLst>
                </a:hlinkClick>
              </a:rPr>
              <a:t> </a:t>
            </a:r>
            <a:r>
              <a:rPr lang="en-GB" sz="1100" u="sng">
                <a:solidFill>
                  <a:schemeClr val="hlink"/>
                </a:solidFill>
                <a:latin typeface="Arial"/>
                <a:ea typeface="Arial"/>
                <a:cs typeface="Arial"/>
                <a:sym typeface="Arial"/>
                <a:hlinkClick r:id="rId8"/>
              </a:rPr>
              <a:t>https://www.police-foundation.org.uk/wp-content/uploads/2017/08/Social_media_briefing_FINAL.pdf</a:t>
            </a:r>
            <a:r>
              <a:rPr lang="en-GB" sz="1100">
                <a:solidFill>
                  <a:srgbClr val="000000"/>
                </a:solidFill>
                <a:latin typeface="Arial"/>
                <a:ea typeface="Arial"/>
                <a:cs typeface="Arial"/>
                <a:sym typeface="Arial"/>
              </a:rPr>
              <a:t> (Accessed: 30th April 2025).</a:t>
            </a:r>
            <a:endParaRPr sz="1100">
              <a:solidFill>
                <a:srgbClr val="000000"/>
              </a:solidFill>
              <a:latin typeface="Arial"/>
              <a:ea typeface="Arial"/>
              <a:cs typeface="Arial"/>
              <a:sym typeface="Arial"/>
            </a:endParaRPr>
          </a:p>
          <a:p>
            <a:pPr indent="0" lvl="0" marL="0" rtl="0" algn="l">
              <a:spcBef>
                <a:spcPts val="1200"/>
              </a:spcBef>
              <a:spcAft>
                <a:spcPts val="0"/>
              </a:spcAft>
              <a:buNone/>
            </a:pPr>
            <a:r>
              <a:rPr lang="en-GB" sz="1100">
                <a:solidFill>
                  <a:srgbClr val="000000"/>
                </a:solidFill>
                <a:latin typeface="Arial"/>
                <a:ea typeface="Arial"/>
                <a:cs typeface="Arial"/>
                <a:sym typeface="Arial"/>
              </a:rPr>
              <a:t>Metropolitan Police Service (no date) </a:t>
            </a:r>
            <a:r>
              <a:rPr i="1" lang="en-GB" sz="1100">
                <a:solidFill>
                  <a:srgbClr val="000000"/>
                </a:solidFill>
                <a:latin typeface="Arial"/>
                <a:ea typeface="Arial"/>
                <a:cs typeface="Arial"/>
                <a:sym typeface="Arial"/>
              </a:rPr>
              <a:t>Ride Along scheme</a:t>
            </a:r>
            <a:r>
              <a:rPr lang="en-GB" sz="1100">
                <a:solidFill>
                  <a:srgbClr val="000000"/>
                </a:solidFill>
                <a:latin typeface="Arial"/>
                <a:ea typeface="Arial"/>
                <a:cs typeface="Arial"/>
                <a:sym typeface="Arial"/>
              </a:rPr>
              <a:t>. Available at:</a:t>
            </a:r>
            <a:r>
              <a:rPr lang="en-GB" sz="1100">
                <a:solidFill>
                  <a:srgbClr val="000000"/>
                </a:solidFill>
                <a:uFill>
                  <a:noFill/>
                </a:uFill>
                <a:latin typeface="Arial"/>
                <a:ea typeface="Arial"/>
                <a:cs typeface="Arial"/>
                <a:sym typeface="Arial"/>
                <a:hlinkClick r:id="rId9">
                  <a:extLst>
                    <a:ext uri="{A12FA001-AC4F-418D-AE19-62706E023703}">
                      <ahyp:hlinkClr val="tx"/>
                    </a:ext>
                  </a:extLst>
                </a:hlinkClick>
              </a:rPr>
              <a:t> </a:t>
            </a:r>
            <a:r>
              <a:rPr lang="en-GB" sz="1100" u="sng">
                <a:solidFill>
                  <a:schemeClr val="hlink"/>
                </a:solidFill>
                <a:latin typeface="Arial"/>
                <a:ea typeface="Arial"/>
                <a:cs typeface="Arial"/>
                <a:sym typeface="Arial"/>
                <a:hlinkClick r:id="rId10"/>
              </a:rPr>
              <a:t>https://www.met.police.uk/advice/advice-and-information/st-s/stop-and-search/ras/met/ride-along-scheme/</a:t>
            </a:r>
            <a:r>
              <a:rPr lang="en-GB" sz="1100">
                <a:solidFill>
                  <a:srgbClr val="000000"/>
                </a:solidFill>
                <a:latin typeface="Arial"/>
                <a:ea typeface="Arial"/>
                <a:cs typeface="Arial"/>
                <a:sym typeface="Arial"/>
              </a:rPr>
              <a:t> (Accessed: 1st May 2025).</a:t>
            </a:r>
            <a:endParaRPr sz="1100">
              <a:solidFill>
                <a:srgbClr val="000000"/>
              </a:solidFill>
              <a:latin typeface="Arial"/>
              <a:ea typeface="Arial"/>
              <a:cs typeface="Arial"/>
              <a:sym typeface="Arial"/>
            </a:endParaRPr>
          </a:p>
          <a:p>
            <a:pPr indent="0" lvl="0" marL="0" rtl="0" algn="l">
              <a:spcBef>
                <a:spcPts val="1200"/>
              </a:spcBef>
              <a:spcAft>
                <a:spcPts val="0"/>
              </a:spcAft>
              <a:buNone/>
            </a:pPr>
            <a:r>
              <a:rPr lang="en-GB" sz="1100">
                <a:solidFill>
                  <a:srgbClr val="000000"/>
                </a:solidFill>
                <a:latin typeface="Arial"/>
                <a:ea typeface="Arial"/>
                <a:cs typeface="Arial"/>
                <a:sym typeface="Arial"/>
              </a:rPr>
              <a:t>College of Policing (2020) </a:t>
            </a:r>
            <a:r>
              <a:rPr i="1" lang="en-GB" sz="1100">
                <a:solidFill>
                  <a:srgbClr val="000000"/>
                </a:solidFill>
                <a:latin typeface="Arial"/>
                <a:ea typeface="Arial"/>
                <a:cs typeface="Arial"/>
                <a:sym typeface="Arial"/>
              </a:rPr>
              <a:t>Problem-oriented policing</a:t>
            </a:r>
            <a:r>
              <a:rPr lang="en-GB" sz="1100">
                <a:solidFill>
                  <a:srgbClr val="000000"/>
                </a:solidFill>
                <a:latin typeface="Arial"/>
                <a:ea typeface="Arial"/>
                <a:cs typeface="Arial"/>
                <a:sym typeface="Arial"/>
              </a:rPr>
              <a:t>. Available at:</a:t>
            </a:r>
            <a:r>
              <a:rPr lang="en-GB" sz="1100">
                <a:solidFill>
                  <a:srgbClr val="000000"/>
                </a:solidFill>
                <a:uFill>
                  <a:noFill/>
                </a:uFill>
                <a:latin typeface="Arial"/>
                <a:ea typeface="Arial"/>
                <a:cs typeface="Arial"/>
                <a:sym typeface="Arial"/>
                <a:hlinkClick r:id="rId11">
                  <a:extLst>
                    <a:ext uri="{A12FA001-AC4F-418D-AE19-62706E023703}">
                      <ahyp:hlinkClr val="tx"/>
                    </a:ext>
                  </a:extLst>
                </a:hlinkClick>
              </a:rPr>
              <a:t> </a:t>
            </a:r>
            <a:r>
              <a:rPr lang="en-GB" sz="1100" u="sng">
                <a:solidFill>
                  <a:schemeClr val="hlink"/>
                </a:solidFill>
                <a:latin typeface="Arial"/>
                <a:ea typeface="Arial"/>
                <a:cs typeface="Arial"/>
                <a:sym typeface="Arial"/>
                <a:hlinkClick r:id="rId12"/>
              </a:rPr>
              <a:t>https://www.college.police.uk/research/crime-reduction-toolkit/problem-oriented-policing</a:t>
            </a:r>
            <a:r>
              <a:rPr lang="en-GB" sz="1100">
                <a:solidFill>
                  <a:srgbClr val="000000"/>
                </a:solidFill>
                <a:latin typeface="Arial"/>
                <a:ea typeface="Arial"/>
                <a:cs typeface="Arial"/>
                <a:sym typeface="Arial"/>
              </a:rPr>
              <a:t> (Accessed: 1st May 2025).</a:t>
            </a:r>
            <a:endParaRPr sz="1100">
              <a:solidFill>
                <a:srgbClr val="000000"/>
              </a:solidFill>
              <a:latin typeface="Arial"/>
              <a:ea typeface="Arial"/>
              <a:cs typeface="Arial"/>
              <a:sym typeface="Arial"/>
            </a:endParaRPr>
          </a:p>
          <a:p>
            <a:pPr indent="0" lvl="0" marL="0" rtl="0" algn="l">
              <a:spcBef>
                <a:spcPts val="1200"/>
              </a:spcBef>
              <a:spcAft>
                <a:spcPts val="1200"/>
              </a:spcAft>
              <a:buNone/>
            </a:pPr>
            <a:r>
              <a:rPr lang="en-GB" sz="1100">
                <a:solidFill>
                  <a:srgbClr val="000000"/>
                </a:solidFill>
                <a:latin typeface="Arial"/>
                <a:ea typeface="Arial"/>
                <a:cs typeface="Arial"/>
                <a:sym typeface="Arial"/>
              </a:rPr>
              <a:t>South Wales Police (no date)-2 </a:t>
            </a:r>
            <a:r>
              <a:rPr i="1" lang="en-GB" sz="1100">
                <a:solidFill>
                  <a:srgbClr val="000000"/>
                </a:solidFill>
                <a:latin typeface="Arial"/>
                <a:ea typeface="Arial"/>
                <a:cs typeface="Arial"/>
                <a:sym typeface="Arial"/>
              </a:rPr>
              <a:t>City centre safety initiatives</a:t>
            </a:r>
            <a:r>
              <a:rPr lang="en-GB" sz="1100">
                <a:solidFill>
                  <a:srgbClr val="000000"/>
                </a:solidFill>
                <a:latin typeface="Arial"/>
                <a:ea typeface="Arial"/>
                <a:cs typeface="Arial"/>
                <a:sym typeface="Arial"/>
              </a:rPr>
              <a:t>. Available at:</a:t>
            </a:r>
            <a:r>
              <a:rPr lang="en-GB" sz="1100">
                <a:solidFill>
                  <a:srgbClr val="000000"/>
                </a:solidFill>
                <a:uFill>
                  <a:noFill/>
                </a:uFill>
                <a:latin typeface="Arial"/>
                <a:ea typeface="Arial"/>
                <a:cs typeface="Arial"/>
                <a:sym typeface="Arial"/>
                <a:hlinkClick r:id="rId13">
                  <a:extLst>
                    <a:ext uri="{A12FA001-AC4F-418D-AE19-62706E023703}">
                      <ahyp:hlinkClr val="tx"/>
                    </a:ext>
                  </a:extLst>
                </a:hlinkClick>
              </a:rPr>
              <a:t> </a:t>
            </a:r>
            <a:r>
              <a:rPr lang="en-GB" sz="1100" u="sng">
                <a:solidFill>
                  <a:schemeClr val="hlink"/>
                </a:solidFill>
                <a:latin typeface="Arial"/>
                <a:ea typeface="Arial"/>
                <a:cs typeface="Arial"/>
                <a:sym typeface="Arial"/>
                <a:hlinkClick r:id="rId14"/>
              </a:rPr>
              <a:t>https://www.south-wales.police.uk/police-forces/south-wales-police/areas/about-us/about-us/city-centre-safety-initiatives/</a:t>
            </a:r>
            <a:r>
              <a:rPr lang="en-GB" sz="1100">
                <a:solidFill>
                  <a:srgbClr val="000000"/>
                </a:solidFill>
                <a:latin typeface="Arial"/>
                <a:ea typeface="Arial"/>
                <a:cs typeface="Arial"/>
                <a:sym typeface="Arial"/>
              </a:rPr>
              <a:t> (Accessed: 1st May 2025).</a:t>
            </a:r>
            <a:endParaRPr sz="1100">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late">
  <a:themeElements>
    <a:clrScheme name="Slate">
      <a:dk1>
        <a:srgbClr val="FFFFFF"/>
      </a:dk1>
      <a:lt1>
        <a:srgbClr val="37474F"/>
      </a:lt1>
      <a:dk2>
        <a:srgbClr val="9E9E9E"/>
      </a:dk2>
      <a:lt2>
        <a:srgbClr val="E0E0E0"/>
      </a:lt2>
      <a:accent1>
        <a:srgbClr val="616161"/>
      </a:accent1>
      <a:accent2>
        <a:srgbClr val="78909C"/>
      </a:accent2>
      <a:accent3>
        <a:srgbClr val="CACACA"/>
      </a:accent3>
      <a:accent4>
        <a:srgbClr val="64FFDA"/>
      </a:accent4>
      <a:accent5>
        <a:srgbClr val="FFD966"/>
      </a:accent5>
      <a:accent6>
        <a:srgbClr val="F5F5F5"/>
      </a:accent6>
      <a:hlink>
        <a:srgbClr val="FFD966"/>
      </a:hlink>
      <a:folHlink>
        <a:srgbClr val="FFD966"/>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