
<file path=[Content_Types].xml><?xml version="1.0" encoding="utf-8"?>
<Types xmlns="http://schemas.openxmlformats.org/package/2006/content-types">
  <Default ContentType="image/jpeg" Extension="jpg"/>
  <Default ContentType="image/gif" Extension="gif"/>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15" roundtripDataSignature="AMtx7mjOhGhhH1YCP8G7dkiFM7Vl28F4b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15" Type="http://customschemas.google.com/relationships/presentationmetadata" Target="metadata"/><Relationship Id="rId14" Type="http://schemas.openxmlformats.org/officeDocument/2006/relationships/slide" Target="slides/slide10.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1" name="Google Shape;141;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0" name="Google Shape;160;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g188ece8fb69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78" name="Google Shape;178;g188ece8fb69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1" name="Shape 11"/>
        <p:cNvGrpSpPr/>
        <p:nvPr/>
      </p:nvGrpSpPr>
      <p:grpSpPr>
        <a:xfrm>
          <a:off x="0" y="0"/>
          <a:ext cx="0" cy="0"/>
          <a:chOff x="0" y="0"/>
          <a:chExt cx="0" cy="0"/>
        </a:xfrm>
      </p:grpSpPr>
      <p:sp>
        <p:nvSpPr>
          <p:cNvPr id="12" name="Google Shape;12;p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 name="Google Shape;13;p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14" name="Google Shape;14;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 name="Google Shape;15;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 name="Google Shape;16;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7" name="Shape 17"/>
        <p:cNvGrpSpPr/>
        <p:nvPr/>
      </p:nvGrpSpPr>
      <p:grpSpPr>
        <a:xfrm>
          <a:off x="0" y="0"/>
          <a:ext cx="0" cy="0"/>
          <a:chOff x="0" y="0"/>
          <a:chExt cx="0" cy="0"/>
        </a:xfrm>
      </p:grpSpPr>
      <p:sp>
        <p:nvSpPr>
          <p:cNvPr id="18" name="Google Shape;18;p4"/>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lt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4"/>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lt1"/>
              </a:buClr>
              <a:buSzPts val="2400"/>
              <a:buNone/>
              <a:defRPr sz="2400"/>
            </a:lvl1pPr>
            <a:lvl2pPr lvl="1" algn="ctr">
              <a:lnSpc>
                <a:spcPct val="90000"/>
              </a:lnSpc>
              <a:spcBef>
                <a:spcPts val="500"/>
              </a:spcBef>
              <a:spcAft>
                <a:spcPts val="0"/>
              </a:spcAft>
              <a:buClr>
                <a:schemeClr val="lt1"/>
              </a:buClr>
              <a:buSzPts val="2000"/>
              <a:buNone/>
              <a:defRPr sz="2000"/>
            </a:lvl2pPr>
            <a:lvl3pPr lvl="2" algn="ctr">
              <a:lnSpc>
                <a:spcPct val="90000"/>
              </a:lnSpc>
              <a:spcBef>
                <a:spcPts val="500"/>
              </a:spcBef>
              <a:spcAft>
                <a:spcPts val="0"/>
              </a:spcAft>
              <a:buClr>
                <a:schemeClr val="lt1"/>
              </a:buClr>
              <a:buSzPts val="1800"/>
              <a:buNone/>
              <a:defRPr sz="1800"/>
            </a:lvl3pPr>
            <a:lvl4pPr lvl="3" algn="ctr">
              <a:lnSpc>
                <a:spcPct val="90000"/>
              </a:lnSpc>
              <a:spcBef>
                <a:spcPts val="500"/>
              </a:spcBef>
              <a:spcAft>
                <a:spcPts val="0"/>
              </a:spcAft>
              <a:buClr>
                <a:schemeClr val="lt1"/>
              </a:buClr>
              <a:buSzPts val="1600"/>
              <a:buNone/>
              <a:defRPr sz="1600"/>
            </a:lvl4pPr>
            <a:lvl5pPr lvl="4" algn="ctr">
              <a:lnSpc>
                <a:spcPct val="90000"/>
              </a:lnSpc>
              <a:spcBef>
                <a:spcPts val="500"/>
              </a:spcBef>
              <a:spcAft>
                <a:spcPts val="0"/>
              </a:spcAft>
              <a:buClr>
                <a:schemeClr val="lt1"/>
              </a:buClr>
              <a:buSzPts val="1600"/>
              <a:buNone/>
              <a:defRPr sz="1600"/>
            </a:lvl5pPr>
            <a:lvl6pPr lvl="5" algn="ctr">
              <a:lnSpc>
                <a:spcPct val="90000"/>
              </a:lnSpc>
              <a:spcBef>
                <a:spcPts val="500"/>
              </a:spcBef>
              <a:spcAft>
                <a:spcPts val="0"/>
              </a:spcAft>
              <a:buClr>
                <a:schemeClr val="lt1"/>
              </a:buClr>
              <a:buSzPts val="1600"/>
              <a:buNone/>
              <a:defRPr sz="1600"/>
            </a:lvl6pPr>
            <a:lvl7pPr lvl="6" algn="ctr">
              <a:lnSpc>
                <a:spcPct val="90000"/>
              </a:lnSpc>
              <a:spcBef>
                <a:spcPts val="500"/>
              </a:spcBef>
              <a:spcAft>
                <a:spcPts val="0"/>
              </a:spcAft>
              <a:buClr>
                <a:schemeClr val="lt1"/>
              </a:buClr>
              <a:buSzPts val="1600"/>
              <a:buNone/>
              <a:defRPr sz="1600"/>
            </a:lvl7pPr>
            <a:lvl8pPr lvl="7" algn="ctr">
              <a:lnSpc>
                <a:spcPct val="90000"/>
              </a:lnSpc>
              <a:spcBef>
                <a:spcPts val="500"/>
              </a:spcBef>
              <a:spcAft>
                <a:spcPts val="0"/>
              </a:spcAft>
              <a:buClr>
                <a:schemeClr val="lt1"/>
              </a:buClr>
              <a:buSzPts val="1600"/>
              <a:buNone/>
              <a:defRPr sz="1600"/>
            </a:lvl8pPr>
            <a:lvl9pPr lvl="8" algn="ctr">
              <a:lnSpc>
                <a:spcPct val="90000"/>
              </a:lnSpc>
              <a:spcBef>
                <a:spcPts val="500"/>
              </a:spcBef>
              <a:spcAft>
                <a:spcPts val="0"/>
              </a:spcAft>
              <a:buClr>
                <a:schemeClr val="lt1"/>
              </a:buClr>
              <a:buSzPts val="1600"/>
              <a:buNone/>
              <a:defRPr sz="1600"/>
            </a:lvl9pPr>
          </a:lstStyle>
          <a:p/>
        </p:txBody>
      </p:sp>
      <p:sp>
        <p:nvSpPr>
          <p:cNvPr id="20" name="Google Shape;20;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6"/>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6"/>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2400"/>
              <a:buNone/>
              <a:defRPr sz="2400">
                <a:solidFill>
                  <a:schemeClr val="lt1"/>
                </a:solidFill>
              </a:defRPr>
            </a:lvl1pPr>
            <a:lvl2pPr indent="-228600" lvl="1" marL="914400" algn="l">
              <a:lnSpc>
                <a:spcPct val="90000"/>
              </a:lnSpc>
              <a:spcBef>
                <a:spcPts val="500"/>
              </a:spcBef>
              <a:spcAft>
                <a:spcPts val="0"/>
              </a:spcAft>
              <a:buClr>
                <a:schemeClr val="lt1"/>
              </a:buClr>
              <a:buSzPts val="2000"/>
              <a:buNone/>
              <a:defRPr sz="2000">
                <a:solidFill>
                  <a:schemeClr val="lt1"/>
                </a:solidFill>
              </a:defRPr>
            </a:lvl2pPr>
            <a:lvl3pPr indent="-228600" lvl="2" marL="1371600" algn="l">
              <a:lnSpc>
                <a:spcPct val="90000"/>
              </a:lnSpc>
              <a:spcBef>
                <a:spcPts val="500"/>
              </a:spcBef>
              <a:spcAft>
                <a:spcPts val="0"/>
              </a:spcAft>
              <a:buClr>
                <a:schemeClr val="lt1"/>
              </a:buClr>
              <a:buSzPts val="1800"/>
              <a:buNone/>
              <a:defRPr sz="1800">
                <a:solidFill>
                  <a:schemeClr val="lt1"/>
                </a:solidFill>
              </a:defRPr>
            </a:lvl3pPr>
            <a:lvl4pPr indent="-228600" lvl="3" marL="1828800" algn="l">
              <a:lnSpc>
                <a:spcPct val="90000"/>
              </a:lnSpc>
              <a:spcBef>
                <a:spcPts val="500"/>
              </a:spcBef>
              <a:spcAft>
                <a:spcPts val="0"/>
              </a:spcAft>
              <a:buClr>
                <a:schemeClr val="lt1"/>
              </a:buClr>
              <a:buSzPts val="1600"/>
              <a:buNone/>
              <a:defRPr sz="1600">
                <a:solidFill>
                  <a:schemeClr val="lt1"/>
                </a:solidFill>
              </a:defRPr>
            </a:lvl4pPr>
            <a:lvl5pPr indent="-228600" lvl="4" marL="2286000" algn="l">
              <a:lnSpc>
                <a:spcPct val="90000"/>
              </a:lnSpc>
              <a:spcBef>
                <a:spcPts val="500"/>
              </a:spcBef>
              <a:spcAft>
                <a:spcPts val="0"/>
              </a:spcAft>
              <a:buClr>
                <a:schemeClr val="lt1"/>
              </a:buClr>
              <a:buSzPts val="1600"/>
              <a:buNone/>
              <a:defRPr sz="1600">
                <a:solidFill>
                  <a:schemeClr val="lt1"/>
                </a:solidFill>
              </a:defRPr>
            </a:lvl5pPr>
            <a:lvl6pPr indent="-228600" lvl="5" marL="2743200" algn="l">
              <a:lnSpc>
                <a:spcPct val="90000"/>
              </a:lnSpc>
              <a:spcBef>
                <a:spcPts val="500"/>
              </a:spcBef>
              <a:spcAft>
                <a:spcPts val="0"/>
              </a:spcAft>
              <a:buClr>
                <a:schemeClr val="lt1"/>
              </a:buClr>
              <a:buSzPts val="1600"/>
              <a:buNone/>
              <a:defRPr sz="1600">
                <a:solidFill>
                  <a:schemeClr val="lt1"/>
                </a:solidFill>
              </a:defRPr>
            </a:lvl6pPr>
            <a:lvl7pPr indent="-228600" lvl="6" marL="3200400" algn="l">
              <a:lnSpc>
                <a:spcPct val="90000"/>
              </a:lnSpc>
              <a:spcBef>
                <a:spcPts val="500"/>
              </a:spcBef>
              <a:spcAft>
                <a:spcPts val="0"/>
              </a:spcAft>
              <a:buClr>
                <a:schemeClr val="lt1"/>
              </a:buClr>
              <a:buSzPts val="1600"/>
              <a:buNone/>
              <a:defRPr sz="1600">
                <a:solidFill>
                  <a:schemeClr val="lt1"/>
                </a:solidFill>
              </a:defRPr>
            </a:lvl7pPr>
            <a:lvl8pPr indent="-228600" lvl="7" marL="3657600" algn="l">
              <a:lnSpc>
                <a:spcPct val="90000"/>
              </a:lnSpc>
              <a:spcBef>
                <a:spcPts val="500"/>
              </a:spcBef>
              <a:spcAft>
                <a:spcPts val="0"/>
              </a:spcAft>
              <a:buClr>
                <a:schemeClr val="lt1"/>
              </a:buClr>
              <a:buSzPts val="1600"/>
              <a:buNone/>
              <a:defRPr sz="1600">
                <a:solidFill>
                  <a:schemeClr val="lt1"/>
                </a:solidFill>
              </a:defRPr>
            </a:lvl8pPr>
            <a:lvl9pPr indent="-228600" lvl="8" marL="4114800" algn="l">
              <a:lnSpc>
                <a:spcPct val="90000"/>
              </a:lnSpc>
              <a:spcBef>
                <a:spcPts val="500"/>
              </a:spcBef>
              <a:spcAft>
                <a:spcPts val="0"/>
              </a:spcAft>
              <a:buClr>
                <a:schemeClr val="lt1"/>
              </a:buClr>
              <a:buSzPts val="1600"/>
              <a:buNone/>
              <a:defRPr sz="1600">
                <a:solidFill>
                  <a:schemeClr val="lt1"/>
                </a:solidFill>
              </a:defRPr>
            </a:lvl9pPr>
          </a:lstStyle>
          <a:p/>
        </p:txBody>
      </p:sp>
      <p:sp>
        <p:nvSpPr>
          <p:cNvPr id="26" name="Google Shape;26;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7"/>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32" name="Google Shape;32;p7"/>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33" name="Google Shape;33;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8"/>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8"/>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2400"/>
              <a:buNone/>
              <a:defRPr b="1" sz="2400"/>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39" name="Google Shape;39;p8"/>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40" name="Google Shape;40;p8"/>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2400"/>
              <a:buNone/>
              <a:defRPr b="1" sz="2400"/>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41" name="Google Shape;41;p8"/>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42" name="Google Shape;42;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1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11"/>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lt1"/>
              </a:buClr>
              <a:buSzPts val="3200"/>
              <a:buChar char="•"/>
              <a:defRPr sz="3200"/>
            </a:lvl1pPr>
            <a:lvl2pPr indent="-406400" lvl="1" marL="914400" algn="l">
              <a:lnSpc>
                <a:spcPct val="90000"/>
              </a:lnSpc>
              <a:spcBef>
                <a:spcPts val="500"/>
              </a:spcBef>
              <a:spcAft>
                <a:spcPts val="0"/>
              </a:spcAft>
              <a:buClr>
                <a:schemeClr val="lt1"/>
              </a:buClr>
              <a:buSzPts val="2800"/>
              <a:buChar char="•"/>
              <a:defRPr sz="2800"/>
            </a:lvl2pPr>
            <a:lvl3pPr indent="-381000" lvl="2" marL="1371600" algn="l">
              <a:lnSpc>
                <a:spcPct val="90000"/>
              </a:lnSpc>
              <a:spcBef>
                <a:spcPts val="500"/>
              </a:spcBef>
              <a:spcAft>
                <a:spcPts val="0"/>
              </a:spcAft>
              <a:buClr>
                <a:schemeClr val="lt1"/>
              </a:buClr>
              <a:buSzPts val="2400"/>
              <a:buChar char="•"/>
              <a:defRPr sz="2400"/>
            </a:lvl3pPr>
            <a:lvl4pPr indent="-355600" lvl="3" marL="1828800" algn="l">
              <a:lnSpc>
                <a:spcPct val="90000"/>
              </a:lnSpc>
              <a:spcBef>
                <a:spcPts val="500"/>
              </a:spcBef>
              <a:spcAft>
                <a:spcPts val="0"/>
              </a:spcAft>
              <a:buClr>
                <a:schemeClr val="lt1"/>
              </a:buClr>
              <a:buSzPts val="2000"/>
              <a:buChar char="•"/>
              <a:defRPr sz="2000"/>
            </a:lvl4pPr>
            <a:lvl5pPr indent="-355600" lvl="4" marL="2286000" algn="l">
              <a:lnSpc>
                <a:spcPct val="90000"/>
              </a:lnSpc>
              <a:spcBef>
                <a:spcPts val="500"/>
              </a:spcBef>
              <a:spcAft>
                <a:spcPts val="0"/>
              </a:spcAft>
              <a:buClr>
                <a:schemeClr val="lt1"/>
              </a:buClr>
              <a:buSzPts val="2000"/>
              <a:buChar char="•"/>
              <a:defRPr sz="2000"/>
            </a:lvl5pPr>
            <a:lvl6pPr indent="-355600" lvl="5" marL="2743200" algn="l">
              <a:lnSpc>
                <a:spcPct val="90000"/>
              </a:lnSpc>
              <a:spcBef>
                <a:spcPts val="500"/>
              </a:spcBef>
              <a:spcAft>
                <a:spcPts val="0"/>
              </a:spcAft>
              <a:buClr>
                <a:schemeClr val="lt1"/>
              </a:buClr>
              <a:buSzPts val="2000"/>
              <a:buChar char="•"/>
              <a:defRPr sz="2000"/>
            </a:lvl6pPr>
            <a:lvl7pPr indent="-355600" lvl="6" marL="3200400" algn="l">
              <a:lnSpc>
                <a:spcPct val="90000"/>
              </a:lnSpc>
              <a:spcBef>
                <a:spcPts val="500"/>
              </a:spcBef>
              <a:spcAft>
                <a:spcPts val="0"/>
              </a:spcAft>
              <a:buClr>
                <a:schemeClr val="lt1"/>
              </a:buClr>
              <a:buSzPts val="2000"/>
              <a:buChar char="•"/>
              <a:defRPr sz="2000"/>
            </a:lvl7pPr>
            <a:lvl8pPr indent="-355600" lvl="7" marL="3657600" algn="l">
              <a:lnSpc>
                <a:spcPct val="90000"/>
              </a:lnSpc>
              <a:spcBef>
                <a:spcPts val="500"/>
              </a:spcBef>
              <a:spcAft>
                <a:spcPts val="0"/>
              </a:spcAft>
              <a:buClr>
                <a:schemeClr val="lt1"/>
              </a:buClr>
              <a:buSzPts val="2000"/>
              <a:buChar char="•"/>
              <a:defRPr sz="2000"/>
            </a:lvl8pPr>
            <a:lvl9pPr indent="-355600" lvl="8" marL="4114800" algn="l">
              <a:lnSpc>
                <a:spcPct val="90000"/>
              </a:lnSpc>
              <a:spcBef>
                <a:spcPts val="500"/>
              </a:spcBef>
              <a:spcAft>
                <a:spcPts val="0"/>
              </a:spcAft>
              <a:buClr>
                <a:schemeClr val="lt1"/>
              </a:buClr>
              <a:buSzPts val="2000"/>
              <a:buChar char="•"/>
              <a:defRPr sz="2000"/>
            </a:lvl9pPr>
          </a:lstStyle>
          <a:p/>
        </p:txBody>
      </p:sp>
      <p:sp>
        <p:nvSpPr>
          <p:cNvPr id="57" name="Google Shape;57;p11"/>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58" name="Google Shape;58;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12"/>
          <p:cNvSpPr/>
          <p:nvPr>
            <p:ph idx="2" type="pic"/>
          </p:nvPr>
        </p:nvSpPr>
        <p:spPr>
          <a:xfrm>
            <a:off x="5183188" y="987425"/>
            <a:ext cx="6172200" cy="4873625"/>
          </a:xfrm>
          <a:prstGeom prst="rect">
            <a:avLst/>
          </a:prstGeom>
          <a:noFill/>
          <a:ln>
            <a:noFill/>
          </a:ln>
        </p:spPr>
      </p:sp>
      <p:sp>
        <p:nvSpPr>
          <p:cNvPr id="64" name="Google Shape;64;p12"/>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65" name="Google Shape;65;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13"/>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71" name="Google Shape;71;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4"/>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14"/>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77" name="Google Shape;77;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5" name="Shape 5"/>
        <p:cNvGrpSpPr/>
        <p:nvPr/>
      </p:nvGrpSpPr>
      <p:grpSpPr>
        <a:xfrm>
          <a:off x="0" y="0"/>
          <a:ext cx="0" cy="0"/>
          <a:chOff x="0" y="0"/>
          <a:chExt cx="0" cy="0"/>
        </a:xfrm>
      </p:grpSpPr>
      <p:sp>
        <p:nvSpPr>
          <p:cNvPr id="6" name="Google Shape;6;p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lt1"/>
              </a:buClr>
              <a:buSzPts val="4400"/>
              <a:buFont typeface="Calibri"/>
              <a:buNone/>
              <a:defRPr b="0" i="0" sz="4400" u="none" cap="none" strike="noStrike">
                <a:solidFill>
                  <a:schemeClr val="lt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lt1"/>
              </a:buClr>
              <a:buSzPts val="2800"/>
              <a:buFont typeface="Arial"/>
              <a:buChar char="•"/>
              <a:defRPr b="0" i="0" sz="2800" u="none" cap="none" strike="noStrike">
                <a:solidFill>
                  <a:schemeClr val="lt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lt1"/>
              </a:buClr>
              <a:buSzPts val="2400"/>
              <a:buFont typeface="Arial"/>
              <a:buChar char="•"/>
              <a:defRPr b="0" i="0" sz="2400" u="none" cap="none" strike="noStrike">
                <a:solidFill>
                  <a:schemeClr val="lt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lt1"/>
              </a:buClr>
              <a:buSzPts val="2000"/>
              <a:buFont typeface="Arial"/>
              <a:buChar char="•"/>
              <a:defRPr b="0" i="0" sz="2000" u="none" cap="none" strike="noStrike">
                <a:solidFill>
                  <a:schemeClr val="lt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9pPr>
          </a:lstStyle>
          <a:p/>
        </p:txBody>
      </p:sp>
      <p:sp>
        <p:nvSpPr>
          <p:cNvPr id="8" name="Google Shape;8;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lt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alibri"/>
                <a:ea typeface="Calibri"/>
                <a:cs typeface="Calibri"/>
                <a:sym typeface="Calibri"/>
              </a:defRPr>
            </a:lvl9pPr>
          </a:lstStyle>
          <a:p/>
        </p:txBody>
      </p:sp>
      <p:sp>
        <p:nvSpPr>
          <p:cNvPr id="9" name="Google Shape;9;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chemeClr val="lt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alibri"/>
                <a:ea typeface="Calibri"/>
                <a:cs typeface="Calibri"/>
                <a:sym typeface="Calibri"/>
              </a:defRPr>
            </a:lvl9pPr>
          </a:lstStyle>
          <a:p/>
        </p:txBody>
      </p:sp>
      <p:sp>
        <p:nvSpPr>
          <p:cNvPr id="10" name="Google Shape;10;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6.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3.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3.png"/><Relationship Id="rId4" Type="http://schemas.openxmlformats.org/officeDocument/2006/relationships/image" Target="../media/image2.png"/><Relationship Id="rId5" Type="http://schemas.openxmlformats.org/officeDocument/2006/relationships/image" Target="../media/image1.png"/><Relationship Id="rId6" Type="http://schemas.openxmlformats.org/officeDocument/2006/relationships/image" Target="../media/image12.png"/><Relationship Id="rId7" Type="http://schemas.openxmlformats.org/officeDocument/2006/relationships/image" Target="../media/image18.png"/></Relationships>
</file>

<file path=ppt/slides/_rels/slide4.xml.rels><?xml version="1.0" encoding="UTF-8" standalone="yes"?><Relationships xmlns="http://schemas.openxmlformats.org/package/2006/relationships"><Relationship Id="rId11" Type="http://schemas.openxmlformats.org/officeDocument/2006/relationships/image" Target="../media/image17.jpg"/><Relationship Id="rId10" Type="http://schemas.openxmlformats.org/officeDocument/2006/relationships/image" Target="../media/image15.jpg"/><Relationship Id="rId13" Type="http://schemas.openxmlformats.org/officeDocument/2006/relationships/image" Target="../media/image5.jpg"/><Relationship Id="rId12" Type="http://schemas.openxmlformats.org/officeDocument/2006/relationships/hyperlink" Target="https://www.forbes.com/sites/jacquelineschneider/2020/06/11/this-interactive-movie-app-puts-viewers-in-the-directors-chair-with-content-solely-from-independent-creators/?sh=31dfc7f93466" TargetMode="External"/><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4.jpg"/><Relationship Id="rId4" Type="http://schemas.openxmlformats.org/officeDocument/2006/relationships/image" Target="../media/image11.jpg"/><Relationship Id="rId9" Type="http://schemas.openxmlformats.org/officeDocument/2006/relationships/image" Target="../media/image7.jpg"/><Relationship Id="rId5" Type="http://schemas.openxmlformats.org/officeDocument/2006/relationships/image" Target="../media/image9.jpg"/><Relationship Id="rId6" Type="http://schemas.openxmlformats.org/officeDocument/2006/relationships/image" Target="../media/image14.jpg"/><Relationship Id="rId7" Type="http://schemas.openxmlformats.org/officeDocument/2006/relationships/image" Target="../media/image32.png"/><Relationship Id="rId8" Type="http://schemas.openxmlformats.org/officeDocument/2006/relationships/image" Target="../media/image10.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8.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6.jpg"/><Relationship Id="rId4" Type="http://schemas.openxmlformats.org/officeDocument/2006/relationships/hyperlink" Target="https://vimeo.com/adamsebire/thediamond" TargetMode="External"/><Relationship Id="rId9" Type="http://schemas.openxmlformats.org/officeDocument/2006/relationships/hyperlink" Target="https://www.nrk.no/bygda-som-sa-nei-1.12703629" TargetMode="External"/><Relationship Id="rId5" Type="http://schemas.openxmlformats.org/officeDocument/2006/relationships/hyperlink" Target="https://vimeo.com/adamsebire/thediamond" TargetMode="External"/><Relationship Id="rId6" Type="http://schemas.openxmlformats.org/officeDocument/2006/relationships/image" Target="../media/image39.jpg"/><Relationship Id="rId7" Type="http://schemas.openxmlformats.org/officeDocument/2006/relationships/hyperlink" Target="https://www.nrk.no/bygda-som-sa-nei-1.12703629" TargetMode="External"/><Relationship Id="rId8" Type="http://schemas.openxmlformats.org/officeDocument/2006/relationships/hyperlink" Target="https://www.nrk.no/bygda-som-sa-nei-1.12703629" TargetMode="External"/></Relationships>
</file>

<file path=ppt/slides/_rels/slide7.xml.rels><?xml version="1.0" encoding="UTF-8" standalone="yes"?><Relationships xmlns="http://schemas.openxmlformats.org/package/2006/relationships"><Relationship Id="rId11" Type="http://schemas.openxmlformats.org/officeDocument/2006/relationships/image" Target="../media/image26.jpg"/><Relationship Id="rId10" Type="http://schemas.openxmlformats.org/officeDocument/2006/relationships/image" Target="../media/image31.jpg"/><Relationship Id="rId13" Type="http://schemas.openxmlformats.org/officeDocument/2006/relationships/image" Target="../media/image35.jpg"/><Relationship Id="rId12" Type="http://schemas.openxmlformats.org/officeDocument/2006/relationships/image" Target="../media/image27.jpg"/><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2.png"/><Relationship Id="rId4" Type="http://schemas.openxmlformats.org/officeDocument/2006/relationships/image" Target="../media/image20.png"/><Relationship Id="rId9" Type="http://schemas.openxmlformats.org/officeDocument/2006/relationships/image" Target="../media/image23.gif"/><Relationship Id="rId15" Type="http://schemas.openxmlformats.org/officeDocument/2006/relationships/image" Target="../media/image28.png"/><Relationship Id="rId14" Type="http://schemas.openxmlformats.org/officeDocument/2006/relationships/image" Target="../media/image24.jpg"/><Relationship Id="rId5" Type="http://schemas.openxmlformats.org/officeDocument/2006/relationships/image" Target="../media/image21.png"/><Relationship Id="rId6" Type="http://schemas.openxmlformats.org/officeDocument/2006/relationships/image" Target="../media/image30.png"/><Relationship Id="rId7" Type="http://schemas.openxmlformats.org/officeDocument/2006/relationships/image" Target="../media/image25.png"/><Relationship Id="rId8" Type="http://schemas.openxmlformats.org/officeDocument/2006/relationships/image" Target="../media/image1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40.png"/><Relationship Id="rId4" Type="http://schemas.openxmlformats.org/officeDocument/2006/relationships/image" Target="../media/image36.png"/><Relationship Id="rId5" Type="http://schemas.openxmlformats.org/officeDocument/2006/relationships/image" Target="../media/image29.png"/><Relationship Id="rId6" Type="http://schemas.openxmlformats.org/officeDocument/2006/relationships/image" Target="../media/image41.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33.jpg"/><Relationship Id="rId4" Type="http://schemas.openxmlformats.org/officeDocument/2006/relationships/image" Target="../media/image34.png"/><Relationship Id="rId5" Type="http://schemas.openxmlformats.org/officeDocument/2006/relationships/image" Target="../media/image37.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38.png"/><Relationship Id="rId4" Type="http://schemas.openxmlformats.org/officeDocument/2006/relationships/hyperlink" Target="https://www.nrk.no/bygda-som-sa-nei-1.12703629"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pic>
        <p:nvPicPr>
          <p:cNvPr descr="A picture containing text, dark, light, lit&#10;&#10;Description automatically generated" id="84" name="Google Shape;84;p15"/>
          <p:cNvPicPr preferRelativeResize="0"/>
          <p:nvPr/>
        </p:nvPicPr>
        <p:blipFill rotWithShape="1">
          <a:blip r:embed="rId3">
            <a:alphaModFix/>
          </a:blip>
          <a:srcRect b="0" l="0" r="0" t="0"/>
          <a:stretch/>
        </p:blipFill>
        <p:spPr>
          <a:xfrm>
            <a:off x="3941199" y="98854"/>
            <a:ext cx="4309601" cy="6660292"/>
          </a:xfrm>
          <a:prstGeom prst="rect">
            <a:avLst/>
          </a:prstGeom>
          <a:solidFill>
            <a:srgbClr val="ECECEC"/>
          </a:solidFill>
          <a:ln cap="sq" cmpd="sng" w="88900">
            <a:solidFill>
              <a:srgbClr val="FFFFFF"/>
            </a:solidFill>
            <a:prstDash val="solid"/>
            <a:miter lim="800000"/>
            <a:headEnd len="sm" w="sm" type="none"/>
            <a:tailEnd len="sm" w="sm" type="none"/>
          </a:ln>
          <a:effectLst>
            <a:outerShdw blurRad="55000" rotWithShape="0" algn="tl" dir="5400000" dist="18000">
              <a:srgbClr val="000000">
                <a:alpha val="40000"/>
              </a:srgbClr>
            </a:outerShdw>
          </a:effectLst>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pic>
        <p:nvPicPr>
          <p:cNvPr descr="Tommyknockers - National Coal Mining Museum" id="89" name="Google Shape;89;p16"/>
          <p:cNvPicPr preferRelativeResize="0"/>
          <p:nvPr/>
        </p:nvPicPr>
        <p:blipFill rotWithShape="1">
          <a:blip r:embed="rId3">
            <a:alphaModFix/>
          </a:blip>
          <a:srcRect b="0" l="0" r="0" t="0"/>
          <a:stretch/>
        </p:blipFill>
        <p:spPr>
          <a:xfrm>
            <a:off x="0" y="0"/>
            <a:ext cx="12192000" cy="6858000"/>
          </a:xfrm>
          <a:prstGeom prst="rect">
            <a:avLst/>
          </a:prstGeom>
          <a:noFill/>
          <a:ln>
            <a:noFill/>
          </a:ln>
        </p:spPr>
      </p:pic>
      <p:sp>
        <p:nvSpPr>
          <p:cNvPr id="90" name="Google Shape;90;p1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SzPts val="1800"/>
              <a:buNone/>
            </a:pPr>
            <a:r>
              <a:rPr lang="en-US"/>
              <a:t>Marketing campaign and Prologue Webisodes for </a:t>
            </a:r>
            <a:r>
              <a:rPr i="1" lang="en-US"/>
              <a:t>The Pit </a:t>
            </a:r>
            <a:r>
              <a:rPr lang="en-US"/>
              <a:t>short film</a:t>
            </a:r>
            <a:endParaRPr/>
          </a:p>
        </p:txBody>
      </p:sp>
      <p:sp>
        <p:nvSpPr>
          <p:cNvPr id="91" name="Google Shape;91;p16"/>
          <p:cNvSpPr txBox="1"/>
          <p:nvPr>
            <p:ph idx="1" type="body"/>
          </p:nvPr>
        </p:nvSpPr>
        <p:spPr>
          <a:xfrm>
            <a:off x="838200" y="1825625"/>
            <a:ext cx="10515600" cy="4667250"/>
          </a:xfrm>
          <a:prstGeom prst="rect">
            <a:avLst/>
          </a:prstGeom>
          <a:noFill/>
          <a:ln>
            <a:noFill/>
          </a:ln>
        </p:spPr>
        <p:txBody>
          <a:bodyPr anchorCtr="0" anchor="t" bIns="45700" lIns="91425" spcFirstLastPara="1" rIns="91425" wrap="square" tIns="45700">
            <a:normAutofit/>
          </a:bodyPr>
          <a:lstStyle/>
          <a:p>
            <a:pPr indent="0" lvl="0" marL="114300" rtl="0" algn="just">
              <a:lnSpc>
                <a:spcPct val="90000"/>
              </a:lnSpc>
              <a:spcBef>
                <a:spcPts val="1000"/>
              </a:spcBef>
              <a:spcAft>
                <a:spcPts val="0"/>
              </a:spcAft>
              <a:buSzPts val="1800"/>
              <a:buNone/>
            </a:pPr>
            <a:r>
              <a:rPr lang="en-US" sz="2100"/>
              <a:t>This project serves as a marketing campaign for my upcoming Independent Project short film. It will take the form as any other promotional material released in the build up towards the release of a movie.</a:t>
            </a:r>
            <a:endParaRPr/>
          </a:p>
          <a:p>
            <a:pPr indent="0" lvl="0" marL="114300" rtl="0" algn="just">
              <a:lnSpc>
                <a:spcPct val="90000"/>
              </a:lnSpc>
              <a:spcBef>
                <a:spcPts val="1000"/>
              </a:spcBef>
              <a:spcAft>
                <a:spcPts val="0"/>
              </a:spcAft>
              <a:buSzPts val="1800"/>
              <a:buNone/>
            </a:pPr>
            <a:r>
              <a:rPr lang="en-US" sz="2100"/>
              <a:t>The forms of media I will use will be trailer posters, an official trailer released on Youtube/Vimeo, short reel trailers for Instagram and Facebook, and a Blu-ray dvd that contains the main film and bonus content (produced on a pre-order sale basis to save cost.)</a:t>
            </a:r>
            <a:endParaRPr/>
          </a:p>
          <a:p>
            <a:pPr indent="0" lvl="0" marL="114300" rtl="0" algn="just">
              <a:lnSpc>
                <a:spcPct val="90000"/>
              </a:lnSpc>
              <a:spcBef>
                <a:spcPts val="1000"/>
              </a:spcBef>
              <a:spcAft>
                <a:spcPts val="0"/>
              </a:spcAft>
              <a:buSzPts val="1800"/>
              <a:buNone/>
            </a:pPr>
            <a:r>
              <a:rPr lang="en-US" sz="2100"/>
              <a:t>Alongside all this I will release a short series of webisodes to act as a social experiment prologue to the main film. They will show minute long snippets of the protagonist’s life and personality and offer the audience a poll to fill in, these polls will ask the audience Yes/No questions about the protagonist (Are they a good person? Do they deserve to live? Etc)</a:t>
            </a:r>
            <a:endParaRPr/>
          </a:p>
          <a:p>
            <a:pPr indent="0" lvl="0" marL="114300" rtl="0" algn="just">
              <a:lnSpc>
                <a:spcPct val="90000"/>
              </a:lnSpc>
              <a:spcBef>
                <a:spcPts val="1000"/>
              </a:spcBef>
              <a:spcAft>
                <a:spcPts val="0"/>
              </a:spcAft>
              <a:buSzPts val="1800"/>
              <a:buNone/>
            </a:pPr>
            <a:r>
              <a:rPr lang="en-US" sz="2100"/>
              <a:t>After the polls are completed, the results will dictate the canonical outcome of the main film to be featured upon release. The dvd would include the option to view all other outcomes as bonus content.</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pic>
        <p:nvPicPr>
          <p:cNvPr descr="Paper with solid fill" id="96" name="Google Shape;96;p17"/>
          <p:cNvPicPr preferRelativeResize="0"/>
          <p:nvPr/>
        </p:nvPicPr>
        <p:blipFill rotWithShape="1">
          <a:blip r:embed="rId3">
            <a:alphaModFix/>
          </a:blip>
          <a:srcRect b="0" l="0" r="0" t="0"/>
          <a:stretch/>
        </p:blipFill>
        <p:spPr>
          <a:xfrm>
            <a:off x="452052" y="542297"/>
            <a:ext cx="1674341" cy="1674341"/>
          </a:xfrm>
          <a:prstGeom prst="rect">
            <a:avLst/>
          </a:prstGeom>
          <a:noFill/>
          <a:ln>
            <a:noFill/>
          </a:ln>
        </p:spPr>
      </p:pic>
      <p:pic>
        <p:nvPicPr>
          <p:cNvPr descr="Vlog with solid fill" id="97" name="Google Shape;97;p17"/>
          <p:cNvPicPr preferRelativeResize="0"/>
          <p:nvPr/>
        </p:nvPicPr>
        <p:blipFill rotWithShape="1">
          <a:blip r:embed="rId4">
            <a:alphaModFix/>
          </a:blip>
          <a:srcRect b="0" l="0" r="0" t="0"/>
          <a:stretch/>
        </p:blipFill>
        <p:spPr>
          <a:xfrm>
            <a:off x="452052" y="2446365"/>
            <a:ext cx="1674340" cy="1674340"/>
          </a:xfrm>
          <a:prstGeom prst="rect">
            <a:avLst/>
          </a:prstGeom>
          <a:noFill/>
          <a:ln>
            <a:noFill/>
          </a:ln>
        </p:spPr>
      </p:pic>
      <p:pic>
        <p:nvPicPr>
          <p:cNvPr descr="Film strip outline" id="98" name="Google Shape;98;p17"/>
          <p:cNvPicPr preferRelativeResize="0"/>
          <p:nvPr/>
        </p:nvPicPr>
        <p:blipFill rotWithShape="1">
          <a:blip r:embed="rId5">
            <a:alphaModFix/>
          </a:blip>
          <a:srcRect b="0" l="0" r="0" t="0"/>
          <a:stretch/>
        </p:blipFill>
        <p:spPr>
          <a:xfrm>
            <a:off x="2126392" y="1459370"/>
            <a:ext cx="1674339" cy="1674339"/>
          </a:xfrm>
          <a:prstGeom prst="rect">
            <a:avLst/>
          </a:prstGeom>
          <a:noFill/>
          <a:ln>
            <a:noFill/>
          </a:ln>
        </p:spPr>
      </p:pic>
      <p:pic>
        <p:nvPicPr>
          <p:cNvPr descr="Theatre outline" id="99" name="Google Shape;99;p17"/>
          <p:cNvPicPr preferRelativeResize="0"/>
          <p:nvPr/>
        </p:nvPicPr>
        <p:blipFill rotWithShape="1">
          <a:blip r:embed="rId6">
            <a:alphaModFix/>
          </a:blip>
          <a:srcRect b="0" l="0" r="0" t="0"/>
          <a:stretch/>
        </p:blipFill>
        <p:spPr>
          <a:xfrm>
            <a:off x="4658496" y="1245700"/>
            <a:ext cx="2875005" cy="2875005"/>
          </a:xfrm>
          <a:prstGeom prst="rect">
            <a:avLst/>
          </a:prstGeom>
          <a:noFill/>
          <a:ln>
            <a:noFill/>
          </a:ln>
        </p:spPr>
      </p:pic>
      <p:pic>
        <p:nvPicPr>
          <p:cNvPr descr="Optical disc with solid fill" id="100" name="Google Shape;100;p17"/>
          <p:cNvPicPr preferRelativeResize="0"/>
          <p:nvPr/>
        </p:nvPicPr>
        <p:blipFill rotWithShape="1">
          <a:blip r:embed="rId7">
            <a:alphaModFix/>
          </a:blip>
          <a:srcRect b="0" l="0" r="0" t="0"/>
          <a:stretch/>
        </p:blipFill>
        <p:spPr>
          <a:xfrm>
            <a:off x="8994687" y="1583863"/>
            <a:ext cx="2141837" cy="2069480"/>
          </a:xfrm>
          <a:prstGeom prst="rect">
            <a:avLst/>
          </a:prstGeom>
          <a:noFill/>
          <a:ln>
            <a:noFill/>
          </a:ln>
        </p:spPr>
      </p:pic>
      <p:cxnSp>
        <p:nvCxnSpPr>
          <p:cNvPr id="101" name="Google Shape;101;p17"/>
          <p:cNvCxnSpPr/>
          <p:nvPr/>
        </p:nvCxnSpPr>
        <p:spPr>
          <a:xfrm>
            <a:off x="3800731" y="2447892"/>
            <a:ext cx="709485" cy="0"/>
          </a:xfrm>
          <a:prstGeom prst="straightConnector1">
            <a:avLst/>
          </a:prstGeom>
          <a:noFill/>
          <a:ln cap="flat" cmpd="sng" w="38100">
            <a:solidFill>
              <a:schemeClr val="accent1"/>
            </a:solidFill>
            <a:prstDash val="solid"/>
            <a:round/>
            <a:headEnd len="sm" w="sm" type="none"/>
            <a:tailEnd len="med" w="med" type="triangle"/>
          </a:ln>
          <a:effectLst>
            <a:outerShdw blurRad="40000" rotWithShape="0" dir="5400000" dist="23000">
              <a:srgbClr val="000000">
                <a:alpha val="34901"/>
              </a:srgbClr>
            </a:outerShdw>
          </a:effectLst>
        </p:spPr>
      </p:cxnSp>
      <p:cxnSp>
        <p:nvCxnSpPr>
          <p:cNvPr id="102" name="Google Shape;102;p17"/>
          <p:cNvCxnSpPr/>
          <p:nvPr/>
        </p:nvCxnSpPr>
        <p:spPr>
          <a:xfrm>
            <a:off x="7846541" y="2618603"/>
            <a:ext cx="580768" cy="0"/>
          </a:xfrm>
          <a:prstGeom prst="straightConnector1">
            <a:avLst/>
          </a:prstGeom>
          <a:noFill/>
          <a:ln cap="flat" cmpd="sng" w="38100">
            <a:solidFill>
              <a:schemeClr val="accent1"/>
            </a:solidFill>
            <a:prstDash val="solid"/>
            <a:round/>
            <a:headEnd len="sm" w="sm" type="none"/>
            <a:tailEnd len="med" w="med" type="triangle"/>
          </a:ln>
          <a:effectLst>
            <a:outerShdw blurRad="40000" rotWithShape="0" dir="5400000" dist="23000">
              <a:srgbClr val="000000">
                <a:alpha val="34901"/>
              </a:srgbClr>
            </a:outerShdw>
          </a:effectLst>
        </p:spPr>
      </p:cxnSp>
      <p:sp>
        <p:nvSpPr>
          <p:cNvPr id="103" name="Google Shape;103;p17"/>
          <p:cNvSpPr txBox="1"/>
          <p:nvPr/>
        </p:nvSpPr>
        <p:spPr>
          <a:xfrm>
            <a:off x="825399" y="2202616"/>
            <a:ext cx="923667"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chemeClr val="lt1"/>
                </a:solidFill>
                <a:latin typeface="Arial"/>
                <a:ea typeface="Arial"/>
                <a:cs typeface="Arial"/>
                <a:sym typeface="Arial"/>
              </a:rPr>
              <a:t>POSTER</a:t>
            </a:r>
            <a:endParaRPr/>
          </a:p>
        </p:txBody>
      </p:sp>
      <p:sp>
        <p:nvSpPr>
          <p:cNvPr id="104" name="Google Shape;104;p17"/>
          <p:cNvSpPr txBox="1"/>
          <p:nvPr/>
        </p:nvSpPr>
        <p:spPr>
          <a:xfrm>
            <a:off x="630195" y="3919715"/>
            <a:ext cx="1318053"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chemeClr val="lt1"/>
                </a:solidFill>
                <a:latin typeface="Arial"/>
                <a:ea typeface="Arial"/>
                <a:cs typeface="Arial"/>
                <a:sym typeface="Arial"/>
              </a:rPr>
              <a:t>WEBISODES</a:t>
            </a:r>
            <a:endParaRPr/>
          </a:p>
        </p:txBody>
      </p:sp>
      <p:sp>
        <p:nvSpPr>
          <p:cNvPr id="105" name="Google Shape;105;p17"/>
          <p:cNvSpPr txBox="1"/>
          <p:nvPr/>
        </p:nvSpPr>
        <p:spPr>
          <a:xfrm>
            <a:off x="2343664" y="3133709"/>
            <a:ext cx="1239793"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chemeClr val="lt1"/>
                </a:solidFill>
                <a:latin typeface="Arial"/>
                <a:ea typeface="Arial"/>
                <a:cs typeface="Arial"/>
                <a:sym typeface="Arial"/>
              </a:rPr>
              <a:t>TRAILERS &amp;</a:t>
            </a:r>
            <a:endParaRPr/>
          </a:p>
          <a:p>
            <a:pPr indent="0" lvl="0" marL="0" marR="0" rtl="0" algn="ctr">
              <a:lnSpc>
                <a:spcPct val="100000"/>
              </a:lnSpc>
              <a:spcBef>
                <a:spcPts val="0"/>
              </a:spcBef>
              <a:spcAft>
                <a:spcPts val="0"/>
              </a:spcAft>
              <a:buNone/>
            </a:pPr>
            <a:r>
              <a:rPr b="0" i="0" lang="en-US" sz="1400" u="none" cap="none" strike="noStrike">
                <a:solidFill>
                  <a:schemeClr val="lt1"/>
                </a:solidFill>
                <a:latin typeface="Arial"/>
                <a:ea typeface="Arial"/>
                <a:cs typeface="Arial"/>
                <a:sym typeface="Arial"/>
              </a:rPr>
              <a:t>REELS</a:t>
            </a:r>
            <a:endParaRPr/>
          </a:p>
        </p:txBody>
      </p:sp>
      <p:sp>
        <p:nvSpPr>
          <p:cNvPr id="106" name="Google Shape;106;p17"/>
          <p:cNvSpPr txBox="1"/>
          <p:nvPr/>
        </p:nvSpPr>
        <p:spPr>
          <a:xfrm>
            <a:off x="4658496" y="4073603"/>
            <a:ext cx="2875005" cy="73866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lang="en-US" sz="1400" u="none" cap="none" strike="noStrike">
                <a:solidFill>
                  <a:schemeClr val="lt1"/>
                </a:solidFill>
                <a:latin typeface="Arial"/>
                <a:ea typeface="Arial"/>
                <a:cs typeface="Arial"/>
                <a:sym typeface="Arial"/>
              </a:rPr>
              <a:t>MAIN RELEASE</a:t>
            </a:r>
            <a:endParaRPr/>
          </a:p>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a:p>
            <a:pPr indent="0" lvl="0" marL="0" marR="0" rtl="0" algn="ctr">
              <a:lnSpc>
                <a:spcPct val="100000"/>
              </a:lnSpc>
              <a:spcBef>
                <a:spcPts val="0"/>
              </a:spcBef>
              <a:spcAft>
                <a:spcPts val="0"/>
              </a:spcAft>
              <a:buNone/>
            </a:pPr>
            <a:r>
              <a:rPr b="1" i="0" lang="en-US" sz="1400" u="none" cap="none" strike="noStrike">
                <a:solidFill>
                  <a:schemeClr val="lt1"/>
                </a:solidFill>
                <a:latin typeface="Arial"/>
                <a:ea typeface="Arial"/>
                <a:cs typeface="Arial"/>
                <a:sym typeface="Arial"/>
              </a:rPr>
              <a:t>JUNE</a:t>
            </a:r>
            <a:endParaRPr/>
          </a:p>
        </p:txBody>
      </p:sp>
      <p:sp>
        <p:nvSpPr>
          <p:cNvPr id="107" name="Google Shape;107;p17"/>
          <p:cNvSpPr txBox="1"/>
          <p:nvPr/>
        </p:nvSpPr>
        <p:spPr>
          <a:xfrm>
            <a:off x="630195" y="4457700"/>
            <a:ext cx="2764646" cy="224676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US" sz="1400" u="none" cap="none" strike="noStrike">
                <a:solidFill>
                  <a:schemeClr val="lt1"/>
                </a:solidFill>
                <a:latin typeface="Arial"/>
                <a:ea typeface="Arial"/>
                <a:cs typeface="Arial"/>
                <a:sym typeface="Arial"/>
              </a:rPr>
              <a:t>MAY</a:t>
            </a:r>
            <a:endParaRPr/>
          </a:p>
          <a:p>
            <a:pPr indent="0" lvl="0" marL="0" marR="0" rtl="0" algn="l">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None/>
            </a:pPr>
            <a:r>
              <a:rPr b="1" i="0" lang="en-US" sz="1400" u="none" cap="none" strike="noStrike">
                <a:solidFill>
                  <a:schemeClr val="lt1"/>
                </a:solidFill>
                <a:latin typeface="Arial"/>
                <a:ea typeface="Arial"/>
                <a:cs typeface="Arial"/>
                <a:sym typeface="Arial"/>
              </a:rPr>
              <a:t>CONVENIENCE – </a:t>
            </a:r>
            <a:r>
              <a:rPr b="0" i="0" lang="en-US" sz="1400" u="none" cap="none" strike="noStrike">
                <a:solidFill>
                  <a:schemeClr val="lt1"/>
                </a:solidFill>
                <a:latin typeface="Arial"/>
                <a:ea typeface="Arial"/>
                <a:cs typeface="Arial"/>
                <a:sym typeface="Arial"/>
              </a:rPr>
              <a:t>Cross platform delivery</a:t>
            </a:r>
            <a:endParaRPr/>
          </a:p>
          <a:p>
            <a:pPr indent="0" lvl="0" marL="0" marR="0" rtl="0" algn="l">
              <a:lnSpc>
                <a:spcPct val="100000"/>
              </a:lnSpc>
              <a:spcBef>
                <a:spcPts val="0"/>
              </a:spcBef>
              <a:spcAft>
                <a:spcPts val="0"/>
              </a:spcAft>
              <a:buNone/>
            </a:pPr>
            <a:r>
              <a:rPr b="1" i="0" lang="en-US" sz="1400" u="none" cap="none" strike="noStrike">
                <a:solidFill>
                  <a:schemeClr val="lt1"/>
                </a:solidFill>
                <a:latin typeface="Arial"/>
                <a:ea typeface="Arial"/>
                <a:cs typeface="Arial"/>
                <a:sym typeface="Arial"/>
              </a:rPr>
              <a:t>CHARACTER – </a:t>
            </a:r>
            <a:r>
              <a:rPr b="0" i="0" lang="en-US" sz="1400" u="none" cap="none" strike="noStrike">
                <a:solidFill>
                  <a:schemeClr val="lt1"/>
                </a:solidFill>
                <a:latin typeface="Arial"/>
                <a:ea typeface="Arial"/>
                <a:cs typeface="Arial"/>
                <a:sym typeface="Arial"/>
              </a:rPr>
              <a:t>A more in-depth insight into protagonist and additional backstory</a:t>
            </a:r>
            <a:endParaRPr/>
          </a:p>
          <a:p>
            <a:pPr indent="0" lvl="0" marL="0" marR="0" rtl="0" algn="l">
              <a:lnSpc>
                <a:spcPct val="100000"/>
              </a:lnSpc>
              <a:spcBef>
                <a:spcPts val="0"/>
              </a:spcBef>
              <a:spcAft>
                <a:spcPts val="0"/>
              </a:spcAft>
              <a:buNone/>
            </a:pPr>
            <a:r>
              <a:rPr b="1" i="0" lang="en-US" sz="1400" u="none" cap="none" strike="noStrike">
                <a:solidFill>
                  <a:schemeClr val="lt1"/>
                </a:solidFill>
                <a:latin typeface="Arial"/>
                <a:ea typeface="Arial"/>
                <a:cs typeface="Arial"/>
                <a:sym typeface="Arial"/>
              </a:rPr>
              <a:t>COMMUNITY – </a:t>
            </a:r>
            <a:r>
              <a:rPr b="0" i="0" lang="en-US" sz="1400" u="none" cap="none" strike="noStrike">
                <a:solidFill>
                  <a:schemeClr val="lt1"/>
                </a:solidFill>
                <a:latin typeface="Arial"/>
                <a:ea typeface="Arial"/>
                <a:cs typeface="Arial"/>
                <a:sym typeface="Arial"/>
              </a:rPr>
              <a:t>Opportunity for audience to cast votes and affect the outcome of the film</a:t>
            </a:r>
            <a:endParaRPr b="1" i="0" sz="1400" u="none" cap="none" strike="noStrike">
              <a:solidFill>
                <a:schemeClr val="lt1"/>
              </a:solidFill>
              <a:latin typeface="Arial"/>
              <a:ea typeface="Arial"/>
              <a:cs typeface="Arial"/>
              <a:sym typeface="Arial"/>
            </a:endParaRPr>
          </a:p>
        </p:txBody>
      </p:sp>
      <p:sp>
        <p:nvSpPr>
          <p:cNvPr id="108" name="Google Shape;108;p17"/>
          <p:cNvSpPr txBox="1"/>
          <p:nvPr/>
        </p:nvSpPr>
        <p:spPr>
          <a:xfrm>
            <a:off x="8534400" y="4069193"/>
            <a:ext cx="3027405" cy="2677656"/>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lang="en-US" sz="1400" u="none" cap="none" strike="noStrike">
                <a:solidFill>
                  <a:schemeClr val="lt1"/>
                </a:solidFill>
                <a:latin typeface="Arial"/>
                <a:ea typeface="Arial"/>
                <a:cs typeface="Arial"/>
                <a:sym typeface="Arial"/>
              </a:rPr>
              <a:t>DVD RELEASE</a:t>
            </a:r>
            <a:endParaRPr/>
          </a:p>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a:p>
            <a:pPr indent="0" lvl="0" marL="0" marR="0" rtl="0" algn="ctr">
              <a:lnSpc>
                <a:spcPct val="100000"/>
              </a:lnSpc>
              <a:spcBef>
                <a:spcPts val="0"/>
              </a:spcBef>
              <a:spcAft>
                <a:spcPts val="0"/>
              </a:spcAft>
              <a:buNone/>
            </a:pPr>
            <a:r>
              <a:rPr b="1" i="0" lang="en-US" sz="1400" u="none" cap="none" strike="noStrike">
                <a:solidFill>
                  <a:schemeClr val="lt1"/>
                </a:solidFill>
                <a:latin typeface="Arial"/>
                <a:ea typeface="Arial"/>
                <a:cs typeface="Arial"/>
                <a:sym typeface="Arial"/>
              </a:rPr>
              <a:t>JULY</a:t>
            </a:r>
            <a:endParaRPr/>
          </a:p>
          <a:p>
            <a:pPr indent="0" lvl="0" marL="0" marR="0" rtl="0" algn="ctr">
              <a:lnSpc>
                <a:spcPct val="100000"/>
              </a:lnSpc>
              <a:spcBef>
                <a:spcPts val="0"/>
              </a:spcBef>
              <a:spcAft>
                <a:spcPts val="0"/>
              </a:spcAft>
              <a:buNone/>
            </a:pPr>
            <a:r>
              <a:t/>
            </a:r>
            <a:endParaRPr b="1" i="0" sz="14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None/>
            </a:pPr>
            <a:r>
              <a:rPr b="1" i="0" lang="en-US" sz="1400" u="none" cap="none" strike="noStrike">
                <a:solidFill>
                  <a:schemeClr val="lt1"/>
                </a:solidFill>
                <a:latin typeface="Arial"/>
                <a:ea typeface="Arial"/>
                <a:cs typeface="Arial"/>
                <a:sym typeface="Arial"/>
              </a:rPr>
              <a:t>CONVENIENCE – </a:t>
            </a:r>
            <a:r>
              <a:rPr b="0" i="0" lang="en-US" sz="1400" u="none" cap="none" strike="noStrike">
                <a:solidFill>
                  <a:schemeClr val="lt1"/>
                </a:solidFill>
                <a:latin typeface="Arial"/>
                <a:ea typeface="Arial"/>
                <a:cs typeface="Arial"/>
                <a:sym typeface="Arial"/>
              </a:rPr>
              <a:t>All content contained onto one piece of media</a:t>
            </a:r>
            <a:endParaRPr/>
          </a:p>
          <a:p>
            <a:pPr indent="0" lvl="0" marL="0" marR="0" rtl="0" algn="l">
              <a:lnSpc>
                <a:spcPct val="100000"/>
              </a:lnSpc>
              <a:spcBef>
                <a:spcPts val="0"/>
              </a:spcBef>
              <a:spcAft>
                <a:spcPts val="0"/>
              </a:spcAft>
              <a:buNone/>
            </a:pPr>
            <a:r>
              <a:rPr b="1" i="0" lang="en-US" sz="1400" u="none" cap="none" strike="noStrike">
                <a:solidFill>
                  <a:schemeClr val="lt1"/>
                </a:solidFill>
                <a:latin typeface="Arial"/>
                <a:ea typeface="Arial"/>
                <a:cs typeface="Arial"/>
                <a:sym typeface="Arial"/>
              </a:rPr>
              <a:t>CHARACTER – </a:t>
            </a:r>
            <a:r>
              <a:rPr b="0" i="0" lang="en-US" sz="1400" u="none" cap="none" strike="noStrike">
                <a:solidFill>
                  <a:schemeClr val="lt1"/>
                </a:solidFill>
                <a:latin typeface="Arial"/>
                <a:ea typeface="Arial"/>
                <a:cs typeface="Arial"/>
                <a:sym typeface="Arial"/>
              </a:rPr>
              <a:t>All non-canon outcomes of the character are viewable</a:t>
            </a:r>
            <a:endParaRPr/>
          </a:p>
          <a:p>
            <a:pPr indent="0" lvl="0" marL="0" marR="0" rtl="0" algn="l">
              <a:lnSpc>
                <a:spcPct val="100000"/>
              </a:lnSpc>
              <a:spcBef>
                <a:spcPts val="0"/>
              </a:spcBef>
              <a:spcAft>
                <a:spcPts val="0"/>
              </a:spcAft>
              <a:buNone/>
            </a:pPr>
            <a:r>
              <a:rPr b="1" i="0" lang="en-US" sz="1400" u="none" cap="none" strike="noStrike">
                <a:solidFill>
                  <a:schemeClr val="lt1"/>
                </a:solidFill>
                <a:latin typeface="Arial"/>
                <a:ea typeface="Arial"/>
                <a:cs typeface="Arial"/>
                <a:sym typeface="Arial"/>
              </a:rPr>
              <a:t>COMMUNITY – </a:t>
            </a:r>
            <a:r>
              <a:rPr b="0" i="0" lang="en-US" sz="1400" u="none" cap="none" strike="noStrike">
                <a:solidFill>
                  <a:schemeClr val="lt1"/>
                </a:solidFill>
                <a:latin typeface="Arial"/>
                <a:ea typeface="Arial"/>
                <a:cs typeface="Arial"/>
                <a:sym typeface="Arial"/>
              </a:rPr>
              <a:t>Audience gets the whole picture and a physical, tangible piece of merchandise </a:t>
            </a:r>
            <a:endParaRPr b="1" i="0" sz="1400" u="none" cap="none" strike="noStrike">
              <a:solidFill>
                <a:schemeClr val="lt1"/>
              </a:solidFill>
              <a:latin typeface="Arial"/>
              <a:ea typeface="Arial"/>
              <a:cs typeface="Arial"/>
              <a:sym typeface="Arial"/>
            </a:endParaRPr>
          </a:p>
        </p:txBody>
      </p:sp>
      <p:sp>
        <p:nvSpPr>
          <p:cNvPr id="109" name="Google Shape;109;p17"/>
          <p:cNvSpPr txBox="1"/>
          <p:nvPr/>
        </p:nvSpPr>
        <p:spPr>
          <a:xfrm>
            <a:off x="4658495" y="4069193"/>
            <a:ext cx="2875005" cy="2677656"/>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lang="en-US" sz="1400" u="none" cap="none" strike="noStrike">
                <a:solidFill>
                  <a:schemeClr val="lt1"/>
                </a:solidFill>
                <a:latin typeface="Arial"/>
                <a:ea typeface="Arial"/>
                <a:cs typeface="Arial"/>
                <a:sym typeface="Arial"/>
              </a:rPr>
              <a:t>MAIN RELEASE</a:t>
            </a:r>
            <a:endParaRPr/>
          </a:p>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a:p>
            <a:pPr indent="0" lvl="0" marL="0" marR="0" rtl="0" algn="ctr">
              <a:lnSpc>
                <a:spcPct val="100000"/>
              </a:lnSpc>
              <a:spcBef>
                <a:spcPts val="0"/>
              </a:spcBef>
              <a:spcAft>
                <a:spcPts val="0"/>
              </a:spcAft>
              <a:buNone/>
            </a:pPr>
            <a:r>
              <a:rPr b="1" i="0" lang="en-US" sz="1400" u="none" cap="none" strike="noStrike">
                <a:solidFill>
                  <a:schemeClr val="lt1"/>
                </a:solidFill>
                <a:latin typeface="Arial"/>
                <a:ea typeface="Arial"/>
                <a:cs typeface="Arial"/>
                <a:sym typeface="Arial"/>
              </a:rPr>
              <a:t>JUNE</a:t>
            </a:r>
            <a:endParaRPr/>
          </a:p>
          <a:p>
            <a:pPr indent="0" lvl="0" marL="0" marR="0" rtl="0" algn="ctr">
              <a:lnSpc>
                <a:spcPct val="100000"/>
              </a:lnSpc>
              <a:spcBef>
                <a:spcPts val="0"/>
              </a:spcBef>
              <a:spcAft>
                <a:spcPts val="0"/>
              </a:spcAft>
              <a:buNone/>
            </a:pPr>
            <a:r>
              <a:t/>
            </a:r>
            <a:endParaRPr b="1" i="0" sz="14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None/>
            </a:pPr>
            <a:r>
              <a:rPr b="1" i="0" lang="en-US" sz="1400" u="none" cap="none" strike="noStrike">
                <a:solidFill>
                  <a:schemeClr val="lt1"/>
                </a:solidFill>
                <a:latin typeface="Arial"/>
                <a:ea typeface="Arial"/>
                <a:cs typeface="Arial"/>
                <a:sym typeface="Arial"/>
              </a:rPr>
              <a:t>CONVENIENCE – </a:t>
            </a:r>
            <a:r>
              <a:rPr b="0" i="0" lang="en-US" sz="1400" u="none" cap="none" strike="noStrike">
                <a:solidFill>
                  <a:schemeClr val="lt1"/>
                </a:solidFill>
                <a:latin typeface="Arial"/>
                <a:ea typeface="Arial"/>
                <a:cs typeface="Arial"/>
                <a:sym typeface="Arial"/>
              </a:rPr>
              <a:t>Film released upon advertised date from trailers </a:t>
            </a:r>
            <a:endParaRPr/>
          </a:p>
          <a:p>
            <a:pPr indent="0" lvl="0" marL="0" marR="0" rtl="0" algn="l">
              <a:lnSpc>
                <a:spcPct val="100000"/>
              </a:lnSpc>
              <a:spcBef>
                <a:spcPts val="0"/>
              </a:spcBef>
              <a:spcAft>
                <a:spcPts val="0"/>
              </a:spcAft>
              <a:buNone/>
            </a:pPr>
            <a:r>
              <a:rPr b="1" i="0" lang="en-US" sz="1400" u="none" cap="none" strike="noStrike">
                <a:solidFill>
                  <a:schemeClr val="lt1"/>
                </a:solidFill>
                <a:latin typeface="Arial"/>
                <a:ea typeface="Arial"/>
                <a:cs typeface="Arial"/>
                <a:sym typeface="Arial"/>
              </a:rPr>
              <a:t>CHARACTER – </a:t>
            </a:r>
            <a:r>
              <a:rPr b="0" i="0" lang="en-US" sz="1400" u="none" cap="none" strike="noStrike">
                <a:solidFill>
                  <a:schemeClr val="lt1"/>
                </a:solidFill>
                <a:latin typeface="Arial"/>
                <a:ea typeface="Arial"/>
                <a:cs typeface="Arial"/>
                <a:sym typeface="Arial"/>
              </a:rPr>
              <a:t>Audience have deeper understanding of protagonist</a:t>
            </a:r>
            <a:endParaRPr/>
          </a:p>
          <a:p>
            <a:pPr indent="0" lvl="0" marL="0" marR="0" rtl="0" algn="l">
              <a:lnSpc>
                <a:spcPct val="100000"/>
              </a:lnSpc>
              <a:spcBef>
                <a:spcPts val="0"/>
              </a:spcBef>
              <a:spcAft>
                <a:spcPts val="0"/>
              </a:spcAft>
              <a:buNone/>
            </a:pPr>
            <a:r>
              <a:rPr b="1" i="0" lang="en-US" sz="1400" u="none" cap="none" strike="noStrike">
                <a:solidFill>
                  <a:schemeClr val="lt1"/>
                </a:solidFill>
                <a:latin typeface="Arial"/>
                <a:ea typeface="Arial"/>
                <a:cs typeface="Arial"/>
                <a:sym typeface="Arial"/>
              </a:rPr>
              <a:t>COMMUNITY – </a:t>
            </a:r>
            <a:r>
              <a:rPr b="0" i="0" lang="en-US" sz="1400" u="none" cap="none" strike="noStrike">
                <a:solidFill>
                  <a:schemeClr val="lt1"/>
                </a:solidFill>
                <a:latin typeface="Arial"/>
                <a:ea typeface="Arial"/>
                <a:cs typeface="Arial"/>
                <a:sym typeface="Arial"/>
              </a:rPr>
              <a:t>Audience have an investment into how their input affects the story</a:t>
            </a:r>
            <a:endParaRPr b="1" i="0" sz="1400" u="none" cap="none" strike="noStrike">
              <a:solidFill>
                <a:schemeClr val="lt1"/>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pic>
        <p:nvPicPr>
          <p:cNvPr descr="Tom Hardy - Locke | Best movie posters, Good movies, Movie posters" id="114" name="Google Shape;114;p18"/>
          <p:cNvPicPr preferRelativeResize="0"/>
          <p:nvPr/>
        </p:nvPicPr>
        <p:blipFill rotWithShape="1">
          <a:blip r:embed="rId3">
            <a:alphaModFix/>
          </a:blip>
          <a:srcRect b="0" l="0" r="0" t="0"/>
          <a:stretch/>
        </p:blipFill>
        <p:spPr>
          <a:xfrm>
            <a:off x="101436" y="105103"/>
            <a:ext cx="2213623" cy="3323898"/>
          </a:xfrm>
          <a:prstGeom prst="rect">
            <a:avLst/>
          </a:prstGeom>
          <a:noFill/>
          <a:ln>
            <a:noFill/>
          </a:ln>
        </p:spPr>
      </p:pic>
      <p:pic>
        <p:nvPicPr>
          <p:cNvPr descr="Amazon.com: Wall Street : Charlie Sheen, Michael Douglas, Tamara Tunie,  Franklin Cover, Chuck Pfeiffer, John C. McGinley, Hal Holbrook, James  Karen, Leslie Lyles, Faith Geer, Frank Adonis, John Capodice, Oliver Stone,  Oliver" id="115" name="Google Shape;115;p18"/>
          <p:cNvPicPr preferRelativeResize="0"/>
          <p:nvPr/>
        </p:nvPicPr>
        <p:blipFill rotWithShape="1">
          <a:blip r:embed="rId4">
            <a:alphaModFix/>
          </a:blip>
          <a:srcRect b="0" l="0" r="0" t="0"/>
          <a:stretch/>
        </p:blipFill>
        <p:spPr>
          <a:xfrm>
            <a:off x="103240" y="3626069"/>
            <a:ext cx="2211819" cy="3126828"/>
          </a:xfrm>
          <a:prstGeom prst="rect">
            <a:avLst/>
          </a:prstGeom>
          <a:noFill/>
          <a:ln>
            <a:noFill/>
          </a:ln>
        </p:spPr>
      </p:pic>
      <p:pic>
        <p:nvPicPr>
          <p:cNvPr descr="Office Space (1999) - IMDb" id="116" name="Google Shape;116;p18"/>
          <p:cNvPicPr preferRelativeResize="0"/>
          <p:nvPr/>
        </p:nvPicPr>
        <p:blipFill rotWithShape="1">
          <a:blip r:embed="rId5">
            <a:alphaModFix/>
          </a:blip>
          <a:srcRect b="0" l="0" r="0" t="0"/>
          <a:stretch/>
        </p:blipFill>
        <p:spPr>
          <a:xfrm>
            <a:off x="2475340" y="105103"/>
            <a:ext cx="2245169" cy="3323897"/>
          </a:xfrm>
          <a:prstGeom prst="rect">
            <a:avLst/>
          </a:prstGeom>
          <a:noFill/>
          <a:ln>
            <a:noFill/>
          </a:ln>
        </p:spPr>
      </p:pic>
      <p:pic>
        <p:nvPicPr>
          <p:cNvPr descr="Fargo (1996) - IMDb" id="117" name="Google Shape;117;p18"/>
          <p:cNvPicPr preferRelativeResize="0"/>
          <p:nvPr/>
        </p:nvPicPr>
        <p:blipFill rotWithShape="1">
          <a:blip r:embed="rId6">
            <a:alphaModFix/>
          </a:blip>
          <a:srcRect b="0" l="0" r="0" t="0"/>
          <a:stretch/>
        </p:blipFill>
        <p:spPr>
          <a:xfrm>
            <a:off x="2475340" y="3626069"/>
            <a:ext cx="2245169" cy="3126828"/>
          </a:xfrm>
          <a:prstGeom prst="rect">
            <a:avLst/>
          </a:prstGeom>
          <a:noFill/>
          <a:ln>
            <a:noFill/>
          </a:ln>
        </p:spPr>
      </p:pic>
      <p:pic>
        <p:nvPicPr>
          <p:cNvPr descr="How To Write Instagram Poll Questions That Maximize Engagement in 2022" id="118" name="Google Shape;118;p18"/>
          <p:cNvPicPr preferRelativeResize="0"/>
          <p:nvPr/>
        </p:nvPicPr>
        <p:blipFill rotWithShape="1">
          <a:blip r:embed="rId7">
            <a:alphaModFix/>
          </a:blip>
          <a:srcRect b="0" l="0" r="0" t="0"/>
          <a:stretch/>
        </p:blipFill>
        <p:spPr>
          <a:xfrm>
            <a:off x="4896616" y="0"/>
            <a:ext cx="1583532" cy="3429000"/>
          </a:xfrm>
          <a:prstGeom prst="rect">
            <a:avLst/>
          </a:prstGeom>
          <a:noFill/>
          <a:ln>
            <a:noFill/>
          </a:ln>
        </p:spPr>
      </p:pic>
      <p:pic>
        <p:nvPicPr>
          <p:cNvPr descr="14 Easy and Creative Instagram Poll Ideas for Your Stories | Wave.video" id="119" name="Google Shape;119;p18"/>
          <p:cNvPicPr preferRelativeResize="0"/>
          <p:nvPr/>
        </p:nvPicPr>
        <p:blipFill rotWithShape="1">
          <a:blip r:embed="rId8">
            <a:alphaModFix/>
          </a:blip>
          <a:srcRect b="0" l="0" r="0" t="0"/>
          <a:stretch/>
        </p:blipFill>
        <p:spPr>
          <a:xfrm>
            <a:off x="6582351" y="0"/>
            <a:ext cx="1738312" cy="3429000"/>
          </a:xfrm>
          <a:prstGeom prst="rect">
            <a:avLst/>
          </a:prstGeom>
          <a:noFill/>
          <a:ln>
            <a:noFill/>
          </a:ln>
        </p:spPr>
      </p:pic>
      <p:pic>
        <p:nvPicPr>
          <p:cNvPr descr="How to use polls in Instagram Stories" id="120" name="Google Shape;120;p18"/>
          <p:cNvPicPr preferRelativeResize="0"/>
          <p:nvPr/>
        </p:nvPicPr>
        <p:blipFill rotWithShape="1">
          <a:blip r:embed="rId9">
            <a:alphaModFix/>
          </a:blip>
          <a:srcRect b="0" l="0" r="0" t="0"/>
          <a:stretch/>
        </p:blipFill>
        <p:spPr>
          <a:xfrm>
            <a:off x="8422866" y="0"/>
            <a:ext cx="3448050" cy="3429000"/>
          </a:xfrm>
          <a:prstGeom prst="rect">
            <a:avLst/>
          </a:prstGeom>
          <a:noFill/>
          <a:ln>
            <a:noFill/>
          </a:ln>
        </p:spPr>
      </p:pic>
      <p:pic>
        <p:nvPicPr>
          <p:cNvPr descr="Telltale Games – Xcalibar's Space" id="121" name="Google Shape;121;p18"/>
          <p:cNvPicPr preferRelativeResize="0"/>
          <p:nvPr/>
        </p:nvPicPr>
        <p:blipFill rotWithShape="1">
          <a:blip r:embed="rId10">
            <a:alphaModFix/>
          </a:blip>
          <a:srcRect b="5716" l="8326" r="8468" t="5862"/>
          <a:stretch/>
        </p:blipFill>
        <p:spPr>
          <a:xfrm>
            <a:off x="4822942" y="3491456"/>
            <a:ext cx="2932387" cy="1765738"/>
          </a:xfrm>
          <a:prstGeom prst="rect">
            <a:avLst/>
          </a:prstGeom>
          <a:noFill/>
          <a:ln>
            <a:noFill/>
          </a:ln>
        </p:spPr>
      </p:pic>
      <p:pic>
        <p:nvPicPr>
          <p:cNvPr descr="Bandersnatch” Shows What Netflix Can Do (and What 'Black Mirror' Predicts)  - The Ringer" id="122" name="Google Shape;122;p18"/>
          <p:cNvPicPr preferRelativeResize="0"/>
          <p:nvPr/>
        </p:nvPicPr>
        <p:blipFill rotWithShape="1">
          <a:blip r:embed="rId11">
            <a:alphaModFix/>
          </a:blip>
          <a:srcRect b="25362" l="5758" r="5758" t="8770"/>
          <a:stretch/>
        </p:blipFill>
        <p:spPr>
          <a:xfrm>
            <a:off x="4822942" y="5319650"/>
            <a:ext cx="2753246" cy="1366346"/>
          </a:xfrm>
          <a:prstGeom prst="rect">
            <a:avLst/>
          </a:prstGeom>
          <a:noFill/>
          <a:ln>
            <a:noFill/>
          </a:ln>
        </p:spPr>
      </p:pic>
      <p:pic>
        <p:nvPicPr>
          <p:cNvPr descr="Users can vote on movie endings with new app." id="123" name="Google Shape;123;p18">
            <a:hlinkClick r:id="rId12"/>
          </p:cNvPr>
          <p:cNvPicPr preferRelativeResize="0"/>
          <p:nvPr/>
        </p:nvPicPr>
        <p:blipFill rotWithShape="1">
          <a:blip r:embed="rId13">
            <a:alphaModFix/>
          </a:blip>
          <a:srcRect b="7738" l="10690" r="11119" t="7510"/>
          <a:stretch/>
        </p:blipFill>
        <p:spPr>
          <a:xfrm>
            <a:off x="7915744" y="3491455"/>
            <a:ext cx="4099444" cy="2499441"/>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pic>
        <p:nvPicPr>
          <p:cNvPr descr="Page 9 | Scary cave Images | Free Vectors, Stock Photos &amp; PSD" id="128" name="Google Shape;128;p19"/>
          <p:cNvPicPr preferRelativeResize="0"/>
          <p:nvPr/>
        </p:nvPicPr>
        <p:blipFill rotWithShape="1">
          <a:blip r:embed="rId3">
            <a:alphaModFix amt="50000"/>
          </a:blip>
          <a:srcRect b="0" l="0" r="0" t="0"/>
          <a:stretch/>
        </p:blipFill>
        <p:spPr>
          <a:xfrm>
            <a:off x="0" y="365125"/>
            <a:ext cx="12192000" cy="6858000"/>
          </a:xfrm>
          <a:prstGeom prst="rect">
            <a:avLst/>
          </a:prstGeom>
          <a:noFill/>
          <a:ln>
            <a:noFill/>
          </a:ln>
        </p:spPr>
      </p:pic>
      <p:sp>
        <p:nvSpPr>
          <p:cNvPr id="129" name="Google Shape;129;p1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1800"/>
              <a:buNone/>
            </a:pPr>
            <a:r>
              <a:rPr lang="en-US"/>
              <a:t>For Submission</a:t>
            </a:r>
            <a:endParaRPr/>
          </a:p>
        </p:txBody>
      </p:sp>
      <p:sp>
        <p:nvSpPr>
          <p:cNvPr id="130" name="Google Shape;130;p1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342900" lvl="0" marL="457200" rtl="0" algn="l">
              <a:lnSpc>
                <a:spcPct val="90000"/>
              </a:lnSpc>
              <a:spcBef>
                <a:spcPts val="1000"/>
              </a:spcBef>
              <a:spcAft>
                <a:spcPts val="0"/>
              </a:spcAft>
              <a:buClr>
                <a:schemeClr val="lt1"/>
              </a:buClr>
              <a:buSzPts val="1800"/>
              <a:buChar char="•"/>
            </a:pPr>
            <a:r>
              <a:rPr lang="en-US"/>
              <a:t>Scripts and storyboards for reels, plus examples of poll questions, and the outcomes that the answers would lead to</a:t>
            </a:r>
            <a:endParaRPr/>
          </a:p>
          <a:p>
            <a:pPr indent="-342900" lvl="0" marL="457200" rtl="0" algn="l">
              <a:lnSpc>
                <a:spcPct val="90000"/>
              </a:lnSpc>
              <a:spcBef>
                <a:spcPts val="1000"/>
              </a:spcBef>
              <a:spcAft>
                <a:spcPts val="0"/>
              </a:spcAft>
              <a:buClr>
                <a:schemeClr val="lt1"/>
              </a:buClr>
              <a:buSzPts val="1800"/>
              <a:buChar char="•"/>
            </a:pPr>
            <a:r>
              <a:rPr lang="en-US"/>
              <a:t>A marketing campaign schedule with dates to assign when content is released in the run up to the movie premiere</a:t>
            </a:r>
            <a:endParaRPr/>
          </a:p>
          <a:p>
            <a:pPr indent="-342900" lvl="0" marL="457200" rtl="0" algn="l">
              <a:lnSpc>
                <a:spcPct val="90000"/>
              </a:lnSpc>
              <a:spcBef>
                <a:spcPts val="1000"/>
              </a:spcBef>
              <a:spcAft>
                <a:spcPts val="0"/>
              </a:spcAft>
              <a:buClr>
                <a:schemeClr val="lt1"/>
              </a:buClr>
              <a:buSzPts val="1800"/>
              <a:buChar char="•"/>
            </a:pPr>
            <a:r>
              <a:rPr lang="en-US"/>
              <a:t>A trailer poster</a:t>
            </a:r>
            <a:endParaRPr/>
          </a:p>
          <a:p>
            <a:pPr indent="-342900" lvl="0" marL="457200" rtl="0" algn="l">
              <a:lnSpc>
                <a:spcPct val="90000"/>
              </a:lnSpc>
              <a:spcBef>
                <a:spcPts val="1000"/>
              </a:spcBef>
              <a:spcAft>
                <a:spcPts val="0"/>
              </a:spcAft>
              <a:buClr>
                <a:schemeClr val="lt1"/>
              </a:buClr>
              <a:buSzPts val="1800"/>
              <a:buChar char="•"/>
            </a:pPr>
            <a:r>
              <a:rPr lang="en-US"/>
              <a:t>Design for website hosting all promotional content and a platform to watch movie</a:t>
            </a:r>
            <a:endParaRPr/>
          </a:p>
          <a:p>
            <a:pPr indent="-342900" lvl="0" marL="457200" rtl="0" algn="l">
              <a:lnSpc>
                <a:spcPct val="90000"/>
              </a:lnSpc>
              <a:spcBef>
                <a:spcPts val="1000"/>
              </a:spcBef>
              <a:spcAft>
                <a:spcPts val="0"/>
              </a:spcAft>
              <a:buClr>
                <a:schemeClr val="lt1"/>
              </a:buClr>
              <a:buSzPts val="1800"/>
              <a:buChar char="•"/>
            </a:pPr>
            <a:r>
              <a:rPr lang="en-US"/>
              <a:t>Design for DVD box, and the interactive menu to browse the content</a:t>
            </a:r>
            <a:endParaRPr/>
          </a:p>
          <a:p>
            <a:pPr indent="-228600" lvl="0" marL="457200" rtl="0" algn="l">
              <a:lnSpc>
                <a:spcPct val="90000"/>
              </a:lnSpc>
              <a:spcBef>
                <a:spcPts val="1000"/>
              </a:spcBef>
              <a:spcAft>
                <a:spcPts val="0"/>
              </a:spcAft>
              <a:buClr>
                <a:schemeClr val="lt1"/>
              </a:buClr>
              <a:buSzPts val="1800"/>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pic>
        <p:nvPicPr>
          <p:cNvPr id="135" name="Google Shape;135;p20"/>
          <p:cNvPicPr preferRelativeResize="0"/>
          <p:nvPr/>
        </p:nvPicPr>
        <p:blipFill rotWithShape="1">
          <a:blip r:embed="rId3">
            <a:alphaModFix/>
          </a:blip>
          <a:srcRect b="0" l="0" r="0" t="0"/>
          <a:stretch/>
        </p:blipFill>
        <p:spPr>
          <a:xfrm>
            <a:off x="1429407" y="356038"/>
            <a:ext cx="3048000" cy="5410200"/>
          </a:xfrm>
          <a:prstGeom prst="rect">
            <a:avLst/>
          </a:prstGeom>
          <a:noFill/>
          <a:ln>
            <a:noFill/>
          </a:ln>
        </p:spPr>
      </p:pic>
      <p:sp>
        <p:nvSpPr>
          <p:cNvPr id="136" name="Google Shape;136;p20"/>
          <p:cNvSpPr txBox="1"/>
          <p:nvPr/>
        </p:nvSpPr>
        <p:spPr>
          <a:xfrm>
            <a:off x="430924" y="5885793"/>
            <a:ext cx="5297214" cy="30777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US" sz="1400" u="sng" cap="none" strike="noStrike">
                <a:solidFill>
                  <a:schemeClr val="hlink"/>
                </a:solidFill>
                <a:latin typeface="Arial"/>
                <a:ea typeface="Arial"/>
                <a:cs typeface="Arial"/>
                <a:sym typeface="Arial"/>
                <a:hlinkClick r:id="rId4"/>
              </a:rPr>
              <a:t>THE DIAMOND (vertical video) 2020 – </a:t>
            </a:r>
            <a:r>
              <a:rPr b="0" i="0" lang="en-US" sz="1400" u="sng" cap="none" strike="noStrike">
                <a:solidFill>
                  <a:schemeClr val="hlink"/>
                </a:solidFill>
                <a:latin typeface="Arial"/>
                <a:ea typeface="Arial"/>
                <a:cs typeface="Arial"/>
                <a:sym typeface="Arial"/>
                <a:hlinkClick r:id="rId5"/>
              </a:rPr>
              <a:t>Adam Sebire</a:t>
            </a:r>
            <a:endParaRPr b="1" i="0" sz="1400" u="none" cap="none" strike="noStrike">
              <a:solidFill>
                <a:schemeClr val="lt1"/>
              </a:solidFill>
              <a:latin typeface="Arial"/>
              <a:ea typeface="Arial"/>
              <a:cs typeface="Arial"/>
              <a:sym typeface="Arial"/>
            </a:endParaRPr>
          </a:p>
        </p:txBody>
      </p:sp>
      <p:pic>
        <p:nvPicPr>
          <p:cNvPr descr="Link: How Norwegian Broadcasting made its first vertical documentary." id="137" name="Google Shape;137;p20"/>
          <p:cNvPicPr preferRelativeResize="0"/>
          <p:nvPr/>
        </p:nvPicPr>
        <p:blipFill rotWithShape="1">
          <a:blip r:embed="rId6">
            <a:alphaModFix/>
          </a:blip>
          <a:srcRect b="0" l="0" r="0" t="0"/>
          <a:stretch/>
        </p:blipFill>
        <p:spPr>
          <a:xfrm>
            <a:off x="6096000" y="1112782"/>
            <a:ext cx="4380852" cy="3732486"/>
          </a:xfrm>
          <a:prstGeom prst="rect">
            <a:avLst/>
          </a:prstGeom>
          <a:noFill/>
          <a:ln>
            <a:noFill/>
          </a:ln>
        </p:spPr>
      </p:pic>
      <p:sp>
        <p:nvSpPr>
          <p:cNvPr id="138" name="Google Shape;138;p20"/>
          <p:cNvSpPr txBox="1"/>
          <p:nvPr/>
        </p:nvSpPr>
        <p:spPr>
          <a:xfrm>
            <a:off x="6096000" y="4950372"/>
            <a:ext cx="4288221" cy="95410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chemeClr val="lt1"/>
                </a:solidFill>
                <a:latin typeface="Arial"/>
                <a:ea typeface="Arial"/>
                <a:cs typeface="Arial"/>
                <a:sym typeface="Arial"/>
              </a:rPr>
              <a:t>BYGDA SOM SA NEI</a:t>
            </a:r>
            <a:endParaRPr/>
          </a:p>
          <a:p>
            <a:pPr indent="0" lvl="0" marL="0" marR="0" rtl="0" algn="l">
              <a:lnSpc>
                <a:spcPct val="100000"/>
              </a:lnSpc>
              <a:spcBef>
                <a:spcPts val="0"/>
              </a:spcBef>
              <a:spcAft>
                <a:spcPts val="0"/>
              </a:spcAft>
              <a:buNone/>
            </a:pPr>
            <a:r>
              <a:rPr b="1" i="0" lang="en-US" sz="1400" u="none" cap="none" strike="noStrike">
                <a:solidFill>
                  <a:schemeClr val="lt1"/>
                </a:solidFill>
                <a:latin typeface="Arial"/>
                <a:ea typeface="Arial"/>
                <a:cs typeface="Arial"/>
                <a:sym typeface="Arial"/>
              </a:rPr>
              <a:t>(THE VILLAGE THAT SAID NO) - 2015</a:t>
            </a:r>
            <a:endParaRPr b="1" i="0" sz="1400" u="sng" cap="none" strike="noStrike">
              <a:solidFill>
                <a:schemeClr val="lt1"/>
              </a:solidFill>
              <a:latin typeface="Arial"/>
              <a:ea typeface="Arial"/>
              <a:cs typeface="Arial"/>
              <a:sym typeface="Arial"/>
              <a:hlinkClick r:id="rId7">
                <a:extLst>
                  <a:ext uri="{A12FA001-AC4F-418D-AE19-62706E023703}">
                    <ahyp:hlinkClr val="tx"/>
                  </a:ext>
                </a:extLst>
              </a:hlinkClick>
            </a:endParaRPr>
          </a:p>
          <a:p>
            <a:pPr indent="0" lvl="0" marL="0" marR="0" rtl="0" algn="l">
              <a:lnSpc>
                <a:spcPct val="100000"/>
              </a:lnSpc>
              <a:spcBef>
                <a:spcPts val="0"/>
              </a:spcBef>
              <a:spcAft>
                <a:spcPts val="0"/>
              </a:spcAft>
              <a:buNone/>
            </a:pPr>
            <a:r>
              <a:t/>
            </a:r>
            <a:endParaRPr b="0" i="0" sz="1400" u="sng" cap="none" strike="noStrike">
              <a:solidFill>
                <a:srgbClr val="0563C1"/>
              </a:solidFill>
              <a:latin typeface="Arial"/>
              <a:ea typeface="Arial"/>
              <a:cs typeface="Arial"/>
              <a:sym typeface="Arial"/>
              <a:hlinkClick r:id="rId8">
                <a:extLst>
                  <a:ext uri="{A12FA001-AC4F-418D-AE19-62706E023703}">
                    <ahyp:hlinkClr val="tx"/>
                  </a:ext>
                </a:extLst>
              </a:hlinkClick>
            </a:endParaRPr>
          </a:p>
          <a:p>
            <a:pPr indent="0" lvl="0" marL="0" marR="0" rtl="0" algn="l">
              <a:lnSpc>
                <a:spcPct val="100000"/>
              </a:lnSpc>
              <a:spcBef>
                <a:spcPts val="0"/>
              </a:spcBef>
              <a:spcAft>
                <a:spcPts val="0"/>
              </a:spcAft>
              <a:buNone/>
            </a:pPr>
            <a:r>
              <a:rPr b="0" i="0" lang="en-US" sz="1400" u="sng" cap="none" strike="noStrike">
                <a:solidFill>
                  <a:srgbClr val="0563C1"/>
                </a:solidFill>
                <a:latin typeface="Arial"/>
                <a:ea typeface="Arial"/>
                <a:cs typeface="Arial"/>
                <a:sym typeface="Arial"/>
                <a:hlinkClick r:id="rId9">
                  <a:extLst>
                    <a:ext uri="{A12FA001-AC4F-418D-AE19-62706E023703}">
                      <ahyp:hlinkClr val="tx"/>
                    </a:ext>
                  </a:extLst>
                </a:hlinkClick>
              </a:rPr>
              <a:t>https://www.nrk.no/bygda-som-sa-nei-1.12703629</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5"/>
                                        </p:tgtEl>
                                        <p:attrNameLst>
                                          <p:attrName>style.visibility</p:attrName>
                                        </p:attrNameLst>
                                      </p:cBhvr>
                                      <p:to>
                                        <p:strVal val="visible"/>
                                      </p:to>
                                    </p:set>
                                    <p:animEffect filter="fade" transition="in">
                                      <p:cBhvr>
                                        <p:cTn dur="1"/>
                                        <p:tgtEl>
                                          <p:spTgt spid="13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pic>
        <p:nvPicPr>
          <p:cNvPr id="143" name="Google Shape;143;p1"/>
          <p:cNvPicPr preferRelativeResize="0"/>
          <p:nvPr/>
        </p:nvPicPr>
        <p:blipFill rotWithShape="1">
          <a:blip r:embed="rId3">
            <a:alphaModFix/>
          </a:blip>
          <a:srcRect b="0" l="0" r="0" t="0"/>
          <a:stretch/>
        </p:blipFill>
        <p:spPr>
          <a:xfrm>
            <a:off x="4404259" y="307397"/>
            <a:ext cx="3551996" cy="569743"/>
          </a:xfrm>
          <a:prstGeom prst="rect">
            <a:avLst/>
          </a:prstGeom>
          <a:noFill/>
          <a:ln>
            <a:noFill/>
          </a:ln>
        </p:spPr>
      </p:pic>
      <p:pic>
        <p:nvPicPr>
          <p:cNvPr id="144" name="Google Shape;144;p1"/>
          <p:cNvPicPr preferRelativeResize="0"/>
          <p:nvPr/>
        </p:nvPicPr>
        <p:blipFill rotWithShape="1">
          <a:blip r:embed="rId4">
            <a:alphaModFix/>
          </a:blip>
          <a:srcRect b="0" l="0" r="0" t="0"/>
          <a:stretch/>
        </p:blipFill>
        <p:spPr>
          <a:xfrm>
            <a:off x="4473225" y="1162950"/>
            <a:ext cx="3627775" cy="645700"/>
          </a:xfrm>
          <a:prstGeom prst="rect">
            <a:avLst/>
          </a:prstGeom>
          <a:noFill/>
          <a:ln>
            <a:noFill/>
          </a:ln>
        </p:spPr>
      </p:pic>
      <p:pic>
        <p:nvPicPr>
          <p:cNvPr id="145" name="Google Shape;145;p1"/>
          <p:cNvPicPr preferRelativeResize="0"/>
          <p:nvPr/>
        </p:nvPicPr>
        <p:blipFill rotWithShape="1">
          <a:blip r:embed="rId5">
            <a:alphaModFix/>
          </a:blip>
          <a:srcRect b="0" l="0" r="0" t="0"/>
          <a:stretch/>
        </p:blipFill>
        <p:spPr>
          <a:xfrm>
            <a:off x="4692495" y="2192459"/>
            <a:ext cx="3062357" cy="880077"/>
          </a:xfrm>
          <a:prstGeom prst="rect">
            <a:avLst/>
          </a:prstGeom>
          <a:noFill/>
          <a:ln>
            <a:noFill/>
          </a:ln>
        </p:spPr>
      </p:pic>
      <p:pic>
        <p:nvPicPr>
          <p:cNvPr id="146" name="Google Shape;146;p1"/>
          <p:cNvPicPr preferRelativeResize="0"/>
          <p:nvPr/>
        </p:nvPicPr>
        <p:blipFill rotWithShape="1">
          <a:blip r:embed="rId6">
            <a:alphaModFix/>
          </a:blip>
          <a:srcRect b="0" l="0" r="0" t="0"/>
          <a:stretch/>
        </p:blipFill>
        <p:spPr>
          <a:xfrm>
            <a:off x="4576711" y="3277469"/>
            <a:ext cx="3330288" cy="973082"/>
          </a:xfrm>
          <a:prstGeom prst="rect">
            <a:avLst/>
          </a:prstGeom>
          <a:noFill/>
          <a:ln>
            <a:noFill/>
          </a:ln>
        </p:spPr>
      </p:pic>
      <p:pic>
        <p:nvPicPr>
          <p:cNvPr id="147" name="Google Shape;147;p1"/>
          <p:cNvPicPr preferRelativeResize="0"/>
          <p:nvPr/>
        </p:nvPicPr>
        <p:blipFill rotWithShape="1">
          <a:blip r:embed="rId7">
            <a:alphaModFix/>
          </a:blip>
          <a:srcRect b="0" l="0" r="0" t="0"/>
          <a:stretch/>
        </p:blipFill>
        <p:spPr>
          <a:xfrm>
            <a:off x="4692494" y="4387827"/>
            <a:ext cx="3189236" cy="1029438"/>
          </a:xfrm>
          <a:prstGeom prst="rect">
            <a:avLst/>
          </a:prstGeom>
          <a:noFill/>
          <a:ln>
            <a:noFill/>
          </a:ln>
        </p:spPr>
      </p:pic>
      <p:pic>
        <p:nvPicPr>
          <p:cNvPr id="148" name="Google Shape;148;p1"/>
          <p:cNvPicPr preferRelativeResize="0"/>
          <p:nvPr/>
        </p:nvPicPr>
        <p:blipFill rotWithShape="1">
          <a:blip r:embed="rId8">
            <a:alphaModFix/>
          </a:blip>
          <a:srcRect b="0" l="0" r="0" t="0"/>
          <a:stretch/>
        </p:blipFill>
        <p:spPr>
          <a:xfrm>
            <a:off x="4801273" y="5680831"/>
            <a:ext cx="2844800" cy="736600"/>
          </a:xfrm>
          <a:prstGeom prst="rect">
            <a:avLst/>
          </a:prstGeom>
          <a:noFill/>
          <a:ln>
            <a:noFill/>
          </a:ln>
        </p:spPr>
      </p:pic>
      <p:pic>
        <p:nvPicPr>
          <p:cNvPr id="149" name="Google Shape;149;p1"/>
          <p:cNvPicPr preferRelativeResize="0"/>
          <p:nvPr/>
        </p:nvPicPr>
        <p:blipFill rotWithShape="1">
          <a:blip r:embed="rId9">
            <a:alphaModFix/>
          </a:blip>
          <a:srcRect b="0" l="0" r="0" t="0"/>
          <a:stretch/>
        </p:blipFill>
        <p:spPr>
          <a:xfrm>
            <a:off x="3488635" y="5514817"/>
            <a:ext cx="740047" cy="1068629"/>
          </a:xfrm>
          <a:prstGeom prst="rect">
            <a:avLst/>
          </a:prstGeom>
          <a:noFill/>
          <a:ln>
            <a:noFill/>
          </a:ln>
        </p:spPr>
      </p:pic>
      <p:pic>
        <p:nvPicPr>
          <p:cNvPr id="150" name="Google Shape;150;p1"/>
          <p:cNvPicPr preferRelativeResize="0"/>
          <p:nvPr/>
        </p:nvPicPr>
        <p:blipFill rotWithShape="1">
          <a:blip r:embed="rId10">
            <a:alphaModFix/>
          </a:blip>
          <a:srcRect b="0" l="0" r="0" t="0"/>
          <a:stretch/>
        </p:blipFill>
        <p:spPr>
          <a:xfrm>
            <a:off x="3488635" y="4400552"/>
            <a:ext cx="740047" cy="987434"/>
          </a:xfrm>
          <a:prstGeom prst="rect">
            <a:avLst/>
          </a:prstGeom>
          <a:noFill/>
          <a:ln>
            <a:noFill/>
          </a:ln>
        </p:spPr>
      </p:pic>
      <p:pic>
        <p:nvPicPr>
          <p:cNvPr id="151" name="Google Shape;151;p1"/>
          <p:cNvPicPr preferRelativeResize="0"/>
          <p:nvPr/>
        </p:nvPicPr>
        <p:blipFill rotWithShape="1">
          <a:blip r:embed="rId11">
            <a:alphaModFix/>
          </a:blip>
          <a:srcRect b="0" l="0" r="0" t="0"/>
          <a:stretch/>
        </p:blipFill>
        <p:spPr>
          <a:xfrm>
            <a:off x="3488634" y="3286287"/>
            <a:ext cx="740047" cy="987434"/>
          </a:xfrm>
          <a:prstGeom prst="rect">
            <a:avLst/>
          </a:prstGeom>
          <a:noFill/>
          <a:ln>
            <a:noFill/>
          </a:ln>
        </p:spPr>
      </p:pic>
      <p:pic>
        <p:nvPicPr>
          <p:cNvPr id="152" name="Google Shape;152;p1"/>
          <p:cNvPicPr preferRelativeResize="0"/>
          <p:nvPr/>
        </p:nvPicPr>
        <p:blipFill rotWithShape="1">
          <a:blip r:embed="rId12">
            <a:alphaModFix/>
          </a:blip>
          <a:srcRect b="0" l="0" r="0" t="0"/>
          <a:stretch/>
        </p:blipFill>
        <p:spPr>
          <a:xfrm>
            <a:off x="3488633" y="1008213"/>
            <a:ext cx="740047" cy="987434"/>
          </a:xfrm>
          <a:prstGeom prst="rect">
            <a:avLst/>
          </a:prstGeom>
          <a:noFill/>
          <a:ln>
            <a:noFill/>
          </a:ln>
        </p:spPr>
      </p:pic>
      <p:pic>
        <p:nvPicPr>
          <p:cNvPr id="153" name="Google Shape;153;p1"/>
          <p:cNvPicPr preferRelativeResize="0"/>
          <p:nvPr/>
        </p:nvPicPr>
        <p:blipFill rotWithShape="1">
          <a:blip r:embed="rId13">
            <a:alphaModFix/>
          </a:blip>
          <a:srcRect b="0" l="0" r="0" t="0"/>
          <a:stretch/>
        </p:blipFill>
        <p:spPr>
          <a:xfrm>
            <a:off x="3488634" y="2122478"/>
            <a:ext cx="740047" cy="1036978"/>
          </a:xfrm>
          <a:prstGeom prst="rect">
            <a:avLst/>
          </a:prstGeom>
          <a:noFill/>
          <a:ln>
            <a:noFill/>
          </a:ln>
        </p:spPr>
      </p:pic>
      <p:pic>
        <p:nvPicPr>
          <p:cNvPr id="154" name="Google Shape;154;p1"/>
          <p:cNvPicPr preferRelativeResize="0"/>
          <p:nvPr/>
        </p:nvPicPr>
        <p:blipFill rotWithShape="1">
          <a:blip r:embed="rId14">
            <a:alphaModFix/>
          </a:blip>
          <a:srcRect b="0" l="0" r="0" t="0"/>
          <a:stretch/>
        </p:blipFill>
        <p:spPr>
          <a:xfrm>
            <a:off x="3472904" y="109329"/>
            <a:ext cx="755776" cy="892551"/>
          </a:xfrm>
          <a:prstGeom prst="rect">
            <a:avLst/>
          </a:prstGeom>
          <a:noFill/>
          <a:ln>
            <a:noFill/>
          </a:ln>
        </p:spPr>
      </p:pic>
      <p:pic>
        <p:nvPicPr>
          <p:cNvPr id="155" name="Google Shape;155;p1"/>
          <p:cNvPicPr preferRelativeResize="0"/>
          <p:nvPr/>
        </p:nvPicPr>
        <p:blipFill rotWithShape="1">
          <a:blip r:embed="rId15">
            <a:alphaModFix/>
          </a:blip>
          <a:srcRect b="0" l="0" r="0" t="0"/>
          <a:stretch/>
        </p:blipFill>
        <p:spPr>
          <a:xfrm>
            <a:off x="260700" y="2133050"/>
            <a:ext cx="1606986" cy="2591900"/>
          </a:xfrm>
          <a:prstGeom prst="rect">
            <a:avLst/>
          </a:prstGeom>
          <a:noFill/>
          <a:ln>
            <a:noFill/>
          </a:ln>
        </p:spPr>
      </p:pic>
      <p:cxnSp>
        <p:nvCxnSpPr>
          <p:cNvPr id="156" name="Google Shape;156;p1"/>
          <p:cNvCxnSpPr/>
          <p:nvPr/>
        </p:nvCxnSpPr>
        <p:spPr>
          <a:xfrm rot="10800000">
            <a:off x="1051900" y="290050"/>
            <a:ext cx="0" cy="1681200"/>
          </a:xfrm>
          <a:prstGeom prst="straightConnector1">
            <a:avLst/>
          </a:prstGeom>
          <a:noFill/>
          <a:ln cap="flat" cmpd="sng" w="9525">
            <a:solidFill>
              <a:srgbClr val="00FF00"/>
            </a:solidFill>
            <a:prstDash val="solid"/>
            <a:round/>
            <a:headEnd len="sm" w="sm" type="none"/>
            <a:tailEnd len="med" w="med" type="triangle"/>
          </a:ln>
        </p:spPr>
      </p:cxnSp>
      <p:cxnSp>
        <p:nvCxnSpPr>
          <p:cNvPr id="157" name="Google Shape;157;p1"/>
          <p:cNvCxnSpPr/>
          <p:nvPr/>
        </p:nvCxnSpPr>
        <p:spPr>
          <a:xfrm flipH="1">
            <a:off x="1047700" y="4886725"/>
            <a:ext cx="8400" cy="1573800"/>
          </a:xfrm>
          <a:prstGeom prst="straightConnector1">
            <a:avLst/>
          </a:prstGeom>
          <a:noFill/>
          <a:ln cap="flat" cmpd="sng" w="9525">
            <a:solidFill>
              <a:srgbClr val="00FF00"/>
            </a:solidFill>
            <a:prstDash val="solid"/>
            <a:round/>
            <a:headEnd len="sm" w="sm" type="none"/>
            <a:tailEnd len="med" w="med" type="triangle"/>
          </a:ln>
        </p:spPr>
      </p:cxn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pic>
        <p:nvPicPr>
          <p:cNvPr id="162" name="Google Shape;162;p2"/>
          <p:cNvPicPr preferRelativeResize="0"/>
          <p:nvPr/>
        </p:nvPicPr>
        <p:blipFill rotWithShape="1">
          <a:blip r:embed="rId3">
            <a:alphaModFix/>
          </a:blip>
          <a:srcRect b="0" l="0" r="0" t="0"/>
          <a:stretch/>
        </p:blipFill>
        <p:spPr>
          <a:xfrm>
            <a:off x="1250731" y="953813"/>
            <a:ext cx="3237185" cy="4950373"/>
          </a:xfrm>
          <a:prstGeom prst="rect">
            <a:avLst/>
          </a:prstGeom>
          <a:noFill/>
          <a:ln>
            <a:noFill/>
          </a:ln>
        </p:spPr>
      </p:pic>
      <p:pic>
        <p:nvPicPr>
          <p:cNvPr id="163" name="Google Shape;163;p2"/>
          <p:cNvPicPr preferRelativeResize="0"/>
          <p:nvPr/>
        </p:nvPicPr>
        <p:blipFill rotWithShape="1">
          <a:blip r:embed="rId4">
            <a:alphaModFix/>
          </a:blip>
          <a:srcRect b="0" l="0" r="0" t="0"/>
          <a:stretch/>
        </p:blipFill>
        <p:spPr>
          <a:xfrm>
            <a:off x="8355967" y="290321"/>
            <a:ext cx="1944171" cy="2831249"/>
          </a:xfrm>
          <a:prstGeom prst="rect">
            <a:avLst/>
          </a:prstGeom>
          <a:noFill/>
          <a:ln>
            <a:noFill/>
          </a:ln>
        </p:spPr>
      </p:pic>
      <p:pic>
        <p:nvPicPr>
          <p:cNvPr id="164" name="Google Shape;164;p2"/>
          <p:cNvPicPr preferRelativeResize="0"/>
          <p:nvPr/>
        </p:nvPicPr>
        <p:blipFill rotWithShape="1">
          <a:blip r:embed="rId5">
            <a:alphaModFix/>
          </a:blip>
          <a:srcRect b="0" l="0" r="0" t="0"/>
          <a:stretch/>
        </p:blipFill>
        <p:spPr>
          <a:xfrm>
            <a:off x="7220608" y="3429000"/>
            <a:ext cx="2047376" cy="3138678"/>
          </a:xfrm>
          <a:prstGeom prst="rect">
            <a:avLst/>
          </a:prstGeom>
          <a:noFill/>
          <a:ln>
            <a:noFill/>
          </a:ln>
        </p:spPr>
      </p:pic>
      <p:pic>
        <p:nvPicPr>
          <p:cNvPr descr="Fear the Walking Dead - Rotten Tomatoes" id="165" name="Google Shape;165;p2"/>
          <p:cNvPicPr preferRelativeResize="0"/>
          <p:nvPr/>
        </p:nvPicPr>
        <p:blipFill rotWithShape="1">
          <a:blip r:embed="rId6">
            <a:alphaModFix/>
          </a:blip>
          <a:srcRect b="0" l="0" r="0" t="0"/>
          <a:stretch/>
        </p:blipFill>
        <p:spPr>
          <a:xfrm>
            <a:off x="6017173" y="286634"/>
            <a:ext cx="2126203" cy="2834937"/>
          </a:xfrm>
          <a:prstGeom prst="rect">
            <a:avLst/>
          </a:prstGeom>
          <a:noFill/>
          <a:ln>
            <a:noFill/>
          </a:ln>
        </p:spPr>
      </p:pic>
      <p:cxnSp>
        <p:nvCxnSpPr>
          <p:cNvPr id="166" name="Google Shape;166;p2"/>
          <p:cNvCxnSpPr/>
          <p:nvPr/>
        </p:nvCxnSpPr>
        <p:spPr>
          <a:xfrm flipH="1" rot="10800000">
            <a:off x="4761186" y="2091559"/>
            <a:ext cx="1103586" cy="924910"/>
          </a:xfrm>
          <a:prstGeom prst="straightConnector1">
            <a:avLst/>
          </a:prstGeom>
          <a:noFill/>
          <a:ln cap="flat" cmpd="sng" w="38100">
            <a:solidFill>
              <a:schemeClr val="accent4"/>
            </a:solidFill>
            <a:prstDash val="solid"/>
            <a:round/>
            <a:headEnd len="sm" w="sm" type="none"/>
            <a:tailEnd len="med" w="med" type="triangle"/>
          </a:ln>
          <a:effectLst>
            <a:outerShdw blurRad="40000" rotWithShape="0" dir="5400000" dist="23000">
              <a:srgbClr val="000000">
                <a:alpha val="34901"/>
              </a:srgbClr>
            </a:outerShdw>
          </a:effectLst>
        </p:spPr>
      </p:cxnSp>
      <p:cxnSp>
        <p:nvCxnSpPr>
          <p:cNvPr id="167" name="Google Shape;167;p2"/>
          <p:cNvCxnSpPr/>
          <p:nvPr/>
        </p:nvCxnSpPr>
        <p:spPr>
          <a:xfrm>
            <a:off x="4740165" y="4624552"/>
            <a:ext cx="2228194" cy="418516"/>
          </a:xfrm>
          <a:prstGeom prst="straightConnector1">
            <a:avLst/>
          </a:prstGeom>
          <a:noFill/>
          <a:ln cap="flat" cmpd="sng" w="38100">
            <a:solidFill>
              <a:schemeClr val="accent4"/>
            </a:solidFill>
            <a:prstDash val="solid"/>
            <a:round/>
            <a:headEnd len="sm" w="sm" type="none"/>
            <a:tailEnd len="med" w="med" type="triangle"/>
          </a:ln>
          <a:effectLst>
            <a:outerShdw blurRad="40000" rotWithShape="0" dir="5400000" dist="23000">
              <a:srgbClr val="000000">
                <a:alpha val="34901"/>
              </a:srgbClr>
            </a:outerShdw>
          </a:effectLst>
        </p:spPr>
      </p:cxn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pic>
        <p:nvPicPr>
          <p:cNvPr id="172" name="Google Shape;172;p21"/>
          <p:cNvPicPr preferRelativeResize="0"/>
          <p:nvPr/>
        </p:nvPicPr>
        <p:blipFill rotWithShape="1">
          <a:blip r:embed="rId3">
            <a:alphaModFix/>
          </a:blip>
          <a:srcRect b="0" l="0" r="0" t="0"/>
          <a:stretch/>
        </p:blipFill>
        <p:spPr>
          <a:xfrm>
            <a:off x="8180339" y="978878"/>
            <a:ext cx="3549205" cy="4904356"/>
          </a:xfrm>
          <a:prstGeom prst="rect">
            <a:avLst/>
          </a:prstGeom>
          <a:noFill/>
          <a:ln>
            <a:noFill/>
          </a:ln>
        </p:spPr>
      </p:pic>
      <p:pic>
        <p:nvPicPr>
          <p:cNvPr descr="A human male soldier carries an assault rifle. On the right, a woman and a reptile-like extraterrestrial accompany the soldier. The game's logo floats above them, while the background consists of ruins on a planet with orange sky." id="173" name="Google Shape;173;p21"/>
          <p:cNvPicPr preferRelativeResize="0"/>
          <p:nvPr/>
        </p:nvPicPr>
        <p:blipFill rotWithShape="1">
          <a:blip r:embed="rId4">
            <a:alphaModFix/>
          </a:blip>
          <a:srcRect b="0" l="0" r="0" t="0"/>
          <a:stretch/>
        </p:blipFill>
        <p:spPr>
          <a:xfrm>
            <a:off x="4475164" y="978878"/>
            <a:ext cx="3390105" cy="4900244"/>
          </a:xfrm>
          <a:prstGeom prst="rect">
            <a:avLst/>
          </a:prstGeom>
          <a:noFill/>
          <a:ln>
            <a:noFill/>
          </a:ln>
        </p:spPr>
      </p:pic>
      <p:pic>
        <p:nvPicPr>
          <p:cNvPr id="174" name="Google Shape;174;p21"/>
          <p:cNvPicPr preferRelativeResize="0"/>
          <p:nvPr/>
        </p:nvPicPr>
        <p:blipFill rotWithShape="1">
          <a:blip r:embed="rId5">
            <a:alphaModFix/>
          </a:blip>
          <a:srcRect b="0" l="0" r="0" t="0"/>
          <a:stretch/>
        </p:blipFill>
        <p:spPr>
          <a:xfrm>
            <a:off x="693683" y="978878"/>
            <a:ext cx="3466410" cy="4900244"/>
          </a:xfrm>
          <a:prstGeom prst="rect">
            <a:avLst/>
          </a:prstGeom>
          <a:noFill/>
          <a:ln>
            <a:noFill/>
          </a:ln>
        </p:spPr>
      </p:pic>
      <p:cxnSp>
        <p:nvCxnSpPr>
          <p:cNvPr id="175" name="Google Shape;175;p21"/>
          <p:cNvCxnSpPr/>
          <p:nvPr/>
        </p:nvCxnSpPr>
        <p:spPr>
          <a:xfrm>
            <a:off x="1807779" y="6274676"/>
            <a:ext cx="8807669" cy="0"/>
          </a:xfrm>
          <a:prstGeom prst="straightConnector1">
            <a:avLst/>
          </a:prstGeom>
          <a:noFill/>
          <a:ln cap="flat" cmpd="sng" w="38100">
            <a:solidFill>
              <a:schemeClr val="accent2"/>
            </a:solidFill>
            <a:prstDash val="solid"/>
            <a:round/>
            <a:headEnd len="sm" w="sm" type="none"/>
            <a:tailEnd len="med" w="med" type="triangle"/>
          </a:ln>
          <a:effectLst>
            <a:outerShdw blurRad="40000" rotWithShape="0" dir="5400000" dist="23000">
              <a:srgbClr val="000000">
                <a:alpha val="34901"/>
              </a:srgbClr>
            </a:outerShdw>
          </a:effectLst>
        </p:spPr>
      </p:cxn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pic>
        <p:nvPicPr>
          <p:cNvPr id="180" name="Google Shape;180;g188ece8fb69_0_0"/>
          <p:cNvPicPr preferRelativeResize="0"/>
          <p:nvPr/>
        </p:nvPicPr>
        <p:blipFill>
          <a:blip r:embed="rId3">
            <a:alphaModFix/>
          </a:blip>
          <a:stretch>
            <a:fillRect/>
          </a:stretch>
        </p:blipFill>
        <p:spPr>
          <a:xfrm>
            <a:off x="0" y="0"/>
            <a:ext cx="12192000" cy="6858000"/>
          </a:xfrm>
          <a:prstGeom prst="rect">
            <a:avLst/>
          </a:prstGeom>
          <a:noFill/>
          <a:ln>
            <a:noFill/>
          </a:ln>
        </p:spPr>
      </p:pic>
      <p:sp>
        <p:nvSpPr>
          <p:cNvPr id="181" name="Google Shape;181;g188ece8fb69_0_0"/>
          <p:cNvSpPr txBox="1"/>
          <p:nvPr>
            <p:ph idx="1" type="body"/>
          </p:nvPr>
        </p:nvSpPr>
        <p:spPr>
          <a:xfrm>
            <a:off x="838200" y="792250"/>
            <a:ext cx="10515600" cy="5384700"/>
          </a:xfrm>
          <a:prstGeom prst="rect">
            <a:avLst/>
          </a:prstGeom>
        </p:spPr>
        <p:txBody>
          <a:bodyPr anchorCtr="0" anchor="t" bIns="45700" lIns="91425" spcFirstLastPara="1" rIns="91425" wrap="square" tIns="45700">
            <a:normAutofit/>
          </a:bodyPr>
          <a:lstStyle/>
          <a:p>
            <a:pPr indent="0" lvl="0" marL="0" rtl="0" algn="l">
              <a:spcBef>
                <a:spcPts val="1000"/>
              </a:spcBef>
              <a:spcAft>
                <a:spcPts val="0"/>
              </a:spcAft>
              <a:buNone/>
            </a:pPr>
            <a:r>
              <a:rPr lang="en-US" u="sng"/>
              <a:t>REFERENCES</a:t>
            </a:r>
            <a:endParaRPr u="sng"/>
          </a:p>
          <a:p>
            <a:pPr indent="0" lvl="0" marL="0" rtl="0" algn="l">
              <a:spcBef>
                <a:spcPts val="1000"/>
              </a:spcBef>
              <a:spcAft>
                <a:spcPts val="0"/>
              </a:spcAft>
              <a:buNone/>
            </a:pPr>
            <a:r>
              <a:t/>
            </a:r>
            <a:endParaRPr u="sng"/>
          </a:p>
          <a:p>
            <a:pPr indent="-374650" lvl="0" marL="457200" rtl="0" algn="l">
              <a:lnSpc>
                <a:spcPct val="150000"/>
              </a:lnSpc>
              <a:spcBef>
                <a:spcPts val="1000"/>
              </a:spcBef>
              <a:spcAft>
                <a:spcPts val="0"/>
              </a:spcAft>
              <a:buSzPts val="2300"/>
              <a:buChar char="•"/>
            </a:pPr>
            <a:r>
              <a:rPr lang="en-US" sz="2300"/>
              <a:t>E. Kjolleberg &amp; G Karstad (2015) BYGDA SOM SA NEI</a:t>
            </a:r>
            <a:r>
              <a:rPr lang="en-US" sz="2300">
                <a:solidFill>
                  <a:schemeClr val="dk1"/>
                </a:solidFill>
              </a:rPr>
              <a:t> </a:t>
            </a:r>
            <a:r>
              <a:rPr lang="en-US" sz="2300"/>
              <a:t>(THE VILLAGE THAT SAID NO) Available at: </a:t>
            </a:r>
            <a:r>
              <a:rPr lang="en-US" sz="2300" u="sng">
                <a:solidFill>
                  <a:schemeClr val="hlink"/>
                </a:solidFill>
                <a:hlinkClick r:id="rId4"/>
              </a:rPr>
              <a:t>https://www.nrk.no/bygda-som-sa-nei-1.12703629</a:t>
            </a:r>
            <a:endParaRPr sz="2300"/>
          </a:p>
          <a:p>
            <a:pPr indent="-374650" lvl="0" marL="457200" rtl="0" algn="l">
              <a:lnSpc>
                <a:spcPct val="150000"/>
              </a:lnSpc>
              <a:spcBef>
                <a:spcPts val="0"/>
              </a:spcBef>
              <a:spcAft>
                <a:spcPts val="0"/>
              </a:spcAft>
              <a:buSzPts val="2300"/>
              <a:buChar char="•"/>
            </a:pPr>
            <a:r>
              <a:rPr lang="en-US" sz="2300"/>
              <a:t>The Diamond (Vertical Video) 2020 - Adam Sibere</a:t>
            </a:r>
            <a:endParaRPr sz="2300"/>
          </a:p>
          <a:p>
            <a:pPr indent="-374650" lvl="0" marL="457200" rtl="0" algn="l">
              <a:lnSpc>
                <a:spcPct val="150000"/>
              </a:lnSpc>
              <a:spcBef>
                <a:spcPts val="0"/>
              </a:spcBef>
              <a:spcAft>
                <a:spcPts val="0"/>
              </a:spcAft>
              <a:buSzPts val="2300"/>
              <a:buChar char="•"/>
            </a:pPr>
            <a:r>
              <a:rPr lang="en-US" sz="2300"/>
              <a:t>The Matrix Timeline (2022) Available at: https://matrix.fandom.com/wiki/Timeline</a:t>
            </a:r>
            <a:endParaRPr sz="2300"/>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2022-11-03T16:00:19Z</dcterms:created>
  <dc:creator>Rhys Cannon (2005848)</dc:creator>
</cp:coreProperties>
</file>