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3268" autoAdjust="0"/>
  </p:normalViewPr>
  <p:slideViewPr>
    <p:cSldViewPr snapToGrid="0" snapToObjects="1">
      <p:cViewPr>
        <p:scale>
          <a:sx n="59" d="100"/>
          <a:sy n="59" d="100"/>
        </p:scale>
        <p:origin x="1589" y="27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napToObjects="1">
      <p:cViewPr>
        <p:scale>
          <a:sx n="125" d="100"/>
          <a:sy n="125" d="100"/>
        </p:scale>
        <p:origin x="1858" y="13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7429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start by explaining why I chose this topic. Drones are being used more and more across industries — surveillance, agriculture, logistics, disaster response, even defence — because they can automate tasks that used to require people on the ground.</a:t>
            </a:r>
          </a:p>
          <a:p>
            <a:r>
              <a:rPr lang="en-US" dirty="0"/>
              <a:t>But that same connectivity, the wireless links, GPS and remote-control systems that make drones useful, is exactly what makes them vulnerable. In my research I identified several attack types that threaten drone networks: jamming, which blocks the communication signal; GPS spoofing, which tricks the drone about its own location; command injection, where an attacker takes over control; and denial-of-service attacks, which flood the network to disrupt operations.</a:t>
            </a:r>
          </a:p>
          <a:p>
            <a:r>
              <a:rPr lang="en-US" dirty="0"/>
              <a:t>I also found that traditional, rule-based security tools really struggle to keep up with these threats, because they rely on known signatures and can’t easily adapt to new attack patterns. That’s the gap I wanted to address using machine learning — a system that learns what normal traffic looks like and flags anything unusual, ideally in real time.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overall aim in this project was to design and test an AI-based security system that could detect cyberattacks on drone networks using machine learning, based on real, publicly available UAV network traffic data.</a:t>
            </a:r>
          </a:p>
          <a:p>
            <a:r>
              <a:rPr lang="en-US" dirty="0"/>
              <a:t>To get there, I broke the work down into four objectives. First, I reviewed the existing literature on drone cyber threats and current AI-based detection approaches, so I understood what had already been tried and where the gaps were.</a:t>
            </a:r>
          </a:p>
          <a:p>
            <a:r>
              <a:rPr lang="en-US" dirty="0"/>
              <a:t>Second, I collected and cleaned a real UAV network traffic dataset, because I knew good results would depend on good data. Third, I built and trained several machine learning models to actually detect the attacks. And fourth, I compared those models fairly, using standard evaluation metrics — accuracy, precision, recall and F1-score — so I could recommend the strongest approach with solid evidence behind it.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 reviewed the literature, I noticed a recurring pattern: most studies focused on just one algorithm, or one specific attack type, in isolation. Very few papers actually compared multiple machine learning models side by side, on the same public dataset, under the same experimental conditions.</a:t>
            </a:r>
          </a:p>
          <a:p>
            <a:r>
              <a:rPr lang="en-US" dirty="0"/>
              <a:t>I also noticed that a lot of the proposed ‘AI security frameworks’ I read about stayed theoretical — they were never properly tested against real network traffic data. I saw this as a genuine gap I could fill.</a:t>
            </a:r>
          </a:p>
          <a:p>
            <a:r>
              <a:rPr lang="en-US" dirty="0"/>
              <a:t>So in my study, I trained and tested four different classifiers — Decision Tree, Random Forest, Support Vector Machine, and a majority-voting Ensemble — all on the same UAVIDS-2025 dataset, using the same preprocessing pipeline and the same evaluation metrics. That way, any differences in performance I found were down to the algorithms themselves, not inconsistencies in how I set up the experiment.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explain how I actually carried out this research. I took a quantitative approach, because I wanted my conclusions to rest on objective, measurable performance data rather than opinion or theory.</a:t>
            </a:r>
          </a:p>
          <a:p>
            <a:r>
              <a:rPr lang="en-US" dirty="0"/>
              <a:t>For my data, I used a secondary, publicly available dataset — UAVIDS-2025 — which meant I didn’t have to capture network traffic myself, but I still had to prepare and process it carefully before I could use it. I did all my development work in Python, using pandas and NumPy for data handling, scikit-learn for building and evaluating the models, and Matplotlib and Seaborn for visualising my results.</a:t>
            </a:r>
          </a:p>
          <a:p>
            <a:r>
              <a:rPr lang="en-US" dirty="0"/>
              <a:t>Most of my experimentation ran on Google Colab, which gave me free access to cloud compute without needing local hardware, and I cross-checked my results locally in Jupyter Notebook to make sure everything was consistent. Finally, I made sure every model was trained and tested on exactly the same data split, so my comparison between them would be fair.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dataset I used, UAVIDS-2025, contains 122,171 labelled network flows recorded between drones and their ground control stations. Each flow captures things like the number of packets sent and received, byte counts, delay, jitter, throughput and packet drop rate — essentially a behavioural fingerprint of that piece of traffic.</a:t>
            </a:r>
          </a:p>
          <a:p>
            <a:r>
              <a:rPr lang="en-US" dirty="0"/>
              <a:t>I worked with five traffic classes: Normal traffic, and four attack types — Blackhole, Wormhole, Sybil and Flooding. Before I trained anything, I held out 24,435 flows as a completely separate test set, so I could judge every model’s performance on data it had never seen during training.</a:t>
            </a:r>
          </a:p>
          <a:p>
            <a:r>
              <a:rPr lang="en-US" dirty="0"/>
              <a:t>I also narrowed the original feature set down to the 16 most useful features through correlation analysis and importance ranking, which I’ll explain in a couple of slides.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diagram shows the full pipeline I built, from raw data all the way to a finished, deployable model. I started with data cleaning — removing duplicate records, empty rows, and identifier fields that wouldn’t actually help the model learn anything.</a:t>
            </a:r>
          </a:p>
          <a:p>
            <a:r>
              <a:rPr lang="en-US" dirty="0"/>
              <a:t>Next, I encoded the categorical labels into numbers and scaled all the numerical features, because some of my features, like byte counts, were on a completely different scale to others, like delay measured in milliseconds. After that came feature engineering: I ran a correlation analysis to spot redundant features, and used Random Forest importance scores to rank the rest, which let me keep only the 16 most useful ones.</a:t>
            </a:r>
          </a:p>
          <a:p>
            <a:r>
              <a:rPr lang="en-US" dirty="0"/>
              <a:t>I then split the data 80/20 into training and test sets, using stratified sampling so each traffic class was fairly represented in both. Finally, I trained all four models with grid-searched hyperparameters and 3-fold cross-validation, evaluated them against each other, and saved the best-performing model for deployment.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briefly explain the four models I compared, in plain terms. The Decision Tree works like a flowchart — it splits the data step by step, based on yes/no questions about the features, until it reaches a decision.</a:t>
            </a:r>
          </a:p>
          <a:p>
            <a:r>
              <a:rPr lang="en-US" dirty="0"/>
              <a:t>Random Forest builds many of these decision trees and combines their votes, which usually makes it more accurate and less prone to overfitting than a single tree on its own. The Support Vector Machine takes a different approach — it tries to find the clearest possible boundary line that separates normal traffic from each attack type. Because it’s computationally expensive, I trained it on a random subsample of 15,000 records rather than the full dataset.</a:t>
            </a:r>
          </a:p>
          <a:p>
            <a:r>
              <a:rPr lang="en-US" dirty="0"/>
              <a:t>Finally, my Ensemble model combines the predictions of the other three using majority voting — if two out of three models agree, that’s the final answer. I tuned every model using grid search so each one had a fair chance to perform at its best.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training any models, I explored the data to understand exactly what I was working with. This chart shows how the five traffic classes are distributed. Normal, Blackhole and Wormhole traffic are all roughly similar in size, each making up a bit over a fifth of the dataset.</a:t>
            </a:r>
          </a:p>
          <a:p>
            <a:r>
              <a:rPr lang="en-US" dirty="0"/>
              <a:t>Sybil is slightly smaller, and Flooding is the least represented class, at around 16 percent of the data. I want to point out that this is only a mild imbalance — nothing dramatic — but I still kept it in mind throughout my analysis, because even a less common attack type is operationally just as dangerous, and I didn’t want my models to become biased toward the majority classes.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I’d selected my final feature set, I used the Random Forest model to rank which features actually mattered most for telling attacks apart from normal traffic. What I found was that Packet Drop Rate was, by a clear margin, the single most useful signal — attacks tend to cause packets to be dropped in distinctive patterns.</a:t>
            </a:r>
          </a:p>
          <a:p>
            <a:r>
              <a:rPr lang="en-US" dirty="0"/>
              <a:t>Transmit Byte Rate, Transmit Packet Rate and Receive Byte Rate also carried a lot of the discriminative power. In contrast, static or raw identifier-style features contributed comparatively little.</a:t>
            </a:r>
          </a:p>
          <a:p>
            <a:r>
              <a:rPr lang="en-US" dirty="0"/>
              <a:t>This told me something important: it’s the behaviour of the traffic over time — how fast, how much, how many drops — that gives away an attack, not just raw counts. That insight shaped how I’d recommend anyone design a detection system going forward.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I bring everything together and compare how my four models actually performed on the held-out test set of 24,435 flows. Random Forest came out on top, with 95.36 percent accuracy, 95.57 percent precision, and an F1-score of 0.9536.</a:t>
            </a:r>
          </a:p>
          <a:p>
            <a:r>
              <a:rPr lang="en-US" dirty="0"/>
              <a:t>The Ensemble model was close behind at 95.19 percent, and the Decision Tree wasn’t far off either, at 94.66 percent. The Support Vector Machine trailed the others at 88.99 percent — I believe part of that gap comes from training it on a smaller subsample of the data, for practical computational reasons.</a:t>
            </a:r>
          </a:p>
          <a:p>
            <a:r>
              <a:rPr lang="en-US" dirty="0"/>
              <a:t>What struck me most was how close Random Forest, the Ensemble and the Decision Tree were to each other. To me, that says tree-based, non-linear models are genuinely well suited to this kind of behavioural network data.</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didn’t want to stop at overall accuracy, so I dug into the confusion matrices for each model to see exactly where the mistakes were happening. The good news is that Flooding and Sybil attacks were detected almost perfectly across all four models.</a:t>
            </a:r>
          </a:p>
          <a:p>
            <a:r>
              <a:rPr lang="en-US" dirty="0"/>
              <a:t>The real challenge I found was between Blackhole and Wormhole attacks — these were regularly confused with each other. When I looked into why, I realised both attacks involve unusual packet-forwarding behaviour, whether that’s dropping packets or maliciously rerouting them, so their behavioural signatures overlap in the features I was using.</a:t>
            </a:r>
          </a:p>
          <a:p>
            <a:r>
              <a:rPr lang="en-US" dirty="0"/>
              <a:t>I think this is an important finding, because in a real security operation it’s not enough to just say ‘this is an attack’ — knowing exactly which attack you’re facing changes how you’d respond to it.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didn’t want my work to stay locked inside a notebook, so I built a locally hosted monitoring dashboard to show that my trained Random Forest model could actually be used in practice.</a:t>
            </a:r>
          </a:p>
          <a:p>
            <a:r>
              <a:rPr lang="en-US" dirty="0"/>
              <a:t>I tested it against completely new, synthetically perturbed data that the model had never encountered, to check how well it generalised. On this unseen data, the Support Vector Machine actually achieved the strongest F1-score, at 0.89, and all the models held up reasonably well overall.</a:t>
            </a:r>
          </a:p>
          <a:p>
            <a:r>
              <a:rPr lang="en-US" dirty="0"/>
              <a:t>Through the dashboard, I could classify a single flow in real time, or upload a whole batch of flows from a CSV file and get predictions back instantly. Honestly, seeing ‘Blackhole Attack’ or ‘Flooding Attack’ appear on screen, correctly labelled, was one of the most satisfying moments of this project — it proved the framework could move beyond the notebook and work as a real, interactive tool.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bring this together, my key finding is that Random Forest gave me the best, most reliable results, and that behaviour-based features — particularly drop rate and byte or packet rate — carry most of the useful signal for detecting attacks. I also showed that the framework generalises well to unseen data and can run as a live tool, not just as a research exercise.</a:t>
            </a:r>
          </a:p>
          <a:p>
            <a:r>
              <a:rPr lang="en-US" dirty="0"/>
              <a:t>The one open challenge I’d flag honestly is the confusion between Blackhole and Wormhole attacks, which I think is a fair direction for future work.</a:t>
            </a:r>
          </a:p>
          <a:p>
            <a:r>
              <a:rPr lang="en-US" dirty="0"/>
              <a:t>Based on everything I found, I’d recommend that anyone building a drone intrusion-detection system favour ensemble or tree-based models over simple linear ones, prioritise behavioural features in their design, add routing-path information to help separate similar attack types, and always test their models against unseen, noisy data before relying on them operationally.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I want to acknowledge the research that shaped and supported this project. These are some of the key sources I drew on throughout my literature review and discussion, covering drone cybersecurity threats, AI-based intrusion detection approaches, and related UAV security frameworks. My full reference list is included in the written dissertation.</a:t>
            </a:r>
          </a:p>
          <a:p>
            <a:r>
              <a:rPr lang="en-US" dirty="0"/>
              <a:t>Thank you very much for listening —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33F"/>
        </a:solidFill>
        <a:effectLst/>
      </p:bgPr>
    </p:bg>
    <p:spTree>
      <p:nvGrpSpPr>
        <p:cNvPr id="1" name=""/>
        <p:cNvGrpSpPr/>
        <p:nvPr/>
      </p:nvGrpSpPr>
      <p:grpSpPr>
        <a:xfrm>
          <a:off x="0" y="0"/>
          <a:ext cx="0" cy="0"/>
          <a:chOff x="0" y="0"/>
          <a:chExt cx="0" cy="0"/>
        </a:xfrm>
      </p:grpSpPr>
      <p:pic>
        <p:nvPicPr>
          <p:cNvPr id="4" name="Image 0" descr="/home/claude/pptx_build/img/image1.jpeg"/>
          <p:cNvPicPr>
            <a:picLocks noChangeAspect="1"/>
          </p:cNvPicPr>
          <p:nvPr/>
        </p:nvPicPr>
        <p:blipFill>
          <a:blip r:embed="rId3"/>
          <a:srcRect/>
          <a:stretch/>
        </p:blipFill>
        <p:spPr>
          <a:xfrm>
            <a:off x="548640" y="457200"/>
            <a:ext cx="1554480" cy="548640"/>
          </a:xfrm>
          <a:prstGeom prst="rect">
            <a:avLst/>
          </a:prstGeom>
        </p:spPr>
      </p:pic>
      <p:sp>
        <p:nvSpPr>
          <p:cNvPr id="5" name="Text 2"/>
          <p:cNvSpPr txBox="1"/>
          <p:nvPr/>
        </p:nvSpPr>
        <p:spPr>
          <a:xfrm>
            <a:off x="548640" y="2377440"/>
            <a:ext cx="9601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MSc CYBERSECURITY AND DIGITAL FORENSICS</a:t>
            </a:r>
          </a:p>
        </p:txBody>
      </p:sp>
      <p:sp>
        <p:nvSpPr>
          <p:cNvPr id="6" name="Text 3"/>
          <p:cNvSpPr txBox="1"/>
          <p:nvPr/>
        </p:nvSpPr>
        <p:spPr>
          <a:xfrm>
            <a:off x="548640" y="2743200"/>
            <a:ext cx="9875520" cy="1828800"/>
          </a:xfrm>
          <a:prstGeom prst="rect">
            <a:avLst/>
          </a:prstGeom>
          <a:noFill/>
          <a:ln/>
        </p:spPr>
        <p:txBody>
          <a:bodyPr wrap="square" lIns="0" tIns="0" rIns="0" bIns="0" rtlCol="0" anchor="ctr"/>
          <a:lstStyle/>
          <a:p>
            <a:pPr marL="0" indent="0">
              <a:lnSpc>
                <a:spcPts val="4400"/>
              </a:lnSpc>
              <a:buNone/>
            </a:pPr>
            <a:r>
              <a:rPr lang="en-US" sz="4000" b="1" dirty="0">
                <a:solidFill>
                  <a:srgbClr val="FFFFFF"/>
                </a:solidFill>
                <a:latin typeface="Cambria" pitchFamily="34" charset="0"/>
                <a:ea typeface="Cambria" pitchFamily="34" charset="-122"/>
                <a:cs typeface="Cambria" pitchFamily="34" charset="-120"/>
              </a:rPr>
              <a:t>AI-Driven Security Framework for</a:t>
            </a:r>
            <a:endParaRPr lang="en-US" sz="4000" dirty="0"/>
          </a:p>
          <a:p>
            <a:pPr marL="0" indent="0">
              <a:lnSpc>
                <a:spcPts val="4400"/>
              </a:lnSpc>
              <a:buNone/>
            </a:pPr>
            <a:r>
              <a:rPr lang="en-US" sz="4000" b="1" dirty="0">
                <a:solidFill>
                  <a:srgbClr val="FFFFFF"/>
                </a:solidFill>
                <a:latin typeface="Cambria" pitchFamily="34" charset="0"/>
                <a:ea typeface="Cambria" pitchFamily="34" charset="-122"/>
                <a:cs typeface="Cambria" pitchFamily="34" charset="-120"/>
              </a:rPr>
              <a:t>Detecting Cyberattacks on Drone Networks</a:t>
            </a:r>
            <a:endParaRPr lang="en-US" sz="4000" dirty="0"/>
          </a:p>
        </p:txBody>
      </p:sp>
      <p:sp>
        <p:nvSpPr>
          <p:cNvPr id="2" name="TextBox 1"/>
          <p:cNvSpPr txBox="1"/>
          <p:nvPr/>
        </p:nvSpPr>
        <p:spPr>
          <a:xfrm>
            <a:off x="7363326" y="5727031"/>
            <a:ext cx="4730719" cy="1015663"/>
          </a:xfrm>
          <a:prstGeom prst="rect">
            <a:avLst/>
          </a:prstGeom>
          <a:noFill/>
        </p:spPr>
        <p:txBody>
          <a:bodyPr wrap="none" rtlCol="0">
            <a:spAutoFit/>
          </a:bodyPr>
          <a:lstStyle/>
          <a:p>
            <a:r>
              <a:rPr lang="en-GB" sz="2000" b="1" dirty="0">
                <a:solidFill>
                  <a:schemeClr val="bg1"/>
                </a:solidFill>
                <a:latin typeface="Times New Roman" panose="02020603050405020304" pitchFamily="18" charset="0"/>
                <a:cs typeface="Times New Roman" panose="02020603050405020304" pitchFamily="18" charset="0"/>
              </a:rPr>
              <a:t>Module code: </a:t>
            </a:r>
            <a:r>
              <a:rPr lang="en-GB" sz="2000" dirty="0">
                <a:solidFill>
                  <a:schemeClr val="bg1"/>
                </a:solidFill>
                <a:latin typeface="Times New Roman" panose="02020603050405020304" pitchFamily="18" charset="0"/>
                <a:cs typeface="Times New Roman" panose="02020603050405020304" pitchFamily="18" charset="0"/>
              </a:rPr>
              <a:t> ACFA7003</a:t>
            </a:r>
            <a:r>
              <a:rPr lang="en-GB" sz="2000" b="1" dirty="0">
                <a:solidFill>
                  <a:schemeClr val="bg1"/>
                </a:solidFill>
                <a:latin typeface="Times New Roman" panose="02020603050405020304" pitchFamily="18" charset="0"/>
                <a:cs typeface="Times New Roman" panose="02020603050405020304" pitchFamily="18" charset="0"/>
              </a:rPr>
              <a:t> </a:t>
            </a:r>
            <a:endParaRPr lang="en-IN" sz="2000" dirty="0">
              <a:solidFill>
                <a:schemeClr val="bg1"/>
              </a:solidFill>
              <a:latin typeface="Times New Roman" panose="02020603050405020304" pitchFamily="18" charset="0"/>
              <a:cs typeface="Times New Roman" panose="02020603050405020304" pitchFamily="18" charset="0"/>
            </a:endParaRPr>
          </a:p>
          <a:p>
            <a:r>
              <a:rPr lang="en-GB" sz="2000" b="1" dirty="0">
                <a:solidFill>
                  <a:schemeClr val="bg1"/>
                </a:solidFill>
                <a:latin typeface="Times New Roman" panose="02020603050405020304" pitchFamily="18" charset="0"/>
                <a:cs typeface="Times New Roman" panose="02020603050405020304" pitchFamily="18" charset="0"/>
              </a:rPr>
              <a:t>Student Name: </a:t>
            </a:r>
            <a:r>
              <a:rPr lang="en-GB" sz="2000" dirty="0" err="1">
                <a:solidFill>
                  <a:schemeClr val="bg1"/>
                </a:solidFill>
                <a:latin typeface="Times New Roman" panose="02020603050405020304" pitchFamily="18" charset="0"/>
                <a:cs typeface="Times New Roman" panose="02020603050405020304" pitchFamily="18" charset="0"/>
              </a:rPr>
              <a:t>Parth</a:t>
            </a:r>
            <a:r>
              <a:rPr lang="en-GB" sz="2000" dirty="0">
                <a:solidFill>
                  <a:schemeClr val="bg1"/>
                </a:solidFill>
                <a:latin typeface="Times New Roman" panose="02020603050405020304" pitchFamily="18" charset="0"/>
                <a:cs typeface="Times New Roman" panose="02020603050405020304" pitchFamily="18" charset="0"/>
              </a:rPr>
              <a:t> </a:t>
            </a:r>
            <a:r>
              <a:rPr lang="en-GB" sz="2000" dirty="0" err="1">
                <a:solidFill>
                  <a:schemeClr val="bg1"/>
                </a:solidFill>
                <a:latin typeface="Times New Roman" panose="02020603050405020304" pitchFamily="18" charset="0"/>
                <a:cs typeface="Times New Roman" panose="02020603050405020304" pitchFamily="18" charset="0"/>
              </a:rPr>
              <a:t>Pareshbhai</a:t>
            </a:r>
            <a:r>
              <a:rPr lang="en-GB" sz="2000" dirty="0">
                <a:solidFill>
                  <a:schemeClr val="bg1"/>
                </a:solidFill>
                <a:latin typeface="Times New Roman" panose="02020603050405020304" pitchFamily="18" charset="0"/>
                <a:cs typeface="Times New Roman" panose="02020603050405020304" pitchFamily="18" charset="0"/>
              </a:rPr>
              <a:t> </a:t>
            </a:r>
            <a:r>
              <a:rPr lang="en-GB" sz="2000" dirty="0" err="1">
                <a:solidFill>
                  <a:schemeClr val="bg1"/>
                </a:solidFill>
                <a:latin typeface="Times New Roman" panose="02020603050405020304" pitchFamily="18" charset="0"/>
                <a:cs typeface="Times New Roman" panose="02020603050405020304" pitchFamily="18" charset="0"/>
              </a:rPr>
              <a:t>Tablawala</a:t>
            </a:r>
            <a:endParaRPr lang="en-IN" sz="2000" dirty="0">
              <a:solidFill>
                <a:schemeClr val="bg1"/>
              </a:solidFill>
              <a:latin typeface="Times New Roman" panose="02020603050405020304" pitchFamily="18" charset="0"/>
              <a:cs typeface="Times New Roman" panose="02020603050405020304" pitchFamily="18" charset="0"/>
            </a:endParaRPr>
          </a:p>
          <a:p>
            <a:r>
              <a:rPr lang="en-GB" sz="2000" b="1" dirty="0">
                <a:solidFill>
                  <a:schemeClr val="bg1"/>
                </a:solidFill>
                <a:latin typeface="Times New Roman" panose="02020603050405020304" pitchFamily="18" charset="0"/>
                <a:cs typeface="Times New Roman" panose="02020603050405020304" pitchFamily="18" charset="0"/>
              </a:rPr>
              <a:t>Student ID:</a:t>
            </a:r>
            <a:r>
              <a:rPr lang="en-GB" sz="2000" dirty="0">
                <a:solidFill>
                  <a:schemeClr val="bg1"/>
                </a:solidFill>
                <a:latin typeface="Times New Roman" panose="02020603050405020304" pitchFamily="18" charset="0"/>
                <a:cs typeface="Times New Roman" panose="02020603050405020304" pitchFamily="18" charset="0"/>
              </a:rPr>
              <a:t> 2515744</a:t>
            </a:r>
            <a:endParaRPr lang="en-IN"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INTRODUCTION</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Why Drone Networks Need Better Security</a:t>
            </a:r>
            <a:endParaRPr lang="en-US" sz="3000" dirty="0"/>
          </a:p>
        </p:txBody>
      </p:sp>
      <p:sp>
        <p:nvSpPr>
          <p:cNvPr id="4" name="Text 2"/>
          <p:cNvSpPr txBox="1"/>
          <p:nvPr/>
        </p:nvSpPr>
        <p:spPr>
          <a:xfrm>
            <a:off x="548640" y="1737360"/>
            <a:ext cx="5577840" cy="4114800"/>
          </a:xfrm>
          <a:prstGeom prst="rect">
            <a:avLst/>
          </a:prstGeom>
          <a:noFill/>
          <a:ln/>
        </p:spPr>
        <p:txBody>
          <a:bodyPr wrap="square" lIns="0" tIns="0" rIns="0" bIns="0" rtlCol="0" anchor="t"/>
          <a:lstStyle/>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Drones (UAVs) are now used for surveillance, farming, deliveries and even defence work.</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They rely on wireless links, GPS and remote control — which makes them easy targets for hackers.</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Common attacks include jamming, GPS spoofing, command injection and denial-of-service.</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Old rule-based security tools struggle to catch new, fast-changing attacks.</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Machine learning can learn what "normal" traffic looks like and flag anything unusual — often in real time.</a:t>
            </a:r>
            <a:endParaRPr lang="en-US" sz="1500" dirty="0"/>
          </a:p>
        </p:txBody>
      </p:sp>
      <p:sp>
        <p:nvSpPr>
          <p:cNvPr id="5" name="Shape 3"/>
          <p:cNvSpPr/>
          <p:nvPr/>
        </p:nvSpPr>
        <p:spPr>
          <a:xfrm>
            <a:off x="6611112" y="1673352"/>
            <a:ext cx="5111496" cy="4334256"/>
          </a:xfrm>
          <a:prstGeom prst="roundRect">
            <a:avLst>
              <a:gd name="adj" fmla="val 1688"/>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6" name="Image 0" descr="/home/claude/pptx_build/img/image2.png"/>
          <p:cNvPicPr>
            <a:picLocks noChangeAspect="1"/>
          </p:cNvPicPr>
          <p:nvPr/>
        </p:nvPicPr>
        <p:blipFill>
          <a:blip r:embed="rId3"/>
          <a:srcRect/>
          <a:stretch/>
        </p:blipFill>
        <p:spPr>
          <a:xfrm>
            <a:off x="6720840" y="1783080"/>
            <a:ext cx="4892040" cy="3794760"/>
          </a:xfrm>
          <a:prstGeom prst="rect">
            <a:avLst/>
          </a:prstGeom>
        </p:spPr>
      </p:pic>
      <p:sp>
        <p:nvSpPr>
          <p:cNvPr id="7" name="Text 4"/>
          <p:cNvSpPr txBox="1"/>
          <p:nvPr/>
        </p:nvSpPr>
        <p:spPr>
          <a:xfrm>
            <a:off x="6675120" y="5596128"/>
            <a:ext cx="498348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How an AI security layer watches drone network traffic</a:t>
            </a:r>
            <a:endParaRPr lang="en-US" sz="1050" dirty="0"/>
          </a:p>
        </p:txBody>
      </p:sp>
      <p:sp>
        <p:nvSpPr>
          <p:cNvPr id="8" name="Text 5"/>
          <p:cNvSpPr txBox="1"/>
          <p:nvPr/>
        </p:nvSpPr>
        <p:spPr>
          <a:xfrm>
            <a:off x="548640" y="5989320"/>
            <a:ext cx="77724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(Omolara et al., 2023; Shafik et al., 2023; Oli &amp; Mahalal, 2025)</a:t>
            </a:r>
            <a:endParaRPr lang="en-US" sz="1050" dirty="0"/>
          </a:p>
        </p:txBody>
      </p:sp>
      <p:sp>
        <p:nvSpPr>
          <p:cNvPr id="9" name="Text 6"/>
          <p:cNvSpPr txBox="1"/>
          <p:nvPr/>
        </p:nvSpPr>
        <p:spPr>
          <a:xfrm>
            <a:off x="548640" y="6446520"/>
            <a:ext cx="6400800" cy="274320"/>
          </a:xfrm>
          <a:prstGeom prst="rect">
            <a:avLst/>
          </a:prstGeom>
          <a:noFill/>
          <a:ln/>
        </p:spPr>
        <p:txBody>
          <a:bodyPr wrap="square" lIns="0" tIns="0" rIns="0" bIns="0" rtlCol="0" anchor="ctr"/>
          <a:lstStyle/>
          <a:p>
            <a:pPr marL="0" indent="0">
              <a:buNone/>
            </a:pPr>
            <a:r>
              <a:rPr lang="en-US" sz="1000" dirty="0">
                <a:solidFill>
                  <a:srgbClr val="5B6B8C"/>
                </a:solidFill>
                <a:latin typeface="Calibri" pitchFamily="34" charset="0"/>
                <a:ea typeface="Calibri" pitchFamily="34" charset="-122"/>
                <a:cs typeface="Calibri" pitchFamily="34" charset="-120"/>
              </a:rPr>
              <a:t>AI-Driven Security Framework for Drone Networks</a:t>
            </a:r>
            <a:endParaRPr lang="en-US" sz="1000" dirty="0"/>
          </a:p>
        </p:txBody>
      </p:sp>
      <p:sp>
        <p:nvSpPr>
          <p:cNvPr id="10" name="Text 7"/>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INTRODUCTION</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Aim and Objectives</a:t>
            </a:r>
            <a:endParaRPr lang="en-US" sz="3000" dirty="0"/>
          </a:p>
        </p:txBody>
      </p:sp>
      <p:sp>
        <p:nvSpPr>
          <p:cNvPr id="4" name="Shape 2"/>
          <p:cNvSpPr/>
          <p:nvPr/>
        </p:nvSpPr>
        <p:spPr>
          <a:xfrm>
            <a:off x="548640" y="1737360"/>
            <a:ext cx="11064240" cy="1143000"/>
          </a:xfrm>
          <a:prstGeom prst="roundRect">
            <a:avLst>
              <a:gd name="adj" fmla="val 8000"/>
            </a:avLst>
          </a:prstGeom>
          <a:solidFill>
            <a:srgbClr val="12233F"/>
          </a:solidFill>
          <a:ln/>
        </p:spPr>
        <p:txBody>
          <a:bodyPr/>
          <a:lstStyle/>
          <a:p>
            <a:endParaRPr lang="en-IN"/>
          </a:p>
        </p:txBody>
      </p:sp>
      <p:sp>
        <p:nvSpPr>
          <p:cNvPr id="5" name="Text 3"/>
          <p:cNvSpPr txBox="1"/>
          <p:nvPr/>
        </p:nvSpPr>
        <p:spPr>
          <a:xfrm>
            <a:off x="914400" y="1737360"/>
            <a:ext cx="10332720" cy="1143000"/>
          </a:xfrm>
          <a:prstGeom prst="rect">
            <a:avLst/>
          </a:prstGeom>
          <a:noFill/>
          <a:ln/>
        </p:spPr>
        <p:txBody>
          <a:bodyPr wrap="square" lIns="0" tIns="0" rIns="0" bIns="0" rtlCol="0" anchor="ctr"/>
          <a:lstStyle/>
          <a:p>
            <a:pPr marL="0" indent="0">
              <a:buNone/>
            </a:pPr>
            <a:r>
              <a:rPr lang="en-US" sz="1550" b="1" dirty="0">
                <a:solidFill>
                  <a:srgbClr val="FFFFFF"/>
                </a:solidFill>
                <a:latin typeface="Calibri" pitchFamily="34" charset="0"/>
                <a:ea typeface="Calibri" pitchFamily="34" charset="-122"/>
                <a:cs typeface="Calibri" pitchFamily="34" charset="-120"/>
              </a:rPr>
              <a:t>Build and test an AI-based system that can spot cyberattacks on drone networks, using real network traffic data and machine learning.</a:t>
            </a:r>
            <a:endParaRPr lang="en-US" sz="1550" dirty="0"/>
          </a:p>
        </p:txBody>
      </p:sp>
      <p:sp>
        <p:nvSpPr>
          <p:cNvPr id="6" name="Shape 4"/>
          <p:cNvSpPr/>
          <p:nvPr/>
        </p:nvSpPr>
        <p:spPr>
          <a:xfrm>
            <a:off x="548640" y="3200400"/>
            <a:ext cx="2651760" cy="2514600"/>
          </a:xfrm>
          <a:prstGeom prst="roundRect">
            <a:avLst>
              <a:gd name="adj" fmla="val 290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7" name="Shape 5"/>
          <p:cNvSpPr/>
          <p:nvPr/>
        </p:nvSpPr>
        <p:spPr>
          <a:xfrm>
            <a:off x="777240" y="3429000"/>
            <a:ext cx="502920" cy="502920"/>
          </a:xfrm>
          <a:prstGeom prst="ellipse">
            <a:avLst/>
          </a:prstGeom>
          <a:solidFill>
            <a:srgbClr val="2EC4B6"/>
          </a:solidFill>
          <a:ln/>
        </p:spPr>
        <p:txBody>
          <a:bodyPr/>
          <a:lstStyle/>
          <a:p>
            <a:endParaRPr lang="en-IN"/>
          </a:p>
        </p:txBody>
      </p:sp>
      <p:sp>
        <p:nvSpPr>
          <p:cNvPr id="8" name="Text 6"/>
          <p:cNvSpPr txBox="1"/>
          <p:nvPr/>
        </p:nvSpPr>
        <p:spPr>
          <a:xfrm>
            <a:off x="777240" y="3429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9" name="Text 7"/>
          <p:cNvSpPr txBox="1"/>
          <p:nvPr/>
        </p:nvSpPr>
        <p:spPr>
          <a:xfrm>
            <a:off x="777240" y="4114800"/>
            <a:ext cx="2194560" cy="1417320"/>
          </a:xfrm>
          <a:prstGeom prst="rect">
            <a:avLst/>
          </a:prstGeom>
          <a:noFill/>
          <a:ln/>
        </p:spPr>
        <p:txBody>
          <a:bodyPr wrap="square" lIns="0" tIns="0" rIns="0" bIns="0" rtlCol="0" anchor="t"/>
          <a:lstStyle/>
          <a:p>
            <a:pPr marL="0" indent="0">
              <a:buNone/>
            </a:pPr>
            <a:r>
              <a:rPr lang="en-US" sz="1300" dirty="0">
                <a:solidFill>
                  <a:srgbClr val="12233F"/>
                </a:solidFill>
                <a:latin typeface="Calibri" pitchFamily="34" charset="0"/>
                <a:ea typeface="Calibri" pitchFamily="34" charset="-122"/>
                <a:cs typeface="Calibri" pitchFamily="34" charset="-120"/>
              </a:rPr>
              <a:t>Review current cyber threats to drones and existing AI detection methods.</a:t>
            </a:r>
            <a:endParaRPr lang="en-US" sz="1300" dirty="0"/>
          </a:p>
        </p:txBody>
      </p:sp>
      <p:sp>
        <p:nvSpPr>
          <p:cNvPr id="10" name="Shape 8"/>
          <p:cNvSpPr/>
          <p:nvPr/>
        </p:nvSpPr>
        <p:spPr>
          <a:xfrm>
            <a:off x="3429000" y="3200400"/>
            <a:ext cx="2651760" cy="2514600"/>
          </a:xfrm>
          <a:prstGeom prst="roundRect">
            <a:avLst>
              <a:gd name="adj" fmla="val 290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11" name="Shape 9"/>
          <p:cNvSpPr/>
          <p:nvPr/>
        </p:nvSpPr>
        <p:spPr>
          <a:xfrm>
            <a:off x="3657600" y="3429000"/>
            <a:ext cx="502920" cy="502920"/>
          </a:xfrm>
          <a:prstGeom prst="ellipse">
            <a:avLst/>
          </a:prstGeom>
          <a:solidFill>
            <a:srgbClr val="2EC4B6"/>
          </a:solidFill>
          <a:ln/>
        </p:spPr>
        <p:txBody>
          <a:bodyPr/>
          <a:lstStyle/>
          <a:p>
            <a:endParaRPr lang="en-IN"/>
          </a:p>
        </p:txBody>
      </p:sp>
      <p:sp>
        <p:nvSpPr>
          <p:cNvPr id="12" name="Text 10"/>
          <p:cNvSpPr txBox="1"/>
          <p:nvPr/>
        </p:nvSpPr>
        <p:spPr>
          <a:xfrm>
            <a:off x="3657600" y="3429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3" name="Text 11"/>
          <p:cNvSpPr txBox="1"/>
          <p:nvPr/>
        </p:nvSpPr>
        <p:spPr>
          <a:xfrm>
            <a:off x="3657600" y="4114800"/>
            <a:ext cx="2194560" cy="1417320"/>
          </a:xfrm>
          <a:prstGeom prst="rect">
            <a:avLst/>
          </a:prstGeom>
          <a:noFill/>
          <a:ln/>
        </p:spPr>
        <p:txBody>
          <a:bodyPr wrap="square" lIns="0" tIns="0" rIns="0" bIns="0" rtlCol="0" anchor="t"/>
          <a:lstStyle/>
          <a:p>
            <a:pPr marL="0" indent="0">
              <a:buNone/>
            </a:pPr>
            <a:r>
              <a:rPr lang="en-US" sz="1300" dirty="0">
                <a:solidFill>
                  <a:srgbClr val="12233F"/>
                </a:solidFill>
                <a:latin typeface="Calibri" pitchFamily="34" charset="0"/>
                <a:ea typeface="Calibri" pitchFamily="34" charset="-122"/>
                <a:cs typeface="Calibri" pitchFamily="34" charset="-120"/>
              </a:rPr>
              <a:t>Collect and clean real UAV network traffic data to prepare it for analysis.</a:t>
            </a:r>
            <a:endParaRPr lang="en-US" sz="1300" dirty="0"/>
          </a:p>
        </p:txBody>
      </p:sp>
      <p:sp>
        <p:nvSpPr>
          <p:cNvPr id="14" name="Shape 12"/>
          <p:cNvSpPr/>
          <p:nvPr/>
        </p:nvSpPr>
        <p:spPr>
          <a:xfrm>
            <a:off x="6309360" y="3200400"/>
            <a:ext cx="2651760" cy="2514600"/>
          </a:xfrm>
          <a:prstGeom prst="roundRect">
            <a:avLst>
              <a:gd name="adj" fmla="val 290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15" name="Shape 13"/>
          <p:cNvSpPr/>
          <p:nvPr/>
        </p:nvSpPr>
        <p:spPr>
          <a:xfrm>
            <a:off x="6537960" y="3429000"/>
            <a:ext cx="502920" cy="502920"/>
          </a:xfrm>
          <a:prstGeom prst="ellipse">
            <a:avLst/>
          </a:prstGeom>
          <a:solidFill>
            <a:srgbClr val="2EC4B6"/>
          </a:solidFill>
          <a:ln/>
        </p:spPr>
        <p:txBody>
          <a:bodyPr/>
          <a:lstStyle/>
          <a:p>
            <a:endParaRPr lang="en-IN"/>
          </a:p>
        </p:txBody>
      </p:sp>
      <p:sp>
        <p:nvSpPr>
          <p:cNvPr id="16" name="Text 14"/>
          <p:cNvSpPr txBox="1"/>
          <p:nvPr/>
        </p:nvSpPr>
        <p:spPr>
          <a:xfrm>
            <a:off x="6537960" y="3429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7" name="Text 15"/>
          <p:cNvSpPr txBox="1"/>
          <p:nvPr/>
        </p:nvSpPr>
        <p:spPr>
          <a:xfrm>
            <a:off x="6537960" y="4114800"/>
            <a:ext cx="2194560" cy="1417320"/>
          </a:xfrm>
          <a:prstGeom prst="rect">
            <a:avLst/>
          </a:prstGeom>
          <a:noFill/>
          <a:ln/>
        </p:spPr>
        <p:txBody>
          <a:bodyPr wrap="square" lIns="0" tIns="0" rIns="0" bIns="0" rtlCol="0" anchor="t"/>
          <a:lstStyle/>
          <a:p>
            <a:pPr marL="0" indent="0">
              <a:buNone/>
            </a:pPr>
            <a:r>
              <a:rPr lang="en-US" sz="1300" dirty="0">
                <a:solidFill>
                  <a:srgbClr val="12233F"/>
                </a:solidFill>
                <a:latin typeface="Calibri" pitchFamily="34" charset="0"/>
                <a:ea typeface="Calibri" pitchFamily="34" charset="-122"/>
                <a:cs typeface="Calibri" pitchFamily="34" charset="-120"/>
              </a:rPr>
              <a:t>Build and test several machine learning models to detect attacks.</a:t>
            </a:r>
            <a:endParaRPr lang="en-US" sz="1300" dirty="0"/>
          </a:p>
        </p:txBody>
      </p:sp>
      <p:sp>
        <p:nvSpPr>
          <p:cNvPr id="18" name="Shape 16"/>
          <p:cNvSpPr/>
          <p:nvPr/>
        </p:nvSpPr>
        <p:spPr>
          <a:xfrm>
            <a:off x="9189720" y="3200400"/>
            <a:ext cx="2651760" cy="2514600"/>
          </a:xfrm>
          <a:prstGeom prst="roundRect">
            <a:avLst>
              <a:gd name="adj" fmla="val 290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19" name="Shape 17"/>
          <p:cNvSpPr/>
          <p:nvPr/>
        </p:nvSpPr>
        <p:spPr>
          <a:xfrm>
            <a:off x="9418320" y="3429000"/>
            <a:ext cx="502920" cy="502920"/>
          </a:xfrm>
          <a:prstGeom prst="ellipse">
            <a:avLst/>
          </a:prstGeom>
          <a:solidFill>
            <a:srgbClr val="2EC4B6"/>
          </a:solidFill>
          <a:ln/>
        </p:spPr>
        <p:txBody>
          <a:bodyPr/>
          <a:lstStyle/>
          <a:p>
            <a:endParaRPr lang="en-IN"/>
          </a:p>
        </p:txBody>
      </p:sp>
      <p:sp>
        <p:nvSpPr>
          <p:cNvPr id="20" name="Text 18"/>
          <p:cNvSpPr txBox="1"/>
          <p:nvPr/>
        </p:nvSpPr>
        <p:spPr>
          <a:xfrm>
            <a:off x="9418320" y="3429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4</a:t>
            </a:r>
            <a:endParaRPr lang="en-US" sz="2000" dirty="0"/>
          </a:p>
        </p:txBody>
      </p:sp>
      <p:sp>
        <p:nvSpPr>
          <p:cNvPr id="21" name="Text 19"/>
          <p:cNvSpPr txBox="1"/>
          <p:nvPr/>
        </p:nvSpPr>
        <p:spPr>
          <a:xfrm>
            <a:off x="9418320" y="4114800"/>
            <a:ext cx="2194560" cy="1417320"/>
          </a:xfrm>
          <a:prstGeom prst="rect">
            <a:avLst/>
          </a:prstGeom>
          <a:noFill/>
          <a:ln/>
        </p:spPr>
        <p:txBody>
          <a:bodyPr wrap="square" lIns="0" tIns="0" rIns="0" bIns="0" rtlCol="0" anchor="t"/>
          <a:lstStyle/>
          <a:p>
            <a:pPr marL="0" indent="0">
              <a:buNone/>
            </a:pPr>
            <a:r>
              <a:rPr lang="en-US" sz="1300" dirty="0">
                <a:solidFill>
                  <a:srgbClr val="12233F"/>
                </a:solidFill>
                <a:latin typeface="Calibri" pitchFamily="34" charset="0"/>
                <a:ea typeface="Calibri" pitchFamily="34" charset="-122"/>
                <a:cs typeface="Calibri" pitchFamily="34" charset="-120"/>
              </a:rPr>
              <a:t>Compare the models fairly and recommend the best approach.</a:t>
            </a:r>
            <a:endParaRPr lang="en-US" sz="1300" dirty="0"/>
          </a:p>
        </p:txBody>
      </p:sp>
      <p:sp>
        <p:nvSpPr>
          <p:cNvPr id="22" name="Text 20"/>
          <p:cNvSpPr txBox="1"/>
          <p:nvPr/>
        </p:nvSpPr>
        <p:spPr>
          <a:xfrm>
            <a:off x="548640" y="6446520"/>
            <a:ext cx="6400800" cy="274320"/>
          </a:xfrm>
          <a:prstGeom prst="rect">
            <a:avLst/>
          </a:prstGeom>
          <a:noFill/>
          <a:ln/>
        </p:spPr>
        <p:txBody>
          <a:bodyPr wrap="square" lIns="0" tIns="0" rIns="0" bIns="0" rtlCol="0" anchor="ctr"/>
          <a:lstStyle/>
          <a:p>
            <a:pPr marL="0" indent="0">
              <a:buNone/>
            </a:pPr>
            <a:r>
              <a:rPr lang="en-US" sz="1000" dirty="0">
                <a:solidFill>
                  <a:srgbClr val="5B6B8C"/>
                </a:solidFill>
                <a:latin typeface="Calibri" pitchFamily="34" charset="0"/>
                <a:ea typeface="Calibri" pitchFamily="34" charset="-122"/>
                <a:cs typeface="Calibri" pitchFamily="34" charset="-120"/>
              </a:rPr>
              <a:t>AI-Driven Security Framework for Drone Networks</a:t>
            </a:r>
            <a:endParaRPr lang="en-US" sz="1000" dirty="0"/>
          </a:p>
        </p:txBody>
      </p:sp>
      <p:sp>
        <p:nvSpPr>
          <p:cNvPr id="23" name="Text 21"/>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LITERATURE REVIEW</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What Was Missing From Earlier Studies</a:t>
            </a:r>
            <a:endParaRPr lang="en-US" sz="3000" dirty="0"/>
          </a:p>
        </p:txBody>
      </p:sp>
      <p:sp>
        <p:nvSpPr>
          <p:cNvPr id="4" name="Text 2"/>
          <p:cNvSpPr txBox="1"/>
          <p:nvPr/>
        </p:nvSpPr>
        <p:spPr>
          <a:xfrm>
            <a:off x="548640" y="1828800"/>
            <a:ext cx="5760720" cy="3840480"/>
          </a:xfrm>
          <a:prstGeom prst="rect">
            <a:avLst/>
          </a:prstGeom>
          <a:noFill/>
          <a:ln/>
        </p:spPr>
        <p:txBody>
          <a:bodyPr wrap="square" lIns="0" tIns="0" rIns="0" bIns="0" rtlCol="0" anchor="t"/>
          <a:lstStyle/>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Most past research looks at only one algorithm or one type of attack at a time.</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Few studies compare several machine learning models side-by-side on the same, public dataset.</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Many proposed "AI security frameworks" stay theoretical and are never tested on real traffic data.</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This leaves a gap: a reproducible, side-by-side comparison of models on one shared dataset.</a:t>
            </a:r>
            <a:endParaRPr lang="en-US" sz="1550" dirty="0"/>
          </a:p>
        </p:txBody>
      </p:sp>
      <p:sp>
        <p:nvSpPr>
          <p:cNvPr id="5" name="Shape 3"/>
          <p:cNvSpPr/>
          <p:nvPr/>
        </p:nvSpPr>
        <p:spPr>
          <a:xfrm>
            <a:off x="6583680" y="1828800"/>
            <a:ext cx="5029200" cy="3840480"/>
          </a:xfrm>
          <a:prstGeom prst="roundRect">
            <a:avLst>
              <a:gd name="adj" fmla="val 2381"/>
            </a:avLst>
          </a:prstGeom>
          <a:solidFill>
            <a:srgbClr val="12233F"/>
          </a:solidFill>
          <a:ln/>
        </p:spPr>
        <p:txBody>
          <a:bodyPr/>
          <a:lstStyle/>
          <a:p>
            <a:endParaRPr lang="en-IN"/>
          </a:p>
        </p:txBody>
      </p:sp>
      <p:sp>
        <p:nvSpPr>
          <p:cNvPr id="6" name="Text 4"/>
          <p:cNvSpPr txBox="1"/>
          <p:nvPr/>
        </p:nvSpPr>
        <p:spPr>
          <a:xfrm>
            <a:off x="6949440" y="2103120"/>
            <a:ext cx="4389120" cy="320040"/>
          </a:xfrm>
          <a:prstGeom prst="rect">
            <a:avLst/>
          </a:prstGeom>
          <a:noFill/>
          <a:ln/>
        </p:spPr>
        <p:txBody>
          <a:bodyPr wrap="square" lIns="0" tIns="0" rIns="0" bIns="0" rtlCol="0" anchor="ctr"/>
          <a:lstStyle/>
          <a:p>
            <a:pPr marL="0" indent="0">
              <a:buNone/>
            </a:pPr>
            <a:r>
              <a:rPr lang="en-US" sz="1150" b="1" kern="0" spc="150" dirty="0">
                <a:solidFill>
                  <a:srgbClr val="2EC4B6"/>
                </a:solidFill>
                <a:latin typeface="Calibri" pitchFamily="34" charset="0"/>
                <a:ea typeface="Calibri" pitchFamily="34" charset="-122"/>
                <a:cs typeface="Calibri" pitchFamily="34" charset="-120"/>
              </a:rPr>
              <a:t>THIS STUDY'S RESPONSE</a:t>
            </a:r>
            <a:endParaRPr lang="en-US" sz="1150" dirty="0"/>
          </a:p>
        </p:txBody>
      </p:sp>
      <p:sp>
        <p:nvSpPr>
          <p:cNvPr id="7" name="Text 5"/>
          <p:cNvSpPr txBox="1"/>
          <p:nvPr/>
        </p:nvSpPr>
        <p:spPr>
          <a:xfrm>
            <a:off x="6949440" y="2514600"/>
            <a:ext cx="4389120" cy="1554480"/>
          </a:xfrm>
          <a:prstGeom prst="rect">
            <a:avLst/>
          </a:prstGeom>
          <a:noFill/>
          <a:ln/>
        </p:spPr>
        <p:txBody>
          <a:bodyPr wrap="square" lIns="0" tIns="0" rIns="0" bIns="0" rtlCol="0" anchor="ctr"/>
          <a:lstStyle/>
          <a:p>
            <a:pPr marL="0" indent="0">
              <a:lnSpc>
                <a:spcPts val="2000"/>
              </a:lnSpc>
              <a:buNone/>
            </a:pPr>
            <a:r>
              <a:rPr lang="en-US" sz="1450" dirty="0">
                <a:solidFill>
                  <a:srgbClr val="FFFFFF"/>
                </a:solidFill>
                <a:latin typeface="Calibri" pitchFamily="34" charset="0"/>
                <a:ea typeface="Calibri" pitchFamily="34" charset="-122"/>
                <a:cs typeface="Calibri" pitchFamily="34" charset="-120"/>
              </a:rPr>
              <a:t>Train and test four classifiers — Decision Tree, Random Forest, SVM and an Ensemble — on the same UAVIDS-2025 dataset, using the same pipeline and metrics, so results are directly comparable.</a:t>
            </a:r>
            <a:endParaRPr lang="en-US" sz="1450" dirty="0"/>
          </a:p>
        </p:txBody>
      </p:sp>
      <p:sp>
        <p:nvSpPr>
          <p:cNvPr id="8" name="Text 6"/>
          <p:cNvSpPr txBox="1"/>
          <p:nvPr/>
        </p:nvSpPr>
        <p:spPr>
          <a:xfrm>
            <a:off x="6949440" y="4297680"/>
            <a:ext cx="4389120" cy="1097280"/>
          </a:xfrm>
          <a:prstGeom prst="rect">
            <a:avLst/>
          </a:prstGeom>
          <a:noFill/>
          <a:ln/>
        </p:spPr>
        <p:txBody>
          <a:bodyPr wrap="square" lIns="0" tIns="0" rIns="0" bIns="0" rtlCol="0" anchor="ctr"/>
          <a:lstStyle/>
          <a:p>
            <a:pPr marL="0" indent="0">
              <a:lnSpc>
                <a:spcPts val="1800"/>
              </a:lnSpc>
              <a:buNone/>
            </a:pPr>
            <a:r>
              <a:rPr lang="en-US" sz="1300" i="1" dirty="0">
                <a:solidFill>
                  <a:srgbClr val="C7D4EE"/>
                </a:solidFill>
                <a:latin typeface="Calibri" pitchFamily="34" charset="0"/>
                <a:ea typeface="Calibri" pitchFamily="34" charset="-122"/>
                <a:cs typeface="Calibri" pitchFamily="34" charset="-120"/>
              </a:rPr>
              <a:t>This closes the reproducibility gap identified in the literature.</a:t>
            </a:r>
            <a:endParaRPr lang="en-US" sz="1300" dirty="0"/>
          </a:p>
        </p:txBody>
      </p:sp>
      <p:sp>
        <p:nvSpPr>
          <p:cNvPr id="9" name="Text 7"/>
          <p:cNvSpPr txBox="1"/>
          <p:nvPr/>
        </p:nvSpPr>
        <p:spPr>
          <a:xfrm>
            <a:off x="548640" y="5989320"/>
            <a:ext cx="73152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(Sakibul, Sharif &amp; Sheltami, 2025; Kumar &amp; Thampi, 2025)</a:t>
            </a:r>
            <a:endParaRPr lang="en-US" sz="1050" dirty="0"/>
          </a:p>
        </p:txBody>
      </p:sp>
      <p:sp>
        <p:nvSpPr>
          <p:cNvPr id="10" name="Text 8"/>
          <p:cNvSpPr txBox="1"/>
          <p:nvPr/>
        </p:nvSpPr>
        <p:spPr>
          <a:xfrm>
            <a:off x="548640" y="6446520"/>
            <a:ext cx="6400800" cy="274320"/>
          </a:xfrm>
          <a:prstGeom prst="rect">
            <a:avLst/>
          </a:prstGeom>
          <a:noFill/>
          <a:ln/>
        </p:spPr>
        <p:txBody>
          <a:bodyPr wrap="square" lIns="0" tIns="0" rIns="0" bIns="0" rtlCol="0" anchor="ctr"/>
          <a:lstStyle/>
          <a:p>
            <a:pPr marL="0" indent="0">
              <a:buNone/>
            </a:pPr>
            <a:r>
              <a:rPr lang="en-US" sz="1000" dirty="0">
                <a:solidFill>
                  <a:srgbClr val="5B6B8C"/>
                </a:solidFill>
                <a:latin typeface="Calibri" pitchFamily="34" charset="0"/>
                <a:ea typeface="Calibri" pitchFamily="34" charset="-122"/>
                <a:cs typeface="Calibri" pitchFamily="34" charset="-120"/>
              </a:rPr>
              <a:t>AI-Driven Security Framework for Drone Networks</a:t>
            </a:r>
            <a:endParaRPr lang="en-US" sz="1000" dirty="0"/>
          </a:p>
        </p:txBody>
      </p:sp>
      <p:sp>
        <p:nvSpPr>
          <p:cNvPr id="11" name="Text 9"/>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METHODOLOGY</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How the Study Was Carried Out</a:t>
            </a:r>
            <a:endParaRPr lang="en-US" sz="3000" dirty="0"/>
          </a:p>
        </p:txBody>
      </p:sp>
      <p:sp>
        <p:nvSpPr>
          <p:cNvPr id="4" name="Shape 2"/>
          <p:cNvSpPr/>
          <p:nvPr/>
        </p:nvSpPr>
        <p:spPr>
          <a:xfrm>
            <a:off x="548640" y="1645920"/>
            <a:ext cx="11064240" cy="713232"/>
          </a:xfrm>
          <a:prstGeom prst="roundRect">
            <a:avLst>
              <a:gd name="adj" fmla="val 8974"/>
            </a:avLst>
          </a:prstGeom>
          <a:solidFill>
            <a:srgbClr val="FFFFFF"/>
          </a:solidFill>
          <a:ln w="12700">
            <a:solidFill>
              <a:srgbClr val="D7E0F0"/>
            </a:solidFill>
            <a:prstDash val="solid"/>
          </a:ln>
        </p:spPr>
        <p:txBody>
          <a:bodyPr/>
          <a:lstStyle/>
          <a:p>
            <a:endParaRPr lang="en-IN"/>
          </a:p>
        </p:txBody>
      </p:sp>
      <p:sp>
        <p:nvSpPr>
          <p:cNvPr id="5" name="Shape 3"/>
          <p:cNvSpPr/>
          <p:nvPr/>
        </p:nvSpPr>
        <p:spPr>
          <a:xfrm>
            <a:off x="685800" y="1764792"/>
            <a:ext cx="1737360" cy="475488"/>
          </a:xfrm>
          <a:prstGeom prst="roundRect">
            <a:avLst>
              <a:gd name="adj" fmla="val 50000"/>
            </a:avLst>
          </a:prstGeom>
          <a:solidFill>
            <a:srgbClr val="12233F"/>
          </a:solidFill>
          <a:ln/>
        </p:spPr>
        <p:txBody>
          <a:bodyPr/>
          <a:lstStyle/>
          <a:p>
            <a:endParaRPr lang="en-IN"/>
          </a:p>
        </p:txBody>
      </p:sp>
      <p:sp>
        <p:nvSpPr>
          <p:cNvPr id="6" name="Text 4"/>
          <p:cNvSpPr txBox="1"/>
          <p:nvPr/>
        </p:nvSpPr>
        <p:spPr>
          <a:xfrm>
            <a:off x="685800" y="1764792"/>
            <a:ext cx="1737360" cy="475488"/>
          </a:xfrm>
          <a:prstGeom prst="rect">
            <a:avLst/>
          </a:prstGeom>
          <a:noFill/>
          <a:ln/>
        </p:spPr>
        <p:txBody>
          <a:bodyPr wrap="square" lIns="0" tIns="0" rIns="0" bIns="0"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Approach</a:t>
            </a:r>
            <a:endParaRPr lang="en-US" sz="1250" dirty="0"/>
          </a:p>
        </p:txBody>
      </p:sp>
      <p:sp>
        <p:nvSpPr>
          <p:cNvPr id="7" name="Text 5"/>
          <p:cNvSpPr txBox="1"/>
          <p:nvPr/>
        </p:nvSpPr>
        <p:spPr>
          <a:xfrm>
            <a:off x="2606040" y="1645920"/>
            <a:ext cx="8778240" cy="713232"/>
          </a:xfrm>
          <a:prstGeom prst="rect">
            <a:avLst/>
          </a:prstGeom>
          <a:noFill/>
          <a:ln/>
        </p:spPr>
        <p:txBody>
          <a:bodyPr wrap="square" lIns="0" tIns="0" rIns="0" bIns="0" rtlCol="0" anchor="ctr"/>
          <a:lstStyle/>
          <a:p>
            <a:pPr marL="0" indent="0">
              <a:buNone/>
            </a:pPr>
            <a:r>
              <a:rPr lang="en-US" sz="1350" dirty="0">
                <a:solidFill>
                  <a:srgbClr val="12233F"/>
                </a:solidFill>
                <a:latin typeface="Calibri" pitchFamily="34" charset="0"/>
                <a:ea typeface="Calibri" pitchFamily="34" charset="-122"/>
                <a:cs typeface="Calibri" pitchFamily="34" charset="-120"/>
              </a:rPr>
              <a:t>A quantitative design — the study relies on numbers and measurable results, not opinions.</a:t>
            </a:r>
            <a:endParaRPr lang="en-US" sz="1350" dirty="0"/>
          </a:p>
        </p:txBody>
      </p:sp>
      <p:sp>
        <p:nvSpPr>
          <p:cNvPr id="8" name="Shape 6"/>
          <p:cNvSpPr/>
          <p:nvPr/>
        </p:nvSpPr>
        <p:spPr>
          <a:xfrm>
            <a:off x="548640" y="2487168"/>
            <a:ext cx="11064240" cy="713232"/>
          </a:xfrm>
          <a:prstGeom prst="roundRect">
            <a:avLst>
              <a:gd name="adj" fmla="val 8974"/>
            </a:avLst>
          </a:prstGeom>
          <a:solidFill>
            <a:srgbClr val="FFFFFF"/>
          </a:solidFill>
          <a:ln w="12700">
            <a:solidFill>
              <a:srgbClr val="D7E0F0"/>
            </a:solidFill>
            <a:prstDash val="solid"/>
          </a:ln>
        </p:spPr>
        <p:txBody>
          <a:bodyPr/>
          <a:lstStyle/>
          <a:p>
            <a:endParaRPr lang="en-IN"/>
          </a:p>
        </p:txBody>
      </p:sp>
      <p:sp>
        <p:nvSpPr>
          <p:cNvPr id="9" name="Shape 7"/>
          <p:cNvSpPr/>
          <p:nvPr/>
        </p:nvSpPr>
        <p:spPr>
          <a:xfrm>
            <a:off x="685800" y="2606040"/>
            <a:ext cx="1737360" cy="475488"/>
          </a:xfrm>
          <a:prstGeom prst="roundRect">
            <a:avLst>
              <a:gd name="adj" fmla="val 50000"/>
            </a:avLst>
          </a:prstGeom>
          <a:solidFill>
            <a:srgbClr val="12233F"/>
          </a:solidFill>
          <a:ln/>
        </p:spPr>
        <p:txBody>
          <a:bodyPr/>
          <a:lstStyle/>
          <a:p>
            <a:endParaRPr lang="en-IN"/>
          </a:p>
        </p:txBody>
      </p:sp>
      <p:sp>
        <p:nvSpPr>
          <p:cNvPr id="10" name="Text 8"/>
          <p:cNvSpPr txBox="1"/>
          <p:nvPr/>
        </p:nvSpPr>
        <p:spPr>
          <a:xfrm>
            <a:off x="685800" y="2606040"/>
            <a:ext cx="1737360" cy="475488"/>
          </a:xfrm>
          <a:prstGeom prst="rect">
            <a:avLst/>
          </a:prstGeom>
          <a:noFill/>
          <a:ln/>
        </p:spPr>
        <p:txBody>
          <a:bodyPr wrap="square" lIns="0" tIns="0" rIns="0" bIns="0"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Data</a:t>
            </a:r>
            <a:endParaRPr lang="en-US" sz="1250" dirty="0"/>
          </a:p>
        </p:txBody>
      </p:sp>
      <p:sp>
        <p:nvSpPr>
          <p:cNvPr id="11" name="Text 9"/>
          <p:cNvSpPr txBox="1"/>
          <p:nvPr/>
        </p:nvSpPr>
        <p:spPr>
          <a:xfrm>
            <a:off x="2606040" y="2487168"/>
            <a:ext cx="8778240" cy="713232"/>
          </a:xfrm>
          <a:prstGeom prst="rect">
            <a:avLst/>
          </a:prstGeom>
          <a:noFill/>
          <a:ln/>
        </p:spPr>
        <p:txBody>
          <a:bodyPr wrap="square" lIns="0" tIns="0" rIns="0" bIns="0" rtlCol="0" anchor="ctr"/>
          <a:lstStyle/>
          <a:p>
            <a:pPr marL="0" indent="0">
              <a:buNone/>
            </a:pPr>
            <a:r>
              <a:rPr lang="en-US" sz="1350" dirty="0">
                <a:solidFill>
                  <a:srgbClr val="12233F"/>
                </a:solidFill>
                <a:latin typeface="Calibri" pitchFamily="34" charset="0"/>
                <a:ea typeface="Calibri" pitchFamily="34" charset="-122"/>
                <a:cs typeface="Calibri" pitchFamily="34" charset="-120"/>
              </a:rPr>
              <a:t>Secondary data from a public UAV traffic dataset (UAVIDS-2025).</a:t>
            </a:r>
            <a:endParaRPr lang="en-US" sz="1350" dirty="0"/>
          </a:p>
        </p:txBody>
      </p:sp>
      <p:sp>
        <p:nvSpPr>
          <p:cNvPr id="12" name="Shape 10"/>
          <p:cNvSpPr/>
          <p:nvPr/>
        </p:nvSpPr>
        <p:spPr>
          <a:xfrm>
            <a:off x="548640" y="3328416"/>
            <a:ext cx="11064240" cy="713232"/>
          </a:xfrm>
          <a:prstGeom prst="roundRect">
            <a:avLst>
              <a:gd name="adj" fmla="val 8974"/>
            </a:avLst>
          </a:prstGeom>
          <a:solidFill>
            <a:srgbClr val="FFFFFF"/>
          </a:solidFill>
          <a:ln w="12700">
            <a:solidFill>
              <a:srgbClr val="D7E0F0"/>
            </a:solidFill>
            <a:prstDash val="solid"/>
          </a:ln>
        </p:spPr>
        <p:txBody>
          <a:bodyPr/>
          <a:lstStyle/>
          <a:p>
            <a:endParaRPr lang="en-IN"/>
          </a:p>
        </p:txBody>
      </p:sp>
      <p:sp>
        <p:nvSpPr>
          <p:cNvPr id="13" name="Shape 11"/>
          <p:cNvSpPr/>
          <p:nvPr/>
        </p:nvSpPr>
        <p:spPr>
          <a:xfrm>
            <a:off x="685800" y="3447288"/>
            <a:ext cx="1737360" cy="475488"/>
          </a:xfrm>
          <a:prstGeom prst="roundRect">
            <a:avLst>
              <a:gd name="adj" fmla="val 50000"/>
            </a:avLst>
          </a:prstGeom>
          <a:solidFill>
            <a:srgbClr val="12233F"/>
          </a:solidFill>
          <a:ln/>
        </p:spPr>
        <p:txBody>
          <a:bodyPr/>
          <a:lstStyle/>
          <a:p>
            <a:endParaRPr lang="en-IN"/>
          </a:p>
        </p:txBody>
      </p:sp>
      <p:sp>
        <p:nvSpPr>
          <p:cNvPr id="14" name="Text 12"/>
          <p:cNvSpPr txBox="1"/>
          <p:nvPr/>
        </p:nvSpPr>
        <p:spPr>
          <a:xfrm>
            <a:off x="685800" y="3447288"/>
            <a:ext cx="1737360" cy="475488"/>
          </a:xfrm>
          <a:prstGeom prst="rect">
            <a:avLst/>
          </a:prstGeom>
          <a:noFill/>
          <a:ln/>
        </p:spPr>
        <p:txBody>
          <a:bodyPr wrap="square" lIns="0" tIns="0" rIns="0" bIns="0"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Tools</a:t>
            </a:r>
            <a:endParaRPr lang="en-US" sz="1250" dirty="0"/>
          </a:p>
        </p:txBody>
      </p:sp>
      <p:sp>
        <p:nvSpPr>
          <p:cNvPr id="15" name="Text 13"/>
          <p:cNvSpPr txBox="1"/>
          <p:nvPr/>
        </p:nvSpPr>
        <p:spPr>
          <a:xfrm>
            <a:off x="2606040" y="3328416"/>
            <a:ext cx="8778240" cy="713232"/>
          </a:xfrm>
          <a:prstGeom prst="rect">
            <a:avLst/>
          </a:prstGeom>
          <a:noFill/>
          <a:ln/>
        </p:spPr>
        <p:txBody>
          <a:bodyPr wrap="square" lIns="0" tIns="0" rIns="0" bIns="0" rtlCol="0" anchor="ctr"/>
          <a:lstStyle/>
          <a:p>
            <a:pPr marL="0" indent="0">
              <a:buNone/>
            </a:pPr>
            <a:r>
              <a:rPr lang="en-US" sz="1350" dirty="0">
                <a:solidFill>
                  <a:srgbClr val="12233F"/>
                </a:solidFill>
                <a:latin typeface="Calibri" pitchFamily="34" charset="0"/>
                <a:ea typeface="Calibri" pitchFamily="34" charset="-122"/>
                <a:cs typeface="Calibri" pitchFamily="34" charset="-120"/>
              </a:rPr>
              <a:t>Python, using pandas, scikit-learn, Matplotlib and Seaborn.</a:t>
            </a:r>
            <a:endParaRPr lang="en-US" sz="1350" dirty="0"/>
          </a:p>
        </p:txBody>
      </p:sp>
      <p:sp>
        <p:nvSpPr>
          <p:cNvPr id="16" name="Shape 14"/>
          <p:cNvSpPr/>
          <p:nvPr/>
        </p:nvSpPr>
        <p:spPr>
          <a:xfrm>
            <a:off x="548640" y="4169664"/>
            <a:ext cx="11064240" cy="713232"/>
          </a:xfrm>
          <a:prstGeom prst="roundRect">
            <a:avLst>
              <a:gd name="adj" fmla="val 8974"/>
            </a:avLst>
          </a:prstGeom>
          <a:solidFill>
            <a:srgbClr val="FFFFFF"/>
          </a:solidFill>
          <a:ln w="12700">
            <a:solidFill>
              <a:srgbClr val="D7E0F0"/>
            </a:solidFill>
            <a:prstDash val="solid"/>
          </a:ln>
        </p:spPr>
        <p:txBody>
          <a:bodyPr/>
          <a:lstStyle/>
          <a:p>
            <a:endParaRPr lang="en-IN"/>
          </a:p>
        </p:txBody>
      </p:sp>
      <p:sp>
        <p:nvSpPr>
          <p:cNvPr id="17" name="Shape 15"/>
          <p:cNvSpPr/>
          <p:nvPr/>
        </p:nvSpPr>
        <p:spPr>
          <a:xfrm>
            <a:off x="685800" y="4288536"/>
            <a:ext cx="1737360" cy="475488"/>
          </a:xfrm>
          <a:prstGeom prst="roundRect">
            <a:avLst>
              <a:gd name="adj" fmla="val 50000"/>
            </a:avLst>
          </a:prstGeom>
          <a:solidFill>
            <a:srgbClr val="12233F"/>
          </a:solidFill>
          <a:ln/>
        </p:spPr>
        <p:txBody>
          <a:bodyPr/>
          <a:lstStyle/>
          <a:p>
            <a:endParaRPr lang="en-IN"/>
          </a:p>
        </p:txBody>
      </p:sp>
      <p:sp>
        <p:nvSpPr>
          <p:cNvPr id="18" name="Text 16"/>
          <p:cNvSpPr txBox="1"/>
          <p:nvPr/>
        </p:nvSpPr>
        <p:spPr>
          <a:xfrm>
            <a:off x="685800" y="4288536"/>
            <a:ext cx="1737360" cy="475488"/>
          </a:xfrm>
          <a:prstGeom prst="rect">
            <a:avLst/>
          </a:prstGeom>
          <a:noFill/>
          <a:ln/>
        </p:spPr>
        <p:txBody>
          <a:bodyPr wrap="square" lIns="0" tIns="0" rIns="0" bIns="0"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Platform</a:t>
            </a:r>
            <a:endParaRPr lang="en-US" sz="1250" dirty="0"/>
          </a:p>
        </p:txBody>
      </p:sp>
      <p:sp>
        <p:nvSpPr>
          <p:cNvPr id="19" name="Text 17"/>
          <p:cNvSpPr txBox="1"/>
          <p:nvPr/>
        </p:nvSpPr>
        <p:spPr>
          <a:xfrm>
            <a:off x="2606040" y="4169664"/>
            <a:ext cx="8778240" cy="713232"/>
          </a:xfrm>
          <a:prstGeom prst="rect">
            <a:avLst/>
          </a:prstGeom>
          <a:noFill/>
          <a:ln/>
        </p:spPr>
        <p:txBody>
          <a:bodyPr wrap="square" lIns="0" tIns="0" rIns="0" bIns="0" rtlCol="0" anchor="ctr"/>
          <a:lstStyle/>
          <a:p>
            <a:pPr marL="0" indent="0">
              <a:buNone/>
            </a:pPr>
            <a:r>
              <a:rPr lang="en-US" sz="1350" dirty="0">
                <a:solidFill>
                  <a:srgbClr val="12233F"/>
                </a:solidFill>
                <a:latin typeface="Calibri" pitchFamily="34" charset="0"/>
                <a:ea typeface="Calibri" pitchFamily="34" charset="-122"/>
                <a:cs typeface="Calibri" pitchFamily="34" charset="-120"/>
              </a:rPr>
              <a:t>Google Colab (cloud notebooks), cross-checked on Jupyter Notebook.</a:t>
            </a:r>
            <a:endParaRPr lang="en-US" sz="1350" dirty="0"/>
          </a:p>
        </p:txBody>
      </p:sp>
      <p:sp>
        <p:nvSpPr>
          <p:cNvPr id="20" name="Shape 18"/>
          <p:cNvSpPr/>
          <p:nvPr/>
        </p:nvSpPr>
        <p:spPr>
          <a:xfrm>
            <a:off x="548640" y="5010912"/>
            <a:ext cx="11064240" cy="713232"/>
          </a:xfrm>
          <a:prstGeom prst="roundRect">
            <a:avLst>
              <a:gd name="adj" fmla="val 8974"/>
            </a:avLst>
          </a:prstGeom>
          <a:solidFill>
            <a:srgbClr val="FFFFFF"/>
          </a:solidFill>
          <a:ln w="12700">
            <a:solidFill>
              <a:srgbClr val="D7E0F0"/>
            </a:solidFill>
            <a:prstDash val="solid"/>
          </a:ln>
        </p:spPr>
        <p:txBody>
          <a:bodyPr/>
          <a:lstStyle/>
          <a:p>
            <a:endParaRPr lang="en-IN"/>
          </a:p>
        </p:txBody>
      </p:sp>
      <p:sp>
        <p:nvSpPr>
          <p:cNvPr id="21" name="Shape 19"/>
          <p:cNvSpPr/>
          <p:nvPr/>
        </p:nvSpPr>
        <p:spPr>
          <a:xfrm>
            <a:off x="685800" y="5129784"/>
            <a:ext cx="1737360" cy="475488"/>
          </a:xfrm>
          <a:prstGeom prst="roundRect">
            <a:avLst>
              <a:gd name="adj" fmla="val 50000"/>
            </a:avLst>
          </a:prstGeom>
          <a:solidFill>
            <a:srgbClr val="12233F"/>
          </a:solidFill>
          <a:ln/>
        </p:spPr>
        <p:txBody>
          <a:bodyPr/>
          <a:lstStyle/>
          <a:p>
            <a:endParaRPr lang="en-IN"/>
          </a:p>
        </p:txBody>
      </p:sp>
      <p:sp>
        <p:nvSpPr>
          <p:cNvPr id="22" name="Text 20"/>
          <p:cNvSpPr txBox="1"/>
          <p:nvPr/>
        </p:nvSpPr>
        <p:spPr>
          <a:xfrm>
            <a:off x="685800" y="5129784"/>
            <a:ext cx="1737360" cy="475488"/>
          </a:xfrm>
          <a:prstGeom prst="rect">
            <a:avLst/>
          </a:prstGeom>
          <a:noFill/>
          <a:ln/>
        </p:spPr>
        <p:txBody>
          <a:bodyPr wrap="square" lIns="0" tIns="0" rIns="0" bIns="0"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Testing</a:t>
            </a:r>
            <a:endParaRPr lang="en-US" sz="1250" dirty="0"/>
          </a:p>
        </p:txBody>
      </p:sp>
      <p:sp>
        <p:nvSpPr>
          <p:cNvPr id="23" name="Text 21"/>
          <p:cNvSpPr txBox="1"/>
          <p:nvPr/>
        </p:nvSpPr>
        <p:spPr>
          <a:xfrm>
            <a:off x="2606040" y="5010912"/>
            <a:ext cx="8778240" cy="713232"/>
          </a:xfrm>
          <a:prstGeom prst="rect">
            <a:avLst/>
          </a:prstGeom>
          <a:noFill/>
          <a:ln/>
        </p:spPr>
        <p:txBody>
          <a:bodyPr wrap="square" lIns="0" tIns="0" rIns="0" bIns="0" rtlCol="0" anchor="ctr"/>
          <a:lstStyle/>
          <a:p>
            <a:pPr marL="0" indent="0">
              <a:buNone/>
            </a:pPr>
            <a:r>
              <a:rPr lang="en-US" sz="1350" dirty="0">
                <a:solidFill>
                  <a:srgbClr val="12233F"/>
                </a:solidFill>
                <a:latin typeface="Calibri" pitchFamily="34" charset="0"/>
                <a:ea typeface="Calibri" pitchFamily="34" charset="-122"/>
                <a:cs typeface="Calibri" pitchFamily="34" charset="-120"/>
              </a:rPr>
              <a:t>Same train/test split and metrics used for every model, for a fair comparison.</a:t>
            </a:r>
            <a:endParaRPr lang="en-US" sz="1350" dirty="0"/>
          </a:p>
        </p:txBody>
      </p:sp>
      <p:sp>
        <p:nvSpPr>
          <p:cNvPr id="24" name="Text 22"/>
          <p:cNvSpPr txBox="1"/>
          <p:nvPr/>
        </p:nvSpPr>
        <p:spPr>
          <a:xfrm>
            <a:off x="548640" y="5907024"/>
            <a:ext cx="54864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(Ashraf et al., 2023)</a:t>
            </a:r>
            <a:endParaRPr lang="en-US" sz="1050" dirty="0"/>
          </a:p>
        </p:txBody>
      </p:sp>
      <p:sp>
        <p:nvSpPr>
          <p:cNvPr id="26" name="Text 24"/>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METHODOLOGY</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The Dataset: UAVIDS-2025</a:t>
            </a:r>
            <a:endParaRPr lang="en-US" sz="3000" dirty="0"/>
          </a:p>
        </p:txBody>
      </p:sp>
      <p:sp>
        <p:nvSpPr>
          <p:cNvPr id="4" name="Text 2"/>
          <p:cNvSpPr txBox="1"/>
          <p:nvPr/>
        </p:nvSpPr>
        <p:spPr>
          <a:xfrm>
            <a:off x="548640" y="1828800"/>
            <a:ext cx="5486400" cy="3840480"/>
          </a:xfrm>
          <a:prstGeom prst="rect">
            <a:avLst/>
          </a:prstGeom>
          <a:noFill/>
          <a:ln/>
        </p:spPr>
        <p:txBody>
          <a:bodyPr wrap="square" lIns="0" tIns="0" rIns="0" bIns="0" rtlCol="0" anchor="t"/>
          <a:lstStyle/>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122,171 labelled network flows between drones and ground control.</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Each flow records things like packets sent, bytes, delay, jitter and drop rate.</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Five traffic types: Normal, Blackhole, Wormhole, Sybil and Flooding.</a:t>
            </a:r>
            <a:endParaRPr lang="en-US" sz="1550" dirty="0"/>
          </a:p>
          <a:p>
            <a:pPr marL="228600" indent="-228600">
              <a:spcAft>
                <a:spcPts val="1400"/>
              </a:spcAft>
              <a:buSzPct val="100000"/>
              <a:buChar char="•"/>
            </a:pPr>
            <a:r>
              <a:rPr lang="en-US" sz="1550" dirty="0">
                <a:solidFill>
                  <a:srgbClr val="12233F"/>
                </a:solidFill>
                <a:latin typeface="Calibri" pitchFamily="34" charset="0"/>
                <a:ea typeface="Calibri" pitchFamily="34" charset="-122"/>
                <a:cs typeface="Calibri" pitchFamily="34" charset="-120"/>
              </a:rPr>
              <a:t>A held-out test set of 24,435 flows was kept aside to fairly judge every model.</a:t>
            </a:r>
            <a:endParaRPr lang="en-US" sz="1550" dirty="0"/>
          </a:p>
        </p:txBody>
      </p:sp>
      <p:sp>
        <p:nvSpPr>
          <p:cNvPr id="5" name="Shape 3"/>
          <p:cNvSpPr/>
          <p:nvPr/>
        </p:nvSpPr>
        <p:spPr>
          <a:xfrm>
            <a:off x="6583680" y="1874520"/>
            <a:ext cx="2468880" cy="1554480"/>
          </a:xfrm>
          <a:prstGeom prst="roundRect">
            <a:avLst>
              <a:gd name="adj" fmla="val 4706"/>
            </a:avLst>
          </a:prstGeom>
          <a:solidFill>
            <a:srgbClr val="12233F"/>
          </a:solidFill>
          <a:ln/>
        </p:spPr>
        <p:txBody>
          <a:bodyPr/>
          <a:lstStyle/>
          <a:p>
            <a:endParaRPr lang="en-IN"/>
          </a:p>
        </p:txBody>
      </p:sp>
      <p:sp>
        <p:nvSpPr>
          <p:cNvPr id="6" name="Text 4"/>
          <p:cNvSpPr txBox="1"/>
          <p:nvPr/>
        </p:nvSpPr>
        <p:spPr>
          <a:xfrm>
            <a:off x="6583680" y="2075688"/>
            <a:ext cx="2468880" cy="731520"/>
          </a:xfrm>
          <a:prstGeom prst="rect">
            <a:avLst/>
          </a:prstGeom>
          <a:noFill/>
          <a:ln/>
        </p:spPr>
        <p:txBody>
          <a:bodyPr wrap="square" lIns="0" tIns="0" rIns="0" bIns="0" rtlCol="0" anchor="ctr"/>
          <a:lstStyle/>
          <a:p>
            <a:pPr marL="0" indent="0" algn="ctr">
              <a:buNone/>
            </a:pPr>
            <a:r>
              <a:rPr lang="en-US" sz="3000" b="1" dirty="0">
                <a:solidFill>
                  <a:srgbClr val="2EC4B6"/>
                </a:solidFill>
                <a:latin typeface="Cambria" pitchFamily="34" charset="0"/>
                <a:ea typeface="Cambria" pitchFamily="34" charset="-122"/>
                <a:cs typeface="Cambria" pitchFamily="34" charset="-120"/>
              </a:rPr>
              <a:t>122,171</a:t>
            </a:r>
            <a:endParaRPr lang="en-US" sz="3000" dirty="0"/>
          </a:p>
        </p:txBody>
      </p:sp>
      <p:sp>
        <p:nvSpPr>
          <p:cNvPr id="7" name="Text 5"/>
          <p:cNvSpPr txBox="1"/>
          <p:nvPr/>
        </p:nvSpPr>
        <p:spPr>
          <a:xfrm>
            <a:off x="6583680" y="2834640"/>
            <a:ext cx="2468880" cy="457200"/>
          </a:xfrm>
          <a:prstGeom prst="rect">
            <a:avLst/>
          </a:prstGeom>
          <a:noFill/>
          <a:ln/>
        </p:spPr>
        <p:txBody>
          <a:bodyPr wrap="square" lIns="0" tIns="0" rIns="0" bIns="0" rtlCol="0" anchor="ctr"/>
          <a:lstStyle/>
          <a:p>
            <a:pPr marL="0" indent="0" algn="ctr">
              <a:buNone/>
            </a:pPr>
            <a:r>
              <a:rPr lang="en-US" sz="1250" dirty="0">
                <a:solidFill>
                  <a:srgbClr val="FFFFFF"/>
                </a:solidFill>
                <a:latin typeface="Calibri" pitchFamily="34" charset="0"/>
                <a:ea typeface="Calibri" pitchFamily="34" charset="-122"/>
                <a:cs typeface="Calibri" pitchFamily="34" charset="-120"/>
              </a:rPr>
              <a:t>Total flows</a:t>
            </a:r>
            <a:endParaRPr lang="en-US" sz="1250" dirty="0"/>
          </a:p>
        </p:txBody>
      </p:sp>
      <p:sp>
        <p:nvSpPr>
          <p:cNvPr id="8" name="Shape 6"/>
          <p:cNvSpPr/>
          <p:nvPr/>
        </p:nvSpPr>
        <p:spPr>
          <a:xfrm>
            <a:off x="9235440" y="1874520"/>
            <a:ext cx="2468880" cy="1554480"/>
          </a:xfrm>
          <a:prstGeom prst="roundRect">
            <a:avLst>
              <a:gd name="adj" fmla="val 4706"/>
            </a:avLst>
          </a:prstGeom>
          <a:solidFill>
            <a:srgbClr val="12233F"/>
          </a:solidFill>
          <a:ln/>
        </p:spPr>
        <p:txBody>
          <a:bodyPr/>
          <a:lstStyle/>
          <a:p>
            <a:endParaRPr lang="en-IN"/>
          </a:p>
        </p:txBody>
      </p:sp>
      <p:sp>
        <p:nvSpPr>
          <p:cNvPr id="9" name="Text 7"/>
          <p:cNvSpPr txBox="1"/>
          <p:nvPr/>
        </p:nvSpPr>
        <p:spPr>
          <a:xfrm>
            <a:off x="9235440" y="2075688"/>
            <a:ext cx="2468880" cy="731520"/>
          </a:xfrm>
          <a:prstGeom prst="rect">
            <a:avLst/>
          </a:prstGeom>
          <a:noFill/>
          <a:ln/>
        </p:spPr>
        <p:txBody>
          <a:bodyPr wrap="square" lIns="0" tIns="0" rIns="0" bIns="0" rtlCol="0" anchor="ctr"/>
          <a:lstStyle/>
          <a:p>
            <a:pPr marL="0" indent="0" algn="ctr">
              <a:buNone/>
            </a:pPr>
            <a:r>
              <a:rPr lang="en-US" sz="3000" b="1" dirty="0">
                <a:solidFill>
                  <a:srgbClr val="2EC4B6"/>
                </a:solidFill>
                <a:latin typeface="Cambria" pitchFamily="34" charset="0"/>
                <a:ea typeface="Cambria" pitchFamily="34" charset="-122"/>
                <a:cs typeface="Cambria" pitchFamily="34" charset="-120"/>
              </a:rPr>
              <a:t>5</a:t>
            </a:r>
            <a:endParaRPr lang="en-US" sz="3000" dirty="0"/>
          </a:p>
        </p:txBody>
      </p:sp>
      <p:sp>
        <p:nvSpPr>
          <p:cNvPr id="10" name="Text 8"/>
          <p:cNvSpPr txBox="1"/>
          <p:nvPr/>
        </p:nvSpPr>
        <p:spPr>
          <a:xfrm>
            <a:off x="9235440" y="2834640"/>
            <a:ext cx="2468880" cy="457200"/>
          </a:xfrm>
          <a:prstGeom prst="rect">
            <a:avLst/>
          </a:prstGeom>
          <a:noFill/>
          <a:ln/>
        </p:spPr>
        <p:txBody>
          <a:bodyPr wrap="square" lIns="0" tIns="0" rIns="0" bIns="0" rtlCol="0" anchor="ctr"/>
          <a:lstStyle/>
          <a:p>
            <a:pPr marL="0" indent="0" algn="ctr">
              <a:buNone/>
            </a:pPr>
            <a:r>
              <a:rPr lang="en-US" sz="1250" dirty="0">
                <a:solidFill>
                  <a:srgbClr val="FFFFFF"/>
                </a:solidFill>
                <a:latin typeface="Calibri" pitchFamily="34" charset="0"/>
                <a:ea typeface="Calibri" pitchFamily="34" charset="-122"/>
                <a:cs typeface="Calibri" pitchFamily="34" charset="-120"/>
              </a:rPr>
              <a:t>Traffic classes</a:t>
            </a:r>
            <a:endParaRPr lang="en-US" sz="1250" dirty="0"/>
          </a:p>
        </p:txBody>
      </p:sp>
      <p:sp>
        <p:nvSpPr>
          <p:cNvPr id="11" name="Shape 9"/>
          <p:cNvSpPr/>
          <p:nvPr/>
        </p:nvSpPr>
        <p:spPr>
          <a:xfrm>
            <a:off x="6583680" y="3611880"/>
            <a:ext cx="2468880" cy="1554480"/>
          </a:xfrm>
          <a:prstGeom prst="roundRect">
            <a:avLst>
              <a:gd name="adj" fmla="val 4706"/>
            </a:avLst>
          </a:prstGeom>
          <a:solidFill>
            <a:srgbClr val="12233F"/>
          </a:solidFill>
          <a:ln/>
        </p:spPr>
        <p:txBody>
          <a:bodyPr/>
          <a:lstStyle/>
          <a:p>
            <a:endParaRPr lang="en-IN"/>
          </a:p>
        </p:txBody>
      </p:sp>
      <p:sp>
        <p:nvSpPr>
          <p:cNvPr id="12" name="Text 10"/>
          <p:cNvSpPr txBox="1"/>
          <p:nvPr/>
        </p:nvSpPr>
        <p:spPr>
          <a:xfrm>
            <a:off x="6583680" y="3813048"/>
            <a:ext cx="2468880" cy="731520"/>
          </a:xfrm>
          <a:prstGeom prst="rect">
            <a:avLst/>
          </a:prstGeom>
          <a:noFill/>
          <a:ln/>
        </p:spPr>
        <p:txBody>
          <a:bodyPr wrap="square" lIns="0" tIns="0" rIns="0" bIns="0" rtlCol="0" anchor="ctr"/>
          <a:lstStyle/>
          <a:p>
            <a:pPr marL="0" indent="0" algn="ctr">
              <a:buNone/>
            </a:pPr>
            <a:r>
              <a:rPr lang="en-US" sz="3000" b="1" dirty="0">
                <a:solidFill>
                  <a:srgbClr val="2EC4B6"/>
                </a:solidFill>
                <a:latin typeface="Cambria" pitchFamily="34" charset="0"/>
                <a:ea typeface="Cambria" pitchFamily="34" charset="-122"/>
                <a:cs typeface="Cambria" pitchFamily="34" charset="-120"/>
              </a:rPr>
              <a:t>24,435</a:t>
            </a:r>
            <a:endParaRPr lang="en-US" sz="3000" dirty="0"/>
          </a:p>
        </p:txBody>
      </p:sp>
      <p:sp>
        <p:nvSpPr>
          <p:cNvPr id="13" name="Text 11"/>
          <p:cNvSpPr txBox="1"/>
          <p:nvPr/>
        </p:nvSpPr>
        <p:spPr>
          <a:xfrm>
            <a:off x="6583680" y="4572000"/>
            <a:ext cx="2468880" cy="457200"/>
          </a:xfrm>
          <a:prstGeom prst="rect">
            <a:avLst/>
          </a:prstGeom>
          <a:noFill/>
          <a:ln/>
        </p:spPr>
        <p:txBody>
          <a:bodyPr wrap="square" lIns="0" tIns="0" rIns="0" bIns="0" rtlCol="0" anchor="ctr"/>
          <a:lstStyle/>
          <a:p>
            <a:pPr marL="0" indent="0" algn="ctr">
              <a:buNone/>
            </a:pPr>
            <a:r>
              <a:rPr lang="en-US" sz="1250" dirty="0">
                <a:solidFill>
                  <a:srgbClr val="FFFFFF"/>
                </a:solidFill>
                <a:latin typeface="Calibri" pitchFamily="34" charset="0"/>
                <a:ea typeface="Calibri" pitchFamily="34" charset="-122"/>
                <a:cs typeface="Calibri" pitchFamily="34" charset="-120"/>
              </a:rPr>
              <a:t>Test-set flows</a:t>
            </a:r>
            <a:endParaRPr lang="en-US" sz="1250" dirty="0"/>
          </a:p>
        </p:txBody>
      </p:sp>
      <p:sp>
        <p:nvSpPr>
          <p:cNvPr id="14" name="Shape 12"/>
          <p:cNvSpPr/>
          <p:nvPr/>
        </p:nvSpPr>
        <p:spPr>
          <a:xfrm>
            <a:off x="9235440" y="3611880"/>
            <a:ext cx="2468880" cy="1554480"/>
          </a:xfrm>
          <a:prstGeom prst="roundRect">
            <a:avLst>
              <a:gd name="adj" fmla="val 4706"/>
            </a:avLst>
          </a:prstGeom>
          <a:solidFill>
            <a:srgbClr val="12233F"/>
          </a:solidFill>
          <a:ln/>
        </p:spPr>
        <p:txBody>
          <a:bodyPr/>
          <a:lstStyle/>
          <a:p>
            <a:endParaRPr lang="en-IN"/>
          </a:p>
        </p:txBody>
      </p:sp>
      <p:sp>
        <p:nvSpPr>
          <p:cNvPr id="15" name="Text 13"/>
          <p:cNvSpPr txBox="1"/>
          <p:nvPr/>
        </p:nvSpPr>
        <p:spPr>
          <a:xfrm>
            <a:off x="9235440" y="3813048"/>
            <a:ext cx="2468880" cy="731520"/>
          </a:xfrm>
          <a:prstGeom prst="rect">
            <a:avLst/>
          </a:prstGeom>
          <a:noFill/>
          <a:ln/>
        </p:spPr>
        <p:txBody>
          <a:bodyPr wrap="square" lIns="0" tIns="0" rIns="0" bIns="0" rtlCol="0" anchor="ctr"/>
          <a:lstStyle/>
          <a:p>
            <a:pPr marL="0" indent="0" algn="ctr">
              <a:buNone/>
            </a:pPr>
            <a:r>
              <a:rPr lang="en-US" sz="3000" b="1" dirty="0">
                <a:solidFill>
                  <a:srgbClr val="2EC4B6"/>
                </a:solidFill>
                <a:latin typeface="Cambria" pitchFamily="34" charset="0"/>
                <a:ea typeface="Cambria" pitchFamily="34" charset="-122"/>
                <a:cs typeface="Cambria" pitchFamily="34" charset="-120"/>
              </a:rPr>
              <a:t>16</a:t>
            </a:r>
            <a:endParaRPr lang="en-US" sz="3000" dirty="0"/>
          </a:p>
        </p:txBody>
      </p:sp>
      <p:sp>
        <p:nvSpPr>
          <p:cNvPr id="16" name="Text 14"/>
          <p:cNvSpPr txBox="1"/>
          <p:nvPr/>
        </p:nvSpPr>
        <p:spPr>
          <a:xfrm>
            <a:off x="9235440" y="4572000"/>
            <a:ext cx="2468880" cy="457200"/>
          </a:xfrm>
          <a:prstGeom prst="rect">
            <a:avLst/>
          </a:prstGeom>
          <a:noFill/>
          <a:ln/>
        </p:spPr>
        <p:txBody>
          <a:bodyPr wrap="square" lIns="0" tIns="0" rIns="0" bIns="0" rtlCol="0" anchor="ctr"/>
          <a:lstStyle/>
          <a:p>
            <a:pPr marL="0" indent="0" algn="ctr">
              <a:buNone/>
            </a:pPr>
            <a:r>
              <a:rPr lang="en-US" sz="1250" dirty="0">
                <a:solidFill>
                  <a:srgbClr val="FFFFFF"/>
                </a:solidFill>
                <a:latin typeface="Calibri" pitchFamily="34" charset="0"/>
                <a:ea typeface="Calibri" pitchFamily="34" charset="-122"/>
                <a:cs typeface="Calibri" pitchFamily="34" charset="-120"/>
              </a:rPr>
              <a:t>Key features used</a:t>
            </a:r>
            <a:endParaRPr lang="en-US" sz="1250" dirty="0"/>
          </a:p>
        </p:txBody>
      </p:sp>
      <p:sp>
        <p:nvSpPr>
          <p:cNvPr id="18" name="Text 16"/>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SYSTEM DESIGN</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From Raw Data to a Trained Model</a:t>
            </a:r>
            <a:endParaRPr lang="en-US" sz="3000" dirty="0"/>
          </a:p>
        </p:txBody>
      </p:sp>
      <p:sp>
        <p:nvSpPr>
          <p:cNvPr id="4" name="Shape 2"/>
          <p:cNvSpPr/>
          <p:nvPr/>
        </p:nvSpPr>
        <p:spPr>
          <a:xfrm>
            <a:off x="4233671" y="1261872"/>
            <a:ext cx="6526857" cy="5248656"/>
          </a:xfrm>
          <a:prstGeom prst="roundRect">
            <a:avLst>
              <a:gd name="adj" fmla="val 1887"/>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9.png"/>
          <p:cNvPicPr>
            <a:picLocks noChangeAspect="1"/>
          </p:cNvPicPr>
          <p:nvPr/>
        </p:nvPicPr>
        <p:blipFill>
          <a:blip r:embed="rId3"/>
          <a:srcRect/>
          <a:stretch/>
        </p:blipFill>
        <p:spPr>
          <a:xfrm>
            <a:off x="4966170" y="1371600"/>
            <a:ext cx="5061858" cy="4709160"/>
          </a:xfrm>
          <a:prstGeom prst="rect">
            <a:avLst/>
          </a:prstGeom>
        </p:spPr>
      </p:pic>
      <p:sp>
        <p:nvSpPr>
          <p:cNvPr id="6" name="Text 3"/>
          <p:cNvSpPr txBox="1"/>
          <p:nvPr/>
        </p:nvSpPr>
        <p:spPr>
          <a:xfrm>
            <a:off x="5863264" y="6195060"/>
            <a:ext cx="374904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Full workflow: from raw data to the best model</a:t>
            </a:r>
            <a:endParaRPr lang="en-US" sz="1050" dirty="0"/>
          </a:p>
        </p:txBody>
      </p:sp>
      <p:sp>
        <p:nvSpPr>
          <p:cNvPr id="7" name="Text 4"/>
          <p:cNvSpPr txBox="1"/>
          <p:nvPr/>
        </p:nvSpPr>
        <p:spPr>
          <a:xfrm>
            <a:off x="548640" y="1737360"/>
            <a:ext cx="3520440" cy="4297680"/>
          </a:xfrm>
          <a:prstGeom prst="rect">
            <a:avLst/>
          </a:prstGeom>
          <a:noFill/>
          <a:ln/>
        </p:spPr>
        <p:txBody>
          <a:bodyPr wrap="square" lIns="0" tIns="0" rIns="0" bIns="0" rtlCol="0" anchor="t"/>
          <a:lstStyle/>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Clean the data: remove duplicates and empty rows.</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Encode labels and scale numbers to a common range.</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Pick the 16 most useful features using correlation and importance checks.</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Split data 80/20 into training and test sets.</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Train four models, then pick the best-performing one.</a:t>
            </a:r>
            <a:endParaRPr lang="en-US" sz="1350" dirty="0"/>
          </a:p>
        </p:txBody>
      </p:sp>
      <p:sp>
        <p:nvSpPr>
          <p:cNvPr id="9" name="Text 6"/>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SYSTEM DESIGN</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Four Machine Learning Models Compared</a:t>
            </a:r>
            <a:endParaRPr lang="en-US" sz="3000" dirty="0"/>
          </a:p>
        </p:txBody>
      </p:sp>
      <p:sp>
        <p:nvSpPr>
          <p:cNvPr id="4" name="Shape 2"/>
          <p:cNvSpPr/>
          <p:nvPr/>
        </p:nvSpPr>
        <p:spPr>
          <a:xfrm>
            <a:off x="548640" y="1783080"/>
            <a:ext cx="2651760" cy="3566160"/>
          </a:xfrm>
          <a:prstGeom prst="roundRect">
            <a:avLst>
              <a:gd name="adj" fmla="val 275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5" name="Shape 3"/>
          <p:cNvSpPr/>
          <p:nvPr/>
        </p:nvSpPr>
        <p:spPr>
          <a:xfrm>
            <a:off x="548640" y="1783080"/>
            <a:ext cx="2651760" cy="548640"/>
          </a:xfrm>
          <a:prstGeom prst="roundRect">
            <a:avLst>
              <a:gd name="adj" fmla="val 13333"/>
            </a:avLst>
          </a:prstGeom>
          <a:solidFill>
            <a:srgbClr val="12233F"/>
          </a:solidFill>
          <a:ln/>
        </p:spPr>
        <p:txBody>
          <a:bodyPr/>
          <a:lstStyle/>
          <a:p>
            <a:endParaRPr lang="en-IN"/>
          </a:p>
        </p:txBody>
      </p:sp>
      <p:sp>
        <p:nvSpPr>
          <p:cNvPr id="6" name="Shape 4"/>
          <p:cNvSpPr/>
          <p:nvPr/>
        </p:nvSpPr>
        <p:spPr>
          <a:xfrm>
            <a:off x="548640" y="2057400"/>
            <a:ext cx="2651760" cy="274320"/>
          </a:xfrm>
          <a:prstGeom prst="rect">
            <a:avLst/>
          </a:prstGeom>
          <a:solidFill>
            <a:srgbClr val="12233F"/>
          </a:solidFill>
          <a:ln/>
        </p:spPr>
        <p:txBody>
          <a:bodyPr/>
          <a:lstStyle/>
          <a:p>
            <a:endParaRPr lang="en-IN"/>
          </a:p>
        </p:txBody>
      </p:sp>
      <p:sp>
        <p:nvSpPr>
          <p:cNvPr id="7" name="Text 5"/>
          <p:cNvSpPr txBox="1"/>
          <p:nvPr/>
        </p:nvSpPr>
        <p:spPr>
          <a:xfrm>
            <a:off x="548640" y="1783080"/>
            <a:ext cx="2651760"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Decision Tree</a:t>
            </a:r>
            <a:endParaRPr lang="en-US" sz="1400" dirty="0"/>
          </a:p>
        </p:txBody>
      </p:sp>
      <p:sp>
        <p:nvSpPr>
          <p:cNvPr id="8" name="Text 6"/>
          <p:cNvSpPr txBox="1"/>
          <p:nvPr/>
        </p:nvSpPr>
        <p:spPr>
          <a:xfrm>
            <a:off x="731520" y="2560320"/>
            <a:ext cx="2286000" cy="2606040"/>
          </a:xfrm>
          <a:prstGeom prst="rect">
            <a:avLst/>
          </a:prstGeom>
          <a:noFill/>
          <a:ln/>
        </p:spPr>
        <p:txBody>
          <a:bodyPr wrap="square" lIns="0" tIns="0" rIns="0" bIns="0" rtlCol="0" anchor="t"/>
          <a:lstStyle/>
          <a:p>
            <a:pPr marL="0" indent="0">
              <a:lnSpc>
                <a:spcPts val="1700"/>
              </a:lnSpc>
              <a:buNone/>
            </a:pPr>
            <a:r>
              <a:rPr lang="en-US" sz="1250" dirty="0">
                <a:solidFill>
                  <a:srgbClr val="12233F"/>
                </a:solidFill>
                <a:latin typeface="Calibri" pitchFamily="34" charset="0"/>
                <a:ea typeface="Calibri" pitchFamily="34" charset="-122"/>
                <a:cs typeface="Calibri" pitchFamily="34" charset="-120"/>
              </a:rPr>
              <a:t>A simple model that splits data step by step, like a flow chart of yes/no questions.</a:t>
            </a:r>
            <a:endParaRPr lang="en-US" sz="1250" dirty="0"/>
          </a:p>
        </p:txBody>
      </p:sp>
      <p:sp>
        <p:nvSpPr>
          <p:cNvPr id="9" name="Shape 7"/>
          <p:cNvSpPr/>
          <p:nvPr/>
        </p:nvSpPr>
        <p:spPr>
          <a:xfrm>
            <a:off x="3429000" y="1783080"/>
            <a:ext cx="2651760" cy="3566160"/>
          </a:xfrm>
          <a:prstGeom prst="roundRect">
            <a:avLst>
              <a:gd name="adj" fmla="val 275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10" name="Shape 8"/>
          <p:cNvSpPr/>
          <p:nvPr/>
        </p:nvSpPr>
        <p:spPr>
          <a:xfrm>
            <a:off x="3429000" y="1783080"/>
            <a:ext cx="2651760" cy="548640"/>
          </a:xfrm>
          <a:prstGeom prst="roundRect">
            <a:avLst>
              <a:gd name="adj" fmla="val 13333"/>
            </a:avLst>
          </a:prstGeom>
          <a:solidFill>
            <a:srgbClr val="12233F"/>
          </a:solidFill>
          <a:ln/>
        </p:spPr>
        <p:txBody>
          <a:bodyPr/>
          <a:lstStyle/>
          <a:p>
            <a:endParaRPr lang="en-IN"/>
          </a:p>
        </p:txBody>
      </p:sp>
      <p:sp>
        <p:nvSpPr>
          <p:cNvPr id="11" name="Shape 9"/>
          <p:cNvSpPr/>
          <p:nvPr/>
        </p:nvSpPr>
        <p:spPr>
          <a:xfrm>
            <a:off x="3429000" y="2057400"/>
            <a:ext cx="2651760" cy="274320"/>
          </a:xfrm>
          <a:prstGeom prst="rect">
            <a:avLst/>
          </a:prstGeom>
          <a:solidFill>
            <a:srgbClr val="12233F"/>
          </a:solidFill>
          <a:ln/>
        </p:spPr>
        <p:txBody>
          <a:bodyPr/>
          <a:lstStyle/>
          <a:p>
            <a:endParaRPr lang="en-IN"/>
          </a:p>
        </p:txBody>
      </p:sp>
      <p:sp>
        <p:nvSpPr>
          <p:cNvPr id="12" name="Text 10"/>
          <p:cNvSpPr txBox="1"/>
          <p:nvPr/>
        </p:nvSpPr>
        <p:spPr>
          <a:xfrm>
            <a:off x="3429000" y="1783080"/>
            <a:ext cx="2651760"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Random Forest</a:t>
            </a:r>
            <a:endParaRPr lang="en-US" sz="1400" dirty="0"/>
          </a:p>
        </p:txBody>
      </p:sp>
      <p:sp>
        <p:nvSpPr>
          <p:cNvPr id="13" name="Text 11"/>
          <p:cNvSpPr txBox="1"/>
          <p:nvPr/>
        </p:nvSpPr>
        <p:spPr>
          <a:xfrm>
            <a:off x="3611880" y="2560320"/>
            <a:ext cx="2286000" cy="2606040"/>
          </a:xfrm>
          <a:prstGeom prst="rect">
            <a:avLst/>
          </a:prstGeom>
          <a:noFill/>
          <a:ln/>
        </p:spPr>
        <p:txBody>
          <a:bodyPr wrap="square" lIns="0" tIns="0" rIns="0" bIns="0" rtlCol="0" anchor="t"/>
          <a:lstStyle/>
          <a:p>
            <a:pPr marL="0" indent="0">
              <a:lnSpc>
                <a:spcPts val="1700"/>
              </a:lnSpc>
              <a:buNone/>
            </a:pPr>
            <a:r>
              <a:rPr lang="en-US" sz="1250" dirty="0">
                <a:solidFill>
                  <a:srgbClr val="12233F"/>
                </a:solidFill>
                <a:latin typeface="Calibri" pitchFamily="34" charset="0"/>
                <a:ea typeface="Calibri" pitchFamily="34" charset="-122"/>
                <a:cs typeface="Calibri" pitchFamily="34" charset="-120"/>
              </a:rPr>
              <a:t>Combines many decision trees and averages their votes for a stronger result.</a:t>
            </a:r>
            <a:endParaRPr lang="en-US" sz="1250" dirty="0"/>
          </a:p>
        </p:txBody>
      </p:sp>
      <p:sp>
        <p:nvSpPr>
          <p:cNvPr id="14" name="Shape 12"/>
          <p:cNvSpPr/>
          <p:nvPr/>
        </p:nvSpPr>
        <p:spPr>
          <a:xfrm>
            <a:off x="6309360" y="1783080"/>
            <a:ext cx="2651760" cy="3566160"/>
          </a:xfrm>
          <a:prstGeom prst="roundRect">
            <a:avLst>
              <a:gd name="adj" fmla="val 275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15" name="Shape 13"/>
          <p:cNvSpPr/>
          <p:nvPr/>
        </p:nvSpPr>
        <p:spPr>
          <a:xfrm>
            <a:off x="6309360" y="1783080"/>
            <a:ext cx="2651760" cy="548640"/>
          </a:xfrm>
          <a:prstGeom prst="roundRect">
            <a:avLst>
              <a:gd name="adj" fmla="val 13333"/>
            </a:avLst>
          </a:prstGeom>
          <a:solidFill>
            <a:srgbClr val="12233F"/>
          </a:solidFill>
          <a:ln/>
        </p:spPr>
        <p:txBody>
          <a:bodyPr/>
          <a:lstStyle/>
          <a:p>
            <a:endParaRPr lang="en-IN"/>
          </a:p>
        </p:txBody>
      </p:sp>
      <p:sp>
        <p:nvSpPr>
          <p:cNvPr id="16" name="Shape 14"/>
          <p:cNvSpPr/>
          <p:nvPr/>
        </p:nvSpPr>
        <p:spPr>
          <a:xfrm>
            <a:off x="6309360" y="2057400"/>
            <a:ext cx="2651760" cy="274320"/>
          </a:xfrm>
          <a:prstGeom prst="rect">
            <a:avLst/>
          </a:prstGeom>
          <a:solidFill>
            <a:srgbClr val="12233F"/>
          </a:solidFill>
          <a:ln/>
        </p:spPr>
        <p:txBody>
          <a:bodyPr/>
          <a:lstStyle/>
          <a:p>
            <a:endParaRPr lang="en-IN"/>
          </a:p>
        </p:txBody>
      </p:sp>
      <p:sp>
        <p:nvSpPr>
          <p:cNvPr id="17" name="Text 15"/>
          <p:cNvSpPr txBox="1"/>
          <p:nvPr/>
        </p:nvSpPr>
        <p:spPr>
          <a:xfrm>
            <a:off x="6309360" y="1783080"/>
            <a:ext cx="2651760"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Support Vector Machine</a:t>
            </a:r>
            <a:endParaRPr lang="en-US" sz="1400" dirty="0"/>
          </a:p>
        </p:txBody>
      </p:sp>
      <p:sp>
        <p:nvSpPr>
          <p:cNvPr id="18" name="Text 16"/>
          <p:cNvSpPr txBox="1"/>
          <p:nvPr/>
        </p:nvSpPr>
        <p:spPr>
          <a:xfrm>
            <a:off x="6492240" y="2560320"/>
            <a:ext cx="2286000" cy="2606040"/>
          </a:xfrm>
          <a:prstGeom prst="rect">
            <a:avLst/>
          </a:prstGeom>
          <a:noFill/>
          <a:ln/>
        </p:spPr>
        <p:txBody>
          <a:bodyPr wrap="square" lIns="0" tIns="0" rIns="0" bIns="0" rtlCol="0" anchor="t"/>
          <a:lstStyle/>
          <a:p>
            <a:pPr marL="0" indent="0">
              <a:lnSpc>
                <a:spcPts val="1700"/>
              </a:lnSpc>
              <a:buNone/>
            </a:pPr>
            <a:r>
              <a:rPr lang="en-US" sz="1250" dirty="0">
                <a:solidFill>
                  <a:srgbClr val="12233F"/>
                </a:solidFill>
                <a:latin typeface="Calibri" pitchFamily="34" charset="0"/>
                <a:ea typeface="Calibri" pitchFamily="34" charset="-122"/>
                <a:cs typeface="Calibri" pitchFamily="34" charset="-120"/>
              </a:rPr>
              <a:t>Finds the clearest boundary line between normal and attack traffic.</a:t>
            </a:r>
            <a:endParaRPr lang="en-US" sz="1250" dirty="0"/>
          </a:p>
        </p:txBody>
      </p:sp>
      <p:sp>
        <p:nvSpPr>
          <p:cNvPr id="19" name="Shape 17"/>
          <p:cNvSpPr/>
          <p:nvPr/>
        </p:nvSpPr>
        <p:spPr>
          <a:xfrm>
            <a:off x="9189720" y="1783080"/>
            <a:ext cx="2651760" cy="3566160"/>
          </a:xfrm>
          <a:prstGeom prst="roundRect">
            <a:avLst>
              <a:gd name="adj" fmla="val 2759"/>
            </a:avLst>
          </a:prstGeom>
          <a:solidFill>
            <a:srgbClr val="FFFFFF"/>
          </a:solidFill>
          <a:ln w="12700">
            <a:solidFill>
              <a:srgbClr val="D7E0F0"/>
            </a:solidFill>
            <a:prstDash val="solid"/>
          </a:ln>
          <a:effectLst>
            <a:outerShdw blurRad="76200" dist="25400" dir="5400000" algn="bl" rotWithShape="0">
              <a:srgbClr val="12233F">
                <a:alpha val="12000"/>
              </a:srgbClr>
            </a:outerShdw>
          </a:effectLst>
        </p:spPr>
        <p:txBody>
          <a:bodyPr/>
          <a:lstStyle/>
          <a:p>
            <a:endParaRPr lang="en-IN"/>
          </a:p>
        </p:txBody>
      </p:sp>
      <p:sp>
        <p:nvSpPr>
          <p:cNvPr id="20" name="Shape 18"/>
          <p:cNvSpPr/>
          <p:nvPr/>
        </p:nvSpPr>
        <p:spPr>
          <a:xfrm>
            <a:off x="9189720" y="1783080"/>
            <a:ext cx="2651760" cy="548640"/>
          </a:xfrm>
          <a:prstGeom prst="roundRect">
            <a:avLst>
              <a:gd name="adj" fmla="val 13333"/>
            </a:avLst>
          </a:prstGeom>
          <a:solidFill>
            <a:srgbClr val="12233F"/>
          </a:solidFill>
          <a:ln/>
        </p:spPr>
        <p:txBody>
          <a:bodyPr/>
          <a:lstStyle/>
          <a:p>
            <a:endParaRPr lang="en-IN"/>
          </a:p>
        </p:txBody>
      </p:sp>
      <p:sp>
        <p:nvSpPr>
          <p:cNvPr id="21" name="Shape 19"/>
          <p:cNvSpPr/>
          <p:nvPr/>
        </p:nvSpPr>
        <p:spPr>
          <a:xfrm>
            <a:off x="9189720" y="2057400"/>
            <a:ext cx="2651760" cy="274320"/>
          </a:xfrm>
          <a:prstGeom prst="rect">
            <a:avLst/>
          </a:prstGeom>
          <a:solidFill>
            <a:srgbClr val="12233F"/>
          </a:solidFill>
          <a:ln/>
        </p:spPr>
        <p:txBody>
          <a:bodyPr/>
          <a:lstStyle/>
          <a:p>
            <a:endParaRPr lang="en-IN"/>
          </a:p>
        </p:txBody>
      </p:sp>
      <p:sp>
        <p:nvSpPr>
          <p:cNvPr id="22" name="Text 20"/>
          <p:cNvSpPr txBox="1"/>
          <p:nvPr/>
        </p:nvSpPr>
        <p:spPr>
          <a:xfrm>
            <a:off x="9189720" y="1783080"/>
            <a:ext cx="2651760"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Ensemble (Voting)</a:t>
            </a:r>
            <a:endParaRPr lang="en-US" sz="1400" dirty="0"/>
          </a:p>
        </p:txBody>
      </p:sp>
      <p:sp>
        <p:nvSpPr>
          <p:cNvPr id="23" name="Text 21"/>
          <p:cNvSpPr txBox="1"/>
          <p:nvPr/>
        </p:nvSpPr>
        <p:spPr>
          <a:xfrm>
            <a:off x="9372600" y="2560320"/>
            <a:ext cx="2286000" cy="2606040"/>
          </a:xfrm>
          <a:prstGeom prst="rect">
            <a:avLst/>
          </a:prstGeom>
          <a:noFill/>
          <a:ln/>
        </p:spPr>
        <p:txBody>
          <a:bodyPr wrap="square" lIns="0" tIns="0" rIns="0" bIns="0" rtlCol="0" anchor="t"/>
          <a:lstStyle/>
          <a:p>
            <a:pPr marL="0" indent="0">
              <a:lnSpc>
                <a:spcPts val="1700"/>
              </a:lnSpc>
              <a:buNone/>
            </a:pPr>
            <a:r>
              <a:rPr lang="en-US" sz="1250" dirty="0">
                <a:solidFill>
                  <a:srgbClr val="12233F"/>
                </a:solidFill>
                <a:latin typeface="Calibri" pitchFamily="34" charset="0"/>
                <a:ea typeface="Calibri" pitchFamily="34" charset="-122"/>
                <a:cs typeface="Calibri" pitchFamily="34" charset="-120"/>
              </a:rPr>
              <a:t>Lets all three models vote, and takes the majority answer.</a:t>
            </a:r>
            <a:endParaRPr lang="en-US" sz="1250" dirty="0"/>
          </a:p>
        </p:txBody>
      </p:sp>
      <p:sp>
        <p:nvSpPr>
          <p:cNvPr id="24" name="Text 22"/>
          <p:cNvSpPr txBox="1"/>
          <p:nvPr/>
        </p:nvSpPr>
        <p:spPr>
          <a:xfrm>
            <a:off x="548640" y="5577840"/>
            <a:ext cx="10972800" cy="457200"/>
          </a:xfrm>
          <a:prstGeom prst="rect">
            <a:avLst/>
          </a:prstGeom>
          <a:noFill/>
          <a:ln/>
        </p:spPr>
        <p:txBody>
          <a:bodyPr wrap="square" lIns="0" tIns="0" rIns="0" bIns="0" rtlCol="0" anchor="ctr"/>
          <a:lstStyle/>
          <a:p>
            <a:pPr marL="0" indent="0">
              <a:buNone/>
            </a:pPr>
            <a:r>
              <a:rPr lang="en-US" sz="1300" i="1" dirty="0">
                <a:solidFill>
                  <a:srgbClr val="5B6B8C"/>
                </a:solidFill>
                <a:latin typeface="Calibri" pitchFamily="34" charset="0"/>
                <a:ea typeface="Calibri" pitchFamily="34" charset="-122"/>
                <a:cs typeface="Calibri" pitchFamily="34" charset="-120"/>
              </a:rPr>
              <a:t>All models were tuned with grid search and trained on the same data for a fair test.</a:t>
            </a:r>
            <a:endParaRPr lang="en-US" sz="1300" dirty="0"/>
          </a:p>
        </p:txBody>
      </p:sp>
      <p:sp>
        <p:nvSpPr>
          <p:cNvPr id="25" name="Text 23"/>
          <p:cNvSpPr txBox="1"/>
          <p:nvPr/>
        </p:nvSpPr>
        <p:spPr>
          <a:xfrm>
            <a:off x="548640" y="5989320"/>
            <a:ext cx="54864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(Alzahrani, 2024)</a:t>
            </a:r>
            <a:endParaRPr lang="en-US" sz="1050" dirty="0"/>
          </a:p>
        </p:txBody>
      </p:sp>
      <p:sp>
        <p:nvSpPr>
          <p:cNvPr id="27" name="Text 25"/>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A First Look at the Data</a:t>
            </a:r>
            <a:endParaRPr lang="en-US" sz="3000" dirty="0"/>
          </a:p>
        </p:txBody>
      </p:sp>
      <p:sp>
        <p:nvSpPr>
          <p:cNvPr id="4" name="Shape 2"/>
          <p:cNvSpPr/>
          <p:nvPr/>
        </p:nvSpPr>
        <p:spPr>
          <a:xfrm>
            <a:off x="438912" y="1673352"/>
            <a:ext cx="6437376" cy="4379976"/>
          </a:xfrm>
          <a:prstGeom prst="roundRect">
            <a:avLst>
              <a:gd name="adj" fmla="val 1670"/>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20.png"/>
          <p:cNvPicPr>
            <a:picLocks noChangeAspect="1"/>
          </p:cNvPicPr>
          <p:nvPr/>
        </p:nvPicPr>
        <p:blipFill>
          <a:blip r:embed="rId3"/>
          <a:srcRect/>
          <a:stretch/>
        </p:blipFill>
        <p:spPr>
          <a:xfrm>
            <a:off x="548640" y="1783080"/>
            <a:ext cx="6217920" cy="3840480"/>
          </a:xfrm>
          <a:prstGeom prst="rect">
            <a:avLst/>
          </a:prstGeom>
        </p:spPr>
      </p:pic>
      <p:sp>
        <p:nvSpPr>
          <p:cNvPr id="6" name="Text 3"/>
          <p:cNvSpPr txBox="1"/>
          <p:nvPr/>
        </p:nvSpPr>
        <p:spPr>
          <a:xfrm>
            <a:off x="502920" y="5641848"/>
            <a:ext cx="630936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Figure: Number of flows in each traffic class</a:t>
            </a:r>
            <a:endParaRPr lang="en-US" sz="1050" dirty="0"/>
          </a:p>
        </p:txBody>
      </p:sp>
      <p:sp>
        <p:nvSpPr>
          <p:cNvPr id="7" name="Text 4"/>
          <p:cNvSpPr txBox="1"/>
          <p:nvPr/>
        </p:nvSpPr>
        <p:spPr>
          <a:xfrm>
            <a:off x="7178040" y="1828800"/>
            <a:ext cx="4480560" cy="3657600"/>
          </a:xfrm>
          <a:prstGeom prst="rect">
            <a:avLst/>
          </a:prstGeom>
          <a:noFill/>
          <a:ln/>
        </p:spPr>
        <p:txBody>
          <a:bodyPr wrap="square" lIns="0" tIns="0" rIns="0" bIns="0" rtlCol="0" anchor="t"/>
          <a:lstStyle/>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Normal, Blackhole and Wormhole traffic are almost equally common.</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Sybil is a little smaller, and Flooding is the least common class (about 16% of the data).</a:t>
            </a:r>
            <a:endParaRPr lang="en-US" sz="1500" dirty="0"/>
          </a:p>
          <a:p>
            <a:pPr marL="228600" indent="-228600">
              <a:spcAft>
                <a:spcPts val="1400"/>
              </a:spcAft>
              <a:buSzPct val="100000"/>
              <a:buChar char="•"/>
            </a:pPr>
            <a:r>
              <a:rPr lang="en-US" sz="1500" dirty="0">
                <a:solidFill>
                  <a:srgbClr val="12233F"/>
                </a:solidFill>
                <a:latin typeface="Calibri" pitchFamily="34" charset="0"/>
                <a:ea typeface="Calibri" pitchFamily="34" charset="-122"/>
                <a:cs typeface="Calibri" pitchFamily="34" charset="-120"/>
              </a:rPr>
              <a:t>This mild imbalance matters — in real life, a rare attack is still dangerous, even with fewer examples.</a:t>
            </a:r>
            <a:endParaRPr lang="en-US" sz="1500" dirty="0"/>
          </a:p>
        </p:txBody>
      </p:sp>
      <p:sp>
        <p:nvSpPr>
          <p:cNvPr id="8" name="Text 5"/>
          <p:cNvSpPr txBox="1"/>
          <p:nvPr/>
        </p:nvSpPr>
        <p:spPr>
          <a:xfrm>
            <a:off x="7178040" y="5669280"/>
            <a:ext cx="448056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(Douzi, Szabolcsi &amp; Lukács, 2025)</a:t>
            </a:r>
            <a:endParaRPr lang="en-US" sz="1050" dirty="0"/>
          </a:p>
        </p:txBody>
      </p:sp>
      <p:sp>
        <p:nvSpPr>
          <p:cNvPr id="10" name="Text 7"/>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The Warning Signs That Matter Most</a:t>
            </a:r>
            <a:endParaRPr lang="en-US" sz="3000" dirty="0"/>
          </a:p>
        </p:txBody>
      </p:sp>
      <p:sp>
        <p:nvSpPr>
          <p:cNvPr id="4" name="Shape 2"/>
          <p:cNvSpPr/>
          <p:nvPr/>
        </p:nvSpPr>
        <p:spPr>
          <a:xfrm>
            <a:off x="438912" y="1673352"/>
            <a:ext cx="6254496" cy="4654296"/>
          </a:xfrm>
          <a:prstGeom prst="roundRect">
            <a:avLst>
              <a:gd name="adj" fmla="val 1572"/>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22.png"/>
          <p:cNvPicPr>
            <a:picLocks noChangeAspect="1"/>
          </p:cNvPicPr>
          <p:nvPr/>
        </p:nvPicPr>
        <p:blipFill>
          <a:blip r:embed="rId3"/>
          <a:srcRect/>
          <a:stretch/>
        </p:blipFill>
        <p:spPr>
          <a:xfrm>
            <a:off x="548640" y="1783080"/>
            <a:ext cx="6035040" cy="4114800"/>
          </a:xfrm>
          <a:prstGeom prst="rect">
            <a:avLst/>
          </a:prstGeom>
        </p:spPr>
      </p:pic>
      <p:sp>
        <p:nvSpPr>
          <p:cNvPr id="6" name="Text 3"/>
          <p:cNvSpPr txBox="1"/>
          <p:nvPr/>
        </p:nvSpPr>
        <p:spPr>
          <a:xfrm>
            <a:off x="502920" y="5916168"/>
            <a:ext cx="612648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Figure: Random Forest feature importance ranking</a:t>
            </a:r>
            <a:endParaRPr lang="en-US" sz="1050" dirty="0"/>
          </a:p>
        </p:txBody>
      </p:sp>
      <p:sp>
        <p:nvSpPr>
          <p:cNvPr id="7" name="Text 4"/>
          <p:cNvSpPr txBox="1"/>
          <p:nvPr/>
        </p:nvSpPr>
        <p:spPr>
          <a:xfrm>
            <a:off x="6903720" y="1828800"/>
            <a:ext cx="4754880" cy="4114800"/>
          </a:xfrm>
          <a:prstGeom prst="rect">
            <a:avLst/>
          </a:prstGeom>
          <a:noFill/>
          <a:ln/>
        </p:spPr>
        <p:txBody>
          <a:bodyPr wrap="square" lIns="0" tIns="0" rIns="0" bIns="0" rtlCol="0" anchor="t"/>
          <a:lstStyle/>
          <a:p>
            <a:pPr marL="228600" indent="-228600">
              <a:spcAft>
                <a:spcPts val="1400"/>
              </a:spcAft>
              <a:buSzPct val="100000"/>
              <a:buChar char="•"/>
            </a:pPr>
            <a:r>
              <a:rPr lang="en-US" sz="1450" dirty="0">
                <a:solidFill>
                  <a:srgbClr val="12233F"/>
                </a:solidFill>
                <a:latin typeface="Calibri" pitchFamily="34" charset="0"/>
                <a:ea typeface="Calibri" pitchFamily="34" charset="-122"/>
                <a:cs typeface="Calibri" pitchFamily="34" charset="-120"/>
              </a:rPr>
              <a:t>Packet Drop Rate is the single strongest signal of an attack.</a:t>
            </a:r>
            <a:endParaRPr lang="en-US" sz="1450" dirty="0"/>
          </a:p>
          <a:p>
            <a:pPr marL="228600" indent="-228600">
              <a:spcAft>
                <a:spcPts val="1400"/>
              </a:spcAft>
              <a:buSzPct val="100000"/>
              <a:buChar char="•"/>
            </a:pPr>
            <a:r>
              <a:rPr lang="en-US" sz="1450" dirty="0">
                <a:solidFill>
                  <a:srgbClr val="12233F"/>
                </a:solidFill>
                <a:latin typeface="Calibri" pitchFamily="34" charset="0"/>
                <a:ea typeface="Calibri" pitchFamily="34" charset="-122"/>
                <a:cs typeface="Calibri" pitchFamily="34" charset="-120"/>
              </a:rPr>
              <a:t>Transmit and receive byte/packet rates also carry a lot of useful information.</a:t>
            </a:r>
            <a:endParaRPr lang="en-US" sz="1450" dirty="0"/>
          </a:p>
          <a:p>
            <a:pPr marL="228600" indent="-228600">
              <a:spcAft>
                <a:spcPts val="1400"/>
              </a:spcAft>
              <a:buSzPct val="100000"/>
              <a:buChar char="•"/>
            </a:pPr>
            <a:r>
              <a:rPr lang="en-US" sz="1450" dirty="0">
                <a:solidFill>
                  <a:srgbClr val="12233F"/>
                </a:solidFill>
                <a:latin typeface="Calibri" pitchFamily="34" charset="0"/>
                <a:ea typeface="Calibri" pitchFamily="34" charset="-122"/>
                <a:cs typeface="Calibri" pitchFamily="34" charset="-120"/>
              </a:rPr>
              <a:t>Static identifiers (like raw byte counts) matter far less than these behaviour-based features.</a:t>
            </a:r>
            <a:endParaRPr lang="en-US" sz="1450" dirty="0"/>
          </a:p>
          <a:p>
            <a:pPr marL="228600" indent="-228600">
              <a:spcAft>
                <a:spcPts val="1400"/>
              </a:spcAft>
              <a:buSzPct val="100000"/>
              <a:buChar char="•"/>
            </a:pPr>
            <a:r>
              <a:rPr lang="en-US" sz="1450" dirty="0">
                <a:solidFill>
                  <a:srgbClr val="12233F"/>
                </a:solidFill>
                <a:latin typeface="Calibri" pitchFamily="34" charset="0"/>
                <a:ea typeface="Calibri" pitchFamily="34" charset="-122"/>
                <a:cs typeface="Calibri" pitchFamily="34" charset="-120"/>
              </a:rPr>
              <a:t>This confirms that watching how traffic behaves works better than watching raw numbers alone.</a:t>
            </a:r>
            <a:endParaRPr lang="en-US" sz="1450" dirty="0"/>
          </a:p>
        </p:txBody>
      </p:sp>
      <p:sp>
        <p:nvSpPr>
          <p:cNvPr id="8" name="Text 5"/>
          <p:cNvSpPr txBox="1"/>
          <p:nvPr/>
        </p:nvSpPr>
        <p:spPr>
          <a:xfrm>
            <a:off x="6903720" y="5989320"/>
            <a:ext cx="45720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(Repetto et al., 2025)</a:t>
            </a:r>
            <a:endParaRPr lang="en-US" sz="1050" dirty="0"/>
          </a:p>
        </p:txBody>
      </p:sp>
      <p:sp>
        <p:nvSpPr>
          <p:cNvPr id="10" name="Text 7"/>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Which Model Performed Best?</a:t>
            </a:r>
            <a:endParaRPr lang="en-US" sz="3000" dirty="0"/>
          </a:p>
        </p:txBody>
      </p:sp>
      <p:sp>
        <p:nvSpPr>
          <p:cNvPr id="4" name="Shape 2"/>
          <p:cNvSpPr/>
          <p:nvPr/>
        </p:nvSpPr>
        <p:spPr>
          <a:xfrm>
            <a:off x="438912" y="1581912"/>
            <a:ext cx="6528816" cy="3602736"/>
          </a:xfrm>
          <a:prstGeom prst="roundRect">
            <a:avLst>
              <a:gd name="adj" fmla="val 2030"/>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23.png"/>
          <p:cNvPicPr>
            <a:picLocks noChangeAspect="1"/>
          </p:cNvPicPr>
          <p:nvPr/>
        </p:nvPicPr>
        <p:blipFill>
          <a:blip r:embed="rId3"/>
          <a:srcRect/>
          <a:stretch/>
        </p:blipFill>
        <p:spPr>
          <a:xfrm>
            <a:off x="548640" y="1691640"/>
            <a:ext cx="6309360" cy="3063240"/>
          </a:xfrm>
          <a:prstGeom prst="rect">
            <a:avLst/>
          </a:prstGeom>
        </p:spPr>
      </p:pic>
      <p:sp>
        <p:nvSpPr>
          <p:cNvPr id="6" name="Text 3"/>
          <p:cNvSpPr txBox="1"/>
          <p:nvPr/>
        </p:nvSpPr>
        <p:spPr>
          <a:xfrm>
            <a:off x="502920" y="4773168"/>
            <a:ext cx="64008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Figure: Accuracy, precision, recall and F1-score by model</a:t>
            </a:r>
            <a:endParaRPr lang="en-US" sz="105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7178040" y="1783080"/>
          <a:ext cx="4480560" cy="2743200"/>
        </p:xfrm>
        <a:graphic>
          <a:graphicData uri="http://schemas.openxmlformats.org/drawingml/2006/table">
            <a:tbl>
              <a:tblPr/>
              <a:tblGrid>
                <a:gridCol w="2240280">
                  <a:extLst>
                    <a:ext uri="{9D8B030D-6E8A-4147-A177-3AD203B41FA5}">
                      <a16:colId xmlns:a16="http://schemas.microsoft.com/office/drawing/2014/main" val="20000"/>
                    </a:ext>
                  </a:extLst>
                </a:gridCol>
                <a:gridCol w="2240280">
                  <a:extLst>
                    <a:ext uri="{9D8B030D-6E8A-4147-A177-3AD203B41FA5}">
                      <a16:colId xmlns:a16="http://schemas.microsoft.com/office/drawing/2014/main" val="20001"/>
                    </a:ext>
                  </a:extLst>
                </a:gridCol>
              </a:tblGrid>
              <a:tr h="548640">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Model</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12233F"/>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Accuracy</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12233F"/>
                    </a:solidFill>
                  </a:tcPr>
                </a:tc>
                <a:extLst>
                  <a:ext uri="{0D108BD9-81ED-4DB2-BD59-A6C34878D82A}">
                    <a16:rowId xmlns:a16="http://schemas.microsoft.com/office/drawing/2014/main" val="10000"/>
                  </a:ext>
                </a:extLst>
              </a:tr>
              <a:tr h="548640">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Random Forest</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95.36%</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Ensemble (Voting)</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95.19%</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48640">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Decision Tree</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94.66%</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48640">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Support Vector Machine</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tc>
                  <a:txBody>
                    <a:bodyPr/>
                    <a:lstStyle/>
                    <a:p>
                      <a:pPr marL="0" indent="0">
                        <a:buNone/>
                      </a:pPr>
                      <a:r>
                        <a:rPr lang="en-US" sz="1300" dirty="0">
                          <a:solidFill>
                            <a:srgbClr val="12233F"/>
                          </a:solidFill>
                          <a:latin typeface="Calibri" pitchFamily="34" charset="0"/>
                          <a:ea typeface="Calibri" pitchFamily="34" charset="-122"/>
                          <a:cs typeface="Calibri" pitchFamily="34" charset="-120"/>
                        </a:rPr>
                        <a:t>88.99%</a:t>
                      </a:r>
                      <a:endParaRPr lang="en-US" sz="1300" dirty="0">
                        <a:latin typeface="Calibri" charset="0"/>
                        <a:ea typeface="Calibri" charset="0"/>
                        <a:cs typeface="Calibri" charset="0"/>
                      </a:endParaRPr>
                    </a:p>
                  </a:txBody>
                  <a:tcPr anchor="ctr">
                    <a:lnL w="12700" cap="flat" cmpd="sng" algn="ctr">
                      <a:solidFill>
                        <a:srgbClr val="D7E0F0"/>
                      </a:solidFill>
                      <a:prstDash val="solid"/>
                      <a:round/>
                      <a:headEnd type="none" w="med" len="med"/>
                      <a:tailEnd type="none" w="med" len="med"/>
                    </a:lnL>
                    <a:lnR w="12700" cap="flat" cmpd="sng" algn="ctr">
                      <a:solidFill>
                        <a:srgbClr val="D7E0F0"/>
                      </a:solidFill>
                      <a:prstDash val="solid"/>
                      <a:round/>
                      <a:headEnd type="none" w="med" len="med"/>
                      <a:tailEnd type="none" w="med" len="med"/>
                    </a:lnR>
                    <a:lnT w="12700" cap="flat" cmpd="sng" algn="ctr">
                      <a:solidFill>
                        <a:srgbClr val="D7E0F0"/>
                      </a:solidFill>
                      <a:prstDash val="solid"/>
                      <a:round/>
                      <a:headEnd type="none" w="med" len="med"/>
                      <a:tailEnd type="none" w="med" len="med"/>
                    </a:lnT>
                    <a:lnB w="12700" cap="flat" cmpd="sng" algn="ctr">
                      <a:solidFill>
                        <a:srgbClr val="D7E0F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8" name="Text 4"/>
          <p:cNvSpPr txBox="1"/>
          <p:nvPr/>
        </p:nvSpPr>
        <p:spPr>
          <a:xfrm>
            <a:off x="7178040" y="4709160"/>
            <a:ext cx="4480560" cy="1188720"/>
          </a:xfrm>
          <a:prstGeom prst="rect">
            <a:avLst/>
          </a:prstGeom>
          <a:noFill/>
          <a:ln/>
        </p:spPr>
        <p:txBody>
          <a:bodyPr wrap="square" lIns="0" tIns="0" rIns="0" bIns="0" rtlCol="0" anchor="ctr"/>
          <a:lstStyle/>
          <a:p>
            <a:pPr marL="0" indent="0">
              <a:lnSpc>
                <a:spcPts val="1800"/>
              </a:lnSpc>
              <a:buNone/>
            </a:pPr>
            <a:r>
              <a:rPr lang="en-US" sz="1350" dirty="0">
                <a:solidFill>
                  <a:srgbClr val="12233F"/>
                </a:solidFill>
                <a:latin typeface="Calibri" pitchFamily="34" charset="0"/>
                <a:ea typeface="Calibri" pitchFamily="34" charset="-122"/>
                <a:cs typeface="Calibri" pitchFamily="34" charset="-120"/>
              </a:rPr>
              <a:t>Random Forest was the most accurate model overall, just ahead of the Ensemble and Decision Tree — and well ahead of the SVM.</a:t>
            </a:r>
            <a:endParaRPr lang="en-US" sz="1350" dirty="0"/>
          </a:p>
        </p:txBody>
      </p:sp>
      <p:sp>
        <p:nvSpPr>
          <p:cNvPr id="9" name="Text 5"/>
          <p:cNvSpPr txBox="1"/>
          <p:nvPr/>
        </p:nvSpPr>
        <p:spPr>
          <a:xfrm>
            <a:off x="548640" y="5166360"/>
            <a:ext cx="5486400" cy="274320"/>
          </a:xfrm>
          <a:prstGeom prst="rect">
            <a:avLst/>
          </a:prstGeom>
          <a:noFill/>
          <a:ln/>
        </p:spPr>
        <p:txBody>
          <a:bodyPr wrap="square" lIns="0" tIns="0" rIns="0" bIns="0" rtlCol="0" anchor="ctr"/>
          <a:lstStyle/>
          <a:p>
            <a:pPr marL="0" indent="0">
              <a:buNone/>
            </a:pPr>
            <a:r>
              <a:rPr lang="en-US" sz="1000" i="1" dirty="0">
                <a:solidFill>
                  <a:srgbClr val="5B6B8C"/>
                </a:solidFill>
                <a:latin typeface="Calibri" pitchFamily="34" charset="0"/>
                <a:ea typeface="Calibri" pitchFamily="34" charset="-122"/>
                <a:cs typeface="Calibri" pitchFamily="34" charset="-120"/>
              </a:rPr>
              <a:t>(Source: Google Colab notebook results)</a:t>
            </a:r>
            <a:endParaRPr lang="en-US" sz="1000" dirty="0"/>
          </a:p>
        </p:txBody>
      </p:sp>
      <p:sp>
        <p:nvSpPr>
          <p:cNvPr id="11" name="Text 7"/>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Where the Models Get Confused</a:t>
            </a:r>
            <a:endParaRPr lang="en-US" sz="3000" dirty="0"/>
          </a:p>
        </p:txBody>
      </p:sp>
      <p:sp>
        <p:nvSpPr>
          <p:cNvPr id="4" name="Shape 2"/>
          <p:cNvSpPr/>
          <p:nvPr/>
        </p:nvSpPr>
        <p:spPr>
          <a:xfrm>
            <a:off x="438912" y="1627632"/>
            <a:ext cx="6528816" cy="4745736"/>
          </a:xfrm>
          <a:prstGeom prst="roundRect">
            <a:avLst>
              <a:gd name="adj" fmla="val 1541"/>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24.png"/>
          <p:cNvPicPr>
            <a:picLocks noChangeAspect="1"/>
          </p:cNvPicPr>
          <p:nvPr/>
        </p:nvPicPr>
        <p:blipFill>
          <a:blip r:embed="rId3"/>
          <a:srcRect/>
          <a:stretch/>
        </p:blipFill>
        <p:spPr>
          <a:xfrm>
            <a:off x="548640" y="1737360"/>
            <a:ext cx="6309360" cy="4206240"/>
          </a:xfrm>
          <a:prstGeom prst="rect">
            <a:avLst/>
          </a:prstGeom>
        </p:spPr>
      </p:pic>
      <p:sp>
        <p:nvSpPr>
          <p:cNvPr id="6" name="Text 3"/>
          <p:cNvSpPr txBox="1"/>
          <p:nvPr/>
        </p:nvSpPr>
        <p:spPr>
          <a:xfrm>
            <a:off x="502920" y="5961888"/>
            <a:ext cx="640080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Figure: Confusion matrices for all four models</a:t>
            </a:r>
            <a:endParaRPr lang="en-US" sz="1050" dirty="0"/>
          </a:p>
        </p:txBody>
      </p:sp>
      <p:sp>
        <p:nvSpPr>
          <p:cNvPr id="7" name="Text 4"/>
          <p:cNvSpPr txBox="1"/>
          <p:nvPr/>
        </p:nvSpPr>
        <p:spPr>
          <a:xfrm>
            <a:off x="7178040" y="1828800"/>
            <a:ext cx="4480560" cy="4114800"/>
          </a:xfrm>
          <a:prstGeom prst="rect">
            <a:avLst/>
          </a:prstGeom>
          <a:noFill/>
          <a:ln/>
        </p:spPr>
        <p:txBody>
          <a:bodyPr wrap="square" lIns="0" tIns="0" rIns="0" bIns="0" rtlCol="0" anchor="t"/>
          <a:lstStyle/>
          <a:p>
            <a:pPr marL="228600" indent="-228600">
              <a:spcAft>
                <a:spcPts val="1400"/>
              </a:spcAft>
              <a:buSzPct val="100000"/>
              <a:buChar char="•"/>
            </a:pPr>
            <a:r>
              <a:rPr lang="en-US" sz="1400" dirty="0">
                <a:solidFill>
                  <a:srgbClr val="12233F"/>
                </a:solidFill>
                <a:latin typeface="Calibri" pitchFamily="34" charset="0"/>
                <a:ea typeface="Calibri" pitchFamily="34" charset="-122"/>
                <a:cs typeface="Calibri" pitchFamily="34" charset="-120"/>
              </a:rPr>
              <a:t>Flooding and Sybil attacks are detected almost perfectly by every model.</a:t>
            </a:r>
            <a:endParaRPr lang="en-US" sz="1400" dirty="0"/>
          </a:p>
          <a:p>
            <a:pPr marL="228600" indent="-228600">
              <a:spcAft>
                <a:spcPts val="1400"/>
              </a:spcAft>
              <a:buSzPct val="100000"/>
              <a:buChar char="•"/>
            </a:pPr>
            <a:r>
              <a:rPr lang="en-US" sz="1400" dirty="0">
                <a:solidFill>
                  <a:srgbClr val="12233F"/>
                </a:solidFill>
                <a:latin typeface="Calibri" pitchFamily="34" charset="0"/>
                <a:ea typeface="Calibri" pitchFamily="34" charset="-122"/>
                <a:cs typeface="Calibri" pitchFamily="34" charset="-120"/>
              </a:rPr>
              <a:t>Blackhole and Wormhole attacks are sometimes mixed up with each other.</a:t>
            </a:r>
            <a:endParaRPr lang="en-US" sz="1400" dirty="0"/>
          </a:p>
          <a:p>
            <a:pPr marL="228600" indent="-228600">
              <a:spcAft>
                <a:spcPts val="1400"/>
              </a:spcAft>
              <a:buSzPct val="100000"/>
              <a:buChar char="•"/>
            </a:pPr>
            <a:r>
              <a:rPr lang="en-US" sz="1400" dirty="0">
                <a:solidFill>
                  <a:srgbClr val="12233F"/>
                </a:solidFill>
                <a:latin typeface="Calibri" pitchFamily="34" charset="0"/>
                <a:ea typeface="Calibri" pitchFamily="34" charset="-122"/>
                <a:cs typeface="Calibri" pitchFamily="34" charset="-120"/>
              </a:rPr>
              <a:t>Why? Both attacks involve unusual packet-forwarding, so their traffic patterns look alike.</a:t>
            </a:r>
            <a:endParaRPr lang="en-US" sz="1400" dirty="0"/>
          </a:p>
          <a:p>
            <a:pPr marL="228600" indent="-228600">
              <a:spcAft>
                <a:spcPts val="1400"/>
              </a:spcAft>
              <a:buSzPct val="100000"/>
              <a:buChar char="•"/>
            </a:pPr>
            <a:r>
              <a:rPr lang="en-US" sz="1400" dirty="0">
                <a:solidFill>
                  <a:srgbClr val="12233F"/>
                </a:solidFill>
                <a:latin typeface="Calibri" pitchFamily="34" charset="0"/>
                <a:ea typeface="Calibri" pitchFamily="34" charset="-122"/>
                <a:cs typeface="Calibri" pitchFamily="34" charset="-120"/>
              </a:rPr>
              <a:t>This matters for real security teams: knowing the exact attack type helps with the right response.</a:t>
            </a:r>
            <a:endParaRPr lang="en-US" sz="1400" dirty="0"/>
          </a:p>
        </p:txBody>
      </p:sp>
      <p:sp>
        <p:nvSpPr>
          <p:cNvPr id="8" name="Text 5"/>
          <p:cNvSpPr txBox="1"/>
          <p:nvPr/>
        </p:nvSpPr>
        <p:spPr>
          <a:xfrm>
            <a:off x="7178040" y="5852160"/>
            <a:ext cx="4480560" cy="274320"/>
          </a:xfrm>
          <a:prstGeom prst="rect">
            <a:avLst/>
          </a:prstGeom>
          <a:noFill/>
          <a:ln/>
        </p:spPr>
        <p:txBody>
          <a:bodyPr wrap="square" lIns="0" tIns="0" rIns="0" bIns="0" rtlCol="0" anchor="ctr"/>
          <a:lstStyle/>
          <a:p>
            <a:pPr marL="0" indent="0">
              <a:buNone/>
            </a:pPr>
            <a:r>
              <a:rPr lang="en-US" sz="1050" i="1" dirty="0">
                <a:solidFill>
                  <a:srgbClr val="5B6B8C"/>
                </a:solidFill>
                <a:latin typeface="Calibri" pitchFamily="34" charset="0"/>
                <a:ea typeface="Calibri" pitchFamily="34" charset="-122"/>
                <a:cs typeface="Calibri" pitchFamily="34" charset="-120"/>
              </a:rPr>
              <a:t>(Mohammed et al., 2025)</a:t>
            </a:r>
            <a:endParaRPr lang="en-US" sz="1050" dirty="0"/>
          </a:p>
        </p:txBody>
      </p:sp>
      <p:sp>
        <p:nvSpPr>
          <p:cNvPr id="9" name="Text 6"/>
          <p:cNvSpPr txBox="1"/>
          <p:nvPr/>
        </p:nvSpPr>
        <p:spPr>
          <a:xfrm>
            <a:off x="548640" y="6446520"/>
            <a:ext cx="6400800" cy="274320"/>
          </a:xfrm>
          <a:prstGeom prst="rect">
            <a:avLst/>
          </a:prstGeom>
          <a:noFill/>
          <a:ln/>
        </p:spPr>
        <p:txBody>
          <a:bodyPr wrap="square" lIns="0" tIns="0" rIns="0" bIns="0" rtlCol="0" anchor="ctr"/>
          <a:lstStyle/>
          <a:p>
            <a:pPr marL="0" indent="0">
              <a:buNone/>
            </a:pPr>
            <a:r>
              <a:rPr lang="en-US" sz="1000" dirty="0">
                <a:solidFill>
                  <a:srgbClr val="5B6B8C"/>
                </a:solidFill>
                <a:latin typeface="Calibri" pitchFamily="34" charset="0"/>
                <a:ea typeface="Calibri" pitchFamily="34" charset="-122"/>
                <a:cs typeface="Calibri" pitchFamily="34" charset="-120"/>
              </a:rPr>
              <a:t>AI-Driven Security Framework for Drone Networks</a:t>
            </a:r>
            <a:endParaRPr lang="en-US" sz="1000" dirty="0"/>
          </a:p>
        </p:txBody>
      </p:sp>
      <p:sp>
        <p:nvSpPr>
          <p:cNvPr id="10" name="Text 7"/>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2233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DEPLOYMENT</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Testing the Model in Real Time</a:t>
            </a:r>
            <a:endParaRPr lang="en-US" sz="3000" dirty="0"/>
          </a:p>
        </p:txBody>
      </p:sp>
      <p:sp>
        <p:nvSpPr>
          <p:cNvPr id="4" name="Shape 2"/>
          <p:cNvSpPr/>
          <p:nvPr/>
        </p:nvSpPr>
        <p:spPr>
          <a:xfrm>
            <a:off x="5468112" y="1673352"/>
            <a:ext cx="6254496" cy="3785616"/>
          </a:xfrm>
          <a:prstGeom prst="roundRect">
            <a:avLst>
              <a:gd name="adj" fmla="val 1932"/>
            </a:avLst>
          </a:prstGeom>
          <a:solidFill>
            <a:srgbClr val="FFFFFF"/>
          </a:solidFill>
          <a:ln w="12700">
            <a:solidFill>
              <a:srgbClr val="D7E0F0"/>
            </a:solidFill>
            <a:prstDash val="solid"/>
          </a:ln>
          <a:effectLst>
            <a:outerShdw blurRad="101600" dist="38100" dir="5400000" algn="bl" rotWithShape="0">
              <a:srgbClr val="12233F">
                <a:alpha val="18000"/>
              </a:srgbClr>
            </a:outerShdw>
          </a:effectLst>
        </p:spPr>
        <p:txBody>
          <a:bodyPr/>
          <a:lstStyle/>
          <a:p>
            <a:endParaRPr lang="en-IN"/>
          </a:p>
        </p:txBody>
      </p:sp>
      <p:pic>
        <p:nvPicPr>
          <p:cNvPr id="5" name="Image 0" descr="/home/claude/pptx_build/img/image29.png"/>
          <p:cNvPicPr>
            <a:picLocks noChangeAspect="1"/>
          </p:cNvPicPr>
          <p:nvPr/>
        </p:nvPicPr>
        <p:blipFill>
          <a:blip r:embed="rId3"/>
          <a:srcRect/>
          <a:stretch/>
        </p:blipFill>
        <p:spPr>
          <a:xfrm>
            <a:off x="5577840" y="1783080"/>
            <a:ext cx="6035040" cy="3566160"/>
          </a:xfrm>
          <a:prstGeom prst="rect">
            <a:avLst/>
          </a:prstGeom>
        </p:spPr>
      </p:pic>
      <p:sp>
        <p:nvSpPr>
          <p:cNvPr id="6" name="Text 3"/>
          <p:cNvSpPr txBox="1"/>
          <p:nvPr/>
        </p:nvSpPr>
        <p:spPr>
          <a:xfrm>
            <a:off x="548640" y="1828800"/>
            <a:ext cx="4663440" cy="1188720"/>
          </a:xfrm>
          <a:prstGeom prst="rect">
            <a:avLst/>
          </a:prstGeom>
          <a:noFill/>
          <a:ln/>
        </p:spPr>
        <p:txBody>
          <a:bodyPr wrap="square" lIns="0" tIns="0" rIns="0" bIns="0" rtlCol="0" anchor="ctr"/>
          <a:lstStyle/>
          <a:p>
            <a:pPr marL="0" indent="0">
              <a:lnSpc>
                <a:spcPts val="1900"/>
              </a:lnSpc>
              <a:buNone/>
            </a:pPr>
            <a:r>
              <a:rPr lang="en-US" sz="1450" dirty="0">
                <a:solidFill>
                  <a:srgbClr val="FFFFFF"/>
                </a:solidFill>
                <a:latin typeface="Calibri" pitchFamily="34" charset="0"/>
                <a:ea typeface="Calibri" pitchFamily="34" charset="-122"/>
                <a:cs typeface="Calibri" pitchFamily="34" charset="-120"/>
              </a:rPr>
              <a:t>A locally hosted dashboard was built so the trained Random Forest model could classify network flows live — not just inside a notebook.</a:t>
            </a:r>
            <a:endParaRPr lang="en-US" sz="1450" dirty="0"/>
          </a:p>
        </p:txBody>
      </p:sp>
      <p:sp>
        <p:nvSpPr>
          <p:cNvPr id="7" name="Text 4"/>
          <p:cNvSpPr txBox="1"/>
          <p:nvPr/>
        </p:nvSpPr>
        <p:spPr>
          <a:xfrm>
            <a:off x="548640" y="3017520"/>
            <a:ext cx="4663440" cy="3017520"/>
          </a:xfrm>
          <a:prstGeom prst="rect">
            <a:avLst/>
          </a:prstGeom>
          <a:noFill/>
          <a:ln/>
        </p:spPr>
        <p:txBody>
          <a:bodyPr wrap="square" lIns="0" tIns="0" rIns="0" bIns="0" rtlCol="0" anchor="t"/>
          <a:lstStyle/>
          <a:p>
            <a:pPr marL="228600" indent="-228600">
              <a:spcAft>
                <a:spcPts val="1400"/>
              </a:spcAft>
              <a:buSzPct val="100000"/>
              <a:buChar char="•"/>
            </a:pPr>
            <a:r>
              <a:rPr lang="en-US" sz="1350" dirty="0">
                <a:solidFill>
                  <a:srgbClr val="E4EAF6"/>
                </a:solidFill>
                <a:latin typeface="Calibri" pitchFamily="34" charset="0"/>
                <a:ea typeface="Calibri" pitchFamily="34" charset="-122"/>
                <a:cs typeface="Calibri" pitchFamily="34" charset="-120"/>
              </a:rPr>
              <a:t>New, never-before-seen data was fed into the model to test generalisation.</a:t>
            </a:r>
            <a:endParaRPr lang="en-US" sz="1350" dirty="0"/>
          </a:p>
          <a:p>
            <a:pPr marL="228600" indent="-228600">
              <a:spcAft>
                <a:spcPts val="1400"/>
              </a:spcAft>
              <a:buSzPct val="100000"/>
              <a:buChar char="•"/>
            </a:pPr>
            <a:r>
              <a:rPr lang="en-US" sz="1350" dirty="0">
                <a:solidFill>
                  <a:srgbClr val="E4EAF6"/>
                </a:solidFill>
                <a:latin typeface="Calibri" pitchFamily="34" charset="0"/>
                <a:ea typeface="Calibri" pitchFamily="34" charset="-122"/>
                <a:cs typeface="Calibri" pitchFamily="34" charset="-120"/>
              </a:rPr>
              <a:t>SVM reached an F1-score of 0.89 on this unseen data — a strong, realistic result.</a:t>
            </a:r>
            <a:endParaRPr lang="en-US" sz="1350" dirty="0"/>
          </a:p>
          <a:p>
            <a:pPr marL="228600" indent="-228600">
              <a:spcAft>
                <a:spcPts val="1400"/>
              </a:spcAft>
              <a:buSzPct val="100000"/>
              <a:buChar char="•"/>
            </a:pPr>
            <a:r>
              <a:rPr lang="en-US" sz="1350" dirty="0">
                <a:solidFill>
                  <a:srgbClr val="E4EAF6"/>
                </a:solidFill>
                <a:latin typeface="Calibri" pitchFamily="34" charset="0"/>
                <a:ea typeface="Calibri" pitchFamily="34" charset="-122"/>
                <a:cs typeface="Calibri" pitchFamily="34" charset="-120"/>
              </a:rPr>
              <a:t>The dashboard can classify a single flow or a whole batch of flows from a file.</a:t>
            </a:r>
            <a:endParaRPr lang="en-US" sz="1350" dirty="0"/>
          </a:p>
          <a:p>
            <a:pPr marL="228600" indent="-228600">
              <a:spcAft>
                <a:spcPts val="1400"/>
              </a:spcAft>
              <a:buSzPct val="100000"/>
              <a:buChar char="•"/>
            </a:pPr>
            <a:r>
              <a:rPr lang="en-US" sz="1350" dirty="0">
                <a:solidFill>
                  <a:srgbClr val="E4EAF6"/>
                </a:solidFill>
                <a:latin typeface="Calibri" pitchFamily="34" charset="0"/>
                <a:ea typeface="Calibri" pitchFamily="34" charset="-122"/>
                <a:cs typeface="Calibri" pitchFamily="34" charset="-120"/>
              </a:rPr>
              <a:t>This shows the framework can move from an offline notebook to a working tool.</a:t>
            </a:r>
            <a:endParaRPr lang="en-US" sz="1350" dirty="0"/>
          </a:p>
        </p:txBody>
      </p:sp>
      <p:sp>
        <p:nvSpPr>
          <p:cNvPr id="9" name="Text 6"/>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EAF0FA"/>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CONCLUSION</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Conclusions and Recommendations</a:t>
            </a:r>
            <a:endParaRPr lang="en-US" sz="3000" dirty="0"/>
          </a:p>
        </p:txBody>
      </p:sp>
      <p:sp>
        <p:nvSpPr>
          <p:cNvPr id="4" name="Shape 2"/>
          <p:cNvSpPr/>
          <p:nvPr/>
        </p:nvSpPr>
        <p:spPr>
          <a:xfrm>
            <a:off x="548640" y="1737360"/>
            <a:ext cx="5440680" cy="4206240"/>
          </a:xfrm>
          <a:prstGeom prst="roundRect">
            <a:avLst>
              <a:gd name="adj" fmla="val 2174"/>
            </a:avLst>
          </a:prstGeom>
          <a:solidFill>
            <a:srgbClr val="FFFFFF"/>
          </a:solidFill>
          <a:ln w="12700">
            <a:solidFill>
              <a:srgbClr val="D7E0F0"/>
            </a:solidFill>
            <a:prstDash val="solid"/>
          </a:ln>
          <a:effectLst>
            <a:outerShdw blurRad="76200" dist="25400" dir="5400000" algn="bl" rotWithShape="0">
              <a:srgbClr val="12233F">
                <a:alpha val="10000"/>
              </a:srgbClr>
            </a:outerShdw>
          </a:effectLst>
        </p:spPr>
        <p:txBody>
          <a:bodyPr/>
          <a:lstStyle/>
          <a:p>
            <a:endParaRPr lang="en-IN"/>
          </a:p>
        </p:txBody>
      </p:sp>
      <p:sp>
        <p:nvSpPr>
          <p:cNvPr id="5" name="Text 3"/>
          <p:cNvSpPr txBox="1"/>
          <p:nvPr/>
        </p:nvSpPr>
        <p:spPr>
          <a:xfrm>
            <a:off x="868680" y="1965960"/>
            <a:ext cx="4937760" cy="320040"/>
          </a:xfrm>
          <a:prstGeom prst="rect">
            <a:avLst/>
          </a:prstGeom>
          <a:noFill/>
          <a:ln/>
        </p:spPr>
        <p:txBody>
          <a:bodyPr wrap="square" lIns="0" tIns="0" rIns="0" bIns="0" rtlCol="0" anchor="ctr"/>
          <a:lstStyle/>
          <a:p>
            <a:pPr marL="0" indent="0">
              <a:buNone/>
            </a:pPr>
            <a:r>
              <a:rPr lang="en-US" sz="1200" b="1" kern="0" spc="150" dirty="0">
                <a:solidFill>
                  <a:srgbClr val="2EC4B6"/>
                </a:solidFill>
                <a:latin typeface="Calibri" pitchFamily="34" charset="0"/>
                <a:ea typeface="Calibri" pitchFamily="34" charset="-122"/>
                <a:cs typeface="Calibri" pitchFamily="34" charset="-120"/>
              </a:rPr>
              <a:t>KEY FINDINGS</a:t>
            </a:r>
            <a:endParaRPr lang="en-US" sz="1200" dirty="0"/>
          </a:p>
        </p:txBody>
      </p:sp>
      <p:sp>
        <p:nvSpPr>
          <p:cNvPr id="6" name="Text 4"/>
          <p:cNvSpPr txBox="1"/>
          <p:nvPr/>
        </p:nvSpPr>
        <p:spPr>
          <a:xfrm>
            <a:off x="868680" y="2377440"/>
            <a:ext cx="4937760" cy="3474720"/>
          </a:xfrm>
          <a:prstGeom prst="rect">
            <a:avLst/>
          </a:prstGeom>
          <a:noFill/>
          <a:ln/>
        </p:spPr>
        <p:txBody>
          <a:bodyPr wrap="square" lIns="0" tIns="0" rIns="0" bIns="0" rtlCol="0" anchor="t"/>
          <a:lstStyle/>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Random Forest gave the best, most reliable results (95.36% accuracy).</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Behaviour-based features (drop rate, byte/packet rate) matter most.</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The framework works on unseen data and can run as a live tool.</a:t>
            </a:r>
            <a:endParaRPr lang="en-US" sz="1350" dirty="0"/>
          </a:p>
          <a:p>
            <a:pPr marL="228600" indent="-228600">
              <a:spcAft>
                <a:spcPts val="1400"/>
              </a:spcAft>
              <a:buSzPct val="100000"/>
              <a:buChar char="•"/>
            </a:pPr>
            <a:r>
              <a:rPr lang="en-US" sz="1350" dirty="0">
                <a:solidFill>
                  <a:srgbClr val="12233F"/>
                </a:solidFill>
                <a:latin typeface="Calibri" pitchFamily="34" charset="0"/>
                <a:ea typeface="Calibri" pitchFamily="34" charset="-122"/>
                <a:cs typeface="Calibri" pitchFamily="34" charset="-120"/>
              </a:rPr>
              <a:t>Blackhole vs. Wormhole confusion remains an open challenge.</a:t>
            </a:r>
            <a:endParaRPr lang="en-US" sz="1350" dirty="0"/>
          </a:p>
        </p:txBody>
      </p:sp>
      <p:sp>
        <p:nvSpPr>
          <p:cNvPr id="7" name="Shape 5"/>
          <p:cNvSpPr/>
          <p:nvPr/>
        </p:nvSpPr>
        <p:spPr>
          <a:xfrm>
            <a:off x="6172200" y="1737360"/>
            <a:ext cx="5486400" cy="4206240"/>
          </a:xfrm>
          <a:prstGeom prst="roundRect">
            <a:avLst>
              <a:gd name="adj" fmla="val 2174"/>
            </a:avLst>
          </a:prstGeom>
          <a:solidFill>
            <a:srgbClr val="12233F"/>
          </a:solidFill>
          <a:ln/>
        </p:spPr>
        <p:txBody>
          <a:bodyPr/>
          <a:lstStyle/>
          <a:p>
            <a:endParaRPr lang="en-IN"/>
          </a:p>
        </p:txBody>
      </p:sp>
      <p:sp>
        <p:nvSpPr>
          <p:cNvPr id="8" name="Text 6"/>
          <p:cNvSpPr txBox="1"/>
          <p:nvPr/>
        </p:nvSpPr>
        <p:spPr>
          <a:xfrm>
            <a:off x="6492240" y="1965960"/>
            <a:ext cx="4937760" cy="320040"/>
          </a:xfrm>
          <a:prstGeom prst="rect">
            <a:avLst/>
          </a:prstGeom>
          <a:noFill/>
          <a:ln/>
        </p:spPr>
        <p:txBody>
          <a:bodyPr wrap="square" lIns="0" tIns="0" rIns="0" bIns="0" rtlCol="0" anchor="ctr"/>
          <a:lstStyle/>
          <a:p>
            <a:pPr marL="0" indent="0">
              <a:buNone/>
            </a:pPr>
            <a:r>
              <a:rPr lang="en-US" sz="1200" b="1" kern="0" spc="150" dirty="0">
                <a:solidFill>
                  <a:srgbClr val="2EC4B6"/>
                </a:solidFill>
                <a:latin typeface="Calibri" pitchFamily="34" charset="0"/>
                <a:ea typeface="Calibri" pitchFamily="34" charset="-122"/>
                <a:cs typeface="Calibri" pitchFamily="34" charset="-120"/>
              </a:rPr>
              <a:t>RECOMMENDATIONS</a:t>
            </a:r>
            <a:endParaRPr lang="en-US" sz="1200" dirty="0"/>
          </a:p>
        </p:txBody>
      </p:sp>
      <p:sp>
        <p:nvSpPr>
          <p:cNvPr id="9" name="Text 7"/>
          <p:cNvSpPr txBox="1"/>
          <p:nvPr/>
        </p:nvSpPr>
        <p:spPr>
          <a:xfrm>
            <a:off x="6492240" y="2377440"/>
            <a:ext cx="4937760" cy="3474720"/>
          </a:xfrm>
          <a:prstGeom prst="rect">
            <a:avLst/>
          </a:prstGeom>
          <a:noFill/>
          <a:ln/>
        </p:spPr>
        <p:txBody>
          <a:bodyPr wrap="square" lIns="0" tIns="0" rIns="0" bIns="0" rtlCol="0" anchor="t"/>
          <a:lstStyle/>
          <a:p>
            <a:pPr marL="228600" indent="-228600">
              <a:spcAft>
                <a:spcPts val="1400"/>
              </a:spcAft>
              <a:buSzPct val="100000"/>
              <a:buChar char="•"/>
            </a:pPr>
            <a:r>
              <a:rPr lang="en-US" sz="1350" dirty="0">
                <a:solidFill>
                  <a:srgbClr val="FFFFFF"/>
                </a:solidFill>
                <a:latin typeface="Calibri" pitchFamily="34" charset="0"/>
                <a:ea typeface="Calibri" pitchFamily="34" charset="-122"/>
                <a:cs typeface="Calibri" pitchFamily="34" charset="-120"/>
              </a:rPr>
              <a:t>Favour ensemble or tree-based models over simple linear ones.</a:t>
            </a:r>
            <a:endParaRPr lang="en-US" sz="1350" dirty="0"/>
          </a:p>
          <a:p>
            <a:pPr marL="228600" indent="-228600">
              <a:spcAft>
                <a:spcPts val="1400"/>
              </a:spcAft>
              <a:buSzPct val="100000"/>
              <a:buChar char="•"/>
            </a:pPr>
            <a:r>
              <a:rPr lang="en-US" sz="1350" dirty="0">
                <a:solidFill>
                  <a:srgbClr val="FFFFFF"/>
                </a:solidFill>
                <a:latin typeface="Calibri" pitchFamily="34" charset="0"/>
                <a:ea typeface="Calibri" pitchFamily="34" charset="-122"/>
                <a:cs typeface="Calibri" pitchFamily="34" charset="-120"/>
              </a:rPr>
              <a:t>Prioritise behaviour features (rate &amp; drop) when designing detection tools.</a:t>
            </a:r>
            <a:endParaRPr lang="en-US" sz="1350" dirty="0"/>
          </a:p>
          <a:p>
            <a:pPr marL="228600" indent="-228600">
              <a:spcAft>
                <a:spcPts val="1400"/>
              </a:spcAft>
              <a:buSzPct val="100000"/>
              <a:buChar char="•"/>
            </a:pPr>
            <a:r>
              <a:rPr lang="en-US" sz="1350" dirty="0">
                <a:solidFill>
                  <a:srgbClr val="FFFFFF"/>
                </a:solidFill>
                <a:latin typeface="Calibri" pitchFamily="34" charset="0"/>
                <a:ea typeface="Calibri" pitchFamily="34" charset="-122"/>
                <a:cs typeface="Calibri" pitchFamily="34" charset="-120"/>
              </a:rPr>
              <a:t>Add routing-path features to better separate Blackhole and Wormhole attacks.</a:t>
            </a:r>
            <a:endParaRPr lang="en-US" sz="1350" dirty="0"/>
          </a:p>
          <a:p>
            <a:pPr marL="228600" indent="-228600">
              <a:spcAft>
                <a:spcPts val="1400"/>
              </a:spcAft>
              <a:buSzPct val="100000"/>
              <a:buChar char="•"/>
            </a:pPr>
            <a:r>
              <a:rPr lang="en-US" sz="1350" dirty="0">
                <a:solidFill>
                  <a:srgbClr val="FFFFFF"/>
                </a:solidFill>
                <a:latin typeface="Calibri" pitchFamily="34" charset="0"/>
                <a:ea typeface="Calibri" pitchFamily="34" charset="-122"/>
                <a:cs typeface="Calibri" pitchFamily="34" charset="-120"/>
              </a:rPr>
              <a:t>Always test models on unseen, noisy data before real-world use.</a:t>
            </a:r>
            <a:endParaRPr lang="en-US" sz="1350" dirty="0"/>
          </a:p>
        </p:txBody>
      </p:sp>
      <p:sp>
        <p:nvSpPr>
          <p:cNvPr id="11" name="Text 9"/>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320040"/>
          </a:xfrm>
          <a:prstGeom prst="rect">
            <a:avLst/>
          </a:prstGeom>
          <a:noFill/>
          <a:ln/>
        </p:spPr>
        <p:txBody>
          <a:bodyPr wrap="square" lIns="0" tIns="0" rIns="0" bIns="0" rtlCol="0" anchor="ctr"/>
          <a:lstStyle/>
          <a:p>
            <a:pPr marL="0" indent="0">
              <a:buNone/>
            </a:pPr>
            <a:r>
              <a:rPr lang="en-US" sz="1200" b="1" kern="0" spc="200" dirty="0">
                <a:solidFill>
                  <a:srgbClr val="2EC4B6"/>
                </a:solidFill>
                <a:latin typeface="Calibri" pitchFamily="34" charset="0"/>
                <a:ea typeface="Calibri" pitchFamily="34" charset="-122"/>
                <a:cs typeface="Calibri" pitchFamily="34" charset="-120"/>
              </a:rPr>
              <a:t>REFERENCES</a:t>
            </a:r>
            <a:endParaRPr lang="en-US" sz="1200" dirty="0"/>
          </a:p>
        </p:txBody>
      </p:sp>
      <p:sp>
        <p:nvSpPr>
          <p:cNvPr id="3" name="Text 1"/>
          <p:cNvSpPr txBox="1"/>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33F"/>
                </a:solidFill>
                <a:latin typeface="Cambria" pitchFamily="34" charset="0"/>
                <a:ea typeface="Cambria" pitchFamily="34" charset="-122"/>
                <a:cs typeface="Cambria" pitchFamily="34" charset="-120"/>
              </a:rPr>
              <a:t>Key References</a:t>
            </a:r>
            <a:endParaRPr lang="en-US" sz="3000" dirty="0"/>
          </a:p>
        </p:txBody>
      </p:sp>
      <p:sp>
        <p:nvSpPr>
          <p:cNvPr id="4" name="Text 2"/>
          <p:cNvSpPr txBox="1"/>
          <p:nvPr/>
        </p:nvSpPr>
        <p:spPr>
          <a:xfrm>
            <a:off x="548640" y="169164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Ashraf, S.N., Manickam, S., Zia, S.S., Abro, A.A., Obaidat, M., Uddin, M., Abdelhaq, M. and Alsaqour, R., 2023. IoT empowered smart cybersecurity framework for intrusion detection in internet of drones. Scientific Reports, 13(1), p.18422.</a:t>
            </a:r>
            <a:endParaRPr lang="en-US" sz="970" dirty="0"/>
          </a:p>
        </p:txBody>
      </p:sp>
      <p:sp>
        <p:nvSpPr>
          <p:cNvPr id="5" name="Text 3"/>
          <p:cNvSpPr txBox="1"/>
          <p:nvPr/>
        </p:nvSpPr>
        <p:spPr>
          <a:xfrm>
            <a:off x="6263640" y="169164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Alzahrani, A., 2024. Novel approach for intrusion detection attacks on small drones using ConvLSTM model. IEEE Access, 12, pp.149238-149253.</a:t>
            </a:r>
            <a:endParaRPr lang="en-US" sz="970" dirty="0"/>
          </a:p>
        </p:txBody>
      </p:sp>
      <p:sp>
        <p:nvSpPr>
          <p:cNvPr id="6" name="Text 4"/>
          <p:cNvSpPr txBox="1"/>
          <p:nvPr/>
        </p:nvSpPr>
        <p:spPr>
          <a:xfrm>
            <a:off x="548640" y="265176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Douzi, A., Szabolcsi, R. and Lukács, J., 2025. Cybersecurity and the flight safety of unmanned aerial systems and unmanned aerial vehicles. Interdisciplinary Description of Complex Systems: INDECS, 23(2), pp.95-104.</a:t>
            </a:r>
            <a:endParaRPr lang="en-US" sz="970" dirty="0"/>
          </a:p>
        </p:txBody>
      </p:sp>
      <p:sp>
        <p:nvSpPr>
          <p:cNvPr id="7" name="Text 5"/>
          <p:cNvSpPr txBox="1"/>
          <p:nvPr/>
        </p:nvSpPr>
        <p:spPr>
          <a:xfrm>
            <a:off x="6263640" y="265176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Kumar, M.S. and Thampi, S.M., 2025. From ground to cloud: integrated multi-attack detection in IoT-driven UAV security frameworks. In Securing the Connected World (pp. 381-419). Springer.</a:t>
            </a:r>
            <a:endParaRPr lang="en-US" sz="970" dirty="0"/>
          </a:p>
        </p:txBody>
      </p:sp>
      <p:sp>
        <p:nvSpPr>
          <p:cNvPr id="8" name="Text 6"/>
          <p:cNvSpPr txBox="1"/>
          <p:nvPr/>
        </p:nvSpPr>
        <p:spPr>
          <a:xfrm>
            <a:off x="548640" y="361188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Mohammed, U.M., Omolara, A.E., Abiodun, O.I., Rasheed, J., Osman, O., Lar, P.M., Adeyinka, P.O. and Olugbenga, A.G., 2025. Cyber threat in drone systems: bridging real-time security, legal admissibility, and digital forensic solution readiness. Frontiers in Communications and Networks, 6, p.1661928.</a:t>
            </a:r>
            <a:endParaRPr lang="en-US" sz="970" dirty="0"/>
          </a:p>
        </p:txBody>
      </p:sp>
      <p:sp>
        <p:nvSpPr>
          <p:cNvPr id="9" name="Text 7"/>
          <p:cNvSpPr txBox="1"/>
          <p:nvPr/>
        </p:nvSpPr>
        <p:spPr>
          <a:xfrm>
            <a:off x="6263640" y="361188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Oli, A. and Mahalal, E., 2025. UAV Security: Attacks, Defenses, and Open Challenges. IEEE Access, 13, pp.215606-215635.</a:t>
            </a:r>
            <a:endParaRPr lang="en-US" sz="970" dirty="0"/>
          </a:p>
        </p:txBody>
      </p:sp>
      <p:sp>
        <p:nvSpPr>
          <p:cNvPr id="10" name="Text 8"/>
          <p:cNvSpPr txBox="1"/>
          <p:nvPr/>
        </p:nvSpPr>
        <p:spPr>
          <a:xfrm>
            <a:off x="548640" y="457200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Omolara, A.E., Alawida, M. and Abiodun, O.I., 2023. Drone cybersecurity issues, solutions, trend insights and future perspectives: a survey. Neural Computing and Applications, 35(31), pp.23063-23101.</a:t>
            </a:r>
            <a:endParaRPr lang="en-US" sz="970" dirty="0"/>
          </a:p>
        </p:txBody>
      </p:sp>
      <p:sp>
        <p:nvSpPr>
          <p:cNvPr id="11" name="Text 9"/>
          <p:cNvSpPr txBox="1"/>
          <p:nvPr/>
        </p:nvSpPr>
        <p:spPr>
          <a:xfrm>
            <a:off x="6263640" y="457200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Repetto, M., Cambiaso, E., Patrone, F. and Zappatore, S., 2025. Flying Drones to Locate Cyber-Attackers in LoRaWAN Metropolitan Networks. arXiv preprint arXiv:2509.15725.</a:t>
            </a:r>
            <a:endParaRPr lang="en-US" sz="970" dirty="0"/>
          </a:p>
        </p:txBody>
      </p:sp>
      <p:sp>
        <p:nvSpPr>
          <p:cNvPr id="12" name="Text 10"/>
          <p:cNvSpPr txBox="1"/>
          <p:nvPr/>
        </p:nvSpPr>
        <p:spPr>
          <a:xfrm>
            <a:off x="548640" y="553212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Sakibul, I.M., Sharif, M.A. and Sheltami, T.R., 2025. AI-enhanced intrusion detection for UAV systems: a taxonomy and comparative review. Drones, 9(10), p.682.</a:t>
            </a:r>
            <a:endParaRPr lang="en-US" sz="970" dirty="0"/>
          </a:p>
        </p:txBody>
      </p:sp>
      <p:sp>
        <p:nvSpPr>
          <p:cNvPr id="13" name="Text 11"/>
          <p:cNvSpPr txBox="1"/>
          <p:nvPr/>
        </p:nvSpPr>
        <p:spPr>
          <a:xfrm>
            <a:off x="6263640" y="5532120"/>
            <a:ext cx="5440680" cy="914400"/>
          </a:xfrm>
          <a:prstGeom prst="rect">
            <a:avLst/>
          </a:prstGeom>
          <a:noFill/>
          <a:ln/>
        </p:spPr>
        <p:txBody>
          <a:bodyPr wrap="square" lIns="0" tIns="0" rIns="0" bIns="0" rtlCol="0" anchor="t"/>
          <a:lstStyle/>
          <a:p>
            <a:pPr marL="0" indent="0">
              <a:lnSpc>
                <a:spcPts val="1250"/>
              </a:lnSpc>
              <a:buNone/>
            </a:pPr>
            <a:r>
              <a:rPr lang="en-US" sz="970" dirty="0">
                <a:solidFill>
                  <a:srgbClr val="12233F"/>
                </a:solidFill>
                <a:latin typeface="Calibri" pitchFamily="34" charset="0"/>
                <a:ea typeface="Calibri" pitchFamily="34" charset="-122"/>
                <a:cs typeface="Calibri" pitchFamily="34" charset="-120"/>
              </a:rPr>
              <a:t>Shafik, W., Matinkhah, S.M. and Shokoor, F., 2023. Cybersecurity in unmanned aerial vehicles: A review. International Journal on Smart Sensing and Intelligent Systems, 16(1).</a:t>
            </a:r>
            <a:endParaRPr lang="en-US" sz="970" dirty="0"/>
          </a:p>
        </p:txBody>
      </p:sp>
      <p:sp>
        <p:nvSpPr>
          <p:cNvPr id="15" name="Text 13"/>
          <p:cNvSpPr txBox="1"/>
          <p:nvPr/>
        </p:nvSpPr>
        <p:spPr>
          <a:xfrm>
            <a:off x="11548872" y="6446520"/>
            <a:ext cx="365760" cy="274320"/>
          </a:xfrm>
          <a:prstGeom prst="rect">
            <a:avLst/>
          </a:prstGeom>
          <a:noFill/>
          <a:ln/>
        </p:spPr>
        <p:txBody>
          <a:bodyPr wrap="square" lIns="0" tIns="0" rIns="0" bIns="0" rtlCol="0" anchor="ctr"/>
          <a:lstStyle/>
          <a:p>
            <a:pPr marL="0" indent="0" algn="r">
              <a:buNone/>
            </a:pPr>
            <a:r>
              <a:rPr lang="en-US" sz="1000" dirty="0">
                <a:solidFill>
                  <a:srgbClr val="5B6B8C"/>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3838</Words>
  <Application>Microsoft Office PowerPoint</Application>
  <PresentationFormat>Widescreen</PresentationFormat>
  <Paragraphs>225</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Cambria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PARTH TABLAWALA</cp:lastModifiedBy>
  <cp:revision>3</cp:revision>
  <dcterms:created xsi:type="dcterms:W3CDTF">2026-09-24T06:45:46Z</dcterms:created>
  <dcterms:modified xsi:type="dcterms:W3CDTF">2026-09-30T14:29:31Z</dcterms:modified>
</cp:coreProperties>
</file>