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25DCCF-72D6-4774-A2FA-1CDF493BC208}"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530F72BF-686C-4FC9-9B85-BBCA29C29FFE}">
      <dgm:prSet phldrT="[Text]"/>
      <dgm:spPr/>
      <dgm:t>
        <a:bodyPr/>
        <a:lstStyle/>
        <a:p>
          <a:r>
            <a:rPr lang="en-US"/>
            <a:t>Historical</a:t>
          </a:r>
        </a:p>
      </dgm:t>
    </dgm:pt>
    <dgm:pt modelId="{68EC74C1-5C2E-4A35-B8F8-F26F6155796A}" type="parTrans" cxnId="{735574E8-B15D-4941-887B-0F18755FE492}">
      <dgm:prSet/>
      <dgm:spPr/>
      <dgm:t>
        <a:bodyPr/>
        <a:lstStyle/>
        <a:p>
          <a:endParaRPr lang="en-US"/>
        </a:p>
      </dgm:t>
    </dgm:pt>
    <dgm:pt modelId="{9E163881-7261-4D02-A496-69C2D5B9F582}" type="sibTrans" cxnId="{735574E8-B15D-4941-887B-0F18755FE492}">
      <dgm:prSet/>
      <dgm:spPr/>
      <dgm:t>
        <a:bodyPr/>
        <a:lstStyle/>
        <a:p>
          <a:endParaRPr lang="en-US"/>
        </a:p>
      </dgm:t>
    </dgm:pt>
    <dgm:pt modelId="{7706C9AF-EC4A-4563-B557-53357983D879}">
      <dgm:prSet phldrT="[Text]"/>
      <dgm:spPr/>
      <dgm:t>
        <a:bodyPr/>
        <a:lstStyle/>
        <a:p>
          <a:r>
            <a:rPr lang="en-US"/>
            <a:t>Diverse and limited.</a:t>
          </a:r>
        </a:p>
      </dgm:t>
    </dgm:pt>
    <dgm:pt modelId="{56A6C98C-2855-4D7B-86D0-DDE899C06ADB}" type="parTrans" cxnId="{3B5B4741-8570-4ABA-A636-180524B57435}">
      <dgm:prSet/>
      <dgm:spPr/>
      <dgm:t>
        <a:bodyPr/>
        <a:lstStyle/>
        <a:p>
          <a:endParaRPr lang="en-US"/>
        </a:p>
      </dgm:t>
    </dgm:pt>
    <dgm:pt modelId="{251E37BC-F579-4784-98FC-F06A4D0D65D4}" type="sibTrans" cxnId="{3B5B4741-8570-4ABA-A636-180524B57435}">
      <dgm:prSet/>
      <dgm:spPr/>
      <dgm:t>
        <a:bodyPr/>
        <a:lstStyle/>
        <a:p>
          <a:endParaRPr lang="en-US"/>
        </a:p>
      </dgm:t>
    </dgm:pt>
    <dgm:pt modelId="{4489404A-1011-4330-9FC2-EFEAD6888987}">
      <dgm:prSet phldrT="[Text]"/>
      <dgm:spPr/>
      <dgm:t>
        <a:bodyPr/>
        <a:lstStyle/>
        <a:p>
          <a:r>
            <a:rPr lang="en-US"/>
            <a:t>16th &amp; 18th century.</a:t>
          </a:r>
        </a:p>
      </dgm:t>
    </dgm:pt>
    <dgm:pt modelId="{60ED2AB3-00F7-4DA3-861A-D56DE5084D7C}" type="parTrans" cxnId="{BEE82AE5-1C06-4338-8E2E-2E0F60E345F7}">
      <dgm:prSet/>
      <dgm:spPr/>
      <dgm:t>
        <a:bodyPr/>
        <a:lstStyle/>
        <a:p>
          <a:endParaRPr lang="en-US"/>
        </a:p>
      </dgm:t>
    </dgm:pt>
    <dgm:pt modelId="{635D8BD6-11C9-45C2-9960-A7308CEB1ED1}" type="sibTrans" cxnId="{BEE82AE5-1C06-4338-8E2E-2E0F60E345F7}">
      <dgm:prSet/>
      <dgm:spPr/>
      <dgm:t>
        <a:bodyPr/>
        <a:lstStyle/>
        <a:p>
          <a:endParaRPr lang="en-US"/>
        </a:p>
      </dgm:t>
    </dgm:pt>
    <dgm:pt modelId="{F5DB733A-C389-4C7C-B8A5-D159D297CD8F}">
      <dgm:prSet phldrT="[Text]"/>
      <dgm:spPr/>
      <dgm:t>
        <a:bodyPr/>
        <a:lstStyle/>
        <a:p>
          <a:r>
            <a:rPr lang="en-US"/>
            <a:t>Contemporary</a:t>
          </a:r>
        </a:p>
      </dgm:t>
    </dgm:pt>
    <dgm:pt modelId="{22CC766E-10B0-44B5-8294-A93D5FCB8E9B}" type="parTrans" cxnId="{820F0B56-5BB1-41D8-AABC-762111F715D0}">
      <dgm:prSet/>
      <dgm:spPr/>
      <dgm:t>
        <a:bodyPr/>
        <a:lstStyle/>
        <a:p>
          <a:endParaRPr lang="en-US"/>
        </a:p>
      </dgm:t>
    </dgm:pt>
    <dgm:pt modelId="{5DEBC7BF-2520-4821-9ED8-0401DB3ADE05}" type="sibTrans" cxnId="{820F0B56-5BB1-41D8-AABC-762111F715D0}">
      <dgm:prSet/>
      <dgm:spPr/>
      <dgm:t>
        <a:bodyPr/>
        <a:lstStyle/>
        <a:p>
          <a:endParaRPr lang="en-US"/>
        </a:p>
      </dgm:t>
    </dgm:pt>
    <dgm:pt modelId="{EB017EAD-4FBA-42A5-B461-F7D3B00FB39A}">
      <dgm:prSet phldrT="[Text]"/>
      <dgm:spPr/>
      <dgm:t>
        <a:bodyPr/>
        <a:lstStyle/>
        <a:p>
          <a:r>
            <a:rPr lang="en-US"/>
            <a:t>Minority language.</a:t>
          </a:r>
        </a:p>
      </dgm:t>
    </dgm:pt>
    <dgm:pt modelId="{1E80C0C8-E364-4AF8-A5D6-7144872B2F4D}" type="parTrans" cxnId="{32DC0165-A5F1-4349-972C-CAB41565ED3C}">
      <dgm:prSet/>
      <dgm:spPr/>
      <dgm:t>
        <a:bodyPr/>
        <a:lstStyle/>
        <a:p>
          <a:endParaRPr lang="en-US"/>
        </a:p>
      </dgm:t>
    </dgm:pt>
    <dgm:pt modelId="{75EAAC3B-D456-4CE5-BFD9-04A4EFDD526F}" type="sibTrans" cxnId="{32DC0165-A5F1-4349-972C-CAB41565ED3C}">
      <dgm:prSet/>
      <dgm:spPr/>
      <dgm:t>
        <a:bodyPr/>
        <a:lstStyle/>
        <a:p>
          <a:endParaRPr lang="en-US"/>
        </a:p>
      </dgm:t>
    </dgm:pt>
    <dgm:pt modelId="{19429767-2E84-450B-AAE0-8BB0B79226B1}">
      <dgm:prSet phldrT="[Text]"/>
      <dgm:spPr/>
      <dgm:t>
        <a:bodyPr/>
        <a:lstStyle/>
        <a:p>
          <a:r>
            <a:rPr lang="en-US"/>
            <a:t>Huawei.</a:t>
          </a:r>
        </a:p>
      </dgm:t>
    </dgm:pt>
    <dgm:pt modelId="{9EF54F29-E3A8-40CA-A423-2245E25B2B05}" type="parTrans" cxnId="{E4F10AF9-C6A7-4B55-9F5C-D1B8CEBE4455}">
      <dgm:prSet/>
      <dgm:spPr/>
      <dgm:t>
        <a:bodyPr/>
        <a:lstStyle/>
        <a:p>
          <a:endParaRPr lang="en-US"/>
        </a:p>
      </dgm:t>
    </dgm:pt>
    <dgm:pt modelId="{E61F9800-E5B5-45CE-B6C6-47F399CBCD0F}" type="sibTrans" cxnId="{E4F10AF9-C6A7-4B55-9F5C-D1B8CEBE4455}">
      <dgm:prSet/>
      <dgm:spPr/>
      <dgm:t>
        <a:bodyPr/>
        <a:lstStyle/>
        <a:p>
          <a:endParaRPr lang="en-US"/>
        </a:p>
      </dgm:t>
    </dgm:pt>
    <dgm:pt modelId="{96C04733-ED73-46EC-8427-ED7BF0D39EE8}">
      <dgm:prSet phldrT="[Text]"/>
      <dgm:spPr/>
      <dgm:t>
        <a:bodyPr/>
        <a:lstStyle/>
        <a:p>
          <a:r>
            <a:rPr lang="en-US"/>
            <a:t>Academy for Deaf and Dumb. </a:t>
          </a:r>
        </a:p>
      </dgm:t>
    </dgm:pt>
    <dgm:pt modelId="{403C2288-AF26-49CA-907F-357B6FA8914E}" type="parTrans" cxnId="{EA14FFA5-5626-4617-9A9E-1A5DD69944B8}">
      <dgm:prSet/>
      <dgm:spPr/>
    </dgm:pt>
    <dgm:pt modelId="{535A558B-D5F4-416B-85D3-88793863C012}" type="sibTrans" cxnId="{EA14FFA5-5626-4617-9A9E-1A5DD69944B8}">
      <dgm:prSet/>
      <dgm:spPr/>
    </dgm:pt>
    <dgm:pt modelId="{AB465F81-EFD9-4EF7-8EEB-438025194D49}">
      <dgm:prSet phldrT="[Text]"/>
      <dgm:spPr/>
      <dgm:t>
        <a:bodyPr/>
        <a:lstStyle/>
        <a:p>
          <a:r>
            <a:rPr lang="en-US"/>
            <a:t>Wayne Barrow.</a:t>
          </a:r>
        </a:p>
      </dgm:t>
    </dgm:pt>
    <dgm:pt modelId="{B7606CE8-F556-4B3F-9FEE-28EFD960A874}" type="parTrans" cxnId="{F4C18CC6-0496-4927-B21C-B02FB1C9D319}">
      <dgm:prSet/>
      <dgm:spPr/>
    </dgm:pt>
    <dgm:pt modelId="{D227330D-CD15-4688-99E3-4F7ABEEA610E}" type="sibTrans" cxnId="{F4C18CC6-0496-4927-B21C-B02FB1C9D319}">
      <dgm:prSet/>
      <dgm:spPr/>
    </dgm:pt>
    <dgm:pt modelId="{FCA83F34-247A-4092-AF23-701764E09DD1}" type="pres">
      <dgm:prSet presAssocID="{EC25DCCF-72D6-4774-A2FA-1CDF493BC208}" presName="diagram" presStyleCnt="0">
        <dgm:presLayoutVars>
          <dgm:chPref val="1"/>
          <dgm:dir/>
          <dgm:animOne val="branch"/>
          <dgm:animLvl val="lvl"/>
          <dgm:resizeHandles/>
        </dgm:presLayoutVars>
      </dgm:prSet>
      <dgm:spPr/>
    </dgm:pt>
    <dgm:pt modelId="{752E3426-8C45-4A21-AA12-CCB9F6F8326A}" type="pres">
      <dgm:prSet presAssocID="{530F72BF-686C-4FC9-9B85-BBCA29C29FFE}" presName="root" presStyleCnt="0"/>
      <dgm:spPr/>
    </dgm:pt>
    <dgm:pt modelId="{7B529A3D-1D22-41A6-9BDD-73CCAD97D479}" type="pres">
      <dgm:prSet presAssocID="{530F72BF-686C-4FC9-9B85-BBCA29C29FFE}" presName="rootComposite" presStyleCnt="0"/>
      <dgm:spPr/>
    </dgm:pt>
    <dgm:pt modelId="{7A7361FD-D76D-4FE0-8EA9-0B9F286D0CD9}" type="pres">
      <dgm:prSet presAssocID="{530F72BF-686C-4FC9-9B85-BBCA29C29FFE}" presName="rootText" presStyleLbl="node1" presStyleIdx="0" presStyleCnt="2"/>
      <dgm:spPr/>
    </dgm:pt>
    <dgm:pt modelId="{59B1AFA9-5602-4C16-8B86-BFB95FCE5297}" type="pres">
      <dgm:prSet presAssocID="{530F72BF-686C-4FC9-9B85-BBCA29C29FFE}" presName="rootConnector" presStyleLbl="node1" presStyleIdx="0" presStyleCnt="2"/>
      <dgm:spPr/>
    </dgm:pt>
    <dgm:pt modelId="{979A21AE-C2AF-43DC-8E20-46D66FE577EC}" type="pres">
      <dgm:prSet presAssocID="{530F72BF-686C-4FC9-9B85-BBCA29C29FFE}" presName="childShape" presStyleCnt="0"/>
      <dgm:spPr/>
    </dgm:pt>
    <dgm:pt modelId="{8567D0C0-7DAE-462B-9B21-7AE51B8E7E5A}" type="pres">
      <dgm:prSet presAssocID="{56A6C98C-2855-4D7B-86D0-DDE899C06ADB}" presName="Name13" presStyleLbl="parChTrans1D2" presStyleIdx="0" presStyleCnt="6"/>
      <dgm:spPr/>
    </dgm:pt>
    <dgm:pt modelId="{8C20FF65-E923-445F-A4F9-621F03F4F05B}" type="pres">
      <dgm:prSet presAssocID="{7706C9AF-EC4A-4563-B557-53357983D879}" presName="childText" presStyleLbl="bgAcc1" presStyleIdx="0" presStyleCnt="6">
        <dgm:presLayoutVars>
          <dgm:bulletEnabled val="1"/>
        </dgm:presLayoutVars>
      </dgm:prSet>
      <dgm:spPr/>
    </dgm:pt>
    <dgm:pt modelId="{BD4B7E9D-68A6-4FA3-BEE2-EAF5BF27A88C}" type="pres">
      <dgm:prSet presAssocID="{60ED2AB3-00F7-4DA3-861A-D56DE5084D7C}" presName="Name13" presStyleLbl="parChTrans1D2" presStyleIdx="1" presStyleCnt="6"/>
      <dgm:spPr/>
    </dgm:pt>
    <dgm:pt modelId="{5BC68157-9C59-48BE-BEE6-CB7C89F7DC75}" type="pres">
      <dgm:prSet presAssocID="{4489404A-1011-4330-9FC2-EFEAD6888987}" presName="childText" presStyleLbl="bgAcc1" presStyleIdx="1" presStyleCnt="6">
        <dgm:presLayoutVars>
          <dgm:bulletEnabled val="1"/>
        </dgm:presLayoutVars>
      </dgm:prSet>
      <dgm:spPr/>
    </dgm:pt>
    <dgm:pt modelId="{3DBC5E4D-D7D3-4FA8-B39E-77FF17E4B6C3}" type="pres">
      <dgm:prSet presAssocID="{403C2288-AF26-49CA-907F-357B6FA8914E}" presName="Name13" presStyleLbl="parChTrans1D2" presStyleIdx="2" presStyleCnt="6"/>
      <dgm:spPr/>
    </dgm:pt>
    <dgm:pt modelId="{C6A5B162-84AC-40CF-BD54-F3DECD0FCD3E}" type="pres">
      <dgm:prSet presAssocID="{96C04733-ED73-46EC-8427-ED7BF0D39EE8}" presName="childText" presStyleLbl="bgAcc1" presStyleIdx="2" presStyleCnt="6">
        <dgm:presLayoutVars>
          <dgm:bulletEnabled val="1"/>
        </dgm:presLayoutVars>
      </dgm:prSet>
      <dgm:spPr/>
    </dgm:pt>
    <dgm:pt modelId="{B0F1511D-7D37-4593-A956-BA07D5311439}" type="pres">
      <dgm:prSet presAssocID="{F5DB733A-C389-4C7C-B8A5-D159D297CD8F}" presName="root" presStyleCnt="0"/>
      <dgm:spPr/>
    </dgm:pt>
    <dgm:pt modelId="{C2ABAE45-3DAC-49BF-A727-CBF330903F2C}" type="pres">
      <dgm:prSet presAssocID="{F5DB733A-C389-4C7C-B8A5-D159D297CD8F}" presName="rootComposite" presStyleCnt="0"/>
      <dgm:spPr/>
    </dgm:pt>
    <dgm:pt modelId="{8642259B-F1DA-49F8-A828-214C286A5C1A}" type="pres">
      <dgm:prSet presAssocID="{F5DB733A-C389-4C7C-B8A5-D159D297CD8F}" presName="rootText" presStyleLbl="node1" presStyleIdx="1" presStyleCnt="2"/>
      <dgm:spPr/>
    </dgm:pt>
    <dgm:pt modelId="{A57FEF82-D73C-45AD-910D-A3A8C25F6E33}" type="pres">
      <dgm:prSet presAssocID="{F5DB733A-C389-4C7C-B8A5-D159D297CD8F}" presName="rootConnector" presStyleLbl="node1" presStyleIdx="1" presStyleCnt="2"/>
      <dgm:spPr/>
    </dgm:pt>
    <dgm:pt modelId="{C6C81C92-402C-477C-8826-91BAE551FCAD}" type="pres">
      <dgm:prSet presAssocID="{F5DB733A-C389-4C7C-B8A5-D159D297CD8F}" presName="childShape" presStyleCnt="0"/>
      <dgm:spPr/>
    </dgm:pt>
    <dgm:pt modelId="{24FC962B-A9B4-4729-A536-90C1E1C89B9D}" type="pres">
      <dgm:prSet presAssocID="{1E80C0C8-E364-4AF8-A5D6-7144872B2F4D}" presName="Name13" presStyleLbl="parChTrans1D2" presStyleIdx="3" presStyleCnt="6"/>
      <dgm:spPr/>
    </dgm:pt>
    <dgm:pt modelId="{E86DC5A3-9A01-497F-B996-36EA4F69A089}" type="pres">
      <dgm:prSet presAssocID="{EB017EAD-4FBA-42A5-B461-F7D3B00FB39A}" presName="childText" presStyleLbl="bgAcc1" presStyleIdx="3" presStyleCnt="6">
        <dgm:presLayoutVars>
          <dgm:bulletEnabled val="1"/>
        </dgm:presLayoutVars>
      </dgm:prSet>
      <dgm:spPr/>
    </dgm:pt>
    <dgm:pt modelId="{15B1CF40-C70E-4679-9A21-246C10FEB57A}" type="pres">
      <dgm:prSet presAssocID="{9EF54F29-E3A8-40CA-A423-2245E25B2B05}" presName="Name13" presStyleLbl="parChTrans1D2" presStyleIdx="4" presStyleCnt="6"/>
      <dgm:spPr/>
    </dgm:pt>
    <dgm:pt modelId="{74E009F6-6DBB-45FB-9916-FE4836F7A80A}" type="pres">
      <dgm:prSet presAssocID="{19429767-2E84-450B-AAE0-8BB0B79226B1}" presName="childText" presStyleLbl="bgAcc1" presStyleIdx="4" presStyleCnt="6">
        <dgm:presLayoutVars>
          <dgm:bulletEnabled val="1"/>
        </dgm:presLayoutVars>
      </dgm:prSet>
      <dgm:spPr/>
    </dgm:pt>
    <dgm:pt modelId="{3BA82AE1-0DBC-4C0B-8A0A-8B18C914AD97}" type="pres">
      <dgm:prSet presAssocID="{B7606CE8-F556-4B3F-9FEE-28EFD960A874}" presName="Name13" presStyleLbl="parChTrans1D2" presStyleIdx="5" presStyleCnt="6"/>
      <dgm:spPr/>
    </dgm:pt>
    <dgm:pt modelId="{55FC385B-BC48-4BAE-81F3-4B98BE7067D9}" type="pres">
      <dgm:prSet presAssocID="{AB465F81-EFD9-4EF7-8EEB-438025194D49}" presName="childText" presStyleLbl="bgAcc1" presStyleIdx="5" presStyleCnt="6">
        <dgm:presLayoutVars>
          <dgm:bulletEnabled val="1"/>
        </dgm:presLayoutVars>
      </dgm:prSet>
      <dgm:spPr/>
    </dgm:pt>
  </dgm:ptLst>
  <dgm:cxnLst>
    <dgm:cxn modelId="{45CF1005-9EFF-41A6-97BE-229F31406D63}" type="presOf" srcId="{F5DB733A-C389-4C7C-B8A5-D159D297CD8F}" destId="{8642259B-F1DA-49F8-A828-214C286A5C1A}" srcOrd="0" destOrd="0" presId="urn:microsoft.com/office/officeart/2005/8/layout/hierarchy3"/>
    <dgm:cxn modelId="{3E041E0F-C5BE-47E8-852D-A495F669F37A}" type="presOf" srcId="{EC25DCCF-72D6-4774-A2FA-1CDF493BC208}" destId="{FCA83F34-247A-4092-AF23-701764E09DD1}" srcOrd="0" destOrd="0" presId="urn:microsoft.com/office/officeart/2005/8/layout/hierarchy3"/>
    <dgm:cxn modelId="{A72BA50F-4878-49AA-9E33-1AF26127527C}" type="presOf" srcId="{7706C9AF-EC4A-4563-B557-53357983D879}" destId="{8C20FF65-E923-445F-A4F9-621F03F4F05B}" srcOrd="0" destOrd="0" presId="urn:microsoft.com/office/officeart/2005/8/layout/hierarchy3"/>
    <dgm:cxn modelId="{3D713413-21F0-48AF-8D81-697A09575468}" type="presOf" srcId="{4489404A-1011-4330-9FC2-EFEAD6888987}" destId="{5BC68157-9C59-48BE-BEE6-CB7C89F7DC75}" srcOrd="0" destOrd="0" presId="urn:microsoft.com/office/officeart/2005/8/layout/hierarchy3"/>
    <dgm:cxn modelId="{40442B16-AC14-4AB9-8A4A-9F50B2B1E7BB}" type="presOf" srcId="{B7606CE8-F556-4B3F-9FEE-28EFD960A874}" destId="{3BA82AE1-0DBC-4C0B-8A0A-8B18C914AD97}" srcOrd="0" destOrd="0" presId="urn:microsoft.com/office/officeart/2005/8/layout/hierarchy3"/>
    <dgm:cxn modelId="{909CF51B-C254-457E-83F5-EA36984F9D8F}" type="presOf" srcId="{56A6C98C-2855-4D7B-86D0-DDE899C06ADB}" destId="{8567D0C0-7DAE-462B-9B21-7AE51B8E7E5A}" srcOrd="0" destOrd="0" presId="urn:microsoft.com/office/officeart/2005/8/layout/hierarchy3"/>
    <dgm:cxn modelId="{89ADF930-B081-48C7-BC1B-7F6AAEF5BA0F}" type="presOf" srcId="{60ED2AB3-00F7-4DA3-861A-D56DE5084D7C}" destId="{BD4B7E9D-68A6-4FA3-BEE2-EAF5BF27A88C}" srcOrd="0" destOrd="0" presId="urn:microsoft.com/office/officeart/2005/8/layout/hierarchy3"/>
    <dgm:cxn modelId="{4B8CF334-1405-4CE2-B014-8C6566241C45}" type="presOf" srcId="{EB017EAD-4FBA-42A5-B461-F7D3B00FB39A}" destId="{E86DC5A3-9A01-497F-B996-36EA4F69A089}" srcOrd="0" destOrd="0" presId="urn:microsoft.com/office/officeart/2005/8/layout/hierarchy3"/>
    <dgm:cxn modelId="{3B5B4741-8570-4ABA-A636-180524B57435}" srcId="{530F72BF-686C-4FC9-9B85-BBCA29C29FFE}" destId="{7706C9AF-EC4A-4563-B557-53357983D879}" srcOrd="0" destOrd="0" parTransId="{56A6C98C-2855-4D7B-86D0-DDE899C06ADB}" sibTransId="{251E37BC-F579-4784-98FC-F06A4D0D65D4}"/>
    <dgm:cxn modelId="{93D9CD43-0907-4F44-9357-6CC0CC24CEE6}" type="presOf" srcId="{403C2288-AF26-49CA-907F-357B6FA8914E}" destId="{3DBC5E4D-D7D3-4FA8-B39E-77FF17E4B6C3}" srcOrd="0" destOrd="0" presId="urn:microsoft.com/office/officeart/2005/8/layout/hierarchy3"/>
    <dgm:cxn modelId="{32DC0165-A5F1-4349-972C-CAB41565ED3C}" srcId="{F5DB733A-C389-4C7C-B8A5-D159D297CD8F}" destId="{EB017EAD-4FBA-42A5-B461-F7D3B00FB39A}" srcOrd="0" destOrd="0" parTransId="{1E80C0C8-E364-4AF8-A5D6-7144872B2F4D}" sibTransId="{75EAAC3B-D456-4CE5-BFD9-04A4EFDD526F}"/>
    <dgm:cxn modelId="{730ED753-1E62-40E5-8395-04CA115AD4E8}" type="presOf" srcId="{1E80C0C8-E364-4AF8-A5D6-7144872B2F4D}" destId="{24FC962B-A9B4-4729-A536-90C1E1C89B9D}" srcOrd="0" destOrd="0" presId="urn:microsoft.com/office/officeart/2005/8/layout/hierarchy3"/>
    <dgm:cxn modelId="{820F0B56-5BB1-41D8-AABC-762111F715D0}" srcId="{EC25DCCF-72D6-4774-A2FA-1CDF493BC208}" destId="{F5DB733A-C389-4C7C-B8A5-D159D297CD8F}" srcOrd="1" destOrd="0" parTransId="{22CC766E-10B0-44B5-8294-A93D5FCB8E9B}" sibTransId="{5DEBC7BF-2520-4821-9ED8-0401DB3ADE05}"/>
    <dgm:cxn modelId="{E928A984-BF38-492D-86DA-5B628EF8EE31}" type="presOf" srcId="{F5DB733A-C389-4C7C-B8A5-D159D297CD8F}" destId="{A57FEF82-D73C-45AD-910D-A3A8C25F6E33}" srcOrd="1" destOrd="0" presId="urn:microsoft.com/office/officeart/2005/8/layout/hierarchy3"/>
    <dgm:cxn modelId="{007DD489-2271-45B0-BDF7-5A178E7BFB40}" type="presOf" srcId="{96C04733-ED73-46EC-8427-ED7BF0D39EE8}" destId="{C6A5B162-84AC-40CF-BD54-F3DECD0FCD3E}" srcOrd="0" destOrd="0" presId="urn:microsoft.com/office/officeart/2005/8/layout/hierarchy3"/>
    <dgm:cxn modelId="{A3DCBA92-7284-4713-94E5-01BB68333B64}" type="presOf" srcId="{530F72BF-686C-4FC9-9B85-BBCA29C29FFE}" destId="{7A7361FD-D76D-4FE0-8EA9-0B9F286D0CD9}" srcOrd="0" destOrd="0" presId="urn:microsoft.com/office/officeart/2005/8/layout/hierarchy3"/>
    <dgm:cxn modelId="{E00C68A0-A124-4D36-B886-5456D6DC8A32}" type="presOf" srcId="{19429767-2E84-450B-AAE0-8BB0B79226B1}" destId="{74E009F6-6DBB-45FB-9916-FE4836F7A80A}" srcOrd="0" destOrd="0" presId="urn:microsoft.com/office/officeart/2005/8/layout/hierarchy3"/>
    <dgm:cxn modelId="{EA14FFA5-5626-4617-9A9E-1A5DD69944B8}" srcId="{530F72BF-686C-4FC9-9B85-BBCA29C29FFE}" destId="{96C04733-ED73-46EC-8427-ED7BF0D39EE8}" srcOrd="2" destOrd="0" parTransId="{403C2288-AF26-49CA-907F-357B6FA8914E}" sibTransId="{535A558B-D5F4-416B-85D3-88793863C012}"/>
    <dgm:cxn modelId="{0A2A6BAD-9EEF-4696-AF7F-E31F21E7D976}" type="presOf" srcId="{9EF54F29-E3A8-40CA-A423-2245E25B2B05}" destId="{15B1CF40-C70E-4679-9A21-246C10FEB57A}" srcOrd="0" destOrd="0" presId="urn:microsoft.com/office/officeart/2005/8/layout/hierarchy3"/>
    <dgm:cxn modelId="{FB9F04B2-D8BA-4A15-94AD-5F1DFD05C347}" type="presOf" srcId="{530F72BF-686C-4FC9-9B85-BBCA29C29FFE}" destId="{59B1AFA9-5602-4C16-8B86-BFB95FCE5297}" srcOrd="1" destOrd="0" presId="urn:microsoft.com/office/officeart/2005/8/layout/hierarchy3"/>
    <dgm:cxn modelId="{F4C18CC6-0496-4927-B21C-B02FB1C9D319}" srcId="{F5DB733A-C389-4C7C-B8A5-D159D297CD8F}" destId="{AB465F81-EFD9-4EF7-8EEB-438025194D49}" srcOrd="2" destOrd="0" parTransId="{B7606CE8-F556-4B3F-9FEE-28EFD960A874}" sibTransId="{D227330D-CD15-4688-99E3-4F7ABEEA610E}"/>
    <dgm:cxn modelId="{838F38E4-FA57-4977-AAE1-49A19F265720}" type="presOf" srcId="{AB465F81-EFD9-4EF7-8EEB-438025194D49}" destId="{55FC385B-BC48-4BAE-81F3-4B98BE7067D9}" srcOrd="0" destOrd="0" presId="urn:microsoft.com/office/officeart/2005/8/layout/hierarchy3"/>
    <dgm:cxn modelId="{BEE82AE5-1C06-4338-8E2E-2E0F60E345F7}" srcId="{530F72BF-686C-4FC9-9B85-BBCA29C29FFE}" destId="{4489404A-1011-4330-9FC2-EFEAD6888987}" srcOrd="1" destOrd="0" parTransId="{60ED2AB3-00F7-4DA3-861A-D56DE5084D7C}" sibTransId="{635D8BD6-11C9-45C2-9960-A7308CEB1ED1}"/>
    <dgm:cxn modelId="{735574E8-B15D-4941-887B-0F18755FE492}" srcId="{EC25DCCF-72D6-4774-A2FA-1CDF493BC208}" destId="{530F72BF-686C-4FC9-9B85-BBCA29C29FFE}" srcOrd="0" destOrd="0" parTransId="{68EC74C1-5C2E-4A35-B8F8-F26F6155796A}" sibTransId="{9E163881-7261-4D02-A496-69C2D5B9F582}"/>
    <dgm:cxn modelId="{E4F10AF9-C6A7-4B55-9F5C-D1B8CEBE4455}" srcId="{F5DB733A-C389-4C7C-B8A5-D159D297CD8F}" destId="{19429767-2E84-450B-AAE0-8BB0B79226B1}" srcOrd="1" destOrd="0" parTransId="{9EF54F29-E3A8-40CA-A423-2245E25B2B05}" sibTransId="{E61F9800-E5B5-45CE-B6C6-47F399CBCD0F}"/>
    <dgm:cxn modelId="{62B69995-2266-4413-B5F6-30E5415FD5E6}" type="presParOf" srcId="{FCA83F34-247A-4092-AF23-701764E09DD1}" destId="{752E3426-8C45-4A21-AA12-CCB9F6F8326A}" srcOrd="0" destOrd="0" presId="urn:microsoft.com/office/officeart/2005/8/layout/hierarchy3"/>
    <dgm:cxn modelId="{F986A09D-8DA3-46C2-9257-A1D0865E27BE}" type="presParOf" srcId="{752E3426-8C45-4A21-AA12-CCB9F6F8326A}" destId="{7B529A3D-1D22-41A6-9BDD-73CCAD97D479}" srcOrd="0" destOrd="0" presId="urn:microsoft.com/office/officeart/2005/8/layout/hierarchy3"/>
    <dgm:cxn modelId="{1CBBAEC8-3E23-4F70-8362-DCB278595025}" type="presParOf" srcId="{7B529A3D-1D22-41A6-9BDD-73CCAD97D479}" destId="{7A7361FD-D76D-4FE0-8EA9-0B9F286D0CD9}" srcOrd="0" destOrd="0" presId="urn:microsoft.com/office/officeart/2005/8/layout/hierarchy3"/>
    <dgm:cxn modelId="{9ACF26DD-C893-4507-B395-C2C3B6F17EE3}" type="presParOf" srcId="{7B529A3D-1D22-41A6-9BDD-73CCAD97D479}" destId="{59B1AFA9-5602-4C16-8B86-BFB95FCE5297}" srcOrd="1" destOrd="0" presId="urn:microsoft.com/office/officeart/2005/8/layout/hierarchy3"/>
    <dgm:cxn modelId="{A9DD93D5-BCD3-4CFE-A398-5565A022F232}" type="presParOf" srcId="{752E3426-8C45-4A21-AA12-CCB9F6F8326A}" destId="{979A21AE-C2AF-43DC-8E20-46D66FE577EC}" srcOrd="1" destOrd="0" presId="urn:microsoft.com/office/officeart/2005/8/layout/hierarchy3"/>
    <dgm:cxn modelId="{2388F4CE-64B2-4224-B0D9-B0FD3DFB0674}" type="presParOf" srcId="{979A21AE-C2AF-43DC-8E20-46D66FE577EC}" destId="{8567D0C0-7DAE-462B-9B21-7AE51B8E7E5A}" srcOrd="0" destOrd="0" presId="urn:microsoft.com/office/officeart/2005/8/layout/hierarchy3"/>
    <dgm:cxn modelId="{D4B57298-4151-46BD-AC40-C8C04AE4FF5F}" type="presParOf" srcId="{979A21AE-C2AF-43DC-8E20-46D66FE577EC}" destId="{8C20FF65-E923-445F-A4F9-621F03F4F05B}" srcOrd="1" destOrd="0" presId="urn:microsoft.com/office/officeart/2005/8/layout/hierarchy3"/>
    <dgm:cxn modelId="{FE4C4FCF-8E7D-4559-BF23-E003F43D4A93}" type="presParOf" srcId="{979A21AE-C2AF-43DC-8E20-46D66FE577EC}" destId="{BD4B7E9D-68A6-4FA3-BEE2-EAF5BF27A88C}" srcOrd="2" destOrd="0" presId="urn:microsoft.com/office/officeart/2005/8/layout/hierarchy3"/>
    <dgm:cxn modelId="{42917F3F-DAE0-4FA3-811E-A25BC41A8A30}" type="presParOf" srcId="{979A21AE-C2AF-43DC-8E20-46D66FE577EC}" destId="{5BC68157-9C59-48BE-BEE6-CB7C89F7DC75}" srcOrd="3" destOrd="0" presId="urn:microsoft.com/office/officeart/2005/8/layout/hierarchy3"/>
    <dgm:cxn modelId="{95E7295C-C176-4850-8F75-FF38331F076D}" type="presParOf" srcId="{979A21AE-C2AF-43DC-8E20-46D66FE577EC}" destId="{3DBC5E4D-D7D3-4FA8-B39E-77FF17E4B6C3}" srcOrd="4" destOrd="0" presId="urn:microsoft.com/office/officeart/2005/8/layout/hierarchy3"/>
    <dgm:cxn modelId="{2E8F2F8A-3D77-4BCD-BCD8-EA36C3EF43F8}" type="presParOf" srcId="{979A21AE-C2AF-43DC-8E20-46D66FE577EC}" destId="{C6A5B162-84AC-40CF-BD54-F3DECD0FCD3E}" srcOrd="5" destOrd="0" presId="urn:microsoft.com/office/officeart/2005/8/layout/hierarchy3"/>
    <dgm:cxn modelId="{33A46B53-8E0B-464A-974C-14AFA915DE92}" type="presParOf" srcId="{FCA83F34-247A-4092-AF23-701764E09DD1}" destId="{B0F1511D-7D37-4593-A956-BA07D5311439}" srcOrd="1" destOrd="0" presId="urn:microsoft.com/office/officeart/2005/8/layout/hierarchy3"/>
    <dgm:cxn modelId="{FD340572-C965-4FD2-B23E-FCD9868425BF}" type="presParOf" srcId="{B0F1511D-7D37-4593-A956-BA07D5311439}" destId="{C2ABAE45-3DAC-49BF-A727-CBF330903F2C}" srcOrd="0" destOrd="0" presId="urn:microsoft.com/office/officeart/2005/8/layout/hierarchy3"/>
    <dgm:cxn modelId="{59A0ED0A-AD01-48D9-BCED-48450AFF9E2C}" type="presParOf" srcId="{C2ABAE45-3DAC-49BF-A727-CBF330903F2C}" destId="{8642259B-F1DA-49F8-A828-214C286A5C1A}" srcOrd="0" destOrd="0" presId="urn:microsoft.com/office/officeart/2005/8/layout/hierarchy3"/>
    <dgm:cxn modelId="{45377740-C1B0-46A4-8994-052291F998EB}" type="presParOf" srcId="{C2ABAE45-3DAC-49BF-A727-CBF330903F2C}" destId="{A57FEF82-D73C-45AD-910D-A3A8C25F6E33}" srcOrd="1" destOrd="0" presId="urn:microsoft.com/office/officeart/2005/8/layout/hierarchy3"/>
    <dgm:cxn modelId="{FF536A12-EF5D-4E60-88FA-3BEB8B30E8A7}" type="presParOf" srcId="{B0F1511D-7D37-4593-A956-BA07D5311439}" destId="{C6C81C92-402C-477C-8826-91BAE551FCAD}" srcOrd="1" destOrd="0" presId="urn:microsoft.com/office/officeart/2005/8/layout/hierarchy3"/>
    <dgm:cxn modelId="{09A012E8-18A2-4851-8D98-B056BD585665}" type="presParOf" srcId="{C6C81C92-402C-477C-8826-91BAE551FCAD}" destId="{24FC962B-A9B4-4729-A536-90C1E1C89B9D}" srcOrd="0" destOrd="0" presId="urn:microsoft.com/office/officeart/2005/8/layout/hierarchy3"/>
    <dgm:cxn modelId="{EC81A898-2AFA-4452-A140-1AF109B0D691}" type="presParOf" srcId="{C6C81C92-402C-477C-8826-91BAE551FCAD}" destId="{E86DC5A3-9A01-497F-B996-36EA4F69A089}" srcOrd="1" destOrd="0" presId="urn:microsoft.com/office/officeart/2005/8/layout/hierarchy3"/>
    <dgm:cxn modelId="{B0D434B6-2EFF-41FD-BEEB-BC430871A4A6}" type="presParOf" srcId="{C6C81C92-402C-477C-8826-91BAE551FCAD}" destId="{15B1CF40-C70E-4679-9A21-246C10FEB57A}" srcOrd="2" destOrd="0" presId="urn:microsoft.com/office/officeart/2005/8/layout/hierarchy3"/>
    <dgm:cxn modelId="{2BDBA31A-61E8-4C37-A027-FFAB55BA5835}" type="presParOf" srcId="{C6C81C92-402C-477C-8826-91BAE551FCAD}" destId="{74E009F6-6DBB-45FB-9916-FE4836F7A80A}" srcOrd="3" destOrd="0" presId="urn:microsoft.com/office/officeart/2005/8/layout/hierarchy3"/>
    <dgm:cxn modelId="{BAA59E1D-23D2-4D7B-8845-48123ACDE4F1}" type="presParOf" srcId="{C6C81C92-402C-477C-8826-91BAE551FCAD}" destId="{3BA82AE1-0DBC-4C0B-8A0A-8B18C914AD97}" srcOrd="4" destOrd="0" presId="urn:microsoft.com/office/officeart/2005/8/layout/hierarchy3"/>
    <dgm:cxn modelId="{250517C7-099A-4EF7-8B4F-45D5C8A77E72}" type="presParOf" srcId="{C6C81C92-402C-477C-8826-91BAE551FCAD}" destId="{55FC385B-BC48-4BAE-81F3-4B98BE7067D9}" srcOrd="5"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361FD-D76D-4FE0-8EA9-0B9F286D0CD9}">
      <dsp:nvSpPr>
        <dsp:cNvPr id="0" name=""/>
        <dsp:cNvSpPr/>
      </dsp:nvSpPr>
      <dsp:spPr>
        <a:xfrm>
          <a:off x="2836478" y="1654"/>
          <a:ext cx="1811062" cy="905531"/>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Historical</a:t>
          </a:r>
        </a:p>
      </dsp:txBody>
      <dsp:txXfrm>
        <a:off x="2863000" y="28176"/>
        <a:ext cx="1758018" cy="852487"/>
      </dsp:txXfrm>
    </dsp:sp>
    <dsp:sp modelId="{8567D0C0-7DAE-462B-9B21-7AE51B8E7E5A}">
      <dsp:nvSpPr>
        <dsp:cNvPr id="0" name=""/>
        <dsp:cNvSpPr/>
      </dsp:nvSpPr>
      <dsp:spPr>
        <a:xfrm>
          <a:off x="3017584" y="907185"/>
          <a:ext cx="181106" cy="679148"/>
        </a:xfrm>
        <a:custGeom>
          <a:avLst/>
          <a:gdLst/>
          <a:ahLst/>
          <a:cxnLst/>
          <a:rect l="0" t="0" r="0" b="0"/>
          <a:pathLst>
            <a:path>
              <a:moveTo>
                <a:pt x="0" y="0"/>
              </a:moveTo>
              <a:lnTo>
                <a:pt x="0" y="679148"/>
              </a:lnTo>
              <a:lnTo>
                <a:pt x="181106" y="679148"/>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20FF65-E923-445F-A4F9-621F03F4F05B}">
      <dsp:nvSpPr>
        <dsp:cNvPr id="0" name=""/>
        <dsp:cNvSpPr/>
      </dsp:nvSpPr>
      <dsp:spPr>
        <a:xfrm>
          <a:off x="3198690" y="1133568"/>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Diverse and limited.</a:t>
          </a:r>
        </a:p>
      </dsp:txBody>
      <dsp:txXfrm>
        <a:off x="3225212" y="1160090"/>
        <a:ext cx="1395805" cy="852487"/>
      </dsp:txXfrm>
    </dsp:sp>
    <dsp:sp modelId="{BD4B7E9D-68A6-4FA3-BEE2-EAF5BF27A88C}">
      <dsp:nvSpPr>
        <dsp:cNvPr id="0" name=""/>
        <dsp:cNvSpPr/>
      </dsp:nvSpPr>
      <dsp:spPr>
        <a:xfrm>
          <a:off x="3017584" y="907185"/>
          <a:ext cx="181106" cy="1811062"/>
        </a:xfrm>
        <a:custGeom>
          <a:avLst/>
          <a:gdLst/>
          <a:ahLst/>
          <a:cxnLst/>
          <a:rect l="0" t="0" r="0" b="0"/>
          <a:pathLst>
            <a:path>
              <a:moveTo>
                <a:pt x="0" y="0"/>
              </a:moveTo>
              <a:lnTo>
                <a:pt x="0" y="1811062"/>
              </a:lnTo>
              <a:lnTo>
                <a:pt x="181106" y="1811062"/>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C68157-9C59-48BE-BEE6-CB7C89F7DC75}">
      <dsp:nvSpPr>
        <dsp:cNvPr id="0" name=""/>
        <dsp:cNvSpPr/>
      </dsp:nvSpPr>
      <dsp:spPr>
        <a:xfrm>
          <a:off x="3198690" y="2265481"/>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16th &amp; 18th century.</a:t>
          </a:r>
        </a:p>
      </dsp:txBody>
      <dsp:txXfrm>
        <a:off x="3225212" y="2292003"/>
        <a:ext cx="1395805" cy="852487"/>
      </dsp:txXfrm>
    </dsp:sp>
    <dsp:sp modelId="{3DBC5E4D-D7D3-4FA8-B39E-77FF17E4B6C3}">
      <dsp:nvSpPr>
        <dsp:cNvPr id="0" name=""/>
        <dsp:cNvSpPr/>
      </dsp:nvSpPr>
      <dsp:spPr>
        <a:xfrm>
          <a:off x="3017584" y="907185"/>
          <a:ext cx="181106" cy="2942976"/>
        </a:xfrm>
        <a:custGeom>
          <a:avLst/>
          <a:gdLst/>
          <a:ahLst/>
          <a:cxnLst/>
          <a:rect l="0" t="0" r="0" b="0"/>
          <a:pathLst>
            <a:path>
              <a:moveTo>
                <a:pt x="0" y="0"/>
              </a:moveTo>
              <a:lnTo>
                <a:pt x="0" y="2942976"/>
              </a:lnTo>
              <a:lnTo>
                <a:pt x="181106" y="2942976"/>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A5B162-84AC-40CF-BD54-F3DECD0FCD3E}">
      <dsp:nvSpPr>
        <dsp:cNvPr id="0" name=""/>
        <dsp:cNvSpPr/>
      </dsp:nvSpPr>
      <dsp:spPr>
        <a:xfrm>
          <a:off x="3198690" y="3397395"/>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Academy for Deaf and Dumb. </a:t>
          </a:r>
        </a:p>
      </dsp:txBody>
      <dsp:txXfrm>
        <a:off x="3225212" y="3423917"/>
        <a:ext cx="1395805" cy="852487"/>
      </dsp:txXfrm>
    </dsp:sp>
    <dsp:sp modelId="{8642259B-F1DA-49F8-A828-214C286A5C1A}">
      <dsp:nvSpPr>
        <dsp:cNvPr id="0" name=""/>
        <dsp:cNvSpPr/>
      </dsp:nvSpPr>
      <dsp:spPr>
        <a:xfrm>
          <a:off x="5100305" y="1654"/>
          <a:ext cx="1811062" cy="905531"/>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Contemporary</a:t>
          </a:r>
        </a:p>
      </dsp:txBody>
      <dsp:txXfrm>
        <a:off x="5126827" y="28176"/>
        <a:ext cx="1758018" cy="852487"/>
      </dsp:txXfrm>
    </dsp:sp>
    <dsp:sp modelId="{24FC962B-A9B4-4729-A536-90C1E1C89B9D}">
      <dsp:nvSpPr>
        <dsp:cNvPr id="0" name=""/>
        <dsp:cNvSpPr/>
      </dsp:nvSpPr>
      <dsp:spPr>
        <a:xfrm>
          <a:off x="5281411" y="907185"/>
          <a:ext cx="181106" cy="679148"/>
        </a:xfrm>
        <a:custGeom>
          <a:avLst/>
          <a:gdLst/>
          <a:ahLst/>
          <a:cxnLst/>
          <a:rect l="0" t="0" r="0" b="0"/>
          <a:pathLst>
            <a:path>
              <a:moveTo>
                <a:pt x="0" y="0"/>
              </a:moveTo>
              <a:lnTo>
                <a:pt x="0" y="679148"/>
              </a:lnTo>
              <a:lnTo>
                <a:pt x="181106" y="679148"/>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6DC5A3-9A01-497F-B996-36EA4F69A089}">
      <dsp:nvSpPr>
        <dsp:cNvPr id="0" name=""/>
        <dsp:cNvSpPr/>
      </dsp:nvSpPr>
      <dsp:spPr>
        <a:xfrm>
          <a:off x="5462518" y="1133568"/>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Minority language.</a:t>
          </a:r>
        </a:p>
      </dsp:txBody>
      <dsp:txXfrm>
        <a:off x="5489040" y="1160090"/>
        <a:ext cx="1395805" cy="852487"/>
      </dsp:txXfrm>
    </dsp:sp>
    <dsp:sp modelId="{15B1CF40-C70E-4679-9A21-246C10FEB57A}">
      <dsp:nvSpPr>
        <dsp:cNvPr id="0" name=""/>
        <dsp:cNvSpPr/>
      </dsp:nvSpPr>
      <dsp:spPr>
        <a:xfrm>
          <a:off x="5281411" y="907185"/>
          <a:ext cx="181106" cy="1811062"/>
        </a:xfrm>
        <a:custGeom>
          <a:avLst/>
          <a:gdLst/>
          <a:ahLst/>
          <a:cxnLst/>
          <a:rect l="0" t="0" r="0" b="0"/>
          <a:pathLst>
            <a:path>
              <a:moveTo>
                <a:pt x="0" y="0"/>
              </a:moveTo>
              <a:lnTo>
                <a:pt x="0" y="1811062"/>
              </a:lnTo>
              <a:lnTo>
                <a:pt x="181106" y="1811062"/>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E009F6-6DBB-45FB-9916-FE4836F7A80A}">
      <dsp:nvSpPr>
        <dsp:cNvPr id="0" name=""/>
        <dsp:cNvSpPr/>
      </dsp:nvSpPr>
      <dsp:spPr>
        <a:xfrm>
          <a:off x="5462518" y="2265481"/>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Huawei.</a:t>
          </a:r>
        </a:p>
      </dsp:txBody>
      <dsp:txXfrm>
        <a:off x="5489040" y="2292003"/>
        <a:ext cx="1395805" cy="852487"/>
      </dsp:txXfrm>
    </dsp:sp>
    <dsp:sp modelId="{3BA82AE1-0DBC-4C0B-8A0A-8B18C914AD97}">
      <dsp:nvSpPr>
        <dsp:cNvPr id="0" name=""/>
        <dsp:cNvSpPr/>
      </dsp:nvSpPr>
      <dsp:spPr>
        <a:xfrm>
          <a:off x="5281411" y="907185"/>
          <a:ext cx="181106" cy="2942976"/>
        </a:xfrm>
        <a:custGeom>
          <a:avLst/>
          <a:gdLst/>
          <a:ahLst/>
          <a:cxnLst/>
          <a:rect l="0" t="0" r="0" b="0"/>
          <a:pathLst>
            <a:path>
              <a:moveTo>
                <a:pt x="0" y="0"/>
              </a:moveTo>
              <a:lnTo>
                <a:pt x="0" y="2942976"/>
              </a:lnTo>
              <a:lnTo>
                <a:pt x="181106" y="2942976"/>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FC385B-BC48-4BAE-81F3-4B98BE7067D9}">
      <dsp:nvSpPr>
        <dsp:cNvPr id="0" name=""/>
        <dsp:cNvSpPr/>
      </dsp:nvSpPr>
      <dsp:spPr>
        <a:xfrm>
          <a:off x="5462518" y="3397395"/>
          <a:ext cx="1448849" cy="905531"/>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Wayne Barrow.</a:t>
          </a:r>
        </a:p>
      </dsp:txBody>
      <dsp:txXfrm>
        <a:off x="5489040" y="3423917"/>
        <a:ext cx="1395805" cy="85248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B9653D-B9FD-4909-BE61-E18961A10135}" type="datetimeFigureOut">
              <a:rPr lang="en-US"/>
              <a:t>12/11/2018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E2B97A-01CE-4BA9-9F47-D44DF0CBFE2C}" type="slidenum">
              <a:rPr lang="en-US"/>
              <a:t>‹#›</a:t>
            </a:fld>
            <a:endParaRPr lang="en-US"/>
          </a:p>
        </p:txBody>
      </p:sp>
    </p:spTree>
    <p:extLst>
      <p:ext uri="{BB962C8B-B14F-4D97-AF65-F5344CB8AC3E}">
        <p14:creationId xmlns:p14="http://schemas.microsoft.com/office/powerpoint/2010/main" val="1358163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Good Evening. My name is Zoe; how are you feeling today? I hope you are feeling well. </a:t>
            </a:r>
            <a:endParaRPr lang="en-US"/>
          </a:p>
          <a:p>
            <a:r>
              <a:rPr lang="en-GB" i="1"/>
              <a:t>I have been able to efficiently communicate utilising sign language for a number of years, and yet have only ever encountered a handful of people who also possess the ability. </a:t>
            </a:r>
            <a:endParaRPr lang="en-US"/>
          </a:p>
          <a:p>
            <a:r>
              <a:rPr lang="en-GB" i="1"/>
              <a:t>For the purpose of sections within this presentation, I will be using the formation of SSE alongside my PowerPoint slides. </a:t>
            </a:r>
            <a:endParaRPr lang="en-US"/>
          </a:p>
          <a:p>
            <a:r>
              <a:rPr lang="en-GB" b="1"/>
              <a:t>Today, I am going to discuss.. </a:t>
            </a:r>
            <a:endParaRPr lang="en-US"/>
          </a:p>
          <a:p>
            <a:r>
              <a:rPr lang="en-GB" i="1"/>
              <a:t>Communication in a broad sense, the important of language regarding communication, the evolution of sign language, basic sign language and sign language in relation to academic and professional development. </a:t>
            </a:r>
            <a:endParaRPr lang="en-US"/>
          </a:p>
          <a:p>
            <a:r>
              <a:rPr lang="en-GB" b="1"/>
              <a:t>Did you understand what I said? No? Let’s begin again, using a method that is more commonly understood and adapts to the need of my audience.</a:t>
            </a:r>
            <a:endParaRPr lang="en-US"/>
          </a:p>
        </p:txBody>
      </p:sp>
      <p:sp>
        <p:nvSpPr>
          <p:cNvPr id="4" name="Slide Number Placeholder 3"/>
          <p:cNvSpPr>
            <a:spLocks noGrp="1"/>
          </p:cNvSpPr>
          <p:nvPr>
            <p:ph type="sldNum" sz="quarter" idx="5"/>
          </p:nvPr>
        </p:nvSpPr>
        <p:spPr/>
        <p:txBody>
          <a:bodyPr/>
          <a:lstStyle/>
          <a:p>
            <a:fld id="{C6E2B97A-01CE-4BA9-9F47-D44DF0CBFE2C}" type="slidenum">
              <a:rPr lang="en-US"/>
              <a:t>1</a:t>
            </a:fld>
            <a:endParaRPr lang="en-US"/>
          </a:p>
        </p:txBody>
      </p:sp>
    </p:spTree>
    <p:extLst>
      <p:ext uri="{BB962C8B-B14F-4D97-AF65-F5344CB8AC3E}">
        <p14:creationId xmlns:p14="http://schemas.microsoft.com/office/powerpoint/2010/main" val="2864984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Good Evening. My name is Zoe; how are you feeling today? I hope you are feeling well. </a:t>
            </a:r>
            <a:endParaRPr lang="en-US"/>
          </a:p>
          <a:p>
            <a:r>
              <a:rPr lang="en-GB" i="1"/>
              <a:t>I have been able to efficiently communicate utilising sign language for a number of years, and yet have only ever encountered a handful of people who also possess the ability. </a:t>
            </a:r>
            <a:endParaRPr lang="en-US"/>
          </a:p>
          <a:p>
            <a:r>
              <a:rPr lang="en-GB" i="1"/>
              <a:t>For the purpose of sections within this presentation, I will be using the formation of SSE alongside my PowerPoint slides. </a:t>
            </a:r>
            <a:endParaRPr lang="en-US"/>
          </a:p>
          <a:p>
            <a:r>
              <a:rPr lang="en-GB" b="1"/>
              <a:t>Today, I am going to discuss.. </a:t>
            </a:r>
            <a:endParaRPr lang="en-US"/>
          </a:p>
          <a:p>
            <a:r>
              <a:rPr lang="en-GB" i="1"/>
              <a:t>Communication in a broad sense, the important of language regarding communication, the evolution of sign language, basic sign language and sign language in relation to academic and professional development. </a:t>
            </a:r>
            <a:endParaRPr lang="en-US"/>
          </a:p>
        </p:txBody>
      </p:sp>
      <p:sp>
        <p:nvSpPr>
          <p:cNvPr id="4" name="Slide Number Placeholder 3"/>
          <p:cNvSpPr>
            <a:spLocks noGrp="1"/>
          </p:cNvSpPr>
          <p:nvPr>
            <p:ph type="sldNum" sz="quarter" idx="5"/>
          </p:nvPr>
        </p:nvSpPr>
        <p:spPr/>
        <p:txBody>
          <a:bodyPr/>
          <a:lstStyle/>
          <a:p>
            <a:fld id="{C6E2B97A-01CE-4BA9-9F47-D44DF0CBFE2C}" type="slidenum">
              <a:rPr lang="en-US"/>
              <a:t>2</a:t>
            </a:fld>
            <a:endParaRPr lang="en-US"/>
          </a:p>
        </p:txBody>
      </p:sp>
    </p:spTree>
    <p:extLst>
      <p:ext uri="{BB962C8B-B14F-4D97-AF65-F5344CB8AC3E}">
        <p14:creationId xmlns:p14="http://schemas.microsoft.com/office/powerpoint/2010/main" val="1854017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The aims of this presentation are..</a:t>
            </a:r>
            <a:endParaRPr lang="en-US"/>
          </a:p>
          <a:p>
            <a:pPr marL="285750" indent="-285750">
              <a:buFont typeface="Symbol"/>
              <a:buChar char="•"/>
            </a:pPr>
            <a:r>
              <a:rPr lang="en-GB" i="1"/>
              <a:t>To highlight the significance effective communication has.</a:t>
            </a:r>
            <a:endParaRPr lang="en-US"/>
          </a:p>
          <a:p>
            <a:pPr marL="285750" indent="-285750">
              <a:buFont typeface="Symbol"/>
              <a:buChar char="•"/>
            </a:pPr>
            <a:r>
              <a:rPr lang="en-GB" i="1"/>
              <a:t>To emphasise the importance of sign language.</a:t>
            </a:r>
            <a:endParaRPr lang="en-US"/>
          </a:p>
          <a:p>
            <a:pPr marL="285750" indent="-285750">
              <a:buFont typeface="Symbol"/>
              <a:buChar char="•"/>
            </a:pPr>
            <a:r>
              <a:rPr lang="en-GB" i="1"/>
              <a:t>To provide historical and contemporary information regarding sign language.</a:t>
            </a:r>
            <a:endParaRPr lang="en-US"/>
          </a:p>
          <a:p>
            <a:pPr marL="285750" indent="-285750">
              <a:buFont typeface="Symbol"/>
              <a:buChar char="•"/>
            </a:pPr>
            <a:r>
              <a:rPr lang="en-GB" i="1"/>
              <a:t>To relate sign language to both academia and professional development. </a:t>
            </a:r>
            <a:endParaRPr lang="en-US"/>
          </a:p>
        </p:txBody>
      </p:sp>
      <p:sp>
        <p:nvSpPr>
          <p:cNvPr id="4" name="Slide Number Placeholder 3"/>
          <p:cNvSpPr>
            <a:spLocks noGrp="1"/>
          </p:cNvSpPr>
          <p:nvPr>
            <p:ph type="sldNum" sz="quarter" idx="5"/>
          </p:nvPr>
        </p:nvSpPr>
        <p:spPr/>
        <p:txBody>
          <a:bodyPr/>
          <a:lstStyle/>
          <a:p>
            <a:fld id="{C6E2B97A-01CE-4BA9-9F47-D44DF0CBFE2C}" type="slidenum">
              <a:rPr lang="en-US"/>
              <a:t>3</a:t>
            </a:fld>
            <a:endParaRPr lang="en-US"/>
          </a:p>
        </p:txBody>
      </p:sp>
    </p:spTree>
    <p:extLst>
      <p:ext uri="{BB962C8B-B14F-4D97-AF65-F5344CB8AC3E}">
        <p14:creationId xmlns:p14="http://schemas.microsoft.com/office/powerpoint/2010/main" val="2837885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Definition of Communication: </a:t>
            </a:r>
            <a:r>
              <a:rPr lang="en-GB" i="1" dirty="0"/>
              <a:t>Communication relies on the success of conveying information through a variety of methods, with talking and writing being examples of these. The importance of communication is highlighted through the way it is what distributes all knowledge and is the foundation of all relationships; the inability to effectively communicate can lead to catastrophic results on the development of people intellectually, emotionally and socially. Effective communication is not something that is inherent, and is therefore a skill that people need to assist in order for it to expand and evolve. Communication does not solely rely upon speaking, as listening is also an important aspect; in 1971, Barker identified that on average, we spend 42% of our time listening to our surrounding environment per day. And as a final general pointer, communication can exist non-verbally, which focuses on aspects such as body language and facial expressions; this type of communication is often performed subconsciously. (Baker, 1971, cited in </a:t>
            </a:r>
            <a:r>
              <a:rPr lang="en-GB" i="1" dirty="0" err="1"/>
              <a:t>Prozesky</a:t>
            </a:r>
            <a:r>
              <a:rPr lang="en-GB" i="1" dirty="0"/>
              <a:t>, 2000).</a:t>
            </a:r>
            <a:endParaRPr lang="en-US" dirty="0"/>
          </a:p>
        </p:txBody>
      </p:sp>
      <p:sp>
        <p:nvSpPr>
          <p:cNvPr id="4" name="Slide Number Placeholder 3"/>
          <p:cNvSpPr>
            <a:spLocks noGrp="1"/>
          </p:cNvSpPr>
          <p:nvPr>
            <p:ph type="sldNum" sz="quarter" idx="5"/>
          </p:nvPr>
        </p:nvSpPr>
        <p:spPr/>
        <p:txBody>
          <a:bodyPr/>
          <a:lstStyle/>
          <a:p>
            <a:fld id="{C6E2B97A-01CE-4BA9-9F47-D44DF0CBFE2C}" type="slidenum">
              <a:rPr lang="en-US"/>
              <a:t>4</a:t>
            </a:fld>
            <a:endParaRPr lang="en-US"/>
          </a:p>
        </p:txBody>
      </p:sp>
    </p:spTree>
    <p:extLst>
      <p:ext uri="{BB962C8B-B14F-4D97-AF65-F5344CB8AC3E}">
        <p14:creationId xmlns:p14="http://schemas.microsoft.com/office/powerpoint/2010/main" val="2199215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Language as the basis of all communication as you can express infinite ideas with a finite set of words and sounds/vocalisations: </a:t>
            </a:r>
            <a:endParaRPr lang="en-US" b="1"/>
          </a:p>
          <a:p>
            <a:r>
              <a:rPr lang="en-GB"/>
              <a:t>Language is the foundation of all communication, as without it, we would not be able to conjure words or comprehend the words expelled by others. Language provides people with the unique ability to express infinite ideas with a finite range of words developed from a limited set of symbols, that we would refer to as letters (</a:t>
            </a:r>
            <a:r>
              <a:rPr lang="en-GB" err="1"/>
              <a:t>Lemetyinen</a:t>
            </a:r>
            <a:r>
              <a:rPr lang="en-GB"/>
              <a:t>, 2012). Sign language appears to deviate the way that linguistics define a language, as it does not use vocal mechanisms to produce speech. Although, it is still an individual language that presents precision, distinctions, formation and articulated grammar, which is a common denominator to all languages. Utilising body language, facial expressions and eye contact, tones and emotions can be depicted from the way a sign is presented, similar to the way these things can also be identified through auditory means for hearing people (Klima and </a:t>
            </a:r>
            <a:r>
              <a:rPr lang="en-GB" err="1"/>
              <a:t>Bellugi</a:t>
            </a:r>
            <a:r>
              <a:rPr lang="en-GB"/>
              <a:t>, 1979). </a:t>
            </a:r>
            <a:endParaRPr lang="en-US">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5</a:t>
            </a:fld>
            <a:endParaRPr lang="en-US"/>
          </a:p>
        </p:txBody>
      </p:sp>
    </p:spTree>
    <p:extLst>
      <p:ext uri="{BB962C8B-B14F-4D97-AF65-F5344CB8AC3E}">
        <p14:creationId xmlns:p14="http://schemas.microsoft.com/office/powerpoint/2010/main" val="18991629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Language Acquisition in Psychology:</a:t>
            </a:r>
            <a:r>
              <a:rPr lang="en-GB"/>
              <a:t> </a:t>
            </a:r>
            <a:endParaRPr lang="en-US"/>
          </a:p>
          <a:p>
            <a:r>
              <a:rPr lang="en-GB"/>
              <a:t>Within psychology, language acquisition refers to the developmental process where humans grasp the ability to understand, comprehend and utilise language as a form of communication.</a:t>
            </a:r>
            <a:endParaRPr lang="en-US">
              <a:cs typeface="Calibri"/>
            </a:endParaRPr>
          </a:p>
          <a:p>
            <a:r>
              <a:rPr lang="en-GB"/>
              <a:t>Chomsky – Innate theory: Language is an innate function, and that the brain possess a specific mechanism that is adapt to learning language. </a:t>
            </a:r>
            <a:endParaRPr lang="en-GB">
              <a:cs typeface="Calibri"/>
            </a:endParaRPr>
          </a:p>
          <a:p>
            <a:r>
              <a:rPr lang="en-GB"/>
              <a:t>Piaget – Cognitive theory: Language is an aspect of intellectual development.</a:t>
            </a:r>
            <a:endParaRPr lang="en-GB">
              <a:cs typeface="Calibri"/>
            </a:endParaRPr>
          </a:p>
          <a:p>
            <a:r>
              <a:rPr lang="en-GB" err="1"/>
              <a:t>Sassonion</a:t>
            </a:r>
            <a:r>
              <a:rPr lang="en-GB"/>
              <a:t> – </a:t>
            </a:r>
            <a:r>
              <a:rPr lang="en-GB" err="1"/>
              <a:t>Motherese</a:t>
            </a:r>
            <a:r>
              <a:rPr lang="en-GB"/>
              <a:t> theory: Children acquire linguistic development from their maternal figure through the application of simplified vocabulary, easy sentence structure and repetition. (</a:t>
            </a:r>
            <a:r>
              <a:rPr lang="en-GB" err="1"/>
              <a:t>Aljoundi</a:t>
            </a:r>
            <a:r>
              <a:rPr lang="en-GB"/>
              <a:t>, 2014). </a:t>
            </a:r>
            <a:endParaRPr lang="en-GB">
              <a:cs typeface="Calibri"/>
            </a:endParaRPr>
          </a:p>
          <a:p>
            <a:r>
              <a:rPr lang="en-GB"/>
              <a:t>Potentially due to their dated approaches, all of the mentioned theories only discuss language acquisition in relation to speech, and overlook the potential of alternative language methods. However, this concept of communication via methods that are not speech-based is not entirely foreign as they have existed for centuries, with tactile hand signals and </a:t>
            </a:r>
            <a:r>
              <a:rPr lang="en-GB" err="1"/>
              <a:t>morse</a:t>
            </a:r>
            <a:r>
              <a:rPr lang="en-GB"/>
              <a:t> code providing practical examples of traditional, non-verbal communication. </a:t>
            </a:r>
            <a:endParaRPr lang="en-GB">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6</a:t>
            </a:fld>
            <a:endParaRPr lang="en-US"/>
          </a:p>
        </p:txBody>
      </p:sp>
    </p:spTree>
    <p:extLst>
      <p:ext uri="{BB962C8B-B14F-4D97-AF65-F5344CB8AC3E}">
        <p14:creationId xmlns:p14="http://schemas.microsoft.com/office/powerpoint/2010/main" val="3985695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History and Development of Sign Language.</a:t>
            </a:r>
            <a:endParaRPr lang="en-US" b="1"/>
          </a:p>
          <a:p>
            <a:r>
              <a:rPr lang="en-GB"/>
              <a:t>As a largely diverse community, the written history of BSL is limited and varied. Records claim that general sign language largely developed within the 16th century. Initially, deaf children used pantomime-related gestures that had been established in little communities, as the use of hand signals were largely prohibited due to the belief that it delayed speech and lip-reading skills. As a result of small deaf communities beginning to congregate with others and create a more standardised base, sign vocabulary became more prevalent in the 18th century.</a:t>
            </a:r>
            <a:endParaRPr lang="en-GB">
              <a:cs typeface="Calibri"/>
            </a:endParaRPr>
          </a:p>
          <a:p>
            <a:r>
              <a:rPr lang="en-GB"/>
              <a:t>The first British school that included sign language in education is Thomas Braidwood’s Academy for “Deaf and Dumb” that opened in 1760; this school, however, was selectively for children who had wealthier parents. Joseph Watson opened the first public school that integrated sign with education towards the end of the 18th century, named the London Asylum for the Deaf and Dumb in Bermondsey. </a:t>
            </a:r>
            <a:endParaRPr lang="en-GB">
              <a:cs typeface="Calibri"/>
            </a:endParaRPr>
          </a:p>
          <a:p>
            <a:r>
              <a:rPr lang="en-GB"/>
              <a:t>Regarding more modernised views, major progress can be seen in the improvement of BSL as a language and the perception of it within society. Although, there is a substantial amount of development yet to be done as it is generally still undervalued and overlooked in a majority of sectors within society; the UK only recognised BSL as a minority language in 2003.</a:t>
            </a:r>
            <a:endParaRPr lang="en-GB">
              <a:cs typeface="Calibri"/>
            </a:endParaRPr>
          </a:p>
          <a:p>
            <a:r>
              <a:rPr lang="en-GB"/>
              <a:t>In recent events, Huawei released a promotional Christmas video that revolves around the concept of deaf children being more included in the festivities and addressing an underlining issue of deaf children’s linguistic and reading abilities. They have developed an app that can analyse book pages and sign the sentences on screen; this ensures that deaf children can successfully learn what signs are attributed to what word, therefore expanding their vocabulary and understanding. </a:t>
            </a:r>
            <a:endParaRPr lang="en-GB">
              <a:cs typeface="Calibri"/>
            </a:endParaRPr>
          </a:p>
          <a:p>
            <a:r>
              <a:rPr lang="en-GB"/>
              <a:t>(https://www.youtube.com/watch?v=Kbz1YoE3vSM). </a:t>
            </a:r>
          </a:p>
          <a:p>
            <a:r>
              <a:rPr lang="en-GB"/>
              <a:t>Activism has been increasing with relation to sign language being implemented in school to improve communication levels, with a prime example being exhibited by Wayne Barrow who has pioneered the Wayne Barrow Academy, whose passion lies at seeing BSL being taught as part of the national curriculum. </a:t>
            </a:r>
            <a:endParaRPr lang="en-GB">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7</a:t>
            </a:fld>
            <a:endParaRPr lang="en-US"/>
          </a:p>
        </p:txBody>
      </p:sp>
    </p:spTree>
    <p:extLst>
      <p:ext uri="{BB962C8B-B14F-4D97-AF65-F5344CB8AC3E}">
        <p14:creationId xmlns:p14="http://schemas.microsoft.com/office/powerpoint/2010/main" val="3664573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Variations of Sign – Universal and Regional (not mutually intelligible – ASL and BSL). </a:t>
            </a:r>
            <a:endParaRPr lang="en-US"/>
          </a:p>
          <a:p>
            <a:r>
              <a:rPr lang="en-US"/>
              <a:t>As previously stated, due to sign initially developing from small, minority groups within communities, there is a large variation in vocabulary. Sign is not mutually intelligible as there is a distinct difference both regionally and universally.</a:t>
            </a:r>
            <a:endParaRPr lang="en-US">
              <a:cs typeface="Calibri"/>
            </a:endParaRPr>
          </a:p>
          <a:p>
            <a:r>
              <a:rPr lang="en-US"/>
              <a:t>•    Provide examples! - [ABC and REGIONAL e.g. letter and insurance]. </a:t>
            </a:r>
            <a:endParaRPr lang="en-US">
              <a:cs typeface="Calibri"/>
            </a:endParaRPr>
          </a:p>
          <a:p>
            <a:r>
              <a:rPr lang="en-US" b="1"/>
              <a:t>Basis of Sign:</a:t>
            </a:r>
            <a:endParaRPr lang="en-US" b="1">
              <a:cs typeface="Calibri"/>
            </a:endParaRPr>
          </a:p>
          <a:p>
            <a:r>
              <a:rPr lang="en-US"/>
              <a:t>•    Alphabet: The alphabet, as the basis of all words, languages and therefore communication, in both signed or spoken cases, is also the foundation of BSL.  </a:t>
            </a:r>
            <a:endParaRPr lang="en-US">
              <a:cs typeface="Calibri"/>
            </a:endParaRPr>
          </a:p>
          <a:p>
            <a:r>
              <a:rPr lang="en-US"/>
              <a:t>•    Vocabulary: Alongside the alphabet, such aspects as numbers and common phrases also provide the language with a stable perspective. I am going to demonstrate a few of these - Hi/Goodbye, Good Morning/Afternoon/Evening, Please/Thank you, How are you?, Sorry, Again, I can/cannot sign, AEIOU. </a:t>
            </a:r>
            <a:endParaRPr lang="en-US">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8</a:t>
            </a:fld>
            <a:endParaRPr lang="en-US"/>
          </a:p>
        </p:txBody>
      </p:sp>
    </p:spTree>
    <p:extLst>
      <p:ext uri="{BB962C8B-B14F-4D97-AF65-F5344CB8AC3E}">
        <p14:creationId xmlns:p14="http://schemas.microsoft.com/office/powerpoint/2010/main" val="1470478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Academic. </a:t>
            </a:r>
            <a:endParaRPr lang="en-US"/>
          </a:p>
          <a:p>
            <a:r>
              <a:rPr lang="en-US"/>
              <a:t>In relation to academia, sign language can be extremely helpful towards kinesthetic learners who acquire information best in a practical sense. As sign is technically a translation of English in a different format, the information that is being revised technically needs to be processed twice over, and can therefore potentially be retained easily as the person needs to understand the concepts being provided, and channel these ideals through the medium of sign. </a:t>
            </a:r>
            <a:endParaRPr lang="en-US">
              <a:cs typeface="Calibri"/>
            </a:endParaRPr>
          </a:p>
          <a:p>
            <a:r>
              <a:rPr lang="en-US" b="1"/>
              <a:t>Professional.</a:t>
            </a:r>
            <a:endParaRPr lang="en-US" b="1">
              <a:cs typeface="Calibri"/>
            </a:endParaRPr>
          </a:p>
          <a:p>
            <a:r>
              <a:rPr lang="en-US"/>
              <a:t>Regarding professional development, sign language has the potential to be beneficial to all types of careers as it opens up a revenue of communication that has previously been relatively small, or closed. It is a skill that assists both deaf and hearing people evolve further, and expand the skillset they possess. It has also created its own career path, with qualifications on offer though learning the language, and careers existing such as BSL interpretations and SEN teachers being prevalent in the educational development of deaf children. These careers offer salaries between £20-30,000, and allow career progression. </a:t>
            </a:r>
            <a:endParaRPr lang="en-US">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9</a:t>
            </a:fld>
            <a:endParaRPr lang="en-US"/>
          </a:p>
        </p:txBody>
      </p:sp>
    </p:spTree>
    <p:extLst>
      <p:ext uri="{BB962C8B-B14F-4D97-AF65-F5344CB8AC3E}">
        <p14:creationId xmlns:p14="http://schemas.microsoft.com/office/powerpoint/2010/main" val="2403650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Before I finish, I have one question:</a:t>
            </a:r>
          </a:p>
          <a:p>
            <a:r>
              <a:rPr lang="en-US" dirty="0"/>
              <a:t>Can you understand what I am signing? </a:t>
            </a:r>
            <a:endParaRPr lang="en-US" dirty="0">
              <a:cs typeface="Calibri"/>
            </a:endParaRPr>
          </a:p>
          <a:p>
            <a:endParaRPr lang="en-US" b="1" dirty="0">
              <a:cs typeface="Calibri"/>
            </a:endParaRPr>
          </a:p>
          <a:p>
            <a:r>
              <a:rPr lang="en-US" b="1" dirty="0"/>
              <a:t>Thank you for listening. </a:t>
            </a:r>
            <a:endParaRPr lang="en-US" b="1" dirty="0">
              <a:cs typeface="Calibri"/>
            </a:endParaRPr>
          </a:p>
          <a:p>
            <a:r>
              <a:rPr lang="en-US" dirty="0"/>
              <a:t>Do you have any questions for me?</a:t>
            </a:r>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6E2B97A-01CE-4BA9-9F47-D44DF0CBFE2C}" type="slidenum">
              <a:rPr lang="en-US"/>
              <a:t>10</a:t>
            </a:fld>
            <a:endParaRPr lang="en-US"/>
          </a:p>
        </p:txBody>
      </p:sp>
    </p:spTree>
    <p:extLst>
      <p:ext uri="{BB962C8B-B14F-4D97-AF65-F5344CB8AC3E}">
        <p14:creationId xmlns:p14="http://schemas.microsoft.com/office/powerpoint/2010/main" val="2513638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12/11/2018</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12/11/2018</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12/11/2018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12/11/2018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12/11/2018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12/11/2018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12/11/2018</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12/11/2018</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12/11/2018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12/11/2018</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notesSlide" Target="../notesSlides/notesSlide7.xml" /><Relationship Id="rId7" Type="http://schemas.openxmlformats.org/officeDocument/2006/relationships/diagramColors" Target="../diagrams/colors1.xml" /><Relationship Id="rId2" Type="http://schemas.openxmlformats.org/officeDocument/2006/relationships/slideLayout" Target="../slideLayouts/slideLayout4.xml" /><Relationship Id="rId1" Type="http://schemas.openxmlformats.org/officeDocument/2006/relationships/video" Target="https://www.youtube.com/embed/Kbz1YoE3vSM?feature=oembed" TargetMode="Externa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 Id="rId9" Type="http://schemas.openxmlformats.org/officeDocument/2006/relationships/image" Target="../media/image6.jpeg"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image" Target="../media/image10.png" /><Relationship Id="rId5" Type="http://schemas.openxmlformats.org/officeDocument/2006/relationships/image" Target="../media/image9.png" /><Relationship Id="rId4" Type="http://schemas.openxmlformats.org/officeDocument/2006/relationships/image" Target="../media/image8.png"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5.xml" /><Relationship Id="rId6" Type="http://schemas.openxmlformats.org/officeDocument/2006/relationships/image" Target="../media/image14.png" /><Relationship Id="rId5" Type="http://schemas.openxmlformats.org/officeDocument/2006/relationships/image" Target="../media/image13.png" /><Relationship Id="rId4" Type="http://schemas.openxmlformats.org/officeDocument/2006/relationships/image" Target="../media/image12.png"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uk/books?hl=en&amp;lr=&amp;id=WeBOn6N8PJ8C&amp;oi=fnd&amp;pg=PA1&amp;dq=(Klima+and+Bellugi,+1979+sign+language&amp;ots=Sa5iu3MSL5&amp;sig=sgOiewQdfEvXpbs4v6PdwPza2wMv=onepage&amp;q=(Klima%20and%20Bellugi,%201979%20sign%20language&amp;f=false" TargetMode="External" /><Relationship Id="rId7" Type="http://schemas.openxmlformats.org/officeDocument/2006/relationships/hyperlink" Target="https://images.google.com/" TargetMode="External" /><Relationship Id="rId2" Type="http://schemas.openxmlformats.org/officeDocument/2006/relationships/hyperlink" Target="http://wzi4DaY90qGQeN_h4WCw#v=onepage&amp;q=sign%20language%20bsl&amp;f=false" TargetMode="External" /><Relationship Id="rId1" Type="http://schemas.openxmlformats.org/officeDocument/2006/relationships/slideLayout" Target="../slideLayouts/slideLayout2.xml" /><Relationship Id="rId6" Type="http://schemas.openxmlformats.org/officeDocument/2006/relationships/hyperlink" Target="https://www.youtube.com/watch?v=Kbz1YoE3vSM" TargetMode="External" /><Relationship Id="rId5" Type="http://schemas.openxmlformats.org/officeDocument/2006/relationships/hyperlink" Target="http://british-sign-language-bsl.html" TargetMode="External" /><Relationship Id="rId4" Type="http://schemas.openxmlformats.org/officeDocument/2006/relationships/hyperlink" Target="https://nationalcareersservice.direct.gov.uk/job-profiles/british-sign-language-interpreter#entry-requirement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3883" y="3427473"/>
            <a:ext cx="8361229" cy="2098226"/>
          </a:xfrm>
        </p:spPr>
        <p:txBody>
          <a:bodyPr/>
          <a:lstStyle/>
          <a:p>
            <a:r>
              <a:rPr lang="en-US" sz="6000">
                <a:latin typeface="Calibri"/>
                <a:cs typeface="Calibri"/>
              </a:rPr>
              <a:t>The use of sign language as an effective communication method</a:t>
            </a:r>
          </a:p>
        </p:txBody>
      </p:sp>
      <p:sp>
        <p:nvSpPr>
          <p:cNvPr id="4" name="TextBox 3">
            <a:extLst>
              <a:ext uri="{FF2B5EF4-FFF2-40B4-BE49-F238E27FC236}">
                <a16:creationId xmlns:a16="http://schemas.microsoft.com/office/drawing/2014/main" id="{F641FB03-D1A8-4F96-8698-953C25C50AB9}"/>
              </a:ext>
            </a:extLst>
          </p:cNvPr>
          <p:cNvSpPr txBox="1"/>
          <p:nvPr/>
        </p:nvSpPr>
        <p:spPr>
          <a:xfrm>
            <a:off x="411192" y="5795513"/>
            <a:ext cx="4295953"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chemeClr val="bg2">
                    <a:lumMod val="25000"/>
                  </a:schemeClr>
                </a:solidFill>
                <a:highlight>
                  <a:srgbClr val="FFFF00"/>
                </a:highlight>
                <a:latin typeface="Calibri"/>
                <a:cs typeface="Calibri"/>
              </a:rPr>
              <a:t>Lets begin </a:t>
            </a:r>
            <a:r>
              <a:rPr lang="en-US" sz="3600" b="1" i="1" dirty="0">
                <a:solidFill>
                  <a:schemeClr val="bg2">
                    <a:lumMod val="25000"/>
                  </a:schemeClr>
                </a:solidFill>
                <a:highlight>
                  <a:srgbClr val="FFFF00"/>
                </a:highlight>
                <a:latin typeface="Calibri"/>
                <a:cs typeface="Calibri"/>
              </a:rPr>
              <a:t>again</a:t>
            </a:r>
            <a:r>
              <a:rPr lang="en-US" sz="3600" b="1" dirty="0">
                <a:solidFill>
                  <a:schemeClr val="bg2">
                    <a:lumMod val="25000"/>
                  </a:schemeClr>
                </a:solidFill>
                <a:highlight>
                  <a:srgbClr val="FFFF00"/>
                </a:highlight>
                <a:latin typeface="Calibri"/>
                <a:cs typeface="Calibri"/>
              </a:rPr>
              <a:t>!</a:t>
            </a:r>
          </a:p>
        </p:txBody>
      </p:sp>
      <p:sp>
        <p:nvSpPr>
          <p:cNvPr id="5" name="TextBox 4">
            <a:extLst>
              <a:ext uri="{FF2B5EF4-FFF2-40B4-BE49-F238E27FC236}">
                <a16:creationId xmlns:a16="http://schemas.microsoft.com/office/drawing/2014/main" id="{F4E860BA-960F-4DBE-96CF-AB8949D9195F}"/>
              </a:ext>
            </a:extLst>
          </p:cNvPr>
          <p:cNvSpPr txBox="1"/>
          <p:nvPr/>
        </p:nvSpPr>
        <p:spPr>
          <a:xfrm>
            <a:off x="7772399" y="202720"/>
            <a:ext cx="4295953" cy="107721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chemeClr val="accent2"/>
                </a:solidFill>
                <a:highlight>
                  <a:srgbClr val="000000"/>
                </a:highlight>
                <a:latin typeface="Calibri"/>
                <a:cs typeface="Calibri"/>
              </a:rPr>
              <a:t>Did you </a:t>
            </a:r>
            <a:r>
              <a:rPr lang="en-US" sz="3200" b="1" u="sng" dirty="0">
                <a:solidFill>
                  <a:schemeClr val="accent2"/>
                </a:solidFill>
                <a:highlight>
                  <a:srgbClr val="000000"/>
                </a:highlight>
                <a:latin typeface="Calibri"/>
                <a:cs typeface="Calibri"/>
              </a:rPr>
              <a:t>understand </a:t>
            </a:r>
            <a:r>
              <a:rPr lang="en-US" sz="3200" b="1" dirty="0">
                <a:solidFill>
                  <a:schemeClr val="accent2"/>
                </a:solidFill>
                <a:highlight>
                  <a:srgbClr val="000000"/>
                </a:highlight>
                <a:latin typeface="Calibri"/>
                <a:cs typeface="Calibri"/>
              </a:rPr>
              <a:t>what I said?</a:t>
            </a:r>
            <a:endParaRPr lang="en-US" b="1">
              <a:solidFill>
                <a:schemeClr val="accent2"/>
              </a:solidFill>
              <a:highlight>
                <a:srgbClr val="000000"/>
              </a:highlight>
            </a:endParaRPr>
          </a:p>
        </p:txBody>
      </p:sp>
    </p:spTree>
    <p:extLst>
      <p:ext uri="{BB962C8B-B14F-4D97-AF65-F5344CB8AC3E}">
        <p14:creationId xmlns:p14="http://schemas.microsoft.com/office/powerpoint/2010/main" val="360108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strVal val="#ppt_w*0.70"/>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3883" y="3427473"/>
            <a:ext cx="8361229" cy="2098226"/>
          </a:xfrm>
        </p:spPr>
        <p:txBody>
          <a:bodyPr/>
          <a:lstStyle/>
          <a:p>
            <a:r>
              <a:rPr lang="en-US" sz="6000">
                <a:latin typeface="Calibri"/>
                <a:cs typeface="Calibri"/>
              </a:rPr>
              <a:t>The use of sign language as an effective communication method</a:t>
            </a:r>
          </a:p>
        </p:txBody>
      </p:sp>
      <p:pic>
        <p:nvPicPr>
          <p:cNvPr id="3" name="Picture 5">
            <a:extLst>
              <a:ext uri="{FF2B5EF4-FFF2-40B4-BE49-F238E27FC236}">
                <a16:creationId xmlns:a16="http://schemas.microsoft.com/office/drawing/2014/main" id="{AF4D57D6-D7A7-472D-8F95-23ED19026678}"/>
              </a:ext>
            </a:extLst>
          </p:cNvPr>
          <p:cNvPicPr>
            <a:picLocks noChangeAspect="1"/>
          </p:cNvPicPr>
          <p:nvPr/>
        </p:nvPicPr>
        <p:blipFill>
          <a:blip r:embed="rId3"/>
          <a:stretch>
            <a:fillRect/>
          </a:stretch>
        </p:blipFill>
        <p:spPr>
          <a:xfrm>
            <a:off x="1575759" y="4700111"/>
            <a:ext cx="2743200" cy="1770984"/>
          </a:xfrm>
          <a:prstGeom prst="rect">
            <a:avLst/>
          </a:prstGeom>
        </p:spPr>
      </p:pic>
      <p:pic>
        <p:nvPicPr>
          <p:cNvPr id="7" name="Picture 7">
            <a:extLst>
              <a:ext uri="{FF2B5EF4-FFF2-40B4-BE49-F238E27FC236}">
                <a16:creationId xmlns:a16="http://schemas.microsoft.com/office/drawing/2014/main" id="{75568251-B8C3-486C-97B9-1DCFA781A142}"/>
              </a:ext>
            </a:extLst>
          </p:cNvPr>
          <p:cNvPicPr>
            <a:picLocks noChangeAspect="1"/>
          </p:cNvPicPr>
          <p:nvPr/>
        </p:nvPicPr>
        <p:blipFill>
          <a:blip r:embed="rId4"/>
          <a:stretch>
            <a:fillRect/>
          </a:stretch>
        </p:blipFill>
        <p:spPr>
          <a:xfrm>
            <a:off x="8821947" y="148588"/>
            <a:ext cx="1981200" cy="2132598"/>
          </a:xfrm>
          <a:prstGeom prst="rect">
            <a:avLst/>
          </a:prstGeom>
        </p:spPr>
      </p:pic>
    </p:spTree>
    <p:extLst>
      <p:ext uri="{BB962C8B-B14F-4D97-AF65-F5344CB8AC3E}">
        <p14:creationId xmlns:p14="http://schemas.microsoft.com/office/powerpoint/2010/main" val="568194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1000" fill="hold"/>
                                        <p:tgtEl>
                                          <p:spTgt spid="3"/>
                                        </p:tgtEl>
                                        <p:attrNameLst>
                                          <p:attrName>ppt_w</p:attrName>
                                        </p:attrNameLst>
                                      </p:cBhvr>
                                      <p:tavLst>
                                        <p:tav tm="0">
                                          <p:val>
                                            <p:strVal val="#ppt_w*0.70"/>
                                          </p:val>
                                        </p:tav>
                                        <p:tav tm="100000">
                                          <p:val>
                                            <p:strVal val="#ppt_w"/>
                                          </p:val>
                                        </p:tav>
                                      </p:tavLst>
                                    </p:anim>
                                    <p:anim calcmode="lin" valueType="num">
                                      <p:cBhvr>
                                        <p:cTn id="22" dur="1000" fill="hold"/>
                                        <p:tgtEl>
                                          <p:spTgt spid="3"/>
                                        </p:tgtEl>
                                        <p:attrNameLst>
                                          <p:attrName>ppt_h</p:attrName>
                                        </p:attrNameLst>
                                      </p:cBhvr>
                                      <p:tavLst>
                                        <p:tav tm="0">
                                          <p:val>
                                            <p:strVal val="#ppt_h"/>
                                          </p:val>
                                        </p:tav>
                                        <p:tav tm="100000">
                                          <p:val>
                                            <p:strVal val="#ppt_h"/>
                                          </p:val>
                                        </p:tav>
                                      </p:tavLst>
                                    </p:anim>
                                    <p:animEffect transition="in" filter="fade">
                                      <p:cBhvr>
                                        <p:cTn id="23"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07E2-B863-4FEB-9F5F-EAFDBC393B7A}"/>
              </a:ext>
            </a:extLst>
          </p:cNvPr>
          <p:cNvSpPr>
            <a:spLocks noGrp="1"/>
          </p:cNvSpPr>
          <p:nvPr>
            <p:ph type="title"/>
          </p:nvPr>
        </p:nvSpPr>
        <p:spPr>
          <a:xfrm>
            <a:off x="1371600" y="484517"/>
            <a:ext cx="9601200" cy="1629673"/>
          </a:xfrm>
        </p:spPr>
        <p:txBody>
          <a:bodyPr>
            <a:noAutofit/>
          </a:bodyPr>
          <a:lstStyle/>
          <a:p>
            <a:pPr algn="ctr"/>
            <a:r>
              <a:rPr lang="en-US" sz="6000">
                <a:latin typeface="Calibri"/>
                <a:cs typeface="Calibri"/>
              </a:rPr>
              <a:t>THE AIMS OF THIS PRESENTATION</a:t>
            </a:r>
            <a:endParaRPr lang="en-US" sz="6000"/>
          </a:p>
        </p:txBody>
      </p:sp>
      <p:sp>
        <p:nvSpPr>
          <p:cNvPr id="34" name="Content Placeholder 33">
            <a:extLst>
              <a:ext uri="{FF2B5EF4-FFF2-40B4-BE49-F238E27FC236}">
                <a16:creationId xmlns:a16="http://schemas.microsoft.com/office/drawing/2014/main" id="{816F6F65-EC62-41A3-9FCE-D057C3EA553C}"/>
              </a:ext>
            </a:extLst>
          </p:cNvPr>
          <p:cNvSpPr>
            <a:spLocks noGrp="1"/>
          </p:cNvSpPr>
          <p:nvPr>
            <p:ph sz="half" idx="1"/>
          </p:nvPr>
        </p:nvSpPr>
        <p:spPr>
          <a:xfrm>
            <a:off x="854016" y="2285999"/>
            <a:ext cx="5224163" cy="4242759"/>
          </a:xfrm>
        </p:spPr>
        <p:txBody>
          <a:bodyPr vert="horz" lIns="91440" tIns="45720" rIns="91440" bIns="45720" rtlCol="0" anchor="t">
            <a:noAutofit/>
          </a:bodyPr>
          <a:lstStyle/>
          <a:p>
            <a:pPr marL="383540" indent="-383540"/>
            <a:r>
              <a:rPr lang="en-GB" sz="3600" i="1">
                <a:latin typeface="Calibri"/>
                <a:cs typeface="Calibri"/>
              </a:rPr>
              <a:t>To highlight the significance effective communication has.</a:t>
            </a:r>
            <a:endParaRPr lang="en-US" sz="3600">
              <a:latin typeface="Calibri"/>
              <a:cs typeface="Calibri"/>
            </a:endParaRPr>
          </a:p>
          <a:p>
            <a:pPr marL="383540" indent="-383540"/>
            <a:r>
              <a:rPr lang="en-GB" sz="3600" i="1">
                <a:latin typeface="Calibri"/>
                <a:cs typeface="Calibri"/>
              </a:rPr>
              <a:t>To emphasise the importance of sign language.</a:t>
            </a:r>
            <a:endParaRPr lang="en-US" sz="3600">
              <a:latin typeface="Calibri"/>
              <a:cs typeface="Calibri"/>
            </a:endParaRPr>
          </a:p>
          <a:p>
            <a:pPr marL="383540" indent="-383540"/>
            <a:endParaRPr lang="en-US" sz="6000">
              <a:latin typeface="Calibri"/>
              <a:cs typeface="Calibri"/>
            </a:endParaRPr>
          </a:p>
        </p:txBody>
      </p:sp>
      <p:sp>
        <p:nvSpPr>
          <p:cNvPr id="36" name="Content Placeholder 33">
            <a:extLst>
              <a:ext uri="{FF2B5EF4-FFF2-40B4-BE49-F238E27FC236}">
                <a16:creationId xmlns:a16="http://schemas.microsoft.com/office/drawing/2014/main" id="{9BBC19BD-76B6-4EC4-8C16-24AB3E0CF1D5}"/>
              </a:ext>
            </a:extLst>
          </p:cNvPr>
          <p:cNvSpPr txBox="1">
            <a:spLocks/>
          </p:cNvSpPr>
          <p:nvPr/>
        </p:nvSpPr>
        <p:spPr>
          <a:xfrm>
            <a:off x="6081624" y="2409644"/>
            <a:ext cx="5224163" cy="4242759"/>
          </a:xfrm>
          <a:prstGeom prst="rect">
            <a:avLst/>
          </a:prstGeom>
        </p:spPr>
        <p:txBody>
          <a:bodyPr vert="horz" lIns="91440" tIns="45720" rIns="91440" bIns="45720" rtlCol="0" anchor="t">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383540" indent="-383540"/>
            <a:r>
              <a:rPr lang="en-GB" sz="3600" i="1">
                <a:latin typeface="Calibri"/>
                <a:cs typeface="Calibri"/>
              </a:rPr>
              <a:t>To provide historical and contemporary information regarding sign language.</a:t>
            </a:r>
          </a:p>
          <a:p>
            <a:pPr marL="383540" indent="-383540"/>
            <a:r>
              <a:rPr lang="en-GB" sz="3600" i="1">
                <a:latin typeface="Calibri"/>
                <a:cs typeface="Calibri"/>
              </a:rPr>
              <a:t>To relate sign to academia and professional development.</a:t>
            </a:r>
          </a:p>
          <a:p>
            <a:pPr marL="383540" indent="-383540"/>
            <a:endParaRPr lang="en-US" sz="6000">
              <a:latin typeface="Calibri"/>
              <a:cs typeface="Calibri"/>
            </a:endParaRPr>
          </a:p>
        </p:txBody>
      </p:sp>
    </p:spTree>
    <p:extLst>
      <p:ext uri="{BB962C8B-B14F-4D97-AF65-F5344CB8AC3E}">
        <p14:creationId xmlns:p14="http://schemas.microsoft.com/office/powerpoint/2010/main" val="311963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4"/>
                                        </p:tgtEl>
                                        <p:attrNameLst>
                                          <p:attrName>style.visibility</p:attrName>
                                        </p:attrNameLst>
                                      </p:cBhvr>
                                      <p:to>
                                        <p:strVal val="visible"/>
                                      </p:to>
                                    </p:set>
                                    <p:anim calcmode="lin" valueType="num">
                                      <p:cBhvr>
                                        <p:cTn id="14" dur="1000" fill="hold"/>
                                        <p:tgtEl>
                                          <p:spTgt spid="34"/>
                                        </p:tgtEl>
                                        <p:attrNameLst>
                                          <p:attrName>ppt_w</p:attrName>
                                        </p:attrNameLst>
                                      </p:cBhvr>
                                      <p:tavLst>
                                        <p:tav tm="0">
                                          <p:val>
                                            <p:strVal val="#ppt_w*0.70"/>
                                          </p:val>
                                        </p:tav>
                                        <p:tav tm="100000">
                                          <p:val>
                                            <p:strVal val="#ppt_w"/>
                                          </p:val>
                                        </p:tav>
                                      </p:tavLst>
                                    </p:anim>
                                    <p:anim calcmode="lin" valueType="num">
                                      <p:cBhvr>
                                        <p:cTn id="15" dur="1000" fill="hold"/>
                                        <p:tgtEl>
                                          <p:spTgt spid="34"/>
                                        </p:tgtEl>
                                        <p:attrNameLst>
                                          <p:attrName>ppt_h</p:attrName>
                                        </p:attrNameLst>
                                      </p:cBhvr>
                                      <p:tavLst>
                                        <p:tav tm="0">
                                          <p:val>
                                            <p:strVal val="#ppt_h"/>
                                          </p:val>
                                        </p:tav>
                                        <p:tav tm="100000">
                                          <p:val>
                                            <p:strVal val="#ppt_h"/>
                                          </p:val>
                                        </p:tav>
                                      </p:tavLst>
                                    </p:anim>
                                    <p:animEffect transition="in" filter="fade">
                                      <p:cBhvr>
                                        <p:cTn id="16" dur="1000"/>
                                        <p:tgtEl>
                                          <p:spTgt spid="34"/>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6"/>
                                        </p:tgtEl>
                                        <p:attrNameLst>
                                          <p:attrName>style.visibility</p:attrName>
                                        </p:attrNameLst>
                                      </p:cBhvr>
                                      <p:to>
                                        <p:strVal val="visible"/>
                                      </p:to>
                                    </p:set>
                                    <p:anim calcmode="lin" valueType="num">
                                      <p:cBhvr>
                                        <p:cTn id="21" dur="1000" fill="hold"/>
                                        <p:tgtEl>
                                          <p:spTgt spid="36"/>
                                        </p:tgtEl>
                                        <p:attrNameLst>
                                          <p:attrName>ppt_w</p:attrName>
                                        </p:attrNameLst>
                                      </p:cBhvr>
                                      <p:tavLst>
                                        <p:tav tm="0">
                                          <p:val>
                                            <p:strVal val="#ppt_w*0.70"/>
                                          </p:val>
                                        </p:tav>
                                        <p:tav tm="100000">
                                          <p:val>
                                            <p:strVal val="#ppt_w"/>
                                          </p:val>
                                        </p:tav>
                                      </p:tavLst>
                                    </p:anim>
                                    <p:anim calcmode="lin" valueType="num">
                                      <p:cBhvr>
                                        <p:cTn id="22" dur="1000" fill="hold"/>
                                        <p:tgtEl>
                                          <p:spTgt spid="36"/>
                                        </p:tgtEl>
                                        <p:attrNameLst>
                                          <p:attrName>ppt_h</p:attrName>
                                        </p:attrNameLst>
                                      </p:cBhvr>
                                      <p:tavLst>
                                        <p:tav tm="0">
                                          <p:val>
                                            <p:strVal val="#ppt_h"/>
                                          </p:val>
                                        </p:tav>
                                        <p:tav tm="100000">
                                          <p:val>
                                            <p:strVal val="#ppt_h"/>
                                          </p:val>
                                        </p:tav>
                                      </p:tavLst>
                                    </p:anim>
                                    <p:animEffect transition="in" filter="fade">
                                      <p:cBhvr>
                                        <p:cTn id="23" dur="1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4" grpId="0"/>
      <p:bldP spid="3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891AE67-EE4C-46CC-B205-C87D1BA1D702}"/>
              </a:ext>
            </a:extLst>
          </p:cNvPr>
          <p:cNvSpPr>
            <a:spLocks noGrp="1"/>
          </p:cNvSpPr>
          <p:nvPr>
            <p:ph type="ctrTitle"/>
          </p:nvPr>
        </p:nvSpPr>
        <p:spPr>
          <a:xfrm>
            <a:off x="1843241" y="2679850"/>
            <a:ext cx="8361229" cy="1005547"/>
          </a:xfrm>
          <a:ln w="57150">
            <a:solidFill>
              <a:srgbClr val="FFFF00"/>
            </a:solidFill>
            <a:prstDash val="dash"/>
          </a:ln>
        </p:spPr>
        <p:txBody>
          <a:bodyPr/>
          <a:lstStyle/>
          <a:p>
            <a:r>
              <a:rPr lang="en-US" sz="6000">
                <a:latin typeface="Calibri"/>
                <a:cs typeface="Calibri"/>
              </a:rPr>
              <a:t>communication</a:t>
            </a:r>
          </a:p>
        </p:txBody>
      </p:sp>
      <p:sp>
        <p:nvSpPr>
          <p:cNvPr id="9" name="TextBox 8">
            <a:extLst>
              <a:ext uri="{FF2B5EF4-FFF2-40B4-BE49-F238E27FC236}">
                <a16:creationId xmlns:a16="http://schemas.microsoft.com/office/drawing/2014/main" id="{E23E51D6-8124-48C5-A80D-EC60A17EDF53}"/>
              </a:ext>
            </a:extLst>
          </p:cNvPr>
          <p:cNvSpPr txBox="1"/>
          <p:nvPr/>
        </p:nvSpPr>
        <p:spPr>
          <a:xfrm>
            <a:off x="842512" y="1453551"/>
            <a:ext cx="360584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Definition</a:t>
            </a:r>
            <a:endParaRPr lang="en-US" sz="4400" b="1" err="1">
              <a:latin typeface="Calibri"/>
              <a:cs typeface="Calibri"/>
            </a:endParaRPr>
          </a:p>
        </p:txBody>
      </p:sp>
      <p:sp>
        <p:nvSpPr>
          <p:cNvPr id="11" name="TextBox 10">
            <a:extLst>
              <a:ext uri="{FF2B5EF4-FFF2-40B4-BE49-F238E27FC236}">
                <a16:creationId xmlns:a16="http://schemas.microsoft.com/office/drawing/2014/main" id="{8AA882B3-66E3-4688-A498-EBCD13A78B07}"/>
              </a:ext>
            </a:extLst>
          </p:cNvPr>
          <p:cNvSpPr txBox="1"/>
          <p:nvPr/>
        </p:nvSpPr>
        <p:spPr>
          <a:xfrm>
            <a:off x="3899139" y="4524554"/>
            <a:ext cx="3605840" cy="212365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Knowledge and Relationships</a:t>
            </a:r>
            <a:endParaRPr lang="en-US" sz="4400" b="1" err="1">
              <a:latin typeface="Calibri"/>
              <a:cs typeface="Calibri"/>
            </a:endParaRPr>
          </a:p>
        </p:txBody>
      </p:sp>
      <p:sp>
        <p:nvSpPr>
          <p:cNvPr id="13" name="TextBox 12">
            <a:extLst>
              <a:ext uri="{FF2B5EF4-FFF2-40B4-BE49-F238E27FC236}">
                <a16:creationId xmlns:a16="http://schemas.microsoft.com/office/drawing/2014/main" id="{02FE61AB-217C-481F-BA9D-D47940ECE63E}"/>
              </a:ext>
            </a:extLst>
          </p:cNvPr>
          <p:cNvSpPr txBox="1"/>
          <p:nvPr/>
        </p:nvSpPr>
        <p:spPr>
          <a:xfrm>
            <a:off x="1009291" y="4208251"/>
            <a:ext cx="360584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Skill</a:t>
            </a:r>
            <a:endParaRPr lang="en-US" sz="4400" b="1" err="1">
              <a:latin typeface="Calibri"/>
              <a:cs typeface="Calibri"/>
            </a:endParaRPr>
          </a:p>
        </p:txBody>
      </p:sp>
      <p:sp>
        <p:nvSpPr>
          <p:cNvPr id="15" name="TextBox 14">
            <a:extLst>
              <a:ext uri="{FF2B5EF4-FFF2-40B4-BE49-F238E27FC236}">
                <a16:creationId xmlns:a16="http://schemas.microsoft.com/office/drawing/2014/main" id="{48938F1A-F35D-4653-BC72-0E85214638F2}"/>
              </a:ext>
            </a:extLst>
          </p:cNvPr>
          <p:cNvSpPr txBox="1"/>
          <p:nvPr/>
        </p:nvSpPr>
        <p:spPr>
          <a:xfrm>
            <a:off x="7435969" y="3791309"/>
            <a:ext cx="3605840"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42% of time listening </a:t>
            </a:r>
            <a:endParaRPr lang="en-US" sz="4400" b="1" err="1">
              <a:latin typeface="Calibri"/>
              <a:cs typeface="Calibri"/>
            </a:endParaRPr>
          </a:p>
        </p:txBody>
      </p:sp>
      <p:sp>
        <p:nvSpPr>
          <p:cNvPr id="17" name="TextBox 16">
            <a:extLst>
              <a:ext uri="{FF2B5EF4-FFF2-40B4-BE49-F238E27FC236}">
                <a16:creationId xmlns:a16="http://schemas.microsoft.com/office/drawing/2014/main" id="{E5494D4C-C763-47EB-9EC1-AADB1E57B2DB}"/>
              </a:ext>
            </a:extLst>
          </p:cNvPr>
          <p:cNvSpPr txBox="1"/>
          <p:nvPr/>
        </p:nvSpPr>
        <p:spPr>
          <a:xfrm>
            <a:off x="4618007" y="398252"/>
            <a:ext cx="4339085"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Non-Verbal Communication</a:t>
            </a:r>
            <a:endParaRPr lang="en-US" sz="4400" b="1" err="1">
              <a:latin typeface="Calibri"/>
              <a:cs typeface="Calibri"/>
            </a:endParaRPr>
          </a:p>
        </p:txBody>
      </p:sp>
      <p:sp>
        <p:nvSpPr>
          <p:cNvPr id="19" name="TextBox 18">
            <a:extLst>
              <a:ext uri="{FF2B5EF4-FFF2-40B4-BE49-F238E27FC236}">
                <a16:creationId xmlns:a16="http://schemas.microsoft.com/office/drawing/2014/main" id="{510DB6ED-B558-4DC8-A16D-EFEA17335F18}"/>
              </a:ext>
            </a:extLst>
          </p:cNvPr>
          <p:cNvSpPr txBox="1"/>
          <p:nvPr/>
        </p:nvSpPr>
        <p:spPr>
          <a:xfrm>
            <a:off x="-514710" y="5344064"/>
            <a:ext cx="3605840"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FF0000"/>
                </a:solidFill>
                <a:latin typeface="Calibri"/>
                <a:cs typeface="Calibri"/>
              </a:rPr>
              <a:t>(</a:t>
            </a:r>
            <a:r>
              <a:rPr lang="en-US" sz="4400" b="1" err="1">
                <a:solidFill>
                  <a:srgbClr val="FF0000"/>
                </a:solidFill>
                <a:latin typeface="Calibri"/>
                <a:cs typeface="Calibri"/>
              </a:rPr>
              <a:t>Prozesky</a:t>
            </a:r>
            <a:r>
              <a:rPr lang="en-US" sz="4400" b="1">
                <a:solidFill>
                  <a:srgbClr val="FF0000"/>
                </a:solidFill>
                <a:latin typeface="Calibri"/>
                <a:cs typeface="Calibri"/>
              </a:rPr>
              <a:t>, 2000).</a:t>
            </a:r>
            <a:endParaRPr lang="en-US" sz="4400" b="1" err="1">
              <a:solidFill>
                <a:srgbClr val="FF0000"/>
              </a:solidFill>
              <a:latin typeface="Calibri"/>
              <a:cs typeface="Calibri"/>
            </a:endParaRPr>
          </a:p>
        </p:txBody>
      </p:sp>
      <p:pic>
        <p:nvPicPr>
          <p:cNvPr id="20" name="Picture 20" descr="A close up of a logo&#10;&#10;Description generated with very high confidence">
            <a:extLst>
              <a:ext uri="{FF2B5EF4-FFF2-40B4-BE49-F238E27FC236}">
                <a16:creationId xmlns:a16="http://schemas.microsoft.com/office/drawing/2014/main" id="{1A3721B4-C83F-4514-9DEF-C795668C28D0}"/>
              </a:ext>
            </a:extLst>
          </p:cNvPr>
          <p:cNvPicPr>
            <a:picLocks noChangeAspect="1"/>
          </p:cNvPicPr>
          <p:nvPr/>
        </p:nvPicPr>
        <p:blipFill>
          <a:blip r:embed="rId3"/>
          <a:stretch>
            <a:fillRect/>
          </a:stretch>
        </p:blipFill>
        <p:spPr>
          <a:xfrm>
            <a:off x="9152626" y="173509"/>
            <a:ext cx="2081842" cy="1349512"/>
          </a:xfrm>
          <a:prstGeom prst="rect">
            <a:avLst/>
          </a:prstGeom>
        </p:spPr>
      </p:pic>
    </p:spTree>
    <p:extLst>
      <p:ext uri="{BB962C8B-B14F-4D97-AF65-F5344CB8AC3E}">
        <p14:creationId xmlns:p14="http://schemas.microsoft.com/office/powerpoint/2010/main" val="281529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1000" fill="hold"/>
                                        <p:tgtEl>
                                          <p:spTgt spid="20"/>
                                        </p:tgtEl>
                                        <p:attrNameLst>
                                          <p:attrName>ppt_w</p:attrName>
                                        </p:attrNameLst>
                                      </p:cBhvr>
                                      <p:tavLst>
                                        <p:tav tm="0">
                                          <p:val>
                                            <p:strVal val="#ppt_w*0.70"/>
                                          </p:val>
                                        </p:tav>
                                        <p:tav tm="100000">
                                          <p:val>
                                            <p:strVal val="#ppt_w"/>
                                          </p:val>
                                        </p:tav>
                                      </p:tavLst>
                                    </p:anim>
                                    <p:anim calcmode="lin" valueType="num">
                                      <p:cBhvr>
                                        <p:cTn id="8" dur="1000" fill="hold"/>
                                        <p:tgtEl>
                                          <p:spTgt spid="20"/>
                                        </p:tgtEl>
                                        <p:attrNameLst>
                                          <p:attrName>ppt_h</p:attrName>
                                        </p:attrNameLst>
                                      </p:cBhvr>
                                      <p:tavLst>
                                        <p:tav tm="0">
                                          <p:val>
                                            <p:strVal val="#ppt_h"/>
                                          </p:val>
                                        </p:tav>
                                        <p:tav tm="100000">
                                          <p:val>
                                            <p:strVal val="#ppt_h"/>
                                          </p:val>
                                        </p:tav>
                                      </p:tavLst>
                                    </p:anim>
                                    <p:animEffect transition="in" filter="fade">
                                      <p:cBhvr>
                                        <p:cTn id="9" dur="1000"/>
                                        <p:tgtEl>
                                          <p:spTgt spid="20"/>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strVal val="#ppt_w*0.70"/>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1000" fill="hold"/>
                                        <p:tgtEl>
                                          <p:spTgt spid="9"/>
                                        </p:tgtEl>
                                        <p:attrNameLst>
                                          <p:attrName>ppt_w</p:attrName>
                                        </p:attrNameLst>
                                      </p:cBhvr>
                                      <p:tavLst>
                                        <p:tav tm="0">
                                          <p:val>
                                            <p:strVal val="#ppt_w*0.70"/>
                                          </p:val>
                                        </p:tav>
                                        <p:tav tm="100000">
                                          <p:val>
                                            <p:strVal val="#ppt_w"/>
                                          </p:val>
                                        </p:tav>
                                      </p:tavLst>
                                    </p:anim>
                                    <p:anim calcmode="lin" valueType="num">
                                      <p:cBhvr>
                                        <p:cTn id="22" dur="1000" fill="hold"/>
                                        <p:tgtEl>
                                          <p:spTgt spid="9"/>
                                        </p:tgtEl>
                                        <p:attrNameLst>
                                          <p:attrName>ppt_h</p:attrName>
                                        </p:attrNameLst>
                                      </p:cBhvr>
                                      <p:tavLst>
                                        <p:tav tm="0">
                                          <p:val>
                                            <p:strVal val="#ppt_h"/>
                                          </p:val>
                                        </p:tav>
                                        <p:tav tm="100000">
                                          <p:val>
                                            <p:strVal val="#ppt_h"/>
                                          </p:val>
                                        </p:tav>
                                      </p:tavLst>
                                    </p:anim>
                                    <p:animEffect transition="in" filter="fade">
                                      <p:cBhvr>
                                        <p:cTn id="23" dur="10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strVal val="#ppt_w*0.70"/>
                                          </p:val>
                                        </p:tav>
                                        <p:tav tm="100000">
                                          <p:val>
                                            <p:strVal val="#ppt_w"/>
                                          </p:val>
                                        </p:tav>
                                      </p:tavLst>
                                    </p:anim>
                                    <p:anim calcmode="lin" valueType="num">
                                      <p:cBhvr>
                                        <p:cTn id="29" dur="1000" fill="hold"/>
                                        <p:tgtEl>
                                          <p:spTgt spid="11"/>
                                        </p:tgtEl>
                                        <p:attrNameLst>
                                          <p:attrName>ppt_h</p:attrName>
                                        </p:attrNameLst>
                                      </p:cBhvr>
                                      <p:tavLst>
                                        <p:tav tm="0">
                                          <p:val>
                                            <p:strVal val="#ppt_h"/>
                                          </p:val>
                                        </p:tav>
                                        <p:tav tm="100000">
                                          <p:val>
                                            <p:strVal val="#ppt_h"/>
                                          </p:val>
                                        </p:tav>
                                      </p:tavLst>
                                    </p:anim>
                                    <p:animEffect transition="in" filter="fade">
                                      <p:cBhvr>
                                        <p:cTn id="30" dur="10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strVal val="#ppt_w*0.70"/>
                                          </p:val>
                                        </p:tav>
                                        <p:tav tm="100000">
                                          <p:val>
                                            <p:strVal val="#ppt_w"/>
                                          </p:val>
                                        </p:tav>
                                      </p:tavLst>
                                    </p:anim>
                                    <p:anim calcmode="lin" valueType="num">
                                      <p:cBhvr>
                                        <p:cTn id="36" dur="1000" fill="hold"/>
                                        <p:tgtEl>
                                          <p:spTgt spid="13"/>
                                        </p:tgtEl>
                                        <p:attrNameLst>
                                          <p:attrName>ppt_h</p:attrName>
                                        </p:attrNameLst>
                                      </p:cBhvr>
                                      <p:tavLst>
                                        <p:tav tm="0">
                                          <p:val>
                                            <p:strVal val="#ppt_h"/>
                                          </p:val>
                                        </p:tav>
                                        <p:tav tm="100000">
                                          <p:val>
                                            <p:strVal val="#ppt_h"/>
                                          </p:val>
                                        </p:tav>
                                      </p:tavLst>
                                    </p:anim>
                                    <p:animEffect transition="in" filter="fade">
                                      <p:cBhvr>
                                        <p:cTn id="37" dur="10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p:cTn id="42" dur="1000" fill="hold"/>
                                        <p:tgtEl>
                                          <p:spTgt spid="15"/>
                                        </p:tgtEl>
                                        <p:attrNameLst>
                                          <p:attrName>ppt_w</p:attrName>
                                        </p:attrNameLst>
                                      </p:cBhvr>
                                      <p:tavLst>
                                        <p:tav tm="0">
                                          <p:val>
                                            <p:strVal val="#ppt_w*0.70"/>
                                          </p:val>
                                        </p:tav>
                                        <p:tav tm="100000">
                                          <p:val>
                                            <p:strVal val="#ppt_w"/>
                                          </p:val>
                                        </p:tav>
                                      </p:tavLst>
                                    </p:anim>
                                    <p:anim calcmode="lin" valueType="num">
                                      <p:cBhvr>
                                        <p:cTn id="43" dur="1000" fill="hold"/>
                                        <p:tgtEl>
                                          <p:spTgt spid="15"/>
                                        </p:tgtEl>
                                        <p:attrNameLst>
                                          <p:attrName>ppt_h</p:attrName>
                                        </p:attrNameLst>
                                      </p:cBhvr>
                                      <p:tavLst>
                                        <p:tav tm="0">
                                          <p:val>
                                            <p:strVal val="#ppt_h"/>
                                          </p:val>
                                        </p:tav>
                                        <p:tav tm="100000">
                                          <p:val>
                                            <p:strVal val="#ppt_h"/>
                                          </p:val>
                                        </p:tav>
                                      </p:tavLst>
                                    </p:anim>
                                    <p:animEffect transition="in" filter="fade">
                                      <p:cBhvr>
                                        <p:cTn id="44" dur="1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p:cTn id="49" dur="1000" fill="hold"/>
                                        <p:tgtEl>
                                          <p:spTgt spid="17"/>
                                        </p:tgtEl>
                                        <p:attrNameLst>
                                          <p:attrName>ppt_w</p:attrName>
                                        </p:attrNameLst>
                                      </p:cBhvr>
                                      <p:tavLst>
                                        <p:tav tm="0">
                                          <p:val>
                                            <p:strVal val="#ppt_w*0.70"/>
                                          </p:val>
                                        </p:tav>
                                        <p:tav tm="100000">
                                          <p:val>
                                            <p:strVal val="#ppt_w"/>
                                          </p:val>
                                        </p:tav>
                                      </p:tavLst>
                                    </p:anim>
                                    <p:anim calcmode="lin" valueType="num">
                                      <p:cBhvr>
                                        <p:cTn id="50" dur="1000" fill="hold"/>
                                        <p:tgtEl>
                                          <p:spTgt spid="17"/>
                                        </p:tgtEl>
                                        <p:attrNameLst>
                                          <p:attrName>ppt_h</p:attrName>
                                        </p:attrNameLst>
                                      </p:cBhvr>
                                      <p:tavLst>
                                        <p:tav tm="0">
                                          <p:val>
                                            <p:strVal val="#ppt_h"/>
                                          </p:val>
                                        </p:tav>
                                        <p:tav tm="100000">
                                          <p:val>
                                            <p:strVal val="#ppt_h"/>
                                          </p:val>
                                        </p:tav>
                                      </p:tavLst>
                                    </p:anim>
                                    <p:animEffect transition="in" filter="fade">
                                      <p:cBhvr>
                                        <p:cTn id="51" dur="1000"/>
                                        <p:tgtEl>
                                          <p:spTgt spid="17"/>
                                        </p:tgtEl>
                                      </p:cBhvr>
                                    </p:animEffect>
                                  </p:childTnLst>
                                </p:cTn>
                              </p:par>
                            </p:childTnLst>
                          </p:cTn>
                        </p:par>
                      </p:childTnLst>
                    </p:cTn>
                  </p:par>
                  <p:par>
                    <p:cTn id="52" fill="hold">
                      <p:stCondLst>
                        <p:cond delay="indefinite"/>
                      </p:stCondLst>
                      <p:childTnLst>
                        <p:par>
                          <p:cTn id="53" fill="hold">
                            <p:stCondLst>
                              <p:cond delay="0"/>
                            </p:stCondLst>
                            <p:childTnLst>
                              <p:par>
                                <p:cTn id="54" presetID="55" presetClass="entr" presetSubtype="0"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1000" fill="hold"/>
                                        <p:tgtEl>
                                          <p:spTgt spid="19"/>
                                        </p:tgtEl>
                                        <p:attrNameLst>
                                          <p:attrName>ppt_w</p:attrName>
                                        </p:attrNameLst>
                                      </p:cBhvr>
                                      <p:tavLst>
                                        <p:tav tm="0">
                                          <p:val>
                                            <p:strVal val="#ppt_w*0.70"/>
                                          </p:val>
                                        </p:tav>
                                        <p:tav tm="100000">
                                          <p:val>
                                            <p:strVal val="#ppt_w"/>
                                          </p:val>
                                        </p:tav>
                                      </p:tavLst>
                                    </p:anim>
                                    <p:anim calcmode="lin" valueType="num">
                                      <p:cBhvr>
                                        <p:cTn id="57" dur="1000" fill="hold"/>
                                        <p:tgtEl>
                                          <p:spTgt spid="19"/>
                                        </p:tgtEl>
                                        <p:attrNameLst>
                                          <p:attrName>ppt_h</p:attrName>
                                        </p:attrNameLst>
                                      </p:cBhvr>
                                      <p:tavLst>
                                        <p:tav tm="0">
                                          <p:val>
                                            <p:strVal val="#ppt_h"/>
                                          </p:val>
                                        </p:tav>
                                        <p:tav tm="100000">
                                          <p:val>
                                            <p:strVal val="#ppt_h"/>
                                          </p:val>
                                        </p:tav>
                                      </p:tavLst>
                                    </p:anim>
                                    <p:animEffect transition="in" filter="fade">
                                      <p:cBhvr>
                                        <p:cTn id="58" dur="1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P spid="11" grpId="0"/>
      <p:bldP spid="13" grpId="0"/>
      <p:bldP spid="15" grpId="0"/>
      <p:bldP spid="17" grpId="0"/>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891AE67-EE4C-46CC-B205-C87D1BA1D702}"/>
              </a:ext>
            </a:extLst>
          </p:cNvPr>
          <p:cNvSpPr>
            <a:spLocks noGrp="1"/>
          </p:cNvSpPr>
          <p:nvPr>
            <p:ph type="ctrTitle"/>
          </p:nvPr>
        </p:nvSpPr>
        <p:spPr>
          <a:xfrm>
            <a:off x="1843241" y="2679850"/>
            <a:ext cx="8361229" cy="1005547"/>
          </a:xfrm>
          <a:ln w="57150">
            <a:solidFill>
              <a:srgbClr val="FFFF00"/>
            </a:solidFill>
            <a:prstDash val="dash"/>
          </a:ln>
        </p:spPr>
        <p:txBody>
          <a:bodyPr/>
          <a:lstStyle/>
          <a:p>
            <a:r>
              <a:rPr lang="en-US" sz="6000">
                <a:latin typeface="Calibri"/>
                <a:cs typeface="Calibri"/>
              </a:rPr>
              <a:t>Language</a:t>
            </a:r>
          </a:p>
        </p:txBody>
      </p:sp>
      <p:sp>
        <p:nvSpPr>
          <p:cNvPr id="9" name="TextBox 8">
            <a:extLst>
              <a:ext uri="{FF2B5EF4-FFF2-40B4-BE49-F238E27FC236}">
                <a16:creationId xmlns:a16="http://schemas.microsoft.com/office/drawing/2014/main" id="{E23E51D6-8124-48C5-A80D-EC60A17EDF53}"/>
              </a:ext>
            </a:extLst>
          </p:cNvPr>
          <p:cNvSpPr txBox="1"/>
          <p:nvPr/>
        </p:nvSpPr>
        <p:spPr>
          <a:xfrm>
            <a:off x="7168550" y="4458419"/>
            <a:ext cx="360584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Foundation</a:t>
            </a:r>
            <a:endParaRPr lang="en-US" sz="4400" b="1" err="1">
              <a:latin typeface="Calibri"/>
              <a:cs typeface="Calibri"/>
            </a:endParaRPr>
          </a:p>
        </p:txBody>
      </p:sp>
      <p:sp>
        <p:nvSpPr>
          <p:cNvPr id="11" name="TextBox 10">
            <a:extLst>
              <a:ext uri="{FF2B5EF4-FFF2-40B4-BE49-F238E27FC236}">
                <a16:creationId xmlns:a16="http://schemas.microsoft.com/office/drawing/2014/main" id="{8AA882B3-66E3-4688-A498-EBCD13A78B07}"/>
              </a:ext>
            </a:extLst>
          </p:cNvPr>
          <p:cNvSpPr txBox="1"/>
          <p:nvPr/>
        </p:nvSpPr>
        <p:spPr>
          <a:xfrm>
            <a:off x="4344837" y="4653950"/>
            <a:ext cx="3605840"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Sign </a:t>
            </a:r>
          </a:p>
          <a:p>
            <a:pPr algn="ctr"/>
            <a:r>
              <a:rPr lang="en-US" sz="4400" b="1">
                <a:latin typeface="Calibri"/>
                <a:cs typeface="Calibri"/>
              </a:rPr>
              <a:t>Language</a:t>
            </a:r>
          </a:p>
        </p:txBody>
      </p:sp>
      <p:sp>
        <p:nvSpPr>
          <p:cNvPr id="13" name="TextBox 12">
            <a:extLst>
              <a:ext uri="{FF2B5EF4-FFF2-40B4-BE49-F238E27FC236}">
                <a16:creationId xmlns:a16="http://schemas.microsoft.com/office/drawing/2014/main" id="{02FE61AB-217C-481F-BA9D-D47940ECE63E}"/>
              </a:ext>
            </a:extLst>
          </p:cNvPr>
          <p:cNvSpPr txBox="1"/>
          <p:nvPr/>
        </p:nvSpPr>
        <p:spPr>
          <a:xfrm>
            <a:off x="1368725" y="4035722"/>
            <a:ext cx="360584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Presentation</a:t>
            </a:r>
            <a:endParaRPr lang="en-US" sz="4400" b="1" err="1">
              <a:latin typeface="Calibri"/>
              <a:cs typeface="Calibri"/>
            </a:endParaRPr>
          </a:p>
        </p:txBody>
      </p:sp>
      <p:sp>
        <p:nvSpPr>
          <p:cNvPr id="15" name="TextBox 14">
            <a:extLst>
              <a:ext uri="{FF2B5EF4-FFF2-40B4-BE49-F238E27FC236}">
                <a16:creationId xmlns:a16="http://schemas.microsoft.com/office/drawing/2014/main" id="{48938F1A-F35D-4653-BC72-0E85214638F2}"/>
              </a:ext>
            </a:extLst>
          </p:cNvPr>
          <p:cNvSpPr txBox="1"/>
          <p:nvPr/>
        </p:nvSpPr>
        <p:spPr>
          <a:xfrm>
            <a:off x="1670647" y="1562818"/>
            <a:ext cx="360584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Ability</a:t>
            </a:r>
            <a:endParaRPr lang="en-US"/>
          </a:p>
        </p:txBody>
      </p:sp>
      <p:sp>
        <p:nvSpPr>
          <p:cNvPr id="17" name="TextBox 16">
            <a:extLst>
              <a:ext uri="{FF2B5EF4-FFF2-40B4-BE49-F238E27FC236}">
                <a16:creationId xmlns:a16="http://schemas.microsoft.com/office/drawing/2014/main" id="{E5494D4C-C763-47EB-9EC1-AADB1E57B2DB}"/>
              </a:ext>
            </a:extLst>
          </p:cNvPr>
          <p:cNvSpPr txBox="1"/>
          <p:nvPr/>
        </p:nvSpPr>
        <p:spPr>
          <a:xfrm>
            <a:off x="5193101" y="585158"/>
            <a:ext cx="4339085"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latin typeface="Calibri"/>
                <a:cs typeface="Calibri"/>
              </a:rPr>
              <a:t>Individual </a:t>
            </a:r>
            <a:endParaRPr lang="en-US" sz="4400" b="1" err="1">
              <a:latin typeface="Calibri"/>
              <a:cs typeface="Calibri"/>
            </a:endParaRPr>
          </a:p>
          <a:p>
            <a:pPr algn="ctr"/>
            <a:r>
              <a:rPr lang="en-US" sz="4400" b="1">
                <a:latin typeface="Calibri"/>
                <a:cs typeface="Calibri"/>
              </a:rPr>
              <a:t>Language</a:t>
            </a:r>
          </a:p>
        </p:txBody>
      </p:sp>
      <p:sp>
        <p:nvSpPr>
          <p:cNvPr id="19" name="TextBox 18">
            <a:extLst>
              <a:ext uri="{FF2B5EF4-FFF2-40B4-BE49-F238E27FC236}">
                <a16:creationId xmlns:a16="http://schemas.microsoft.com/office/drawing/2014/main" id="{510DB6ED-B558-4DC8-A16D-EFEA17335F18}"/>
              </a:ext>
            </a:extLst>
          </p:cNvPr>
          <p:cNvSpPr txBox="1"/>
          <p:nvPr/>
        </p:nvSpPr>
        <p:spPr>
          <a:xfrm>
            <a:off x="8586158" y="225724"/>
            <a:ext cx="3605840"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0000"/>
                </a:solidFill>
                <a:latin typeface="Calibri"/>
                <a:cs typeface="Calibri"/>
              </a:rPr>
              <a:t>(</a:t>
            </a:r>
            <a:r>
              <a:rPr lang="en-US" sz="3200" b="1" err="1">
                <a:solidFill>
                  <a:srgbClr val="FF0000"/>
                </a:solidFill>
                <a:latin typeface="Calibri"/>
                <a:cs typeface="Calibri"/>
              </a:rPr>
              <a:t>Lemetyinen</a:t>
            </a:r>
            <a:r>
              <a:rPr lang="en-US" sz="3200" b="1">
                <a:solidFill>
                  <a:srgbClr val="FF0000"/>
                </a:solidFill>
                <a:latin typeface="Calibri"/>
                <a:cs typeface="Calibri"/>
              </a:rPr>
              <a:t>, 2012.</a:t>
            </a:r>
          </a:p>
          <a:p>
            <a:pPr algn="ctr"/>
            <a:r>
              <a:rPr lang="en-US" sz="3200" b="1">
                <a:solidFill>
                  <a:srgbClr val="FF0000"/>
                </a:solidFill>
                <a:latin typeface="Calibri"/>
                <a:cs typeface="Calibri"/>
              </a:rPr>
              <a:t>Klima and </a:t>
            </a:r>
            <a:r>
              <a:rPr lang="en-US" sz="3200" b="1" err="1">
                <a:solidFill>
                  <a:srgbClr val="FF0000"/>
                </a:solidFill>
                <a:latin typeface="Calibri"/>
                <a:cs typeface="Calibri"/>
              </a:rPr>
              <a:t>Bellugi</a:t>
            </a:r>
            <a:r>
              <a:rPr lang="en-US" sz="3200" b="1">
                <a:solidFill>
                  <a:srgbClr val="FF0000"/>
                </a:solidFill>
                <a:latin typeface="Calibri"/>
                <a:cs typeface="Calibri"/>
              </a:rPr>
              <a:t>, 1979).</a:t>
            </a:r>
          </a:p>
        </p:txBody>
      </p:sp>
      <p:pic>
        <p:nvPicPr>
          <p:cNvPr id="4" name="Picture 5" descr="A close up of a logo&#10;&#10;Description generated with very high confidence">
            <a:extLst>
              <a:ext uri="{FF2B5EF4-FFF2-40B4-BE49-F238E27FC236}">
                <a16:creationId xmlns:a16="http://schemas.microsoft.com/office/drawing/2014/main" id="{4DC9A810-3BD3-4ACE-9DC0-A40BC05D5194}"/>
              </a:ext>
            </a:extLst>
          </p:cNvPr>
          <p:cNvPicPr>
            <a:picLocks noChangeAspect="1"/>
          </p:cNvPicPr>
          <p:nvPr/>
        </p:nvPicPr>
        <p:blipFill>
          <a:blip r:embed="rId3"/>
          <a:stretch>
            <a:fillRect/>
          </a:stretch>
        </p:blipFill>
        <p:spPr>
          <a:xfrm rot="1680000">
            <a:off x="1182241" y="4834303"/>
            <a:ext cx="2153729" cy="2153729"/>
          </a:xfrm>
          <a:prstGeom prst="rect">
            <a:avLst/>
          </a:prstGeom>
        </p:spPr>
      </p:pic>
    </p:spTree>
    <p:extLst>
      <p:ext uri="{BB962C8B-B14F-4D97-AF65-F5344CB8AC3E}">
        <p14:creationId xmlns:p14="http://schemas.microsoft.com/office/powerpoint/2010/main" val="504000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strVal val="#ppt_w*0.70"/>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1000" fill="hold"/>
                                        <p:tgtEl>
                                          <p:spTgt spid="9"/>
                                        </p:tgtEl>
                                        <p:attrNameLst>
                                          <p:attrName>ppt_w</p:attrName>
                                        </p:attrNameLst>
                                      </p:cBhvr>
                                      <p:tavLst>
                                        <p:tav tm="0">
                                          <p:val>
                                            <p:strVal val="#ppt_w*0.70"/>
                                          </p:val>
                                        </p:tav>
                                        <p:tav tm="100000">
                                          <p:val>
                                            <p:strVal val="#ppt_w"/>
                                          </p:val>
                                        </p:tav>
                                      </p:tavLst>
                                    </p:anim>
                                    <p:anim calcmode="lin" valueType="num">
                                      <p:cBhvr>
                                        <p:cTn id="22" dur="1000" fill="hold"/>
                                        <p:tgtEl>
                                          <p:spTgt spid="9"/>
                                        </p:tgtEl>
                                        <p:attrNameLst>
                                          <p:attrName>ppt_h</p:attrName>
                                        </p:attrNameLst>
                                      </p:cBhvr>
                                      <p:tavLst>
                                        <p:tav tm="0">
                                          <p:val>
                                            <p:strVal val="#ppt_h"/>
                                          </p:val>
                                        </p:tav>
                                        <p:tav tm="100000">
                                          <p:val>
                                            <p:strVal val="#ppt_h"/>
                                          </p:val>
                                        </p:tav>
                                      </p:tavLst>
                                    </p:anim>
                                    <p:animEffect transition="in" filter="fade">
                                      <p:cBhvr>
                                        <p:cTn id="23" dur="10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p:cTn id="28" dur="1000" fill="hold"/>
                                        <p:tgtEl>
                                          <p:spTgt spid="15"/>
                                        </p:tgtEl>
                                        <p:attrNameLst>
                                          <p:attrName>ppt_w</p:attrName>
                                        </p:attrNameLst>
                                      </p:cBhvr>
                                      <p:tavLst>
                                        <p:tav tm="0">
                                          <p:val>
                                            <p:strVal val="#ppt_w*0.70"/>
                                          </p:val>
                                        </p:tav>
                                        <p:tav tm="100000">
                                          <p:val>
                                            <p:strVal val="#ppt_w"/>
                                          </p:val>
                                        </p:tav>
                                      </p:tavLst>
                                    </p:anim>
                                    <p:anim calcmode="lin" valueType="num">
                                      <p:cBhvr>
                                        <p:cTn id="29" dur="1000" fill="hold"/>
                                        <p:tgtEl>
                                          <p:spTgt spid="15"/>
                                        </p:tgtEl>
                                        <p:attrNameLst>
                                          <p:attrName>ppt_h</p:attrName>
                                        </p:attrNameLst>
                                      </p:cBhvr>
                                      <p:tavLst>
                                        <p:tav tm="0">
                                          <p:val>
                                            <p:strVal val="#ppt_h"/>
                                          </p:val>
                                        </p:tav>
                                        <p:tav tm="100000">
                                          <p:val>
                                            <p:strVal val="#ppt_h"/>
                                          </p:val>
                                        </p:tav>
                                      </p:tavLst>
                                    </p:anim>
                                    <p:animEffect transition="in" filter="fade">
                                      <p:cBhvr>
                                        <p:cTn id="30" dur="1000"/>
                                        <p:tgtEl>
                                          <p:spTgt spid="15"/>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p:cTn id="35" dur="1000" fill="hold"/>
                                        <p:tgtEl>
                                          <p:spTgt spid="11"/>
                                        </p:tgtEl>
                                        <p:attrNameLst>
                                          <p:attrName>ppt_w</p:attrName>
                                        </p:attrNameLst>
                                      </p:cBhvr>
                                      <p:tavLst>
                                        <p:tav tm="0">
                                          <p:val>
                                            <p:strVal val="#ppt_w*0.70"/>
                                          </p:val>
                                        </p:tav>
                                        <p:tav tm="100000">
                                          <p:val>
                                            <p:strVal val="#ppt_w"/>
                                          </p:val>
                                        </p:tav>
                                      </p:tavLst>
                                    </p:anim>
                                    <p:anim calcmode="lin" valueType="num">
                                      <p:cBhvr>
                                        <p:cTn id="36" dur="1000" fill="hold"/>
                                        <p:tgtEl>
                                          <p:spTgt spid="11"/>
                                        </p:tgtEl>
                                        <p:attrNameLst>
                                          <p:attrName>ppt_h</p:attrName>
                                        </p:attrNameLst>
                                      </p:cBhvr>
                                      <p:tavLst>
                                        <p:tav tm="0">
                                          <p:val>
                                            <p:strVal val="#ppt_h"/>
                                          </p:val>
                                        </p:tav>
                                        <p:tav tm="100000">
                                          <p:val>
                                            <p:strVal val="#ppt_h"/>
                                          </p:val>
                                        </p:tav>
                                      </p:tavLst>
                                    </p:anim>
                                    <p:animEffect transition="in" filter="fade">
                                      <p:cBhvr>
                                        <p:cTn id="37" dur="10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 calcmode="lin" valueType="num">
                                      <p:cBhvr>
                                        <p:cTn id="42" dur="1000" fill="hold"/>
                                        <p:tgtEl>
                                          <p:spTgt spid="17"/>
                                        </p:tgtEl>
                                        <p:attrNameLst>
                                          <p:attrName>ppt_w</p:attrName>
                                        </p:attrNameLst>
                                      </p:cBhvr>
                                      <p:tavLst>
                                        <p:tav tm="0">
                                          <p:val>
                                            <p:strVal val="#ppt_w*0.70"/>
                                          </p:val>
                                        </p:tav>
                                        <p:tav tm="100000">
                                          <p:val>
                                            <p:strVal val="#ppt_w"/>
                                          </p:val>
                                        </p:tav>
                                      </p:tavLst>
                                    </p:anim>
                                    <p:anim calcmode="lin" valueType="num">
                                      <p:cBhvr>
                                        <p:cTn id="43" dur="1000" fill="hold"/>
                                        <p:tgtEl>
                                          <p:spTgt spid="17"/>
                                        </p:tgtEl>
                                        <p:attrNameLst>
                                          <p:attrName>ppt_h</p:attrName>
                                        </p:attrNameLst>
                                      </p:cBhvr>
                                      <p:tavLst>
                                        <p:tav tm="0">
                                          <p:val>
                                            <p:strVal val="#ppt_h"/>
                                          </p:val>
                                        </p:tav>
                                        <p:tav tm="100000">
                                          <p:val>
                                            <p:strVal val="#ppt_h"/>
                                          </p:val>
                                        </p:tav>
                                      </p:tavLst>
                                    </p:anim>
                                    <p:animEffect transition="in" filter="fade">
                                      <p:cBhvr>
                                        <p:cTn id="44" dur="1000"/>
                                        <p:tgtEl>
                                          <p:spTgt spid="17"/>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p:cTn id="49" dur="1000" fill="hold"/>
                                        <p:tgtEl>
                                          <p:spTgt spid="13"/>
                                        </p:tgtEl>
                                        <p:attrNameLst>
                                          <p:attrName>ppt_w</p:attrName>
                                        </p:attrNameLst>
                                      </p:cBhvr>
                                      <p:tavLst>
                                        <p:tav tm="0">
                                          <p:val>
                                            <p:strVal val="#ppt_w*0.70"/>
                                          </p:val>
                                        </p:tav>
                                        <p:tav tm="100000">
                                          <p:val>
                                            <p:strVal val="#ppt_w"/>
                                          </p:val>
                                        </p:tav>
                                      </p:tavLst>
                                    </p:anim>
                                    <p:anim calcmode="lin" valueType="num">
                                      <p:cBhvr>
                                        <p:cTn id="50" dur="1000" fill="hold"/>
                                        <p:tgtEl>
                                          <p:spTgt spid="13"/>
                                        </p:tgtEl>
                                        <p:attrNameLst>
                                          <p:attrName>ppt_h</p:attrName>
                                        </p:attrNameLst>
                                      </p:cBhvr>
                                      <p:tavLst>
                                        <p:tav tm="0">
                                          <p:val>
                                            <p:strVal val="#ppt_h"/>
                                          </p:val>
                                        </p:tav>
                                        <p:tav tm="100000">
                                          <p:val>
                                            <p:strVal val="#ppt_h"/>
                                          </p:val>
                                        </p:tav>
                                      </p:tavLst>
                                    </p:anim>
                                    <p:animEffect transition="in" filter="fade">
                                      <p:cBhvr>
                                        <p:cTn id="51" dur="1000"/>
                                        <p:tgtEl>
                                          <p:spTgt spid="13"/>
                                        </p:tgtEl>
                                      </p:cBhvr>
                                    </p:animEffect>
                                  </p:childTnLst>
                                </p:cTn>
                              </p:par>
                            </p:childTnLst>
                          </p:cTn>
                        </p:par>
                      </p:childTnLst>
                    </p:cTn>
                  </p:par>
                  <p:par>
                    <p:cTn id="52" fill="hold">
                      <p:stCondLst>
                        <p:cond delay="indefinite"/>
                      </p:stCondLst>
                      <p:childTnLst>
                        <p:par>
                          <p:cTn id="53" fill="hold">
                            <p:stCondLst>
                              <p:cond delay="0"/>
                            </p:stCondLst>
                            <p:childTnLst>
                              <p:par>
                                <p:cTn id="54" presetID="55" presetClass="entr" presetSubtype="0"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1000" fill="hold"/>
                                        <p:tgtEl>
                                          <p:spTgt spid="19"/>
                                        </p:tgtEl>
                                        <p:attrNameLst>
                                          <p:attrName>ppt_w</p:attrName>
                                        </p:attrNameLst>
                                      </p:cBhvr>
                                      <p:tavLst>
                                        <p:tav tm="0">
                                          <p:val>
                                            <p:strVal val="#ppt_w*0.70"/>
                                          </p:val>
                                        </p:tav>
                                        <p:tav tm="100000">
                                          <p:val>
                                            <p:strVal val="#ppt_w"/>
                                          </p:val>
                                        </p:tav>
                                      </p:tavLst>
                                    </p:anim>
                                    <p:anim calcmode="lin" valueType="num">
                                      <p:cBhvr>
                                        <p:cTn id="57" dur="1000" fill="hold"/>
                                        <p:tgtEl>
                                          <p:spTgt spid="19"/>
                                        </p:tgtEl>
                                        <p:attrNameLst>
                                          <p:attrName>ppt_h</p:attrName>
                                        </p:attrNameLst>
                                      </p:cBhvr>
                                      <p:tavLst>
                                        <p:tav tm="0">
                                          <p:val>
                                            <p:strVal val="#ppt_h"/>
                                          </p:val>
                                        </p:tav>
                                        <p:tav tm="100000">
                                          <p:val>
                                            <p:strVal val="#ppt_h"/>
                                          </p:val>
                                        </p:tav>
                                      </p:tavLst>
                                    </p:anim>
                                    <p:animEffect transition="in" filter="fade">
                                      <p:cBhvr>
                                        <p:cTn id="58" dur="1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p:bldP spid="11" grpId="0"/>
      <p:bldP spid="13" grpId="0"/>
      <p:bldP spid="15" grpId="0"/>
      <p:bldP spid="17" grpId="0"/>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07E2-B863-4FEB-9F5F-EAFDBC393B7A}"/>
              </a:ext>
            </a:extLst>
          </p:cNvPr>
          <p:cNvSpPr>
            <a:spLocks noGrp="1"/>
          </p:cNvSpPr>
          <p:nvPr>
            <p:ph type="title"/>
          </p:nvPr>
        </p:nvSpPr>
        <p:spPr>
          <a:xfrm>
            <a:off x="1371600" y="484517"/>
            <a:ext cx="9601200" cy="1629673"/>
          </a:xfrm>
        </p:spPr>
        <p:txBody>
          <a:bodyPr>
            <a:noAutofit/>
          </a:bodyPr>
          <a:lstStyle/>
          <a:p>
            <a:pPr algn="ctr"/>
            <a:r>
              <a:rPr lang="en-US" sz="6000">
                <a:latin typeface="Calibri"/>
                <a:cs typeface="Calibri"/>
              </a:rPr>
              <a:t>LANGUAGE ACQUISITION IN PSYCHOLOGY </a:t>
            </a:r>
          </a:p>
        </p:txBody>
      </p:sp>
      <p:sp>
        <p:nvSpPr>
          <p:cNvPr id="34" name="Content Placeholder 33">
            <a:extLst>
              <a:ext uri="{FF2B5EF4-FFF2-40B4-BE49-F238E27FC236}">
                <a16:creationId xmlns:a16="http://schemas.microsoft.com/office/drawing/2014/main" id="{816F6F65-EC62-41A3-9FCE-D057C3EA553C}"/>
              </a:ext>
            </a:extLst>
          </p:cNvPr>
          <p:cNvSpPr>
            <a:spLocks noGrp="1"/>
          </p:cNvSpPr>
          <p:nvPr>
            <p:ph sz="half" idx="1"/>
          </p:nvPr>
        </p:nvSpPr>
        <p:spPr>
          <a:xfrm>
            <a:off x="854016" y="3623092"/>
            <a:ext cx="5224163" cy="2805025"/>
          </a:xfrm>
        </p:spPr>
        <p:txBody>
          <a:bodyPr vert="horz" lIns="91440" tIns="45720" rIns="91440" bIns="45720" rtlCol="0" anchor="t">
            <a:noAutofit/>
          </a:bodyPr>
          <a:lstStyle/>
          <a:p>
            <a:pPr marL="571500" indent="-571500"/>
            <a:r>
              <a:rPr lang="en-GB" sz="3600">
                <a:latin typeface="Calibri"/>
                <a:cs typeface="Calibri"/>
              </a:rPr>
              <a:t>Process where humans grasp the ability to understand, comprehend and utilise language.</a:t>
            </a:r>
            <a:endParaRPr lang="en-GB" sz="3600" i="1">
              <a:latin typeface="Calibri"/>
              <a:cs typeface="Calibri"/>
            </a:endParaRPr>
          </a:p>
          <a:p>
            <a:pPr marL="383540" indent="-383540"/>
            <a:endParaRPr lang="en-GB" sz="3600" i="1">
              <a:latin typeface="Calibri"/>
              <a:cs typeface="Calibri"/>
            </a:endParaRPr>
          </a:p>
          <a:p>
            <a:pPr marL="0" indent="0">
              <a:buNone/>
            </a:pPr>
            <a:endParaRPr lang="en-US" sz="6000">
              <a:latin typeface="Calibri"/>
              <a:cs typeface="Calibri"/>
            </a:endParaRPr>
          </a:p>
        </p:txBody>
      </p:sp>
      <p:sp>
        <p:nvSpPr>
          <p:cNvPr id="36" name="Content Placeholder 33">
            <a:extLst>
              <a:ext uri="{FF2B5EF4-FFF2-40B4-BE49-F238E27FC236}">
                <a16:creationId xmlns:a16="http://schemas.microsoft.com/office/drawing/2014/main" id="{9BBC19BD-76B6-4EC4-8C16-24AB3E0CF1D5}"/>
              </a:ext>
            </a:extLst>
          </p:cNvPr>
          <p:cNvSpPr txBox="1">
            <a:spLocks/>
          </p:cNvSpPr>
          <p:nvPr/>
        </p:nvSpPr>
        <p:spPr>
          <a:xfrm>
            <a:off x="6081624" y="2107720"/>
            <a:ext cx="5856767" cy="3336986"/>
          </a:xfrm>
          <a:prstGeom prst="rect">
            <a:avLst/>
          </a:prstGeom>
        </p:spPr>
        <p:txBody>
          <a:bodyPr vert="horz" lIns="91440" tIns="45720" rIns="91440" bIns="45720" rtlCol="0" anchor="t">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571500" indent="-571500">
              <a:buFont typeface="Franklin Gothic Book"/>
              <a:buChar char="■"/>
            </a:pPr>
            <a:r>
              <a:rPr lang="en-GB" sz="4000">
                <a:latin typeface="Calibri"/>
                <a:cs typeface="Calibri"/>
              </a:rPr>
              <a:t>Chomsky – Innate theory.</a:t>
            </a:r>
            <a:endParaRPr lang="en-GB" sz="4000" i="1">
              <a:latin typeface="Calibri"/>
              <a:cs typeface="Calibri"/>
            </a:endParaRPr>
          </a:p>
          <a:p>
            <a:pPr marL="383540" indent="-383540"/>
            <a:r>
              <a:rPr lang="en-GB" sz="4000">
                <a:latin typeface="Calibri"/>
                <a:cs typeface="Calibri"/>
              </a:rPr>
              <a:t> Piaget – Cognitive theory.</a:t>
            </a:r>
          </a:p>
          <a:p>
            <a:pPr marL="383540" indent="-383540"/>
            <a:r>
              <a:rPr lang="en-GB" sz="4000">
                <a:latin typeface="Calibri"/>
                <a:cs typeface="Calibri"/>
              </a:rPr>
              <a:t> </a:t>
            </a:r>
            <a:r>
              <a:rPr lang="en-GB" sz="4000" err="1">
                <a:latin typeface="Calibri"/>
                <a:cs typeface="Calibri"/>
              </a:rPr>
              <a:t>Sassonion</a:t>
            </a:r>
            <a:r>
              <a:rPr lang="en-GB" sz="4000">
                <a:latin typeface="Calibri"/>
                <a:cs typeface="Calibri"/>
              </a:rPr>
              <a:t> – </a:t>
            </a:r>
            <a:r>
              <a:rPr lang="en-GB" sz="4000" err="1">
                <a:latin typeface="Calibri"/>
                <a:cs typeface="Calibri"/>
              </a:rPr>
              <a:t>Motherese</a:t>
            </a:r>
            <a:r>
              <a:rPr lang="en-GB" sz="4000">
                <a:latin typeface="Calibri"/>
                <a:cs typeface="Calibri"/>
              </a:rPr>
              <a:t> theory.</a:t>
            </a:r>
            <a:endParaRPr lang="en-GB" sz="4000"/>
          </a:p>
          <a:p>
            <a:pPr marL="0" indent="0">
              <a:buNone/>
            </a:pPr>
            <a:endParaRPr lang="en-GB" sz="3600">
              <a:latin typeface="Calibri"/>
              <a:cs typeface="Calibri"/>
            </a:endParaRPr>
          </a:p>
          <a:p>
            <a:pPr marL="383540" indent="-383540"/>
            <a:endParaRPr lang="en-US" sz="6000">
              <a:latin typeface="Calibri"/>
              <a:cs typeface="Calibri"/>
            </a:endParaRPr>
          </a:p>
        </p:txBody>
      </p:sp>
      <p:sp>
        <p:nvSpPr>
          <p:cNvPr id="3" name="TextBox 2">
            <a:extLst>
              <a:ext uri="{FF2B5EF4-FFF2-40B4-BE49-F238E27FC236}">
                <a16:creationId xmlns:a16="http://schemas.microsoft.com/office/drawing/2014/main" id="{2BD28C3E-0116-4641-9AD2-9BBD6E4B6100}"/>
              </a:ext>
            </a:extLst>
          </p:cNvPr>
          <p:cNvSpPr txBox="1"/>
          <p:nvPr/>
        </p:nvSpPr>
        <p:spPr>
          <a:xfrm>
            <a:off x="8327366" y="5847272"/>
            <a:ext cx="3605840"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0000"/>
                </a:solidFill>
                <a:latin typeface="Calibri"/>
                <a:cs typeface="Calibri"/>
              </a:rPr>
              <a:t>(</a:t>
            </a:r>
            <a:r>
              <a:rPr lang="en-US" sz="3200" b="1" err="1">
                <a:solidFill>
                  <a:srgbClr val="FF0000"/>
                </a:solidFill>
                <a:latin typeface="Calibri"/>
                <a:cs typeface="Calibri"/>
              </a:rPr>
              <a:t>Aljoundi</a:t>
            </a:r>
            <a:r>
              <a:rPr lang="en-US" sz="3200" b="1">
                <a:solidFill>
                  <a:srgbClr val="FF0000"/>
                </a:solidFill>
                <a:latin typeface="Calibri"/>
                <a:cs typeface="Calibri"/>
              </a:rPr>
              <a:t>, 2014).</a:t>
            </a:r>
            <a:endParaRPr lang="en-US"/>
          </a:p>
        </p:txBody>
      </p:sp>
      <p:pic>
        <p:nvPicPr>
          <p:cNvPr id="4" name="Picture 4" descr="A close up of a mans face&#10;&#10;Description generated with high confidence">
            <a:extLst>
              <a:ext uri="{FF2B5EF4-FFF2-40B4-BE49-F238E27FC236}">
                <a16:creationId xmlns:a16="http://schemas.microsoft.com/office/drawing/2014/main" id="{C9A98164-B866-4783-BE2F-FA212483AB4B}"/>
              </a:ext>
            </a:extLst>
          </p:cNvPr>
          <p:cNvPicPr>
            <a:picLocks noChangeAspect="1"/>
          </p:cNvPicPr>
          <p:nvPr/>
        </p:nvPicPr>
        <p:blipFill>
          <a:blip r:embed="rId3"/>
          <a:stretch>
            <a:fillRect/>
          </a:stretch>
        </p:blipFill>
        <p:spPr>
          <a:xfrm>
            <a:off x="1086928" y="1390995"/>
            <a:ext cx="2743200" cy="2235708"/>
          </a:xfrm>
          <a:prstGeom prst="rect">
            <a:avLst/>
          </a:prstGeom>
        </p:spPr>
      </p:pic>
    </p:spTree>
    <p:extLst>
      <p:ext uri="{BB962C8B-B14F-4D97-AF65-F5344CB8AC3E}">
        <p14:creationId xmlns:p14="http://schemas.microsoft.com/office/powerpoint/2010/main" val="200056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strVal val="#ppt_w*0.70"/>
                                          </p:val>
                                        </p:tav>
                                        <p:tav tm="100000">
                                          <p:val>
                                            <p:strVal val="#ppt_w"/>
                                          </p:val>
                                        </p:tav>
                                      </p:tavLst>
                                    </p:anim>
                                    <p:anim calcmode="lin" valueType="num">
                                      <p:cBhvr>
                                        <p:cTn id="15" dur="1000" fill="hold"/>
                                        <p:tgtEl>
                                          <p:spTgt spid="2"/>
                                        </p:tgtEl>
                                        <p:attrNameLst>
                                          <p:attrName>ppt_h</p:attrName>
                                        </p:attrNameLst>
                                      </p:cBhvr>
                                      <p:tavLst>
                                        <p:tav tm="0">
                                          <p:val>
                                            <p:strVal val="#ppt_h"/>
                                          </p:val>
                                        </p:tav>
                                        <p:tav tm="100000">
                                          <p:val>
                                            <p:strVal val="#ppt_h"/>
                                          </p:val>
                                        </p:tav>
                                      </p:tavLst>
                                    </p:anim>
                                    <p:animEffect transition="in" filter="fade">
                                      <p:cBhvr>
                                        <p:cTn id="16" dur="10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4"/>
                                        </p:tgtEl>
                                        <p:attrNameLst>
                                          <p:attrName>style.visibility</p:attrName>
                                        </p:attrNameLst>
                                      </p:cBhvr>
                                      <p:to>
                                        <p:strVal val="visible"/>
                                      </p:to>
                                    </p:set>
                                    <p:anim calcmode="lin" valueType="num">
                                      <p:cBhvr>
                                        <p:cTn id="21" dur="1000" fill="hold"/>
                                        <p:tgtEl>
                                          <p:spTgt spid="34"/>
                                        </p:tgtEl>
                                        <p:attrNameLst>
                                          <p:attrName>ppt_w</p:attrName>
                                        </p:attrNameLst>
                                      </p:cBhvr>
                                      <p:tavLst>
                                        <p:tav tm="0">
                                          <p:val>
                                            <p:strVal val="#ppt_w*0.70"/>
                                          </p:val>
                                        </p:tav>
                                        <p:tav tm="100000">
                                          <p:val>
                                            <p:strVal val="#ppt_w"/>
                                          </p:val>
                                        </p:tav>
                                      </p:tavLst>
                                    </p:anim>
                                    <p:anim calcmode="lin" valueType="num">
                                      <p:cBhvr>
                                        <p:cTn id="22" dur="1000" fill="hold"/>
                                        <p:tgtEl>
                                          <p:spTgt spid="34"/>
                                        </p:tgtEl>
                                        <p:attrNameLst>
                                          <p:attrName>ppt_h</p:attrName>
                                        </p:attrNameLst>
                                      </p:cBhvr>
                                      <p:tavLst>
                                        <p:tav tm="0">
                                          <p:val>
                                            <p:strVal val="#ppt_h"/>
                                          </p:val>
                                        </p:tav>
                                        <p:tav tm="100000">
                                          <p:val>
                                            <p:strVal val="#ppt_h"/>
                                          </p:val>
                                        </p:tav>
                                      </p:tavLst>
                                    </p:anim>
                                    <p:animEffect transition="in" filter="fade">
                                      <p:cBhvr>
                                        <p:cTn id="23" dur="1000"/>
                                        <p:tgtEl>
                                          <p:spTgt spid="34"/>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36"/>
                                        </p:tgtEl>
                                        <p:attrNameLst>
                                          <p:attrName>style.visibility</p:attrName>
                                        </p:attrNameLst>
                                      </p:cBhvr>
                                      <p:to>
                                        <p:strVal val="visible"/>
                                      </p:to>
                                    </p:set>
                                    <p:anim calcmode="lin" valueType="num">
                                      <p:cBhvr>
                                        <p:cTn id="28" dur="1000" fill="hold"/>
                                        <p:tgtEl>
                                          <p:spTgt spid="36"/>
                                        </p:tgtEl>
                                        <p:attrNameLst>
                                          <p:attrName>ppt_w</p:attrName>
                                        </p:attrNameLst>
                                      </p:cBhvr>
                                      <p:tavLst>
                                        <p:tav tm="0">
                                          <p:val>
                                            <p:strVal val="#ppt_w*0.70"/>
                                          </p:val>
                                        </p:tav>
                                        <p:tav tm="100000">
                                          <p:val>
                                            <p:strVal val="#ppt_w"/>
                                          </p:val>
                                        </p:tav>
                                      </p:tavLst>
                                    </p:anim>
                                    <p:anim calcmode="lin" valueType="num">
                                      <p:cBhvr>
                                        <p:cTn id="29" dur="1000" fill="hold"/>
                                        <p:tgtEl>
                                          <p:spTgt spid="36"/>
                                        </p:tgtEl>
                                        <p:attrNameLst>
                                          <p:attrName>ppt_h</p:attrName>
                                        </p:attrNameLst>
                                      </p:cBhvr>
                                      <p:tavLst>
                                        <p:tav tm="0">
                                          <p:val>
                                            <p:strVal val="#ppt_h"/>
                                          </p:val>
                                        </p:tav>
                                        <p:tav tm="100000">
                                          <p:val>
                                            <p:strVal val="#ppt_h"/>
                                          </p:val>
                                        </p:tav>
                                      </p:tavLst>
                                    </p:anim>
                                    <p:animEffect transition="in" filter="fade">
                                      <p:cBhvr>
                                        <p:cTn id="30" dur="1000"/>
                                        <p:tgtEl>
                                          <p:spTgt spid="36"/>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p:cTn id="35" dur="1000" fill="hold"/>
                                        <p:tgtEl>
                                          <p:spTgt spid="3"/>
                                        </p:tgtEl>
                                        <p:attrNameLst>
                                          <p:attrName>ppt_w</p:attrName>
                                        </p:attrNameLst>
                                      </p:cBhvr>
                                      <p:tavLst>
                                        <p:tav tm="0">
                                          <p:val>
                                            <p:strVal val="#ppt_w*0.70"/>
                                          </p:val>
                                        </p:tav>
                                        <p:tav tm="100000">
                                          <p:val>
                                            <p:strVal val="#ppt_w"/>
                                          </p:val>
                                        </p:tav>
                                      </p:tavLst>
                                    </p:anim>
                                    <p:anim calcmode="lin" valueType="num">
                                      <p:cBhvr>
                                        <p:cTn id="36" dur="1000" fill="hold"/>
                                        <p:tgtEl>
                                          <p:spTgt spid="3"/>
                                        </p:tgtEl>
                                        <p:attrNameLst>
                                          <p:attrName>ppt_h</p:attrName>
                                        </p:attrNameLst>
                                      </p:cBhvr>
                                      <p:tavLst>
                                        <p:tav tm="0">
                                          <p:val>
                                            <p:strVal val="#ppt_h"/>
                                          </p:val>
                                        </p:tav>
                                        <p:tav tm="100000">
                                          <p:val>
                                            <p:strVal val="#ppt_h"/>
                                          </p:val>
                                        </p:tav>
                                      </p:tavLst>
                                    </p:anim>
                                    <p:animEffect transition="in" filter="fade">
                                      <p:cBhvr>
                                        <p:cTn id="3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4" grpId="0"/>
      <p:bldP spid="36"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07E2-B863-4FEB-9F5F-EAFDBC393B7A}"/>
              </a:ext>
            </a:extLst>
          </p:cNvPr>
          <p:cNvSpPr>
            <a:spLocks noGrp="1"/>
          </p:cNvSpPr>
          <p:nvPr>
            <p:ph type="title"/>
          </p:nvPr>
        </p:nvSpPr>
        <p:spPr>
          <a:xfrm>
            <a:off x="1371600" y="484517"/>
            <a:ext cx="9601200" cy="1629673"/>
          </a:xfrm>
        </p:spPr>
        <p:txBody>
          <a:bodyPr>
            <a:noAutofit/>
          </a:bodyPr>
          <a:lstStyle/>
          <a:p>
            <a:pPr algn="ctr"/>
            <a:r>
              <a:rPr lang="en-US" sz="6000">
                <a:latin typeface="Calibri"/>
                <a:cs typeface="Calibri"/>
              </a:rPr>
              <a:t>SIGN LANGUAGE – HISTORY AND DEVELOPMENT</a:t>
            </a:r>
          </a:p>
        </p:txBody>
      </p:sp>
      <p:graphicFrame>
        <p:nvGraphicFramePr>
          <p:cNvPr id="8" name="Diagram 8">
            <a:extLst>
              <a:ext uri="{FF2B5EF4-FFF2-40B4-BE49-F238E27FC236}">
                <a16:creationId xmlns:a16="http://schemas.microsoft.com/office/drawing/2014/main" id="{135C4585-04D1-4303-BE1E-3B17EBE18B67}"/>
              </a:ext>
            </a:extLst>
          </p:cNvPr>
          <p:cNvGraphicFramePr/>
          <p:nvPr>
            <p:extLst>
              <p:ext uri="{D42A27DB-BD31-4B8C-83A1-F6EECF244321}">
                <p14:modId xmlns:p14="http://schemas.microsoft.com/office/powerpoint/2010/main" val="1304722347"/>
              </p:ext>
            </p:extLst>
          </p:nvPr>
        </p:nvGraphicFramePr>
        <p:xfrm>
          <a:off x="-1351471" y="2103407"/>
          <a:ext cx="9747846" cy="4304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5" name="TextBox 34">
            <a:extLst>
              <a:ext uri="{FF2B5EF4-FFF2-40B4-BE49-F238E27FC236}">
                <a16:creationId xmlns:a16="http://schemas.microsoft.com/office/drawing/2014/main" id="{0F990673-88E5-4C31-B565-61171B82ABFD}"/>
              </a:ext>
            </a:extLst>
          </p:cNvPr>
          <p:cNvSpPr txBox="1"/>
          <p:nvPr/>
        </p:nvSpPr>
        <p:spPr>
          <a:xfrm>
            <a:off x="6328912" y="6134819"/>
            <a:ext cx="5719312"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solidFill>
                  <a:srgbClr val="FF0000"/>
                </a:solidFill>
                <a:latin typeface="Calibri"/>
                <a:cs typeface="Calibri"/>
              </a:rPr>
              <a:t>"Sign Community" &amp; "</a:t>
            </a:r>
            <a:r>
              <a:rPr lang="en-US" sz="3200" b="1" err="1">
                <a:solidFill>
                  <a:srgbClr val="FF0000"/>
                </a:solidFill>
                <a:latin typeface="Calibri"/>
                <a:cs typeface="Calibri"/>
              </a:rPr>
              <a:t>Youtube</a:t>
            </a:r>
            <a:r>
              <a:rPr lang="en-US" sz="3200" b="1">
                <a:solidFill>
                  <a:srgbClr val="FF0000"/>
                </a:solidFill>
                <a:latin typeface="Calibri"/>
                <a:cs typeface="Calibri"/>
              </a:rPr>
              <a:t>".</a:t>
            </a:r>
            <a:endParaRPr lang="en-US" b="1"/>
          </a:p>
        </p:txBody>
      </p:sp>
      <p:pic>
        <p:nvPicPr>
          <p:cNvPr id="39" name="Picture 4">
            <a:hlinkClick r:id="" action="ppaction://media"/>
            <a:extLst>
              <a:ext uri="{FF2B5EF4-FFF2-40B4-BE49-F238E27FC236}">
                <a16:creationId xmlns:a16="http://schemas.microsoft.com/office/drawing/2014/main" id="{40D8C992-EDFA-4021-8E26-FC721D05DA5E}"/>
              </a:ext>
            </a:extLst>
          </p:cNvPr>
          <p:cNvPicPr>
            <a:picLocks noGrp="1" noRot="1" noChangeAspect="1"/>
          </p:cNvPicPr>
          <p:nvPr>
            <p:ph sz="half" idx="1"/>
            <a:videoFile r:link="rId1"/>
          </p:nvPr>
        </p:nvPicPr>
        <p:blipFill>
          <a:blip r:embed="rId9"/>
          <a:stretch>
            <a:fillRect/>
          </a:stretch>
        </p:blipFill>
        <p:spPr>
          <a:xfrm>
            <a:off x="6603521" y="2319068"/>
            <a:ext cx="4572000" cy="3429000"/>
          </a:xfrm>
          <a:prstGeom prst="rect">
            <a:avLst/>
          </a:prstGeom>
        </p:spPr>
      </p:pic>
    </p:spTree>
    <p:extLst>
      <p:ext uri="{BB962C8B-B14F-4D97-AF65-F5344CB8AC3E}">
        <p14:creationId xmlns:p14="http://schemas.microsoft.com/office/powerpoint/2010/main" val="226228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1000" fill="hold"/>
                                        <p:tgtEl>
                                          <p:spTgt spid="8"/>
                                        </p:tgtEl>
                                        <p:attrNameLst>
                                          <p:attrName>ppt_w</p:attrName>
                                        </p:attrNameLst>
                                      </p:cBhvr>
                                      <p:tavLst>
                                        <p:tav tm="0">
                                          <p:val>
                                            <p:strVal val="#ppt_w*0.70"/>
                                          </p:val>
                                        </p:tav>
                                        <p:tav tm="100000">
                                          <p:val>
                                            <p:strVal val="#ppt_w"/>
                                          </p:val>
                                        </p:tav>
                                      </p:tavLst>
                                    </p:anim>
                                    <p:anim calcmode="lin" valueType="num">
                                      <p:cBhvr>
                                        <p:cTn id="15" dur="1000" fill="hold"/>
                                        <p:tgtEl>
                                          <p:spTgt spid="8"/>
                                        </p:tgtEl>
                                        <p:attrNameLst>
                                          <p:attrName>ppt_h</p:attrName>
                                        </p:attrNameLst>
                                      </p:cBhvr>
                                      <p:tavLst>
                                        <p:tav tm="0">
                                          <p:val>
                                            <p:strVal val="#ppt_h"/>
                                          </p:val>
                                        </p:tav>
                                        <p:tav tm="100000">
                                          <p:val>
                                            <p:strVal val="#ppt_h"/>
                                          </p:val>
                                        </p:tav>
                                      </p:tavLst>
                                    </p:anim>
                                    <p:animEffect transition="in" filter="fade">
                                      <p:cBhvr>
                                        <p:cTn id="16" dur="10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35"/>
                                        </p:tgtEl>
                                        <p:attrNameLst>
                                          <p:attrName>style.visibility</p:attrName>
                                        </p:attrNameLst>
                                      </p:cBhvr>
                                      <p:to>
                                        <p:strVal val="visible"/>
                                      </p:to>
                                    </p:set>
                                    <p:anim calcmode="lin" valueType="num">
                                      <p:cBhvr>
                                        <p:cTn id="21" dur="1000" fill="hold"/>
                                        <p:tgtEl>
                                          <p:spTgt spid="35"/>
                                        </p:tgtEl>
                                        <p:attrNameLst>
                                          <p:attrName>ppt_w</p:attrName>
                                        </p:attrNameLst>
                                      </p:cBhvr>
                                      <p:tavLst>
                                        <p:tav tm="0">
                                          <p:val>
                                            <p:strVal val="#ppt_w*0.70"/>
                                          </p:val>
                                        </p:tav>
                                        <p:tav tm="100000">
                                          <p:val>
                                            <p:strVal val="#ppt_w"/>
                                          </p:val>
                                        </p:tav>
                                      </p:tavLst>
                                    </p:anim>
                                    <p:anim calcmode="lin" valueType="num">
                                      <p:cBhvr>
                                        <p:cTn id="22" dur="1000" fill="hold"/>
                                        <p:tgtEl>
                                          <p:spTgt spid="35"/>
                                        </p:tgtEl>
                                        <p:attrNameLst>
                                          <p:attrName>ppt_h</p:attrName>
                                        </p:attrNameLst>
                                      </p:cBhvr>
                                      <p:tavLst>
                                        <p:tav tm="0">
                                          <p:val>
                                            <p:strVal val="#ppt_h"/>
                                          </p:val>
                                        </p:tav>
                                        <p:tav tm="100000">
                                          <p:val>
                                            <p:strVal val="#ppt_h"/>
                                          </p:val>
                                        </p:tav>
                                      </p:tavLst>
                                    </p:anim>
                                    <p:animEffect transition="in" filter="fade">
                                      <p:cBhvr>
                                        <p:cTn id="23" dur="1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P spid="3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00EAAC2-DB4C-4259-9E2C-BDD963988182}"/>
              </a:ext>
            </a:extLst>
          </p:cNvPr>
          <p:cNvSpPr txBox="1">
            <a:spLocks/>
          </p:cNvSpPr>
          <p:nvPr/>
        </p:nvSpPr>
        <p:spPr>
          <a:xfrm>
            <a:off x="1371600" y="484517"/>
            <a:ext cx="9601200" cy="1629673"/>
          </a:xfrm>
          <a:prstGeom prst="rect">
            <a:avLst/>
          </a:prstGeom>
        </p:spPr>
        <p:txBody>
          <a:bodyPr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pPr algn="ctr"/>
            <a:r>
              <a:rPr lang="en-US" sz="6000">
                <a:latin typeface="Calibri"/>
                <a:cs typeface="Calibri"/>
              </a:rPr>
              <a:t>SIGN LANGUAGE – VARIATIONS AND BASIS</a:t>
            </a:r>
          </a:p>
        </p:txBody>
      </p:sp>
      <p:sp>
        <p:nvSpPr>
          <p:cNvPr id="5" name="Content Placeholder 33">
            <a:extLst>
              <a:ext uri="{FF2B5EF4-FFF2-40B4-BE49-F238E27FC236}">
                <a16:creationId xmlns:a16="http://schemas.microsoft.com/office/drawing/2014/main" id="{1F996C52-AD54-4DC1-9CEC-58F9771198CA}"/>
              </a:ext>
            </a:extLst>
          </p:cNvPr>
          <p:cNvSpPr txBox="1">
            <a:spLocks/>
          </p:cNvSpPr>
          <p:nvPr/>
        </p:nvSpPr>
        <p:spPr>
          <a:xfrm>
            <a:off x="1846053" y="3019242"/>
            <a:ext cx="4131484" cy="3308232"/>
          </a:xfrm>
          <a:prstGeom prst="rect">
            <a:avLst/>
          </a:prstGeom>
        </p:spPr>
        <p:txBody>
          <a:bodyPr vert="horz" lIns="91440" tIns="45720" rIns="91440" bIns="45720" rtlCol="0" anchor="t">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571500" indent="-571500" algn="ctr"/>
            <a:r>
              <a:rPr lang="en-GB" sz="3600">
                <a:latin typeface="Calibri"/>
                <a:cs typeface="Calibri"/>
              </a:rPr>
              <a:t>Sign language is not mutually intelligible due to regional and universal differences.</a:t>
            </a:r>
            <a:endParaRPr lang="en-US"/>
          </a:p>
          <a:p>
            <a:pPr marL="383540" indent="-383540"/>
            <a:endParaRPr lang="en-GB" sz="3600" i="1">
              <a:latin typeface="Calibri"/>
              <a:cs typeface="Calibri"/>
            </a:endParaRPr>
          </a:p>
          <a:p>
            <a:pPr marL="0" indent="0">
              <a:buFont typeface="Franklin Gothic Book" panose="020B0503020102020204" pitchFamily="34" charset="0"/>
              <a:buNone/>
            </a:pPr>
            <a:endParaRPr lang="en-US" sz="6000">
              <a:latin typeface="Calibri"/>
              <a:cs typeface="Calibri"/>
            </a:endParaRPr>
          </a:p>
        </p:txBody>
      </p:sp>
      <p:pic>
        <p:nvPicPr>
          <p:cNvPr id="6" name="Picture 6">
            <a:extLst>
              <a:ext uri="{FF2B5EF4-FFF2-40B4-BE49-F238E27FC236}">
                <a16:creationId xmlns:a16="http://schemas.microsoft.com/office/drawing/2014/main" id="{A4273997-B1C2-48EF-AB90-742E49C36ADE}"/>
              </a:ext>
            </a:extLst>
          </p:cNvPr>
          <p:cNvPicPr>
            <a:picLocks noChangeAspect="1"/>
          </p:cNvPicPr>
          <p:nvPr/>
        </p:nvPicPr>
        <p:blipFill>
          <a:blip r:embed="rId3"/>
          <a:stretch>
            <a:fillRect/>
          </a:stretch>
        </p:blipFill>
        <p:spPr>
          <a:xfrm>
            <a:off x="928778" y="4679296"/>
            <a:ext cx="2081842" cy="1970768"/>
          </a:xfrm>
          <a:prstGeom prst="rect">
            <a:avLst/>
          </a:prstGeom>
        </p:spPr>
      </p:pic>
      <p:pic>
        <p:nvPicPr>
          <p:cNvPr id="8" name="Picture 8">
            <a:extLst>
              <a:ext uri="{FF2B5EF4-FFF2-40B4-BE49-F238E27FC236}">
                <a16:creationId xmlns:a16="http://schemas.microsoft.com/office/drawing/2014/main" id="{E2159D78-07F1-47B4-92EA-248FB524A78D}"/>
              </a:ext>
            </a:extLst>
          </p:cNvPr>
          <p:cNvPicPr>
            <a:picLocks noChangeAspect="1"/>
          </p:cNvPicPr>
          <p:nvPr/>
        </p:nvPicPr>
        <p:blipFill>
          <a:blip r:embed="rId4"/>
          <a:stretch>
            <a:fillRect/>
          </a:stretch>
        </p:blipFill>
        <p:spPr>
          <a:xfrm>
            <a:off x="5989608" y="2300893"/>
            <a:ext cx="2743200" cy="2860063"/>
          </a:xfrm>
          <a:prstGeom prst="rect">
            <a:avLst/>
          </a:prstGeom>
        </p:spPr>
      </p:pic>
      <p:pic>
        <p:nvPicPr>
          <p:cNvPr id="10" name="Picture 10" descr="A person with collar shirt&#10;&#10;Description generated with high confidence">
            <a:extLst>
              <a:ext uri="{FF2B5EF4-FFF2-40B4-BE49-F238E27FC236}">
                <a16:creationId xmlns:a16="http://schemas.microsoft.com/office/drawing/2014/main" id="{2A7AC4EA-AE02-4279-B2C2-5AF1FD8DEF87}"/>
              </a:ext>
            </a:extLst>
          </p:cNvPr>
          <p:cNvPicPr>
            <a:picLocks noChangeAspect="1"/>
          </p:cNvPicPr>
          <p:nvPr/>
        </p:nvPicPr>
        <p:blipFill>
          <a:blip r:embed="rId5"/>
          <a:stretch>
            <a:fillRect/>
          </a:stretch>
        </p:blipFill>
        <p:spPr>
          <a:xfrm>
            <a:off x="9799609" y="313859"/>
            <a:ext cx="2369389" cy="3225414"/>
          </a:xfrm>
          <a:prstGeom prst="rect">
            <a:avLst/>
          </a:prstGeom>
        </p:spPr>
      </p:pic>
      <p:pic>
        <p:nvPicPr>
          <p:cNvPr id="12" name="Picture 12">
            <a:extLst>
              <a:ext uri="{FF2B5EF4-FFF2-40B4-BE49-F238E27FC236}">
                <a16:creationId xmlns:a16="http://schemas.microsoft.com/office/drawing/2014/main" id="{2754751E-2C44-49B2-98B6-E855B77E539E}"/>
              </a:ext>
            </a:extLst>
          </p:cNvPr>
          <p:cNvPicPr>
            <a:picLocks noChangeAspect="1"/>
          </p:cNvPicPr>
          <p:nvPr/>
        </p:nvPicPr>
        <p:blipFill>
          <a:blip r:embed="rId6"/>
          <a:stretch>
            <a:fillRect/>
          </a:stretch>
        </p:blipFill>
        <p:spPr>
          <a:xfrm>
            <a:off x="8965721" y="3693992"/>
            <a:ext cx="2743200" cy="2949336"/>
          </a:xfrm>
          <a:prstGeom prst="rect">
            <a:avLst/>
          </a:prstGeom>
        </p:spPr>
      </p:pic>
      <p:sp>
        <p:nvSpPr>
          <p:cNvPr id="2" name="TextBox 1">
            <a:extLst>
              <a:ext uri="{FF2B5EF4-FFF2-40B4-BE49-F238E27FC236}">
                <a16:creationId xmlns:a16="http://schemas.microsoft.com/office/drawing/2014/main" id="{A244D518-1F68-47BE-AB0C-D040B1CC5E24}"/>
              </a:ext>
            </a:extLst>
          </p:cNvPr>
          <p:cNvSpPr txBox="1"/>
          <p:nvPr/>
        </p:nvSpPr>
        <p:spPr>
          <a:xfrm>
            <a:off x="376687" y="24442"/>
            <a:ext cx="3605840"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rgbClr val="FF0000"/>
                </a:solidFill>
                <a:latin typeface="Calibri"/>
                <a:cs typeface="Calibri"/>
              </a:rPr>
              <a:t>(Smith, 2009).</a:t>
            </a:r>
            <a:endParaRPr lang="en-US" dirty="0"/>
          </a:p>
        </p:txBody>
      </p:sp>
    </p:spTree>
    <p:extLst>
      <p:ext uri="{BB962C8B-B14F-4D97-AF65-F5344CB8AC3E}">
        <p14:creationId xmlns:p14="http://schemas.microsoft.com/office/powerpoint/2010/main" val="22020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1000" fill="hold"/>
                                        <p:tgtEl>
                                          <p:spTgt spid="5"/>
                                        </p:tgtEl>
                                        <p:attrNameLst>
                                          <p:attrName>ppt_w</p:attrName>
                                        </p:attrNameLst>
                                      </p:cBhvr>
                                      <p:tavLst>
                                        <p:tav tm="0">
                                          <p:val>
                                            <p:strVal val="#ppt_w*0.70"/>
                                          </p:val>
                                        </p:tav>
                                        <p:tav tm="100000">
                                          <p:val>
                                            <p:strVal val="#ppt_w"/>
                                          </p:val>
                                        </p:tav>
                                      </p:tavLst>
                                    </p:anim>
                                    <p:anim calcmode="lin" valueType="num">
                                      <p:cBhvr>
                                        <p:cTn id="15" dur="1000" fill="hold"/>
                                        <p:tgtEl>
                                          <p:spTgt spid="5"/>
                                        </p:tgtEl>
                                        <p:attrNameLst>
                                          <p:attrName>ppt_h</p:attrName>
                                        </p:attrNameLst>
                                      </p:cBhvr>
                                      <p:tavLst>
                                        <p:tav tm="0">
                                          <p:val>
                                            <p:strVal val="#ppt_h"/>
                                          </p:val>
                                        </p:tav>
                                        <p:tav tm="100000">
                                          <p:val>
                                            <p:strVal val="#ppt_h"/>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strVal val="#ppt_w*0.70"/>
                                          </p:val>
                                        </p:tav>
                                        <p:tav tm="100000">
                                          <p:val>
                                            <p:strVal val="#ppt_w"/>
                                          </p:val>
                                        </p:tav>
                                      </p:tavLst>
                                    </p:anim>
                                    <p:anim calcmode="lin" valueType="num">
                                      <p:cBhvr>
                                        <p:cTn id="22" dur="1000" fill="hold"/>
                                        <p:tgtEl>
                                          <p:spTgt spid="6"/>
                                        </p:tgtEl>
                                        <p:attrNameLst>
                                          <p:attrName>ppt_h</p:attrName>
                                        </p:attrNameLst>
                                      </p:cBhvr>
                                      <p:tavLst>
                                        <p:tav tm="0">
                                          <p:val>
                                            <p:strVal val="#ppt_h"/>
                                          </p:val>
                                        </p:tav>
                                        <p:tav tm="100000">
                                          <p:val>
                                            <p:strVal val="#ppt_h"/>
                                          </p:val>
                                        </p:tav>
                                      </p:tavLst>
                                    </p:anim>
                                    <p:animEffect transition="in" filter="fade">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1000" fill="hold"/>
                                        <p:tgtEl>
                                          <p:spTgt spid="8"/>
                                        </p:tgtEl>
                                        <p:attrNameLst>
                                          <p:attrName>ppt_w</p:attrName>
                                        </p:attrNameLst>
                                      </p:cBhvr>
                                      <p:tavLst>
                                        <p:tav tm="0">
                                          <p:val>
                                            <p:strVal val="#ppt_w*0.70"/>
                                          </p:val>
                                        </p:tav>
                                        <p:tav tm="100000">
                                          <p:val>
                                            <p:strVal val="#ppt_w"/>
                                          </p:val>
                                        </p:tav>
                                      </p:tavLst>
                                    </p:anim>
                                    <p:anim calcmode="lin" valueType="num">
                                      <p:cBhvr>
                                        <p:cTn id="29" dur="1000" fill="hold"/>
                                        <p:tgtEl>
                                          <p:spTgt spid="8"/>
                                        </p:tgtEl>
                                        <p:attrNameLst>
                                          <p:attrName>ppt_h</p:attrName>
                                        </p:attrNameLst>
                                      </p:cBhvr>
                                      <p:tavLst>
                                        <p:tav tm="0">
                                          <p:val>
                                            <p:strVal val="#ppt_h"/>
                                          </p:val>
                                        </p:tav>
                                        <p:tav tm="100000">
                                          <p:val>
                                            <p:strVal val="#ppt_h"/>
                                          </p:val>
                                        </p:tav>
                                      </p:tavLst>
                                    </p:anim>
                                    <p:animEffect transition="in" filter="fade">
                                      <p:cBhvr>
                                        <p:cTn id="30" dur="10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strVal val="#ppt_w*0.70"/>
                                          </p:val>
                                        </p:tav>
                                        <p:tav tm="100000">
                                          <p:val>
                                            <p:strVal val="#ppt_w"/>
                                          </p:val>
                                        </p:tav>
                                      </p:tavLst>
                                    </p:anim>
                                    <p:anim calcmode="lin" valueType="num">
                                      <p:cBhvr>
                                        <p:cTn id="36" dur="1000" fill="hold"/>
                                        <p:tgtEl>
                                          <p:spTgt spid="10"/>
                                        </p:tgtEl>
                                        <p:attrNameLst>
                                          <p:attrName>ppt_h</p:attrName>
                                        </p:attrNameLst>
                                      </p:cBhvr>
                                      <p:tavLst>
                                        <p:tav tm="0">
                                          <p:val>
                                            <p:strVal val="#ppt_h"/>
                                          </p:val>
                                        </p:tav>
                                        <p:tav tm="100000">
                                          <p:val>
                                            <p:strVal val="#ppt_h"/>
                                          </p:val>
                                        </p:tav>
                                      </p:tavLst>
                                    </p:anim>
                                    <p:animEffect transition="in" filter="fade">
                                      <p:cBhvr>
                                        <p:cTn id="37" dur="1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1000" fill="hold"/>
                                        <p:tgtEl>
                                          <p:spTgt spid="12"/>
                                        </p:tgtEl>
                                        <p:attrNameLst>
                                          <p:attrName>ppt_w</p:attrName>
                                        </p:attrNameLst>
                                      </p:cBhvr>
                                      <p:tavLst>
                                        <p:tav tm="0">
                                          <p:val>
                                            <p:strVal val="#ppt_w*0.70"/>
                                          </p:val>
                                        </p:tav>
                                        <p:tav tm="100000">
                                          <p:val>
                                            <p:strVal val="#ppt_w"/>
                                          </p:val>
                                        </p:tav>
                                      </p:tavLst>
                                    </p:anim>
                                    <p:anim calcmode="lin" valueType="num">
                                      <p:cBhvr>
                                        <p:cTn id="43" dur="1000" fill="hold"/>
                                        <p:tgtEl>
                                          <p:spTgt spid="12"/>
                                        </p:tgtEl>
                                        <p:attrNameLst>
                                          <p:attrName>ppt_h</p:attrName>
                                        </p:attrNameLst>
                                      </p:cBhvr>
                                      <p:tavLst>
                                        <p:tav tm="0">
                                          <p:val>
                                            <p:strVal val="#ppt_h"/>
                                          </p:val>
                                        </p:tav>
                                        <p:tav tm="100000">
                                          <p:val>
                                            <p:strVal val="#ppt_h"/>
                                          </p:val>
                                        </p:tav>
                                      </p:tavLst>
                                    </p:anim>
                                    <p:animEffect transition="in" filter="fade">
                                      <p:cBhvr>
                                        <p:cTn id="44" dur="10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anim calcmode="lin" valueType="num">
                                      <p:cBhvr>
                                        <p:cTn id="49" dur="1000" fill="hold"/>
                                        <p:tgtEl>
                                          <p:spTgt spid="2"/>
                                        </p:tgtEl>
                                        <p:attrNameLst>
                                          <p:attrName>ppt_w</p:attrName>
                                        </p:attrNameLst>
                                      </p:cBhvr>
                                      <p:tavLst>
                                        <p:tav tm="0">
                                          <p:val>
                                            <p:strVal val="#ppt_w*0.70"/>
                                          </p:val>
                                        </p:tav>
                                        <p:tav tm="100000">
                                          <p:val>
                                            <p:strVal val="#ppt_w"/>
                                          </p:val>
                                        </p:tav>
                                      </p:tavLst>
                                    </p:anim>
                                    <p:anim calcmode="lin" valueType="num">
                                      <p:cBhvr>
                                        <p:cTn id="50" dur="1000" fill="hold"/>
                                        <p:tgtEl>
                                          <p:spTgt spid="2"/>
                                        </p:tgtEl>
                                        <p:attrNameLst>
                                          <p:attrName>ppt_h</p:attrName>
                                        </p:attrNameLst>
                                      </p:cBhvr>
                                      <p:tavLst>
                                        <p:tav tm="0">
                                          <p:val>
                                            <p:strVal val="#ppt_h"/>
                                          </p:val>
                                        </p:tav>
                                        <p:tav tm="100000">
                                          <p:val>
                                            <p:strVal val="#ppt_h"/>
                                          </p:val>
                                        </p:tav>
                                      </p:tavLst>
                                    </p:anim>
                                    <p:animEffect transition="in" filter="fade">
                                      <p:cBhvr>
                                        <p:cTn id="5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A25D6-DB91-4193-9FFB-613E696BBE92}"/>
              </a:ext>
            </a:extLst>
          </p:cNvPr>
          <p:cNvSpPr>
            <a:spLocks noGrp="1"/>
          </p:cNvSpPr>
          <p:nvPr>
            <p:ph type="title"/>
          </p:nvPr>
        </p:nvSpPr>
        <p:spPr>
          <a:xfrm>
            <a:off x="1371600" y="398253"/>
            <a:ext cx="9601200" cy="1773447"/>
          </a:xfrm>
        </p:spPr>
        <p:txBody>
          <a:bodyPr>
            <a:normAutofit/>
          </a:bodyPr>
          <a:lstStyle/>
          <a:p>
            <a:pPr algn="ctr"/>
            <a:r>
              <a:rPr lang="en-US" sz="6000">
                <a:latin typeface="Calibri"/>
                <a:cs typeface="Calibri"/>
              </a:rPr>
              <a:t>IN RELATION TO SKILL DEVELOPMENT...</a:t>
            </a:r>
            <a:endParaRPr lang="en-US" sz="3000">
              <a:latin typeface="Calibri"/>
              <a:cs typeface="Calibri"/>
            </a:endParaRPr>
          </a:p>
        </p:txBody>
      </p:sp>
      <p:sp>
        <p:nvSpPr>
          <p:cNvPr id="3" name="Text Placeholder 2">
            <a:extLst>
              <a:ext uri="{FF2B5EF4-FFF2-40B4-BE49-F238E27FC236}">
                <a16:creationId xmlns:a16="http://schemas.microsoft.com/office/drawing/2014/main" id="{135474DC-82AB-4F19-8E2B-7EFA311411F4}"/>
              </a:ext>
            </a:extLst>
          </p:cNvPr>
          <p:cNvSpPr>
            <a:spLocks noGrp="1"/>
          </p:cNvSpPr>
          <p:nvPr>
            <p:ph type="body" idx="1"/>
          </p:nvPr>
        </p:nvSpPr>
        <p:spPr>
          <a:xfrm>
            <a:off x="710241" y="3764222"/>
            <a:ext cx="5205984" cy="823912"/>
          </a:xfrm>
        </p:spPr>
        <p:txBody>
          <a:bodyPr/>
          <a:lstStyle/>
          <a:p>
            <a:pPr algn="ctr"/>
            <a:r>
              <a:rPr lang="en-US" sz="6000">
                <a:solidFill>
                  <a:srgbClr val="00B0F0"/>
                </a:solidFill>
                <a:latin typeface="Calibri"/>
                <a:cs typeface="Calibri"/>
              </a:rPr>
              <a:t>ACADEMIC</a:t>
            </a:r>
          </a:p>
        </p:txBody>
      </p:sp>
      <p:sp>
        <p:nvSpPr>
          <p:cNvPr id="4" name="Content Placeholder 3">
            <a:extLst>
              <a:ext uri="{FF2B5EF4-FFF2-40B4-BE49-F238E27FC236}">
                <a16:creationId xmlns:a16="http://schemas.microsoft.com/office/drawing/2014/main" id="{389CFB66-3C4A-4503-ADDF-5964F8A52EFE}"/>
              </a:ext>
            </a:extLst>
          </p:cNvPr>
          <p:cNvSpPr>
            <a:spLocks noGrp="1"/>
          </p:cNvSpPr>
          <p:nvPr>
            <p:ph sz="half" idx="2"/>
          </p:nvPr>
        </p:nvSpPr>
        <p:spPr>
          <a:xfrm>
            <a:off x="1270958" y="4685433"/>
            <a:ext cx="4443984" cy="1771439"/>
          </a:xfrm>
        </p:spPr>
        <p:txBody>
          <a:bodyPr vert="horz" lIns="91440" tIns="45720" rIns="91440" bIns="45720" rtlCol="0" anchor="t">
            <a:normAutofit/>
          </a:bodyPr>
          <a:lstStyle/>
          <a:p>
            <a:pPr marL="383540" indent="-383540" algn="ctr"/>
            <a:r>
              <a:rPr lang="en-US" sz="3000">
                <a:latin typeface="Calibri"/>
                <a:cs typeface="Calibri"/>
              </a:rPr>
              <a:t>Kinesthetic learners.</a:t>
            </a:r>
            <a:endParaRPr lang="en-US"/>
          </a:p>
          <a:p>
            <a:pPr marL="383540" indent="-383540" algn="ctr"/>
            <a:r>
              <a:rPr lang="en-US" sz="3000">
                <a:latin typeface="Calibri"/>
                <a:cs typeface="Calibri"/>
              </a:rPr>
              <a:t>Processing.</a:t>
            </a:r>
          </a:p>
          <a:p>
            <a:pPr marL="383540" indent="-383540" algn="ctr"/>
            <a:r>
              <a:rPr lang="en-US" sz="3000">
                <a:latin typeface="Calibri"/>
                <a:cs typeface="Calibri"/>
              </a:rPr>
              <a:t>Sign.</a:t>
            </a:r>
          </a:p>
          <a:p>
            <a:pPr marL="383540" indent="-383540"/>
            <a:endParaRPr lang="en-US" sz="3000">
              <a:latin typeface="Calibri"/>
              <a:cs typeface="Calibri"/>
            </a:endParaRPr>
          </a:p>
        </p:txBody>
      </p:sp>
      <p:sp>
        <p:nvSpPr>
          <p:cNvPr id="5" name="Text Placeholder 4">
            <a:extLst>
              <a:ext uri="{FF2B5EF4-FFF2-40B4-BE49-F238E27FC236}">
                <a16:creationId xmlns:a16="http://schemas.microsoft.com/office/drawing/2014/main" id="{A752FC28-05BD-409F-9526-4AC075505C4F}"/>
              </a:ext>
            </a:extLst>
          </p:cNvPr>
          <p:cNvSpPr>
            <a:spLocks noGrp="1"/>
          </p:cNvSpPr>
          <p:nvPr>
            <p:ph type="body" sz="quarter" idx="3"/>
          </p:nvPr>
        </p:nvSpPr>
        <p:spPr>
          <a:xfrm>
            <a:off x="6251845" y="4123657"/>
            <a:ext cx="5378511" cy="823912"/>
          </a:xfrm>
        </p:spPr>
        <p:txBody>
          <a:bodyPr/>
          <a:lstStyle/>
          <a:p>
            <a:pPr algn="ctr"/>
            <a:r>
              <a:rPr lang="en-US" sz="6000">
                <a:solidFill>
                  <a:srgbClr val="00B0F0"/>
                </a:solidFill>
                <a:latin typeface="Calibri"/>
                <a:cs typeface="Calibri"/>
              </a:rPr>
              <a:t>PROFESSIONAL</a:t>
            </a:r>
            <a:endParaRPr lang="en-US">
              <a:solidFill>
                <a:srgbClr val="00B0F0"/>
              </a:solidFill>
              <a:latin typeface="Calibri"/>
              <a:cs typeface="Calibri"/>
            </a:endParaRPr>
          </a:p>
        </p:txBody>
      </p:sp>
      <p:sp>
        <p:nvSpPr>
          <p:cNvPr id="6" name="Content Placeholder 5">
            <a:extLst>
              <a:ext uri="{FF2B5EF4-FFF2-40B4-BE49-F238E27FC236}">
                <a16:creationId xmlns:a16="http://schemas.microsoft.com/office/drawing/2014/main" id="{51875A45-D032-4411-8C1E-779FF6518BB4}"/>
              </a:ext>
            </a:extLst>
          </p:cNvPr>
          <p:cNvSpPr>
            <a:spLocks noGrp="1"/>
          </p:cNvSpPr>
          <p:nvPr>
            <p:ph sz="quarter" idx="4"/>
          </p:nvPr>
        </p:nvSpPr>
        <p:spPr>
          <a:xfrm>
            <a:off x="6640033" y="2442565"/>
            <a:ext cx="4443984" cy="1828948"/>
          </a:xfrm>
        </p:spPr>
        <p:txBody>
          <a:bodyPr vert="horz" lIns="91440" tIns="45720" rIns="91440" bIns="45720" rtlCol="0" anchor="t">
            <a:normAutofit/>
          </a:bodyPr>
          <a:lstStyle/>
          <a:p>
            <a:pPr marL="383540" indent="-383540" algn="ctr"/>
            <a:r>
              <a:rPr lang="en-US" sz="3000">
                <a:latin typeface="Calibri"/>
                <a:cs typeface="Calibri"/>
              </a:rPr>
              <a:t>Beneficial.</a:t>
            </a:r>
            <a:endParaRPr lang="en-US"/>
          </a:p>
          <a:p>
            <a:pPr marL="383540" indent="-383540" algn="ctr"/>
            <a:r>
              <a:rPr lang="en-US" sz="3000">
                <a:latin typeface="Calibri"/>
                <a:cs typeface="Calibri"/>
              </a:rPr>
              <a:t>Skill.</a:t>
            </a:r>
          </a:p>
          <a:p>
            <a:pPr marL="383540" indent="-383540" algn="ctr"/>
            <a:r>
              <a:rPr lang="en-US" sz="3000">
                <a:latin typeface="Calibri"/>
                <a:cs typeface="Calibri"/>
              </a:rPr>
              <a:t>Career.</a:t>
            </a:r>
          </a:p>
        </p:txBody>
      </p:sp>
      <p:pic>
        <p:nvPicPr>
          <p:cNvPr id="7" name="Picture 7" descr="A picture containing nature&#10;&#10;Description generated with high confidence">
            <a:extLst>
              <a:ext uri="{FF2B5EF4-FFF2-40B4-BE49-F238E27FC236}">
                <a16:creationId xmlns:a16="http://schemas.microsoft.com/office/drawing/2014/main" id="{44A0A579-FE0D-4E58-8FFA-1E3442D7D5DF}"/>
              </a:ext>
            </a:extLst>
          </p:cNvPr>
          <p:cNvPicPr>
            <a:picLocks noChangeAspect="1"/>
          </p:cNvPicPr>
          <p:nvPr/>
        </p:nvPicPr>
        <p:blipFill>
          <a:blip r:embed="rId3"/>
          <a:stretch>
            <a:fillRect/>
          </a:stretch>
        </p:blipFill>
        <p:spPr>
          <a:xfrm rot="-720000">
            <a:off x="1290147" y="1377964"/>
            <a:ext cx="2311880" cy="2213566"/>
          </a:xfrm>
          <a:prstGeom prst="rect">
            <a:avLst/>
          </a:prstGeom>
        </p:spPr>
      </p:pic>
      <p:pic>
        <p:nvPicPr>
          <p:cNvPr id="9" name="Picture 9" descr="A close up of a building&#10;&#10;Description generated with high confidence">
            <a:extLst>
              <a:ext uri="{FF2B5EF4-FFF2-40B4-BE49-F238E27FC236}">
                <a16:creationId xmlns:a16="http://schemas.microsoft.com/office/drawing/2014/main" id="{E93CA19F-1834-4AE1-B3A7-71B33603C2D7}"/>
              </a:ext>
            </a:extLst>
          </p:cNvPr>
          <p:cNvPicPr>
            <a:picLocks noChangeAspect="1"/>
          </p:cNvPicPr>
          <p:nvPr/>
        </p:nvPicPr>
        <p:blipFill>
          <a:blip r:embed="rId4"/>
          <a:stretch>
            <a:fillRect/>
          </a:stretch>
        </p:blipFill>
        <p:spPr>
          <a:xfrm>
            <a:off x="10345946" y="4875362"/>
            <a:ext cx="1477993" cy="1492370"/>
          </a:xfrm>
          <a:prstGeom prst="rect">
            <a:avLst/>
          </a:prstGeom>
        </p:spPr>
      </p:pic>
      <p:pic>
        <p:nvPicPr>
          <p:cNvPr id="11" name="Picture 11" descr="A picture containing table&#10;&#10;Description generated with high confidence">
            <a:extLst>
              <a:ext uri="{FF2B5EF4-FFF2-40B4-BE49-F238E27FC236}">
                <a16:creationId xmlns:a16="http://schemas.microsoft.com/office/drawing/2014/main" id="{6E133BA4-1A8A-4DED-AF80-1E60C45E0983}"/>
              </a:ext>
            </a:extLst>
          </p:cNvPr>
          <p:cNvPicPr>
            <a:picLocks noChangeAspect="1"/>
          </p:cNvPicPr>
          <p:nvPr/>
        </p:nvPicPr>
        <p:blipFill>
          <a:blip r:embed="rId5"/>
          <a:stretch>
            <a:fillRect/>
          </a:stretch>
        </p:blipFill>
        <p:spPr>
          <a:xfrm>
            <a:off x="8160590" y="4945093"/>
            <a:ext cx="2239992" cy="1626080"/>
          </a:xfrm>
          <a:prstGeom prst="rect">
            <a:avLst/>
          </a:prstGeom>
        </p:spPr>
      </p:pic>
      <p:pic>
        <p:nvPicPr>
          <p:cNvPr id="13" name="Picture 13" descr="A close up of a building&#10;&#10;Description generated with high confidence">
            <a:extLst>
              <a:ext uri="{FF2B5EF4-FFF2-40B4-BE49-F238E27FC236}">
                <a16:creationId xmlns:a16="http://schemas.microsoft.com/office/drawing/2014/main" id="{68A838BE-1E38-48A1-B6F1-DA917165E0A0}"/>
              </a:ext>
            </a:extLst>
          </p:cNvPr>
          <p:cNvPicPr>
            <a:picLocks noChangeAspect="1"/>
          </p:cNvPicPr>
          <p:nvPr/>
        </p:nvPicPr>
        <p:blipFill>
          <a:blip r:embed="rId6"/>
          <a:stretch>
            <a:fillRect/>
          </a:stretch>
        </p:blipFill>
        <p:spPr>
          <a:xfrm>
            <a:off x="6420928" y="4904117"/>
            <a:ext cx="1549880" cy="1549880"/>
          </a:xfrm>
          <a:prstGeom prst="rect">
            <a:avLst/>
          </a:prstGeom>
        </p:spPr>
      </p:pic>
      <p:sp>
        <p:nvSpPr>
          <p:cNvPr id="8" name="TextBox 7">
            <a:extLst>
              <a:ext uri="{FF2B5EF4-FFF2-40B4-BE49-F238E27FC236}">
                <a16:creationId xmlns:a16="http://schemas.microsoft.com/office/drawing/2014/main" id="{DD99807B-02E3-4285-80D8-54E9893E49BE}"/>
              </a:ext>
            </a:extLst>
          </p:cNvPr>
          <p:cNvSpPr txBox="1"/>
          <p:nvPr/>
        </p:nvSpPr>
        <p:spPr>
          <a:xfrm>
            <a:off x="8686800" y="1275272"/>
            <a:ext cx="3605840" cy="107721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solidFill>
                  <a:srgbClr val="FF0000"/>
                </a:solidFill>
                <a:latin typeface="Calibri"/>
                <a:cs typeface="Calibri"/>
              </a:rPr>
              <a:t>"National Careers Service".</a:t>
            </a:r>
            <a:endParaRPr lang="en-US" dirty="0"/>
          </a:p>
        </p:txBody>
      </p:sp>
    </p:spTree>
    <p:extLst>
      <p:ext uri="{BB962C8B-B14F-4D97-AF65-F5344CB8AC3E}">
        <p14:creationId xmlns:p14="http://schemas.microsoft.com/office/powerpoint/2010/main" val="330494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strVal val="#ppt_w*0.70"/>
                                          </p:val>
                                        </p:tav>
                                        <p:tav tm="100000">
                                          <p:val>
                                            <p:strVal val="#ppt_w"/>
                                          </p:val>
                                        </p:tav>
                                      </p:tavLst>
                                    </p:anim>
                                    <p:anim calcmode="lin" valueType="num">
                                      <p:cBhvr>
                                        <p:cTn id="15" dur="1000" fill="hold"/>
                                        <p:tgtEl>
                                          <p:spTgt spid="3"/>
                                        </p:tgtEl>
                                        <p:attrNameLst>
                                          <p:attrName>ppt_h</p:attrName>
                                        </p:attrNameLst>
                                      </p:cBhvr>
                                      <p:tavLst>
                                        <p:tav tm="0">
                                          <p:val>
                                            <p:strVal val="#ppt_h"/>
                                          </p:val>
                                        </p:tav>
                                        <p:tav tm="100000">
                                          <p:val>
                                            <p:strVal val="#ppt_h"/>
                                          </p:val>
                                        </p:tav>
                                      </p:tavLst>
                                    </p:anim>
                                    <p:animEffect transition="in" filter="fade">
                                      <p:cBhvr>
                                        <p:cTn id="16" dur="10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strVal val="#ppt_w*0.70"/>
                                          </p:val>
                                        </p:tav>
                                        <p:tav tm="100000">
                                          <p:val>
                                            <p:strVal val="#ppt_w"/>
                                          </p:val>
                                        </p:tav>
                                      </p:tavLst>
                                    </p:anim>
                                    <p:anim calcmode="lin" valueType="num">
                                      <p:cBhvr>
                                        <p:cTn id="29" dur="1000" fill="hold"/>
                                        <p:tgtEl>
                                          <p:spTgt spid="7"/>
                                        </p:tgtEl>
                                        <p:attrNameLst>
                                          <p:attrName>ppt_h</p:attrName>
                                        </p:attrNameLst>
                                      </p:cBhvr>
                                      <p:tavLst>
                                        <p:tav tm="0">
                                          <p:val>
                                            <p:strVal val="#ppt_h"/>
                                          </p:val>
                                        </p:tav>
                                        <p:tav tm="100000">
                                          <p:val>
                                            <p:strVal val="#ppt_h"/>
                                          </p:val>
                                        </p:tav>
                                      </p:tavLst>
                                    </p:anim>
                                    <p:animEffect transition="in" filter="fade">
                                      <p:cBhvr>
                                        <p:cTn id="30" dur="10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p:cTn id="35" dur="1000" fill="hold"/>
                                        <p:tgtEl>
                                          <p:spTgt spid="4"/>
                                        </p:tgtEl>
                                        <p:attrNameLst>
                                          <p:attrName>ppt_w</p:attrName>
                                        </p:attrNameLst>
                                      </p:cBhvr>
                                      <p:tavLst>
                                        <p:tav tm="0">
                                          <p:val>
                                            <p:strVal val="#ppt_w*0.70"/>
                                          </p:val>
                                        </p:tav>
                                        <p:tav tm="100000">
                                          <p:val>
                                            <p:strVal val="#ppt_w"/>
                                          </p:val>
                                        </p:tav>
                                      </p:tavLst>
                                    </p:anim>
                                    <p:anim calcmode="lin" valueType="num">
                                      <p:cBhvr>
                                        <p:cTn id="36" dur="1000" fill="hold"/>
                                        <p:tgtEl>
                                          <p:spTgt spid="4"/>
                                        </p:tgtEl>
                                        <p:attrNameLst>
                                          <p:attrName>ppt_h</p:attrName>
                                        </p:attrNameLst>
                                      </p:cBhvr>
                                      <p:tavLst>
                                        <p:tav tm="0">
                                          <p:val>
                                            <p:strVal val="#ppt_h"/>
                                          </p:val>
                                        </p:tav>
                                        <p:tav tm="100000">
                                          <p:val>
                                            <p:strVal val="#ppt_h"/>
                                          </p:val>
                                        </p:tav>
                                      </p:tavLst>
                                    </p:anim>
                                    <p:animEffect transition="in" filter="fade">
                                      <p:cBhvr>
                                        <p:cTn id="37" dur="10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p:cTn id="42" dur="1000" fill="hold"/>
                                        <p:tgtEl>
                                          <p:spTgt spid="6"/>
                                        </p:tgtEl>
                                        <p:attrNameLst>
                                          <p:attrName>ppt_w</p:attrName>
                                        </p:attrNameLst>
                                      </p:cBhvr>
                                      <p:tavLst>
                                        <p:tav tm="0">
                                          <p:val>
                                            <p:strVal val="#ppt_w*0.70"/>
                                          </p:val>
                                        </p:tav>
                                        <p:tav tm="100000">
                                          <p:val>
                                            <p:strVal val="#ppt_w"/>
                                          </p:val>
                                        </p:tav>
                                      </p:tavLst>
                                    </p:anim>
                                    <p:anim calcmode="lin" valueType="num">
                                      <p:cBhvr>
                                        <p:cTn id="43" dur="1000" fill="hold"/>
                                        <p:tgtEl>
                                          <p:spTgt spid="6"/>
                                        </p:tgtEl>
                                        <p:attrNameLst>
                                          <p:attrName>ppt_h</p:attrName>
                                        </p:attrNameLst>
                                      </p:cBhvr>
                                      <p:tavLst>
                                        <p:tav tm="0">
                                          <p:val>
                                            <p:strVal val="#ppt_h"/>
                                          </p:val>
                                        </p:tav>
                                        <p:tav tm="100000">
                                          <p:val>
                                            <p:strVal val="#ppt_h"/>
                                          </p:val>
                                        </p:tav>
                                      </p:tavLst>
                                    </p:anim>
                                    <p:animEffect transition="in" filter="fade">
                                      <p:cBhvr>
                                        <p:cTn id="44" dur="10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nodeType="click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p:cTn id="49" dur="1000" fill="hold"/>
                                        <p:tgtEl>
                                          <p:spTgt spid="13"/>
                                        </p:tgtEl>
                                        <p:attrNameLst>
                                          <p:attrName>ppt_w</p:attrName>
                                        </p:attrNameLst>
                                      </p:cBhvr>
                                      <p:tavLst>
                                        <p:tav tm="0">
                                          <p:val>
                                            <p:strVal val="#ppt_w*0.70"/>
                                          </p:val>
                                        </p:tav>
                                        <p:tav tm="100000">
                                          <p:val>
                                            <p:strVal val="#ppt_w"/>
                                          </p:val>
                                        </p:tav>
                                      </p:tavLst>
                                    </p:anim>
                                    <p:anim calcmode="lin" valueType="num">
                                      <p:cBhvr>
                                        <p:cTn id="50" dur="1000" fill="hold"/>
                                        <p:tgtEl>
                                          <p:spTgt spid="13"/>
                                        </p:tgtEl>
                                        <p:attrNameLst>
                                          <p:attrName>ppt_h</p:attrName>
                                        </p:attrNameLst>
                                      </p:cBhvr>
                                      <p:tavLst>
                                        <p:tav tm="0">
                                          <p:val>
                                            <p:strVal val="#ppt_h"/>
                                          </p:val>
                                        </p:tav>
                                        <p:tav tm="100000">
                                          <p:val>
                                            <p:strVal val="#ppt_h"/>
                                          </p:val>
                                        </p:tav>
                                      </p:tavLst>
                                    </p:anim>
                                    <p:animEffect transition="in" filter="fade">
                                      <p:cBhvr>
                                        <p:cTn id="51" dur="1000"/>
                                        <p:tgtEl>
                                          <p:spTgt spid="13"/>
                                        </p:tgtEl>
                                      </p:cBhvr>
                                    </p:animEffect>
                                  </p:childTnLst>
                                </p:cTn>
                              </p:par>
                            </p:childTnLst>
                          </p:cTn>
                        </p:par>
                      </p:childTnLst>
                    </p:cTn>
                  </p:par>
                  <p:par>
                    <p:cTn id="52" fill="hold">
                      <p:stCondLst>
                        <p:cond delay="indefinite"/>
                      </p:stCondLst>
                      <p:childTnLst>
                        <p:par>
                          <p:cTn id="53" fill="hold">
                            <p:stCondLst>
                              <p:cond delay="0"/>
                            </p:stCondLst>
                            <p:childTnLst>
                              <p:par>
                                <p:cTn id="54" presetID="55" presetClass="entr" presetSubtype="0" fill="hold" nodeType="clickEffect">
                                  <p:stCondLst>
                                    <p:cond delay="0"/>
                                  </p:stCondLst>
                                  <p:childTnLst>
                                    <p:set>
                                      <p:cBhvr>
                                        <p:cTn id="55" dur="1" fill="hold">
                                          <p:stCondLst>
                                            <p:cond delay="0"/>
                                          </p:stCondLst>
                                        </p:cTn>
                                        <p:tgtEl>
                                          <p:spTgt spid="11"/>
                                        </p:tgtEl>
                                        <p:attrNameLst>
                                          <p:attrName>style.visibility</p:attrName>
                                        </p:attrNameLst>
                                      </p:cBhvr>
                                      <p:to>
                                        <p:strVal val="visible"/>
                                      </p:to>
                                    </p:set>
                                    <p:anim calcmode="lin" valueType="num">
                                      <p:cBhvr>
                                        <p:cTn id="56" dur="1000" fill="hold"/>
                                        <p:tgtEl>
                                          <p:spTgt spid="11"/>
                                        </p:tgtEl>
                                        <p:attrNameLst>
                                          <p:attrName>ppt_w</p:attrName>
                                        </p:attrNameLst>
                                      </p:cBhvr>
                                      <p:tavLst>
                                        <p:tav tm="0">
                                          <p:val>
                                            <p:strVal val="#ppt_w*0.70"/>
                                          </p:val>
                                        </p:tav>
                                        <p:tav tm="100000">
                                          <p:val>
                                            <p:strVal val="#ppt_w"/>
                                          </p:val>
                                        </p:tav>
                                      </p:tavLst>
                                    </p:anim>
                                    <p:anim calcmode="lin" valueType="num">
                                      <p:cBhvr>
                                        <p:cTn id="57" dur="1000" fill="hold"/>
                                        <p:tgtEl>
                                          <p:spTgt spid="11"/>
                                        </p:tgtEl>
                                        <p:attrNameLst>
                                          <p:attrName>ppt_h</p:attrName>
                                        </p:attrNameLst>
                                      </p:cBhvr>
                                      <p:tavLst>
                                        <p:tav tm="0">
                                          <p:val>
                                            <p:strVal val="#ppt_h"/>
                                          </p:val>
                                        </p:tav>
                                        <p:tav tm="100000">
                                          <p:val>
                                            <p:strVal val="#ppt_h"/>
                                          </p:val>
                                        </p:tav>
                                      </p:tavLst>
                                    </p:anim>
                                    <p:animEffect transition="in" filter="fade">
                                      <p:cBhvr>
                                        <p:cTn id="58" dur="1000"/>
                                        <p:tgtEl>
                                          <p:spTgt spid="11"/>
                                        </p:tgtEl>
                                      </p:cBhvr>
                                    </p:animEffect>
                                  </p:childTnLst>
                                </p:cTn>
                              </p:par>
                            </p:childTnLst>
                          </p:cTn>
                        </p:par>
                      </p:childTnLst>
                    </p:cTn>
                  </p:par>
                  <p:par>
                    <p:cTn id="59" fill="hold">
                      <p:stCondLst>
                        <p:cond delay="indefinite"/>
                      </p:stCondLst>
                      <p:childTnLst>
                        <p:par>
                          <p:cTn id="60" fill="hold">
                            <p:stCondLst>
                              <p:cond delay="0"/>
                            </p:stCondLst>
                            <p:childTnLst>
                              <p:par>
                                <p:cTn id="61" presetID="55" presetClass="entr" presetSubtype="0" fill="hold" nodeType="clickEffect">
                                  <p:stCondLst>
                                    <p:cond delay="0"/>
                                  </p:stCondLst>
                                  <p:childTnLst>
                                    <p:set>
                                      <p:cBhvr>
                                        <p:cTn id="62" dur="1" fill="hold">
                                          <p:stCondLst>
                                            <p:cond delay="0"/>
                                          </p:stCondLst>
                                        </p:cTn>
                                        <p:tgtEl>
                                          <p:spTgt spid="9"/>
                                        </p:tgtEl>
                                        <p:attrNameLst>
                                          <p:attrName>style.visibility</p:attrName>
                                        </p:attrNameLst>
                                      </p:cBhvr>
                                      <p:to>
                                        <p:strVal val="visible"/>
                                      </p:to>
                                    </p:set>
                                    <p:anim calcmode="lin" valueType="num">
                                      <p:cBhvr>
                                        <p:cTn id="63" dur="1000" fill="hold"/>
                                        <p:tgtEl>
                                          <p:spTgt spid="9"/>
                                        </p:tgtEl>
                                        <p:attrNameLst>
                                          <p:attrName>ppt_w</p:attrName>
                                        </p:attrNameLst>
                                      </p:cBhvr>
                                      <p:tavLst>
                                        <p:tav tm="0">
                                          <p:val>
                                            <p:strVal val="#ppt_w*0.70"/>
                                          </p:val>
                                        </p:tav>
                                        <p:tav tm="100000">
                                          <p:val>
                                            <p:strVal val="#ppt_w"/>
                                          </p:val>
                                        </p:tav>
                                      </p:tavLst>
                                    </p:anim>
                                    <p:anim calcmode="lin" valueType="num">
                                      <p:cBhvr>
                                        <p:cTn id="64" dur="1000" fill="hold"/>
                                        <p:tgtEl>
                                          <p:spTgt spid="9"/>
                                        </p:tgtEl>
                                        <p:attrNameLst>
                                          <p:attrName>ppt_h</p:attrName>
                                        </p:attrNameLst>
                                      </p:cBhvr>
                                      <p:tavLst>
                                        <p:tav tm="0">
                                          <p:val>
                                            <p:strVal val="#ppt_h"/>
                                          </p:val>
                                        </p:tav>
                                        <p:tav tm="100000">
                                          <p:val>
                                            <p:strVal val="#ppt_h"/>
                                          </p:val>
                                        </p:tav>
                                      </p:tavLst>
                                    </p:anim>
                                    <p:animEffect transition="in" filter="fade">
                                      <p:cBhvr>
                                        <p:cTn id="65" dur="1000"/>
                                        <p:tgtEl>
                                          <p:spTgt spid="9"/>
                                        </p:tgtEl>
                                      </p:cBhvr>
                                    </p:animEffect>
                                  </p:childTnLst>
                                </p:cTn>
                              </p:par>
                            </p:childTnLst>
                          </p:cTn>
                        </p:par>
                      </p:childTnLst>
                    </p:cTn>
                  </p:par>
                  <p:par>
                    <p:cTn id="66" fill="hold">
                      <p:stCondLst>
                        <p:cond delay="indefinite"/>
                      </p:stCondLst>
                      <p:childTnLst>
                        <p:par>
                          <p:cTn id="67" fill="hold">
                            <p:stCondLst>
                              <p:cond delay="0"/>
                            </p:stCondLst>
                            <p:childTnLst>
                              <p:par>
                                <p:cTn id="68" presetID="55" presetClass="entr" presetSubtype="0" fill="hold" grpId="0" nodeType="clickEffect">
                                  <p:stCondLst>
                                    <p:cond delay="0"/>
                                  </p:stCondLst>
                                  <p:childTnLst>
                                    <p:set>
                                      <p:cBhvr>
                                        <p:cTn id="69" dur="1" fill="hold">
                                          <p:stCondLst>
                                            <p:cond delay="0"/>
                                          </p:stCondLst>
                                        </p:cTn>
                                        <p:tgtEl>
                                          <p:spTgt spid="8"/>
                                        </p:tgtEl>
                                        <p:attrNameLst>
                                          <p:attrName>style.visibility</p:attrName>
                                        </p:attrNameLst>
                                      </p:cBhvr>
                                      <p:to>
                                        <p:strVal val="visible"/>
                                      </p:to>
                                    </p:set>
                                    <p:anim calcmode="lin" valueType="num">
                                      <p:cBhvr>
                                        <p:cTn id="70" dur="1000" fill="hold"/>
                                        <p:tgtEl>
                                          <p:spTgt spid="8"/>
                                        </p:tgtEl>
                                        <p:attrNameLst>
                                          <p:attrName>ppt_w</p:attrName>
                                        </p:attrNameLst>
                                      </p:cBhvr>
                                      <p:tavLst>
                                        <p:tav tm="0">
                                          <p:val>
                                            <p:strVal val="#ppt_w*0.70"/>
                                          </p:val>
                                        </p:tav>
                                        <p:tav tm="100000">
                                          <p:val>
                                            <p:strVal val="#ppt_w"/>
                                          </p:val>
                                        </p:tav>
                                      </p:tavLst>
                                    </p:anim>
                                    <p:anim calcmode="lin" valueType="num">
                                      <p:cBhvr>
                                        <p:cTn id="71" dur="1000" fill="hold"/>
                                        <p:tgtEl>
                                          <p:spTgt spid="8"/>
                                        </p:tgtEl>
                                        <p:attrNameLst>
                                          <p:attrName>ppt_h</p:attrName>
                                        </p:attrNameLst>
                                      </p:cBhvr>
                                      <p:tavLst>
                                        <p:tav tm="0">
                                          <p:val>
                                            <p:strVal val="#ppt_h"/>
                                          </p:val>
                                        </p:tav>
                                        <p:tav tm="100000">
                                          <p:val>
                                            <p:strVal val="#ppt_h"/>
                                          </p:val>
                                        </p:tav>
                                      </p:tavLst>
                                    </p:anim>
                                    <p:animEffect transition="in" filter="fade">
                                      <p:cBhvr>
                                        <p:cTn id="7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488C38F-8E5D-400D-8F06-00761A6AD0F4}"/>
              </a:ext>
            </a:extLst>
          </p:cNvPr>
          <p:cNvSpPr txBox="1">
            <a:spLocks/>
          </p:cNvSpPr>
          <p:nvPr/>
        </p:nvSpPr>
        <p:spPr>
          <a:xfrm>
            <a:off x="5752" y="-33068"/>
            <a:ext cx="3490822" cy="4950843"/>
          </a:xfrm>
          <a:prstGeom prst="rect">
            <a:avLst/>
          </a:prstGeom>
        </p:spPr>
        <p:txBody>
          <a:bodyPr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sz="6000">
                <a:latin typeface="Calibri"/>
                <a:cs typeface="Calibri"/>
              </a:rPr>
              <a:t>I</a:t>
            </a:r>
            <a:endParaRPr lang="en-US"/>
          </a:p>
          <a:p>
            <a:r>
              <a:rPr lang="en-US" sz="6000">
                <a:latin typeface="Calibri"/>
                <a:cs typeface="Calibri"/>
              </a:rPr>
              <a:t>HAVE</a:t>
            </a:r>
            <a:endParaRPr lang="en-US">
              <a:latin typeface="Franklin Gothic Book"/>
              <a:cs typeface="Calibri"/>
            </a:endParaRPr>
          </a:p>
          <a:p>
            <a:r>
              <a:rPr lang="en-US" sz="6000">
                <a:latin typeface="Calibri"/>
                <a:cs typeface="Calibri"/>
              </a:rPr>
              <a:t>A </a:t>
            </a:r>
            <a:r>
              <a:rPr lang="en-US" sz="6000">
                <a:solidFill>
                  <a:schemeClr val="accent6">
                    <a:lumMod val="75000"/>
                  </a:schemeClr>
                </a:solidFill>
                <a:latin typeface="Calibri"/>
                <a:cs typeface="Calibri"/>
              </a:rPr>
              <a:t>QUESTION </a:t>
            </a:r>
            <a:r>
              <a:rPr lang="en-US" sz="6000">
                <a:latin typeface="Calibri"/>
                <a:cs typeface="Calibri"/>
              </a:rPr>
              <a:t>FOR </a:t>
            </a:r>
            <a:endParaRPr lang="en-US">
              <a:latin typeface="Franklin Gothic Book"/>
              <a:cs typeface="Calibri"/>
            </a:endParaRPr>
          </a:p>
          <a:p>
            <a:r>
              <a:rPr lang="en-US" sz="6000">
                <a:latin typeface="Calibri"/>
                <a:cs typeface="Calibri"/>
              </a:rPr>
              <a:t>YOU..</a:t>
            </a:r>
            <a:endParaRPr lang="en-US"/>
          </a:p>
        </p:txBody>
      </p:sp>
      <p:sp>
        <p:nvSpPr>
          <p:cNvPr id="7" name="Title 1">
            <a:extLst>
              <a:ext uri="{FF2B5EF4-FFF2-40B4-BE49-F238E27FC236}">
                <a16:creationId xmlns:a16="http://schemas.microsoft.com/office/drawing/2014/main" id="{B4F9D26F-DF60-4B11-BB32-EC248CB25BA1}"/>
              </a:ext>
            </a:extLst>
          </p:cNvPr>
          <p:cNvSpPr txBox="1">
            <a:spLocks/>
          </p:cNvSpPr>
          <p:nvPr/>
        </p:nvSpPr>
        <p:spPr>
          <a:xfrm>
            <a:off x="6745919" y="2248529"/>
            <a:ext cx="4608739" cy="3334679"/>
          </a:xfrm>
          <a:prstGeom prst="rect">
            <a:avLst/>
          </a:prstGeom>
          <a:ln w="57150">
            <a:noFill/>
            <a:prstDash val="dash"/>
          </a:ln>
        </p:spPr>
        <p:txBody>
          <a:bodyPr vert="horz" lIns="91440" tIns="45720" rIns="91440" bIns="45720" rtlCol="0" anchor="b">
            <a:noAutofit/>
          </a:bodyPr>
          <a:lstStyle>
            <a:lvl1pPr algn="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pPr algn="ctr"/>
            <a:r>
              <a:rPr lang="en-US" sz="5400">
                <a:solidFill>
                  <a:schemeClr val="tx1"/>
                </a:solidFill>
                <a:latin typeface="Calibri"/>
                <a:cs typeface="Calibri"/>
              </a:rPr>
              <a:t>Can you </a:t>
            </a:r>
            <a:r>
              <a:rPr lang="en-US" sz="5400">
                <a:solidFill>
                  <a:srgbClr val="00B050"/>
                </a:solidFill>
                <a:latin typeface="Calibri"/>
                <a:cs typeface="Calibri"/>
              </a:rPr>
              <a:t>understand </a:t>
            </a:r>
            <a:r>
              <a:rPr lang="en-US" sz="5400">
                <a:solidFill>
                  <a:schemeClr val="tx1"/>
                </a:solidFill>
                <a:latin typeface="Calibri"/>
                <a:cs typeface="Calibri"/>
              </a:rPr>
              <a:t>what I am signing?</a:t>
            </a:r>
            <a:endParaRPr lang="en-US" sz="5400">
              <a:solidFill>
                <a:schemeClr val="tx1"/>
              </a:solidFill>
            </a:endParaRPr>
          </a:p>
        </p:txBody>
      </p:sp>
      <p:sp>
        <p:nvSpPr>
          <p:cNvPr id="11" name="Text Placeholder 2">
            <a:extLst>
              <a:ext uri="{FF2B5EF4-FFF2-40B4-BE49-F238E27FC236}">
                <a16:creationId xmlns:a16="http://schemas.microsoft.com/office/drawing/2014/main" id="{2473C2B1-D5A0-4DF3-BC97-D0FC0DA33724}"/>
              </a:ext>
            </a:extLst>
          </p:cNvPr>
          <p:cNvSpPr>
            <a:spLocks noGrp="1"/>
          </p:cNvSpPr>
          <p:nvPr>
            <p:ph type="body" idx="1"/>
          </p:nvPr>
        </p:nvSpPr>
        <p:spPr>
          <a:xfrm>
            <a:off x="-411194" y="5834561"/>
            <a:ext cx="10683757" cy="1183345"/>
          </a:xfrm>
        </p:spPr>
        <p:txBody>
          <a:bodyPr vert="horz" lIns="91440" tIns="45720" rIns="91440" bIns="45720" rtlCol="0" anchor="t">
            <a:noAutofit/>
          </a:bodyPr>
          <a:lstStyle/>
          <a:p>
            <a:pPr algn="ctr"/>
            <a:r>
              <a:rPr lang="en-US" sz="6600" b="1" dirty="0">
                <a:solidFill>
                  <a:schemeClr val="tx1"/>
                </a:solidFill>
                <a:latin typeface="Calibri"/>
                <a:cs typeface="Calibri"/>
              </a:rPr>
              <a:t>THANK YOU FOR </a:t>
            </a:r>
            <a:r>
              <a:rPr lang="en-US" sz="6600" b="1" dirty="0">
                <a:solidFill>
                  <a:srgbClr val="FFFF00"/>
                </a:solidFill>
                <a:latin typeface="Calibri"/>
                <a:cs typeface="Calibri"/>
              </a:rPr>
              <a:t>LISTENING</a:t>
            </a:r>
          </a:p>
        </p:txBody>
      </p:sp>
      <p:sp>
        <p:nvSpPr>
          <p:cNvPr id="13" name="TextBox 12">
            <a:extLst>
              <a:ext uri="{FF2B5EF4-FFF2-40B4-BE49-F238E27FC236}">
                <a16:creationId xmlns:a16="http://schemas.microsoft.com/office/drawing/2014/main" id="{A8CA9742-EF97-481F-864B-943F97D383FB}"/>
              </a:ext>
            </a:extLst>
          </p:cNvPr>
          <p:cNvSpPr txBox="1"/>
          <p:nvPr/>
        </p:nvSpPr>
        <p:spPr>
          <a:xfrm>
            <a:off x="4042914" y="254479"/>
            <a:ext cx="6395046" cy="13234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dirty="0">
                <a:latin typeface="Calibri"/>
                <a:cs typeface="Calibri"/>
              </a:rPr>
              <a:t>DO YOU HAVE ANY </a:t>
            </a:r>
            <a:r>
              <a:rPr lang="en-US" sz="4000" b="1" dirty="0">
                <a:solidFill>
                  <a:srgbClr val="7030A0"/>
                </a:solidFill>
                <a:latin typeface="Calibri"/>
                <a:cs typeface="Calibri"/>
              </a:rPr>
              <a:t>QUESTIONS </a:t>
            </a:r>
            <a:r>
              <a:rPr lang="en-US" sz="4000" b="1" dirty="0">
                <a:latin typeface="Calibri"/>
                <a:cs typeface="Calibri"/>
              </a:rPr>
              <a:t>FOR ME?</a:t>
            </a:r>
            <a:endParaRPr lang="en-US" sz="4000" dirty="0"/>
          </a:p>
        </p:txBody>
      </p:sp>
      <p:pic>
        <p:nvPicPr>
          <p:cNvPr id="24" name="Picture 24" descr="A person with collar shirt&#10;&#10;Description generated with high confidence">
            <a:extLst>
              <a:ext uri="{FF2B5EF4-FFF2-40B4-BE49-F238E27FC236}">
                <a16:creationId xmlns:a16="http://schemas.microsoft.com/office/drawing/2014/main" id="{C8D8622C-C97F-45B7-A799-CEEC8C1B9531}"/>
              </a:ext>
            </a:extLst>
          </p:cNvPr>
          <p:cNvPicPr>
            <a:picLocks noChangeAspect="1"/>
          </p:cNvPicPr>
          <p:nvPr/>
        </p:nvPicPr>
        <p:blipFill>
          <a:blip r:embed="rId3"/>
          <a:stretch>
            <a:fillRect/>
          </a:stretch>
        </p:blipFill>
        <p:spPr>
          <a:xfrm>
            <a:off x="3430438" y="1550312"/>
            <a:ext cx="3275162" cy="4476243"/>
          </a:xfrm>
          <a:prstGeom prst="rect">
            <a:avLst/>
          </a:prstGeom>
        </p:spPr>
      </p:pic>
    </p:spTree>
    <p:extLst>
      <p:ext uri="{BB962C8B-B14F-4D97-AF65-F5344CB8AC3E}">
        <p14:creationId xmlns:p14="http://schemas.microsoft.com/office/powerpoint/2010/main" val="92549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p:cTn id="21" dur="1000" fill="hold"/>
                                        <p:tgtEl>
                                          <p:spTgt spid="24"/>
                                        </p:tgtEl>
                                        <p:attrNameLst>
                                          <p:attrName>ppt_w</p:attrName>
                                        </p:attrNameLst>
                                      </p:cBhvr>
                                      <p:tavLst>
                                        <p:tav tm="0">
                                          <p:val>
                                            <p:strVal val="#ppt_w*0.70"/>
                                          </p:val>
                                        </p:tav>
                                        <p:tav tm="100000">
                                          <p:val>
                                            <p:strVal val="#ppt_w"/>
                                          </p:val>
                                        </p:tav>
                                      </p:tavLst>
                                    </p:anim>
                                    <p:anim calcmode="lin" valueType="num">
                                      <p:cBhvr>
                                        <p:cTn id="22" dur="1000" fill="hold"/>
                                        <p:tgtEl>
                                          <p:spTgt spid="24"/>
                                        </p:tgtEl>
                                        <p:attrNameLst>
                                          <p:attrName>ppt_h</p:attrName>
                                        </p:attrNameLst>
                                      </p:cBhvr>
                                      <p:tavLst>
                                        <p:tav tm="0">
                                          <p:val>
                                            <p:strVal val="#ppt_h"/>
                                          </p:val>
                                        </p:tav>
                                        <p:tav tm="100000">
                                          <p:val>
                                            <p:strVal val="#ppt_h"/>
                                          </p:val>
                                        </p:tav>
                                      </p:tavLst>
                                    </p:anim>
                                    <p:animEffect transition="in" filter="fade">
                                      <p:cBhvr>
                                        <p:cTn id="23" dur="1000"/>
                                        <p:tgtEl>
                                          <p:spTgt spid="24"/>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strVal val="#ppt_w*0.70"/>
                                          </p:val>
                                        </p:tav>
                                        <p:tav tm="100000">
                                          <p:val>
                                            <p:strVal val="#ppt_w"/>
                                          </p:val>
                                        </p:tav>
                                      </p:tavLst>
                                    </p:anim>
                                    <p:anim calcmode="lin" valueType="num">
                                      <p:cBhvr>
                                        <p:cTn id="29" dur="1000" fill="hold"/>
                                        <p:tgtEl>
                                          <p:spTgt spid="11"/>
                                        </p:tgtEl>
                                        <p:attrNameLst>
                                          <p:attrName>ppt_h</p:attrName>
                                        </p:attrNameLst>
                                      </p:cBhvr>
                                      <p:tavLst>
                                        <p:tav tm="0">
                                          <p:val>
                                            <p:strVal val="#ppt_h"/>
                                          </p:val>
                                        </p:tav>
                                        <p:tav tm="100000">
                                          <p:val>
                                            <p:strVal val="#ppt_h"/>
                                          </p:val>
                                        </p:tav>
                                      </p:tavLst>
                                    </p:anim>
                                    <p:animEffect transition="in" filter="fade">
                                      <p:cBhvr>
                                        <p:cTn id="30" dur="10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strVal val="#ppt_w*0.70"/>
                                          </p:val>
                                        </p:tav>
                                        <p:tav tm="100000">
                                          <p:val>
                                            <p:strVal val="#ppt_w"/>
                                          </p:val>
                                        </p:tav>
                                      </p:tavLst>
                                    </p:anim>
                                    <p:anim calcmode="lin" valueType="num">
                                      <p:cBhvr>
                                        <p:cTn id="36" dur="1000" fill="hold"/>
                                        <p:tgtEl>
                                          <p:spTgt spid="13"/>
                                        </p:tgtEl>
                                        <p:attrNameLst>
                                          <p:attrName>ppt_h</p:attrName>
                                        </p:attrNameLst>
                                      </p:cBhvr>
                                      <p:tavLst>
                                        <p:tav tm="0">
                                          <p:val>
                                            <p:strVal val="#ppt_h"/>
                                          </p:val>
                                        </p:tav>
                                        <p:tav tm="100000">
                                          <p:val>
                                            <p:strVal val="#ppt_h"/>
                                          </p:val>
                                        </p:tav>
                                      </p:tavLst>
                                    </p:anim>
                                    <p:animEffect transition="in" filter="fade">
                                      <p:cBhvr>
                                        <p:cTn id="3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1"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49915-D5A4-4978-888E-65F7F4A284EA}"/>
              </a:ext>
            </a:extLst>
          </p:cNvPr>
          <p:cNvSpPr>
            <a:spLocks noGrp="1"/>
          </p:cNvSpPr>
          <p:nvPr>
            <p:ph type="title"/>
          </p:nvPr>
        </p:nvSpPr>
        <p:spPr>
          <a:xfrm>
            <a:off x="1443487" y="-4313"/>
            <a:ext cx="9601200" cy="695146"/>
          </a:xfrm>
        </p:spPr>
        <p:txBody>
          <a:bodyPr>
            <a:noAutofit/>
          </a:bodyPr>
          <a:lstStyle/>
          <a:p>
            <a:pPr algn="ctr"/>
            <a:r>
              <a:rPr lang="en-US" sz="5500" dirty="0">
                <a:latin typeface="Calibri"/>
                <a:cs typeface="Calibri"/>
              </a:rPr>
              <a:t>Reference List:</a:t>
            </a:r>
          </a:p>
        </p:txBody>
      </p:sp>
      <p:sp>
        <p:nvSpPr>
          <p:cNvPr id="3" name="Content Placeholder 2">
            <a:extLst>
              <a:ext uri="{FF2B5EF4-FFF2-40B4-BE49-F238E27FC236}">
                <a16:creationId xmlns:a16="http://schemas.microsoft.com/office/drawing/2014/main" id="{5E255842-5A67-4CFD-A53E-EC0F8FDE86E5}"/>
              </a:ext>
            </a:extLst>
          </p:cNvPr>
          <p:cNvSpPr>
            <a:spLocks noGrp="1"/>
          </p:cNvSpPr>
          <p:nvPr>
            <p:ph idx="1"/>
          </p:nvPr>
        </p:nvSpPr>
        <p:spPr>
          <a:xfrm>
            <a:off x="854017" y="690113"/>
            <a:ext cx="11024557" cy="6097436"/>
          </a:xfrm>
        </p:spPr>
        <p:txBody>
          <a:bodyPr vert="horz" lIns="91440" tIns="45720" rIns="91440" bIns="45720" rtlCol="0" anchor="t">
            <a:noAutofit/>
          </a:bodyPr>
          <a:lstStyle/>
          <a:p>
            <a:pPr marL="383540" indent="-383540"/>
            <a:r>
              <a:rPr lang="en-US" sz="1800" dirty="0">
                <a:latin typeface="Calibri"/>
                <a:cs typeface="Calibri"/>
              </a:rPr>
              <a:t>Smith, C. (2009). </a:t>
            </a:r>
            <a:r>
              <a:rPr lang="en-US" sz="1800" i="1" dirty="0">
                <a:latin typeface="Calibri"/>
                <a:cs typeface="Calibri"/>
              </a:rPr>
              <a:t>Let's Sign Dictionary. </a:t>
            </a:r>
            <a:r>
              <a:rPr lang="en-US" sz="1800" dirty="0">
                <a:latin typeface="Calibri"/>
                <a:cs typeface="Calibri"/>
              </a:rPr>
              <a:t>(2nd ed). Great Britain: </a:t>
            </a:r>
            <a:r>
              <a:rPr lang="en-US" sz="1800" dirty="0" err="1">
                <a:latin typeface="Calibri"/>
                <a:cs typeface="Calibri"/>
              </a:rPr>
              <a:t>AlphaGraphics</a:t>
            </a:r>
            <a:r>
              <a:rPr lang="en-US" sz="1800" dirty="0">
                <a:latin typeface="Calibri"/>
                <a:cs typeface="Calibri"/>
              </a:rPr>
              <a:t> North East.</a:t>
            </a:r>
            <a:endParaRPr lang="en-US" sz="1800" dirty="0"/>
          </a:p>
          <a:p>
            <a:pPr marL="383540" indent="-383540"/>
            <a:r>
              <a:rPr lang="en-US" sz="1800" dirty="0">
                <a:latin typeface="Calibri"/>
                <a:cs typeface="Calibri"/>
              </a:rPr>
              <a:t>Spence, R.S., and </a:t>
            </a:r>
            <a:r>
              <a:rPr lang="en-US" sz="1800" dirty="0" err="1">
                <a:latin typeface="Calibri"/>
                <a:cs typeface="Calibri"/>
              </a:rPr>
              <a:t>Woll</a:t>
            </a:r>
            <a:r>
              <a:rPr lang="en-US" sz="1800" dirty="0">
                <a:latin typeface="Calibri"/>
                <a:cs typeface="Calibri"/>
              </a:rPr>
              <a:t>, B. (1999). </a:t>
            </a:r>
            <a:r>
              <a:rPr lang="en-US" sz="1800" i="1" dirty="0">
                <a:latin typeface="Calibri"/>
                <a:cs typeface="Calibri"/>
              </a:rPr>
              <a:t>An Introduction to the Linguistics of British Sign Language. </a:t>
            </a:r>
            <a:r>
              <a:rPr lang="en-US" sz="1800" dirty="0">
                <a:latin typeface="Calibri"/>
                <a:cs typeface="Calibri"/>
              </a:rPr>
              <a:t>Retrieved from </a:t>
            </a:r>
            <a:r>
              <a:rPr lang="en-US" sz="1800" dirty="0">
                <a:latin typeface="Calibri"/>
                <a:cs typeface="Calibri"/>
                <a:hlinkClick r:id="rId2"/>
              </a:rPr>
              <a:t>https://books.google.co.uk/books?hl=en&amp;lr=&amp;id=lUsCbazTICIC&amp;oi=fnd&amp;pg=PR9&amp;dq=sign+language+bsl&amp;ots=hAvdHkMuYd&amp;sig=mckAL5-wzi4DaY90qGQeN_h4WCw#v=onepage&amp;q=sign%20language%20bsl&amp;f=false</a:t>
            </a:r>
            <a:r>
              <a:rPr lang="en-US" sz="1800" dirty="0">
                <a:latin typeface="Calibri"/>
                <a:cs typeface="Calibri"/>
              </a:rPr>
              <a:t>. </a:t>
            </a:r>
            <a:endParaRPr lang="en-US" sz="1800" dirty="0"/>
          </a:p>
          <a:p>
            <a:pPr marL="383540" indent="-383540"/>
            <a:r>
              <a:rPr lang="en-US" sz="1800" dirty="0">
                <a:latin typeface="Calibri"/>
                <a:cs typeface="Calibri"/>
              </a:rPr>
              <a:t>Edward, K.S., and </a:t>
            </a:r>
            <a:r>
              <a:rPr lang="en-US" sz="1800" dirty="0" err="1">
                <a:latin typeface="Calibri"/>
                <a:cs typeface="Calibri"/>
              </a:rPr>
              <a:t>Bellugi</a:t>
            </a:r>
            <a:r>
              <a:rPr lang="en-US" sz="1800" dirty="0">
                <a:latin typeface="Calibri"/>
                <a:cs typeface="Calibri"/>
              </a:rPr>
              <a:t>, U. (1979). </a:t>
            </a:r>
            <a:r>
              <a:rPr lang="en-US" sz="1800" i="1" dirty="0">
                <a:latin typeface="Calibri"/>
                <a:cs typeface="Calibri"/>
              </a:rPr>
              <a:t>The Signs of Language. </a:t>
            </a:r>
            <a:r>
              <a:rPr lang="en-US" sz="1800" dirty="0">
                <a:latin typeface="Calibri"/>
                <a:cs typeface="Calibri"/>
              </a:rPr>
              <a:t>Retrieved from </a:t>
            </a:r>
            <a:r>
              <a:rPr lang="en-US" sz="1800" dirty="0">
                <a:latin typeface="Calibri"/>
                <a:cs typeface="Calibri"/>
                <a:hlinkClick r:id="rId3"/>
              </a:rPr>
              <a:t>https://books.google.co.uk/books?hl=en&amp;lr=&amp;id=WeBOn6N8PJ8C&amp;oi=fnd&amp;pg=PA1&amp;dq=(Klima+and+Bellugi,+1979+sign+language&amp;ots=Sa5iu3MSL5&amp;sig=sgOiewQdfEvXpbs4v6PdwPza2wM#v=onepage&amp;q=(Klima%20and%20Bellugi%2C%201979%20sign%20language&amp;f=false</a:t>
            </a:r>
            <a:r>
              <a:rPr lang="en-US" sz="1800" dirty="0">
                <a:latin typeface="Calibri"/>
                <a:cs typeface="Calibri"/>
              </a:rPr>
              <a:t>. </a:t>
            </a:r>
            <a:endParaRPr lang="en-US" sz="1800" dirty="0"/>
          </a:p>
          <a:p>
            <a:pPr marL="383540" indent="-383540"/>
            <a:r>
              <a:rPr lang="en-US" sz="1800" dirty="0" err="1">
                <a:latin typeface="Calibri"/>
                <a:cs typeface="Calibri"/>
              </a:rPr>
              <a:t>Prozesky</a:t>
            </a:r>
            <a:r>
              <a:rPr lang="en-US" sz="1800" dirty="0">
                <a:latin typeface="Calibri"/>
                <a:cs typeface="Calibri"/>
              </a:rPr>
              <a:t> D. R. (2000). Communication and effective teaching. </a:t>
            </a:r>
            <a:r>
              <a:rPr lang="en-US" sz="1800" i="1" dirty="0">
                <a:latin typeface="Calibri"/>
                <a:cs typeface="Calibri"/>
              </a:rPr>
              <a:t>Community eye health</a:t>
            </a:r>
            <a:r>
              <a:rPr lang="en-US" sz="1800" dirty="0">
                <a:latin typeface="Calibri"/>
                <a:cs typeface="Calibri"/>
              </a:rPr>
              <a:t>, </a:t>
            </a:r>
            <a:r>
              <a:rPr lang="en-US" sz="1800" i="1" dirty="0">
                <a:latin typeface="Calibri"/>
                <a:cs typeface="Calibri"/>
              </a:rPr>
              <a:t>13</a:t>
            </a:r>
            <a:r>
              <a:rPr lang="en-US" sz="1800" dirty="0">
                <a:latin typeface="Calibri"/>
                <a:cs typeface="Calibri"/>
              </a:rPr>
              <a:t>(35), pp. 44-5.</a:t>
            </a:r>
            <a:endParaRPr lang="en-US" sz="1800" dirty="0"/>
          </a:p>
          <a:p>
            <a:pPr marL="383540" indent="-383540"/>
            <a:r>
              <a:rPr lang="en-US" sz="1800" dirty="0" err="1">
                <a:latin typeface="Calibri"/>
                <a:cs typeface="Calibri"/>
              </a:rPr>
              <a:t>Aljoundi</a:t>
            </a:r>
            <a:r>
              <a:rPr lang="en-US" sz="1800" dirty="0">
                <a:latin typeface="Calibri"/>
                <a:cs typeface="Calibri"/>
              </a:rPr>
              <a:t>, E. (2014). </a:t>
            </a:r>
            <a:r>
              <a:rPr lang="en-US" sz="1800" i="1" dirty="0">
                <a:latin typeface="Calibri"/>
                <a:cs typeface="Calibri"/>
              </a:rPr>
              <a:t>Language Acquisition Theories.</a:t>
            </a:r>
            <a:r>
              <a:rPr lang="en-US" sz="1800" dirty="0">
                <a:latin typeface="Calibri"/>
                <a:cs typeface="Calibri"/>
              </a:rPr>
              <a:t> DOI:10.13140/RG.2.1.1381.1607.</a:t>
            </a:r>
            <a:endParaRPr lang="en-US" sz="1800" dirty="0"/>
          </a:p>
          <a:p>
            <a:pPr marL="383540" indent="-383540"/>
            <a:r>
              <a:rPr lang="en-US" sz="1800" dirty="0" err="1">
                <a:latin typeface="Calibri"/>
                <a:cs typeface="Calibri"/>
              </a:rPr>
              <a:t>NationalCareersService</a:t>
            </a:r>
            <a:r>
              <a:rPr lang="en-US" sz="1800" dirty="0">
                <a:latin typeface="Calibri"/>
                <a:cs typeface="Calibri"/>
              </a:rPr>
              <a:t>. (2018). </a:t>
            </a:r>
            <a:r>
              <a:rPr lang="en-US" sz="1800" dirty="0">
                <a:latin typeface="Franklin Gothic Book"/>
                <a:cs typeface="Calibri"/>
              </a:rPr>
              <a:t>British Sign Language Interpreter. Retrieved from </a:t>
            </a:r>
            <a:r>
              <a:rPr lang="en-US" sz="1800" dirty="0">
                <a:latin typeface="Franklin Gothic Book"/>
                <a:cs typeface="Calibri"/>
                <a:hlinkClick r:id="rId4"/>
              </a:rPr>
              <a:t>https://nationalcareersservice.direct.gov.uk/job-profiles/british-sign-language-interpreter#entry-requirements</a:t>
            </a:r>
            <a:r>
              <a:rPr lang="en-US" sz="1800" dirty="0">
                <a:latin typeface="Franklin Gothic Book"/>
                <a:cs typeface="Calibri"/>
              </a:rPr>
              <a:t>. </a:t>
            </a:r>
            <a:endParaRPr lang="en-US" sz="1800" dirty="0"/>
          </a:p>
          <a:p>
            <a:pPr marL="383540" indent="-383540"/>
            <a:r>
              <a:rPr lang="en-US" sz="1800" dirty="0">
                <a:latin typeface="Franklin Gothic Book"/>
                <a:cs typeface="Calibri"/>
              </a:rPr>
              <a:t>[Sign Community – A Brief History of BSL). (n.d.). Retrieved from </a:t>
            </a:r>
            <a:r>
              <a:rPr lang="en-US" sz="1800" dirty="0">
                <a:latin typeface="Franklin Gothic Book"/>
                <a:cs typeface="Calibri"/>
                <a:hlinkClick r:id="rId5"/>
              </a:rPr>
              <a:t>https://www.signcommunity.org.uk/a-brief-history-of-british-sign-language-bsl.html</a:t>
            </a:r>
            <a:r>
              <a:rPr lang="en-US" sz="1800" dirty="0">
                <a:latin typeface="Franklin Gothic Book"/>
                <a:cs typeface="Calibri"/>
              </a:rPr>
              <a:t>.</a:t>
            </a:r>
            <a:endParaRPr lang="en-US" sz="1800" dirty="0"/>
          </a:p>
          <a:p>
            <a:pPr marL="383540" indent="-383540"/>
            <a:r>
              <a:rPr lang="en-US" sz="1800" dirty="0">
                <a:latin typeface="Franklin Gothic Book"/>
                <a:cs typeface="Calibri"/>
              </a:rPr>
              <a:t>[Huawei Mobile UK]. (2018, December, 4th). </a:t>
            </a:r>
            <a:r>
              <a:rPr lang="en-US" sz="1800" i="1" dirty="0">
                <a:latin typeface="Franklin Gothic Book"/>
                <a:cs typeface="Calibri"/>
              </a:rPr>
              <a:t>Huawei </a:t>
            </a:r>
            <a:r>
              <a:rPr lang="en-US" sz="1800" i="1" dirty="0" err="1">
                <a:latin typeface="Franklin Gothic Book"/>
                <a:cs typeface="Calibri"/>
              </a:rPr>
              <a:t>StorySign</a:t>
            </a:r>
            <a:r>
              <a:rPr lang="en-US" sz="1800" i="1" dirty="0">
                <a:latin typeface="Franklin Gothic Book"/>
                <a:cs typeface="Calibri"/>
              </a:rPr>
              <a:t>.</a:t>
            </a:r>
            <a:r>
              <a:rPr lang="en-US" sz="1800" dirty="0">
                <a:latin typeface="Franklin Gothic Book"/>
                <a:cs typeface="Calibri"/>
              </a:rPr>
              <a:t> [Video File]. Retrieved  from </a:t>
            </a:r>
            <a:r>
              <a:rPr lang="en-US" sz="1800" dirty="0">
                <a:latin typeface="Franklin Gothic Book"/>
                <a:cs typeface="Calibri"/>
                <a:hlinkClick r:id="rId6"/>
              </a:rPr>
              <a:t>https://www.youtube.com/watch?v=Kbz1YoE3vSM</a:t>
            </a:r>
            <a:r>
              <a:rPr lang="en-US" sz="1800" dirty="0">
                <a:latin typeface="Franklin Gothic Book"/>
                <a:cs typeface="Calibri"/>
              </a:rPr>
              <a:t>. </a:t>
            </a:r>
            <a:endParaRPr lang="en-US" sz="1800" dirty="0"/>
          </a:p>
          <a:p>
            <a:pPr marL="383540" indent="-383540"/>
            <a:r>
              <a:rPr lang="en-US" sz="1800" dirty="0">
                <a:latin typeface="Franklin Gothic Book"/>
                <a:cs typeface="Calibri"/>
              </a:rPr>
              <a:t>[Google]. (2018). </a:t>
            </a:r>
            <a:r>
              <a:rPr lang="en-US" sz="1800" i="1" dirty="0">
                <a:latin typeface="Franklin Gothic Book"/>
                <a:cs typeface="Calibri"/>
              </a:rPr>
              <a:t>Google Images. </a:t>
            </a:r>
            <a:r>
              <a:rPr lang="en-US" sz="1800" dirty="0">
                <a:latin typeface="Franklin Gothic Book"/>
                <a:cs typeface="Calibri"/>
              </a:rPr>
              <a:t>Retrieved from </a:t>
            </a:r>
            <a:r>
              <a:rPr lang="en-US" sz="1800" dirty="0">
                <a:latin typeface="Franklin Gothic Book"/>
                <a:cs typeface="Calibri"/>
                <a:hlinkClick r:id="rId7"/>
              </a:rPr>
              <a:t>https://images.google.com/</a:t>
            </a:r>
            <a:r>
              <a:rPr lang="en-US" sz="1800" dirty="0">
                <a:latin typeface="Franklin Gothic Book"/>
                <a:cs typeface="Calibri"/>
              </a:rPr>
              <a:t>. </a:t>
            </a:r>
          </a:p>
          <a:p>
            <a:pPr marL="0" indent="0">
              <a:buNone/>
            </a:pPr>
            <a:endParaRPr lang="en-US" sz="1800" dirty="0">
              <a:latin typeface="Franklin Gothic Book"/>
              <a:cs typeface="Calibri"/>
            </a:endParaRPr>
          </a:p>
          <a:p>
            <a:pPr marL="383540" indent="-383540"/>
            <a:endParaRPr lang="en-US" sz="1600" dirty="0">
              <a:latin typeface="Franklin Gothic Book"/>
              <a:cs typeface="Calibri"/>
            </a:endParaRPr>
          </a:p>
          <a:p>
            <a:pPr marL="0" indent="0">
              <a:buNone/>
            </a:pPr>
            <a:endParaRPr lang="en-US" sz="1600" dirty="0">
              <a:latin typeface="Calibri"/>
              <a:cs typeface="Calibri"/>
            </a:endParaRPr>
          </a:p>
          <a:p>
            <a:pPr marL="383540" indent="-383540"/>
            <a:endParaRPr lang="en-US" sz="1600" dirty="0">
              <a:latin typeface="Calibri"/>
              <a:cs typeface="Calibri"/>
            </a:endParaRPr>
          </a:p>
          <a:p>
            <a:pPr marL="383540" indent="-383540"/>
            <a:endParaRPr lang="en-US" sz="1600" dirty="0">
              <a:latin typeface="Calibri"/>
              <a:cs typeface="Calibri"/>
            </a:endParaRPr>
          </a:p>
          <a:p>
            <a:pPr marL="383540" indent="-383540"/>
            <a:endParaRPr lang="en-US" sz="1600" dirty="0">
              <a:latin typeface="Calibri"/>
              <a:cs typeface="Calibri"/>
            </a:endParaRPr>
          </a:p>
        </p:txBody>
      </p:sp>
    </p:spTree>
    <p:extLst>
      <p:ext uri="{BB962C8B-B14F-4D97-AF65-F5344CB8AC3E}">
        <p14:creationId xmlns:p14="http://schemas.microsoft.com/office/powerpoint/2010/main" val="363887384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Application>Microsoft Office PowerPoint</Application>
  <PresentationFormat>Widescreen</PresentationFormat>
  <Slides>11</Slides>
  <Notes>10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Crop</vt:lpstr>
      <vt:lpstr>The use of sign language as an effective communication method</vt:lpstr>
      <vt:lpstr>The use of sign language as an effective communication method</vt:lpstr>
      <vt:lpstr>THE AIMS OF THIS PRESENTATION</vt:lpstr>
      <vt:lpstr>communication</vt:lpstr>
      <vt:lpstr>Language</vt:lpstr>
      <vt:lpstr>LANGUAGE ACQUISITION IN PSYCHOLOGY </vt:lpstr>
      <vt:lpstr>SIGN LANGUAGE – HISTORY AND DEVELOPMENT</vt:lpstr>
      <vt:lpstr>PowerPoint Presentation</vt:lpstr>
      <vt:lpstr>IN RELATION TO SKILL DEVELOPMENT...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Zoe Pugh (1801043)</cp:lastModifiedBy>
  <cp:revision>277</cp:revision>
  <dcterms:created xsi:type="dcterms:W3CDTF">2015-09-21T23:24:45Z</dcterms:created>
  <dcterms:modified xsi:type="dcterms:W3CDTF">2018-12-11T16:11:35Z</dcterms:modified>
</cp:coreProperties>
</file>