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6" r:id="rId2"/>
    <p:sldId id="295" r:id="rId3"/>
    <p:sldId id="277" r:id="rId4"/>
    <p:sldId id="278" r:id="rId5"/>
    <p:sldId id="279" r:id="rId6"/>
    <p:sldId id="280" r:id="rId7"/>
    <p:sldId id="281" r:id="rId8"/>
    <p:sldId id="296" r:id="rId9"/>
    <p:sldId id="287" r:id="rId10"/>
    <p:sldId id="297" r:id="rId11"/>
    <p:sldId id="298" r:id="rId12"/>
    <p:sldId id="301" r:id="rId13"/>
    <p:sldId id="303" r:id="rId14"/>
    <p:sldId id="315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E723F0-6E1D-4919-9DD9-0719068F5D4A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52593-4CC2-4ADE-82F9-3118248508B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60631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246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6246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FE8FF0F-52F2-4279-A241-D197C5DB0A9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6861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6861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D3F59F-61E2-4D12-A8AF-F4D3FC5446D6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0658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70659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E093FA2-D7A4-4AAA-9606-2B007AE22620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270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7270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4EE3958-B302-4539-BB07-2B89007104DF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475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7475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06B7511-364E-4BEF-A097-E907E920295B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680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7680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0EA9FC2-B5BA-41D4-BA11-D320562F40F3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4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7885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7885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259BA95-F04B-4BCF-B6A0-EB3E08ED8817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89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89090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89091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43936A6-0A58-46D1-90D4-389BD05264A4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3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5234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95235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B248B52-F87A-43B6-83CE-2BA8C7622C77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9728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9728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FD5EF75-7518-4718-B2AD-1472A6927CB8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5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3426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103427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4742E7-FF7D-4A33-B91E-AFA15BA77AD4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1" name="Slide Image Placeholder 1"/>
          <p:cNvSpPr>
            <a:spLocks noGrp="1" noRot="1" noChangeAspect="1"/>
          </p:cNvSpPr>
          <p:nvPr>
            <p:ph type="sldImg"/>
          </p:nvPr>
        </p:nvSpPr>
        <p:spPr>
          <a:ln/>
        </p:spPr>
      </p:sp>
      <p:sp>
        <p:nvSpPr>
          <p:cNvPr id="107522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  <p:sp>
        <p:nvSpPr>
          <p:cNvPr id="107523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5CA159-99F7-49C1-88E3-4999DE92435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2035850-C170-4FFD-9D41-E30C1B67D35E}" type="slidenum">
              <a:rPr lang="en-GB" smtClean="0"/>
              <a:pPr/>
              <a:t>14</a:t>
            </a:fld>
            <a:endParaRPr lang="en-GB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3146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559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39152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5772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65364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778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17979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626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726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9577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20147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47307-5480-4A7A-8509-2F01998ABFB5}" type="datetimeFigureOut">
              <a:rPr lang="en-GB" smtClean="0"/>
              <a:t>03/02/2021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824AC9-F0F1-4900-B264-3A3042C087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35424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09409E-083D-4687-B863-B575B0E1DE5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Organisational Structures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E97504-32B4-479F-B6EC-D9A8F7EED26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Source – Mullins (2016)</a:t>
            </a:r>
          </a:p>
        </p:txBody>
      </p:sp>
    </p:spTree>
    <p:extLst>
      <p:ext uri="{BB962C8B-B14F-4D97-AF65-F5344CB8AC3E}">
        <p14:creationId xmlns:p14="http://schemas.microsoft.com/office/powerpoint/2010/main" val="30739082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3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03200"/>
            <a:ext cx="8229600" cy="824089"/>
          </a:xfrm>
        </p:spPr>
        <p:txBody>
          <a:bodyPr/>
          <a:lstStyle/>
          <a:p>
            <a:pPr eaLnBrk="1" hangingPunct="1"/>
            <a:r>
              <a:rPr lang="en-GB" b="1" dirty="0"/>
              <a:t>Levels of organisation</a:t>
            </a:r>
          </a:p>
        </p:txBody>
      </p:sp>
      <p:sp>
        <p:nvSpPr>
          <p:cNvPr id="61444" name="Rectangle 3"/>
          <p:cNvSpPr>
            <a:spLocks noGrp="1" noChangeArrowheads="1"/>
          </p:cNvSpPr>
          <p:nvPr>
            <p:ph idx="1"/>
          </p:nvPr>
        </p:nvSpPr>
        <p:spPr>
          <a:xfrm>
            <a:off x="598310" y="1264357"/>
            <a:ext cx="11040533" cy="5035988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600" dirty="0"/>
              <a:t>Technical level</a:t>
            </a:r>
          </a:p>
          <a:p>
            <a:pPr marL="712788" lvl="1" indent="-352425">
              <a:lnSpc>
                <a:spcPct val="90000"/>
              </a:lnSpc>
            </a:pPr>
            <a:r>
              <a:rPr lang="en-GB" sz="2400" dirty="0"/>
              <a:t>specific operations and discrete tasks;</a:t>
            </a:r>
          </a:p>
          <a:p>
            <a:pPr marL="712788" lvl="1" indent="-352425">
              <a:lnSpc>
                <a:spcPct val="90000"/>
              </a:lnSpc>
            </a:pPr>
            <a:r>
              <a:rPr lang="en-GB" sz="2400" dirty="0"/>
              <a:t>the actual job or tasks to be done;</a:t>
            </a:r>
          </a:p>
          <a:p>
            <a:pPr marL="712788" lvl="1" indent="-352425">
              <a:lnSpc>
                <a:spcPct val="90000"/>
              </a:lnSpc>
            </a:pPr>
            <a:r>
              <a:rPr lang="en-GB" sz="2400" dirty="0"/>
              <a:t>the performance of the technical function.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/>
              <a:t>Managerial level </a:t>
            </a:r>
          </a:p>
          <a:p>
            <a:pPr marL="712788" lvl="1" indent="-352425">
              <a:lnSpc>
                <a:spcPct val="90000"/>
              </a:lnSpc>
            </a:pPr>
            <a:r>
              <a:rPr lang="en-GB" sz="2400" dirty="0"/>
              <a:t>the co-ordination and integration of work at the technical level;</a:t>
            </a:r>
          </a:p>
          <a:p>
            <a:pPr marL="712788" lvl="1" indent="-352425">
              <a:lnSpc>
                <a:spcPct val="90000"/>
              </a:lnSpc>
            </a:pPr>
            <a:r>
              <a:rPr lang="en-GB" sz="2400" dirty="0"/>
              <a:t>mediating between the organisation and environment.</a:t>
            </a:r>
          </a:p>
          <a:p>
            <a:pPr eaLnBrk="1" hangingPunct="1">
              <a:lnSpc>
                <a:spcPct val="90000"/>
              </a:lnSpc>
            </a:pPr>
            <a:r>
              <a:rPr lang="en-GB" sz="2600" dirty="0"/>
              <a:t>Community level</a:t>
            </a:r>
          </a:p>
          <a:p>
            <a:pPr marL="712788" lvl="1" indent="-352425">
              <a:lnSpc>
                <a:spcPct val="90000"/>
              </a:lnSpc>
            </a:pPr>
            <a:r>
              <a:rPr lang="en-GB" sz="2400" dirty="0"/>
              <a:t>broad objectives and the work of the organisation as </a:t>
            </a:r>
            <a:br>
              <a:rPr lang="en-GB" sz="2400" dirty="0"/>
            </a:br>
            <a:r>
              <a:rPr lang="en-GB" sz="2400" dirty="0"/>
              <a:t>a whole.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7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0934"/>
            <a:ext cx="8229600" cy="73377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Task functions: Woodward</a:t>
            </a:r>
          </a:p>
        </p:txBody>
      </p:sp>
      <p:sp>
        <p:nvSpPr>
          <p:cNvPr id="67588" name="Rectangle 3"/>
          <p:cNvSpPr>
            <a:spLocks noGrp="1" noChangeArrowheads="1"/>
          </p:cNvSpPr>
          <p:nvPr>
            <p:ph idx="1"/>
          </p:nvPr>
        </p:nvSpPr>
        <p:spPr>
          <a:xfrm>
            <a:off x="587022" y="1117601"/>
            <a:ext cx="10972800" cy="5130490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The basic activities of the organisation related to the completion of the productive process and directed towards specific definable end results:</a:t>
            </a:r>
          </a:p>
          <a:p>
            <a:pPr marL="342900" lvl="1" indent="-333375"/>
            <a:r>
              <a:rPr lang="en-GB" sz="3000" dirty="0"/>
              <a:t>Developing goods or services</a:t>
            </a:r>
          </a:p>
          <a:p>
            <a:pPr marL="342900" lvl="1" indent="-333375"/>
            <a:r>
              <a:rPr lang="en-GB" sz="3000" dirty="0"/>
              <a:t>Value creation</a:t>
            </a:r>
          </a:p>
          <a:p>
            <a:pPr marL="342900" lvl="1" indent="-333375"/>
            <a:r>
              <a:rPr lang="en-GB" sz="3000" dirty="0"/>
              <a:t>Marketing the product or service</a:t>
            </a:r>
          </a:p>
          <a:p>
            <a:pPr marL="342900" lvl="1" indent="-333375"/>
            <a:r>
              <a:rPr lang="en-GB" sz="3000" dirty="0">
                <a:solidFill>
                  <a:schemeClr val="tx2"/>
                </a:solidFill>
              </a:rPr>
              <a:t>Financing the organisation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5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91911"/>
            <a:ext cx="8229600" cy="1072445"/>
          </a:xfrm>
        </p:spPr>
        <p:txBody>
          <a:bodyPr/>
          <a:lstStyle/>
          <a:p>
            <a:pPr eaLnBrk="1" hangingPunct="1"/>
            <a:r>
              <a:rPr lang="en-GB" b="1" dirty="0"/>
              <a:t>Element functions: Woodward</a:t>
            </a:r>
          </a:p>
        </p:txBody>
      </p:sp>
      <p:sp>
        <p:nvSpPr>
          <p:cNvPr id="69636" name="Rectangle 3"/>
          <p:cNvSpPr>
            <a:spLocks noGrp="1" noChangeArrowheads="1"/>
          </p:cNvSpPr>
          <p:nvPr>
            <p:ph idx="1"/>
          </p:nvPr>
        </p:nvSpPr>
        <p:spPr>
          <a:xfrm>
            <a:off x="891822" y="1264357"/>
            <a:ext cx="10690578" cy="4983734"/>
          </a:xfrm>
        </p:spPr>
        <p:txBody>
          <a:bodyPr/>
          <a:lstStyle/>
          <a:p>
            <a:pPr marL="0" indent="0">
              <a:buNone/>
            </a:pPr>
            <a:r>
              <a:rPr lang="en-GB" sz="3000" dirty="0"/>
              <a:t>Other organisational activities supportive of the task functions and intrinsic to the management process:</a:t>
            </a:r>
          </a:p>
          <a:p>
            <a:pPr marL="360363" lvl="1" indent="-342900"/>
            <a:r>
              <a:rPr lang="en-GB" sz="3000" dirty="0"/>
              <a:t>Human resource management</a:t>
            </a:r>
          </a:p>
          <a:p>
            <a:pPr marL="360363" lvl="1" indent="-342900"/>
            <a:r>
              <a:rPr lang="en-GB" sz="3000" dirty="0"/>
              <a:t>Planning</a:t>
            </a:r>
          </a:p>
          <a:p>
            <a:pPr marL="360363" lvl="1" indent="-342900"/>
            <a:r>
              <a:rPr lang="en-GB" sz="3000" dirty="0"/>
              <a:t>Public relations</a:t>
            </a:r>
          </a:p>
          <a:p>
            <a:pPr marL="360363" lvl="1" indent="-342900"/>
            <a:r>
              <a:rPr lang="en-GB" sz="3000" dirty="0"/>
              <a:t>Quality control</a:t>
            </a:r>
          </a:p>
          <a:p>
            <a:pPr marL="360363" lvl="1" indent="-342900"/>
            <a:r>
              <a:rPr lang="en-GB" sz="3000" dirty="0"/>
              <a:t>Maintenance</a:t>
            </a:r>
            <a:r>
              <a:rPr lang="en-GB" sz="3000" dirty="0">
                <a:solidFill>
                  <a:schemeClr val="tx2"/>
                </a:solidFill>
              </a:rPr>
              <a:t>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3" name="Rectangle 2"/>
          <p:cNvSpPr>
            <a:spLocks noGrp="1" noChangeArrowheads="1"/>
          </p:cNvSpPr>
          <p:nvPr>
            <p:ph type="title"/>
          </p:nvPr>
        </p:nvSpPr>
        <p:spPr>
          <a:xfrm>
            <a:off x="1701632" y="150698"/>
            <a:ext cx="864096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Division of work by major purpose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754912" y="5194970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 dirty="0"/>
              <a:t>Figure 11.3 </a:t>
            </a:r>
            <a:r>
              <a:rPr lang="en-GB" dirty="0"/>
              <a:t> </a:t>
            </a:r>
            <a:r>
              <a:rPr lang="en-US" dirty="0"/>
              <a:t>Division of work by major purpose or function</a:t>
            </a:r>
            <a:endParaRPr lang="en-GB" dirty="0"/>
          </a:p>
        </p:txBody>
      </p:sp>
      <p:pic>
        <p:nvPicPr>
          <p:cNvPr id="3074" name="Picture 2" descr="V:\Powerpoint\PE_UK\PE501-MULLINS\Final Files\GIf\ch11\M11NF003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8429" y="1293698"/>
            <a:ext cx="7075142" cy="34583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674" name="Rectangle 2"/>
          <p:cNvSpPr>
            <a:spLocks noGrp="1" noChangeArrowheads="1"/>
          </p:cNvSpPr>
          <p:nvPr>
            <p:ph type="title"/>
          </p:nvPr>
        </p:nvSpPr>
        <p:spPr>
          <a:xfrm>
            <a:off x="503339" y="152400"/>
            <a:ext cx="11409028" cy="1315915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3600" b="1" dirty="0"/>
              <a:t>Division of work by </a:t>
            </a:r>
            <a:br>
              <a:rPr lang="en-GB" sz="3600" b="1" dirty="0"/>
            </a:br>
            <a:r>
              <a:rPr lang="en-GB" sz="3600" b="1" dirty="0"/>
              <a:t>product or service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730583" y="4927107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 dirty="0"/>
              <a:t>Figure 11.4 </a:t>
            </a:r>
            <a:r>
              <a:rPr lang="en-GB" dirty="0"/>
              <a:t> </a:t>
            </a:r>
            <a:r>
              <a:rPr lang="en-US" dirty="0"/>
              <a:t>Division of work by product or service</a:t>
            </a:r>
            <a:endParaRPr lang="en-GB" dirty="0"/>
          </a:p>
        </p:txBody>
      </p:sp>
      <p:pic>
        <p:nvPicPr>
          <p:cNvPr id="4098" name="Picture 2" descr="V:\Powerpoint\PE_UK\PE501-MULLINS\Final Files\GIf\ch11\M11NF004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85801" y="1561561"/>
            <a:ext cx="8379182" cy="30464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9" name="Rectangle 2"/>
          <p:cNvSpPr>
            <a:spLocks noGrp="1" noChangeArrowheads="1"/>
          </p:cNvSpPr>
          <p:nvPr>
            <p:ph type="title"/>
          </p:nvPr>
        </p:nvSpPr>
        <p:spPr>
          <a:xfrm>
            <a:off x="1960592" y="183563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Division of work by location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2091620" y="5204086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 dirty="0"/>
              <a:t>Figure 11.5 </a:t>
            </a:r>
            <a:r>
              <a:rPr lang="en-GB" dirty="0"/>
              <a:t> </a:t>
            </a:r>
            <a:r>
              <a:rPr lang="en-US" dirty="0"/>
              <a:t>Division of work by location</a:t>
            </a:r>
            <a:endParaRPr lang="en-GB" dirty="0"/>
          </a:p>
        </p:txBody>
      </p:sp>
      <p:pic>
        <p:nvPicPr>
          <p:cNvPr id="5122" name="Picture 2" descr="V:\Powerpoint\PE_UK\PE501-MULLINS\Final Files\GIf\ch11\M11NF00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91620" y="1217211"/>
            <a:ext cx="8008760" cy="37569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7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341815"/>
            <a:ext cx="8229600" cy="1143000"/>
          </a:xfrm>
        </p:spPr>
        <p:txBody>
          <a:bodyPr/>
          <a:lstStyle/>
          <a:p>
            <a:pPr eaLnBrk="1" hangingPunct="1"/>
            <a:r>
              <a:rPr lang="en-GB" b="1" dirty="0"/>
              <a:t>Other ways of dividing work</a:t>
            </a:r>
          </a:p>
        </p:txBody>
      </p:sp>
      <p:sp>
        <p:nvSpPr>
          <p:cNvPr id="77828" name="Rectangle 3"/>
          <p:cNvSpPr>
            <a:spLocks noGrp="1" noChangeArrowheads="1"/>
          </p:cNvSpPr>
          <p:nvPr>
            <p:ph idx="1"/>
          </p:nvPr>
        </p:nvSpPr>
        <p:spPr>
          <a:xfrm>
            <a:off x="1981200" y="1484815"/>
            <a:ext cx="8229600" cy="4033837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en-GB" sz="2800" dirty="0"/>
              <a:t>By the nature of the work performed</a:t>
            </a:r>
          </a:p>
          <a:p>
            <a:pPr marL="720725" lvl="1" indent="-360363">
              <a:lnSpc>
                <a:spcPct val="90000"/>
              </a:lnSpc>
            </a:pPr>
            <a:r>
              <a:rPr lang="en-GB" sz="2600" dirty="0"/>
              <a:t>e.g. particularly noisy or dirty work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According to common timescales</a:t>
            </a:r>
          </a:p>
          <a:p>
            <a:pPr marL="720725" lvl="1" indent="-360363">
              <a:lnSpc>
                <a:spcPct val="90000"/>
              </a:lnSpc>
            </a:pPr>
            <a:r>
              <a:rPr lang="en-GB" sz="2600" dirty="0"/>
              <a:t>e.g. a restaurant kitchen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According to the staff employed</a:t>
            </a:r>
          </a:p>
          <a:p>
            <a:pPr marL="720725" lvl="1" indent="-360363">
              <a:lnSpc>
                <a:spcPct val="90000"/>
              </a:lnSpc>
            </a:pPr>
            <a:r>
              <a:rPr lang="en-GB" sz="2600" dirty="0"/>
              <a:t>e.g. in a barristers’ chambers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dirty="0"/>
              <a:t>To deal with different customer or client groups</a:t>
            </a:r>
          </a:p>
          <a:p>
            <a:pPr marL="720725" lvl="1" indent="-360363">
              <a:lnSpc>
                <a:spcPct val="90000"/>
              </a:lnSpc>
            </a:pPr>
            <a:r>
              <a:rPr lang="en-GB" sz="2600" dirty="0"/>
              <a:t>e.g. government departments which deal with different clients requiring their services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101600"/>
            <a:ext cx="8229600" cy="982133"/>
          </a:xfrm>
        </p:spPr>
        <p:txBody>
          <a:bodyPr/>
          <a:lstStyle/>
          <a:p>
            <a:pPr eaLnBrk="1" hangingPunct="1"/>
            <a:r>
              <a:rPr lang="en-GB" b="1" dirty="0"/>
              <a:t>Principles of organisation</a:t>
            </a:r>
          </a:p>
        </p:txBody>
      </p:sp>
      <p:sp>
        <p:nvSpPr>
          <p:cNvPr id="88068" name="Rectangle 3"/>
          <p:cNvSpPr>
            <a:spLocks noGrp="1" noChangeArrowheads="1"/>
          </p:cNvSpPr>
          <p:nvPr>
            <p:ph idx="1"/>
          </p:nvPr>
        </p:nvSpPr>
        <p:spPr>
          <a:xfrm>
            <a:off x="790221" y="1162757"/>
            <a:ext cx="10780889" cy="4866600"/>
          </a:xfrm>
        </p:spPr>
        <p:txBody>
          <a:bodyPr>
            <a:normAutofit lnSpcReduction="10000"/>
          </a:bodyPr>
          <a:lstStyle/>
          <a:p>
            <a:pPr eaLnBrk="1" hangingPunct="1"/>
            <a:r>
              <a:rPr lang="en-GB" sz="3000" dirty="0"/>
              <a:t>The principle of the </a:t>
            </a:r>
            <a:r>
              <a:rPr lang="en-GB" sz="3000" b="1" dirty="0"/>
              <a:t>hierarchy</a:t>
            </a:r>
            <a:endParaRPr lang="en-GB" sz="3000" dirty="0"/>
          </a:p>
          <a:p>
            <a:pPr marL="703263" lvl="1" indent="-342900"/>
            <a:r>
              <a:rPr lang="en-GB" dirty="0"/>
              <a:t>Delineations of management authority as a means of co-ordination and control</a:t>
            </a:r>
          </a:p>
          <a:p>
            <a:pPr eaLnBrk="1" hangingPunct="1"/>
            <a:r>
              <a:rPr lang="en-GB" sz="3000" dirty="0"/>
              <a:t>The principle of the </a:t>
            </a:r>
            <a:r>
              <a:rPr lang="en-GB" sz="3000" b="1" dirty="0"/>
              <a:t>span of control</a:t>
            </a:r>
          </a:p>
          <a:p>
            <a:pPr marL="703263" lvl="1" indent="-342900"/>
            <a:r>
              <a:rPr lang="en-GB" dirty="0"/>
              <a:t>The number of subordinates who report directly to a given manager or superior.</a:t>
            </a:r>
            <a:endParaRPr lang="en-GB" b="1" dirty="0"/>
          </a:p>
          <a:p>
            <a:pPr eaLnBrk="1" hangingPunct="1"/>
            <a:r>
              <a:rPr lang="en-GB" sz="3000" dirty="0"/>
              <a:t>The principle of the </a:t>
            </a:r>
            <a:r>
              <a:rPr lang="en-GB" sz="3000" b="1" dirty="0"/>
              <a:t>chain of command</a:t>
            </a:r>
            <a:endParaRPr lang="en-GB" sz="3000" dirty="0"/>
          </a:p>
          <a:p>
            <a:pPr marL="703263" lvl="1" indent="-342900"/>
            <a:r>
              <a:rPr lang="en-GB" dirty="0"/>
              <a:t>The number of different levels in the structure of the organisation, or vertical graduation of authority and responsibility.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1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811824"/>
            <a:ext cx="8229600" cy="11430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The span of control: a ‘flat’ structure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771672" y="5237228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 dirty="0"/>
              <a:t>Figure 11.7 </a:t>
            </a:r>
            <a:r>
              <a:rPr lang="en-GB" dirty="0"/>
              <a:t> </a:t>
            </a:r>
            <a:r>
              <a:rPr lang="en-US" dirty="0"/>
              <a:t>How span of control affects </a:t>
            </a:r>
            <a:r>
              <a:rPr lang="en-US" dirty="0" err="1"/>
              <a:t>organisation</a:t>
            </a:r>
            <a:r>
              <a:rPr lang="en-US" dirty="0"/>
              <a:t> structure</a:t>
            </a:r>
            <a:endParaRPr lang="en-GB" dirty="0"/>
          </a:p>
        </p:txBody>
      </p:sp>
      <p:pic>
        <p:nvPicPr>
          <p:cNvPr id="8194" name="Picture 2" descr="V:\Powerpoint\PE_UK\PE501-MULLINS\Final Files\GIf\ch11\M11NF007A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15150" y="2209800"/>
            <a:ext cx="8390922" cy="26509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9" name="Rectangle 2"/>
          <p:cNvSpPr>
            <a:spLocks noGrp="1" noChangeArrowheads="1"/>
          </p:cNvSpPr>
          <p:nvPr>
            <p:ph type="title"/>
          </p:nvPr>
        </p:nvSpPr>
        <p:spPr>
          <a:xfrm>
            <a:off x="417689" y="167800"/>
            <a:ext cx="11074400" cy="1143000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 dirty="0"/>
              <a:t>The span of control: a ‘tall’ structure</a:t>
            </a:r>
          </a:p>
        </p:txBody>
      </p:sp>
      <p:sp>
        <p:nvSpPr>
          <p:cNvPr id="9" name="Text Box 4"/>
          <p:cNvSpPr txBox="1">
            <a:spLocks noChangeArrowheads="1"/>
          </p:cNvSpPr>
          <p:nvPr/>
        </p:nvSpPr>
        <p:spPr bwMode="auto">
          <a:xfrm>
            <a:off x="1755531" y="5248517"/>
            <a:ext cx="853440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GB" sz="1200" dirty="0"/>
              <a:t>Figure 11.7 </a:t>
            </a:r>
            <a:r>
              <a:rPr lang="en-GB" dirty="0"/>
              <a:t> </a:t>
            </a:r>
            <a:r>
              <a:rPr lang="en-US" dirty="0"/>
              <a:t>How span of control affects </a:t>
            </a:r>
            <a:r>
              <a:rPr lang="en-US" dirty="0" err="1"/>
              <a:t>organisation</a:t>
            </a:r>
            <a:r>
              <a:rPr lang="en-US" dirty="0"/>
              <a:t> structure (Continued)</a:t>
            </a:r>
            <a:endParaRPr lang="en-GB" dirty="0"/>
          </a:p>
        </p:txBody>
      </p:sp>
      <p:pic>
        <p:nvPicPr>
          <p:cNvPr id="9218" name="Picture 2" descr="V:\Powerpoint\PE_UK\PE501-MULLINS\Final Files\GIf\ch11\M11NF007B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2069" y="1152185"/>
            <a:ext cx="8387862" cy="387169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3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199" y="102098"/>
            <a:ext cx="8229600" cy="812302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b="1" dirty="0"/>
              <a:t>Line and function organisation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9003874" y="2639756"/>
            <a:ext cx="275251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1200" dirty="0"/>
              <a:t>Figure 11.9 </a:t>
            </a:r>
            <a:r>
              <a:rPr lang="en-GB" dirty="0"/>
              <a:t> </a:t>
            </a:r>
            <a:r>
              <a:rPr lang="en-US" dirty="0"/>
              <a:t>Representation of line and functional </a:t>
            </a:r>
            <a:r>
              <a:rPr lang="en-US" dirty="0" err="1"/>
              <a:t>organisation</a:t>
            </a:r>
            <a:endParaRPr lang="en-GB" dirty="0"/>
          </a:p>
        </p:txBody>
      </p:sp>
      <p:pic>
        <p:nvPicPr>
          <p:cNvPr id="11266" name="Picture 2" descr="V:\Powerpoint\PE_UK\PE501-MULLINS\Final Files\GIf\ch11\M11NF009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96267" y="914400"/>
            <a:ext cx="4594577" cy="469249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9" name="Rectangle 2"/>
          <p:cNvSpPr>
            <a:spLocks noGrp="1" noChangeArrowheads="1"/>
          </p:cNvSpPr>
          <p:nvPr>
            <p:ph type="title"/>
          </p:nvPr>
        </p:nvSpPr>
        <p:spPr>
          <a:xfrm>
            <a:off x="304800" y="124178"/>
            <a:ext cx="10995378" cy="1071576"/>
          </a:xfrm>
        </p:spPr>
        <p:txBody>
          <a:bodyPr>
            <a:normAutofit/>
          </a:bodyPr>
          <a:lstStyle/>
          <a:p>
            <a:pPr eaLnBrk="1" hangingPunct="1"/>
            <a:r>
              <a:rPr lang="en-GB" b="1" dirty="0"/>
              <a:t>Matrix structure in a university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9589434" y="1195754"/>
            <a:ext cx="2523543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eaLnBrk="0" hangingPunct="0"/>
            <a:r>
              <a:rPr lang="en-GB" sz="1200" dirty="0"/>
              <a:t>Figure 11.10 </a:t>
            </a:r>
            <a:r>
              <a:rPr lang="en-GB" dirty="0"/>
              <a:t> </a:t>
            </a:r>
            <a:r>
              <a:rPr lang="en-US" dirty="0"/>
              <a:t>Outline of a matrix structure in a university</a:t>
            </a:r>
            <a:endParaRPr lang="en-GB" dirty="0"/>
          </a:p>
        </p:txBody>
      </p:sp>
      <p:pic>
        <p:nvPicPr>
          <p:cNvPr id="12290" name="Picture 2" descr="V:\Powerpoint\PE_UK\PE501-MULLINS\Final Files\GIf\ch11\M11NF010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20253" y="1195754"/>
            <a:ext cx="6151493" cy="412516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154" name="Rectangle 2"/>
          <p:cNvSpPr>
            <a:spLocks noGrp="1" noChangeArrowheads="1"/>
          </p:cNvSpPr>
          <p:nvPr>
            <p:ph type="title"/>
          </p:nvPr>
        </p:nvSpPr>
        <p:spPr>
          <a:xfrm>
            <a:off x="1960592" y="8217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we look and how we work</a:t>
            </a:r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8657858" y="2098918"/>
            <a:ext cx="3023452" cy="20928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sz="1200" dirty="0"/>
              <a:t>Figure 11.15 </a:t>
            </a:r>
            <a:r>
              <a:rPr lang="en-GB" dirty="0"/>
              <a:t> </a:t>
            </a:r>
            <a:r>
              <a:rPr lang="en-US" dirty="0"/>
              <a:t>How the </a:t>
            </a:r>
            <a:r>
              <a:rPr lang="en-US" dirty="0" err="1"/>
              <a:t>organisation</a:t>
            </a:r>
            <a:r>
              <a:rPr lang="en-US" dirty="0"/>
              <a:t> should be, compared with how it actually works</a:t>
            </a:r>
          </a:p>
          <a:p>
            <a:endParaRPr lang="en-US" dirty="0"/>
          </a:p>
          <a:p>
            <a:r>
              <a:rPr lang="en-US" sz="800" i="1" dirty="0"/>
              <a:t>Source</a:t>
            </a:r>
            <a:r>
              <a:rPr lang="en-US" sz="800" dirty="0"/>
              <a:t>: Gray, J. L. and Starke, F. A. </a:t>
            </a:r>
            <a:r>
              <a:rPr lang="en-US" sz="800" i="1" dirty="0" err="1"/>
              <a:t>Organisational</a:t>
            </a:r>
            <a:r>
              <a:rPr lang="en-US" sz="800" i="1" dirty="0"/>
              <a:t> Behavior: Concepts and Applications</a:t>
            </a:r>
            <a:r>
              <a:rPr lang="en-US" sz="800" dirty="0"/>
              <a:t>, fourth edition, Merrill Publishing Company, an imprint of Macmillan Publishing Company (1988), p. 431. Reproduced with permission from Pearson Education, Ltd.</a:t>
            </a:r>
          </a:p>
        </p:txBody>
      </p:sp>
      <p:pic>
        <p:nvPicPr>
          <p:cNvPr id="16386" name="Picture 2" descr="V:\Powerpoint\PE_UK\PE501-MULLINS\Final Files\GIf\ch11\M11NF015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52128" y="1008075"/>
            <a:ext cx="3846528" cy="41939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064200341"/>
      </p:ext>
    </p:extLst>
  </p:cSld>
  <p:clrMapOvr>
    <a:masterClrMapping/>
  </p:clrMapOvr>
</p:sld>
</file>

<file path=ppt/theme/theme1.xml><?xml version="1.0" encoding="utf-8"?>
<a:theme xmlns:a="http://schemas.openxmlformats.org/drawingml/2006/main" name="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ThemeUWTSD</Template>
  <TotalTime>3</TotalTime>
  <Words>471</Words>
  <Application>Microsoft Office PowerPoint</Application>
  <PresentationFormat>Widescreen</PresentationFormat>
  <Paragraphs>72</Paragraphs>
  <Slides>14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Myriad Pro</vt:lpstr>
      <vt:lpstr>ThemeUWTSD</vt:lpstr>
      <vt:lpstr>Organisational Structures</vt:lpstr>
      <vt:lpstr>Levels of organisation</vt:lpstr>
      <vt:lpstr>Task functions: Woodward</vt:lpstr>
      <vt:lpstr>Element functions: Woodward</vt:lpstr>
      <vt:lpstr>Division of work by major purpose</vt:lpstr>
      <vt:lpstr>Division of work by  product or service</vt:lpstr>
      <vt:lpstr>Division of work by location</vt:lpstr>
      <vt:lpstr>Other ways of dividing work</vt:lpstr>
      <vt:lpstr>Principles of organisation</vt:lpstr>
      <vt:lpstr>The span of control: a ‘flat’ structure</vt:lpstr>
      <vt:lpstr>The span of control: a ‘tall’ structure</vt:lpstr>
      <vt:lpstr>Line and function organisation</vt:lpstr>
      <vt:lpstr>Matrix structure in a university</vt:lpstr>
      <vt:lpstr>How we look and how we work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Organisational Structures</dc:title>
  <dc:creator>Julie Thomas</dc:creator>
  <cp:lastModifiedBy>Julie Thomas</cp:lastModifiedBy>
  <cp:revision>1</cp:revision>
  <dcterms:created xsi:type="dcterms:W3CDTF">2021-02-03T15:53:08Z</dcterms:created>
  <dcterms:modified xsi:type="dcterms:W3CDTF">2021-02-03T15:56:49Z</dcterms:modified>
</cp:coreProperties>
</file>