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handoutMasterIdLst>
    <p:handoutMasterId r:id="rId41"/>
  </p:handoutMasterIdLst>
  <p:sldIdLst>
    <p:sldId id="257" r:id="rId2"/>
    <p:sldId id="258" r:id="rId3"/>
    <p:sldId id="259" r:id="rId4"/>
    <p:sldId id="260" r:id="rId5"/>
    <p:sldId id="261" r:id="rId6"/>
    <p:sldId id="262" r:id="rId7"/>
    <p:sldId id="264" r:id="rId8"/>
    <p:sldId id="266" r:id="rId9"/>
    <p:sldId id="278" r:id="rId10"/>
    <p:sldId id="265" r:id="rId11"/>
    <p:sldId id="267" r:id="rId12"/>
    <p:sldId id="268" r:id="rId13"/>
    <p:sldId id="269" r:id="rId14"/>
    <p:sldId id="360" r:id="rId15"/>
    <p:sldId id="270" r:id="rId16"/>
    <p:sldId id="271" r:id="rId17"/>
    <p:sldId id="272" r:id="rId18"/>
    <p:sldId id="273" r:id="rId19"/>
    <p:sldId id="274" r:id="rId20"/>
    <p:sldId id="275" r:id="rId21"/>
    <p:sldId id="361" r:id="rId22"/>
    <p:sldId id="356" r:id="rId23"/>
    <p:sldId id="338" r:id="rId24"/>
    <p:sldId id="340" r:id="rId25"/>
    <p:sldId id="339" r:id="rId26"/>
    <p:sldId id="342" r:id="rId27"/>
    <p:sldId id="346" r:id="rId28"/>
    <p:sldId id="349" r:id="rId29"/>
    <p:sldId id="347" r:id="rId30"/>
    <p:sldId id="348" r:id="rId31"/>
    <p:sldId id="350" r:id="rId32"/>
    <p:sldId id="352" r:id="rId33"/>
    <p:sldId id="353" r:id="rId34"/>
    <p:sldId id="343" r:id="rId35"/>
    <p:sldId id="357" r:id="rId36"/>
    <p:sldId id="363" r:id="rId37"/>
    <p:sldId id="362" r:id="rId38"/>
    <p:sldId id="359" r:id="rId39"/>
  </p:sldIdLst>
  <p:sldSz cx="12192000" cy="6858000"/>
  <p:notesSz cx="6889750"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17E31-FCAD-8468-9148-5AE3308E9E4D}" v="5" dt="2020-02-24T09:06:07.967"/>
    <p1510:client id="{626382EF-A473-D85F-4896-3DBD85D164FA}" v="239" dt="2020-02-18T14:12:19.821"/>
    <p1510:client id="{819AEFBE-6908-DD03-7588-D82C07C00E30}" v="1" dt="2020-02-18T11:41:23.828"/>
    <p1510:client id="{9D1E3CD5-3A6F-153A-729E-5E928D38B766}" v="113" dt="2020-02-18T14:32:52.950"/>
    <p1510:client id="{AA49929F-51B4-AAE7-5D2C-CBAFD0E0F33A}" v="2" dt="2019-12-30T14:10:04.182"/>
    <p1510:client id="{CF3AB208-C53D-2003-8521-FF2B1B48716B}" v="105" dt="2020-02-24T14:43:10.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341" autoAdjust="0"/>
    <p:restoredTop sz="94660"/>
  </p:normalViewPr>
  <p:slideViewPr>
    <p:cSldViewPr snapToGrid="0">
      <p:cViewPr varScale="1">
        <p:scale>
          <a:sx n="109" d="100"/>
          <a:sy n="109" d="100"/>
        </p:scale>
        <p:origin x="132"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126806-B7D5-499F-94C1-218BD0EEF034}" type="doc">
      <dgm:prSet loTypeId="urn:microsoft.com/office/officeart/2005/8/layout/bProcess2" loCatId="process" qsTypeId="urn:microsoft.com/office/officeart/2005/8/quickstyle/simple1" qsCatId="simple" csTypeId="urn:microsoft.com/office/officeart/2005/8/colors/accent0_3" csCatId="mainScheme"/>
      <dgm:spPr/>
      <dgm:t>
        <a:bodyPr/>
        <a:lstStyle/>
        <a:p>
          <a:endParaRPr lang="en-US"/>
        </a:p>
      </dgm:t>
    </dgm:pt>
    <dgm:pt modelId="{886E69D4-7008-4645-9D25-9DEA57733AC7}">
      <dgm:prSet/>
      <dgm:spPr/>
      <dgm:t>
        <a:bodyPr/>
        <a:lstStyle/>
        <a:p>
          <a:r>
            <a:rPr lang="en-US" dirty="0"/>
            <a:t>Make some notes during the film</a:t>
          </a:r>
        </a:p>
      </dgm:t>
    </dgm:pt>
    <dgm:pt modelId="{9989C96F-1667-43A6-9A63-564C56316381}" type="parTrans" cxnId="{C532592C-0246-4E29-A5B5-45E24F330CF0}">
      <dgm:prSet/>
      <dgm:spPr/>
      <dgm:t>
        <a:bodyPr/>
        <a:lstStyle/>
        <a:p>
          <a:endParaRPr lang="en-US"/>
        </a:p>
      </dgm:t>
    </dgm:pt>
    <dgm:pt modelId="{4C4E25D9-09D0-4664-BA9F-7692DBCEC2DC}" type="sibTrans" cxnId="{C532592C-0246-4E29-A5B5-45E24F330CF0}">
      <dgm:prSet/>
      <dgm:spPr/>
      <dgm:t>
        <a:bodyPr/>
        <a:lstStyle/>
        <a:p>
          <a:endParaRPr lang="en-US"/>
        </a:p>
      </dgm:t>
    </dgm:pt>
    <dgm:pt modelId="{7D530403-53D0-48F0-A644-634D29C36C9D}">
      <dgm:prSet/>
      <dgm:spPr/>
      <dgm:t>
        <a:bodyPr/>
        <a:lstStyle/>
        <a:p>
          <a:r>
            <a:rPr lang="en-US" dirty="0"/>
            <a:t>For discussion in the </a:t>
          </a:r>
          <a:r>
            <a:rPr lang="en-US" dirty="0">
              <a:latin typeface="Calibri Light" panose="020F0302020204030204"/>
            </a:rPr>
            <a:t>tutorials</a:t>
          </a:r>
          <a:r>
            <a:rPr lang="en-US" dirty="0"/>
            <a:t> week commencing 9th March 2020</a:t>
          </a:r>
        </a:p>
      </dgm:t>
    </dgm:pt>
    <dgm:pt modelId="{5A55080F-C74D-4172-BC3D-13916C037050}" type="parTrans" cxnId="{E6B58509-8B1E-47FD-8674-89B88337C173}">
      <dgm:prSet/>
      <dgm:spPr/>
      <dgm:t>
        <a:bodyPr/>
        <a:lstStyle/>
        <a:p>
          <a:endParaRPr lang="en-US"/>
        </a:p>
      </dgm:t>
    </dgm:pt>
    <dgm:pt modelId="{B9A87627-5E25-45F0-8086-94B364B29DC8}" type="sibTrans" cxnId="{E6B58509-8B1E-47FD-8674-89B88337C173}">
      <dgm:prSet/>
      <dgm:spPr/>
      <dgm:t>
        <a:bodyPr/>
        <a:lstStyle/>
        <a:p>
          <a:endParaRPr lang="en-US"/>
        </a:p>
      </dgm:t>
    </dgm:pt>
    <dgm:pt modelId="{3BABDDB5-9739-40D1-AA22-8ED3C3C1B6EF}" type="pres">
      <dgm:prSet presAssocID="{68126806-B7D5-499F-94C1-218BD0EEF034}" presName="diagram" presStyleCnt="0">
        <dgm:presLayoutVars>
          <dgm:dir/>
          <dgm:resizeHandles/>
        </dgm:presLayoutVars>
      </dgm:prSet>
      <dgm:spPr/>
    </dgm:pt>
    <dgm:pt modelId="{E77F91ED-4328-4E38-81A0-4539BC9E8F3C}" type="pres">
      <dgm:prSet presAssocID="{886E69D4-7008-4645-9D25-9DEA57733AC7}" presName="firstNode" presStyleLbl="node1" presStyleIdx="0" presStyleCnt="2">
        <dgm:presLayoutVars>
          <dgm:bulletEnabled val="1"/>
        </dgm:presLayoutVars>
      </dgm:prSet>
      <dgm:spPr/>
    </dgm:pt>
    <dgm:pt modelId="{8EBCBFA6-C3B9-46B0-BC13-533EDBD1260E}" type="pres">
      <dgm:prSet presAssocID="{4C4E25D9-09D0-4664-BA9F-7692DBCEC2DC}" presName="sibTrans" presStyleLbl="sibTrans2D1" presStyleIdx="0" presStyleCnt="1"/>
      <dgm:spPr/>
    </dgm:pt>
    <dgm:pt modelId="{D45E2692-B082-4FD9-824A-D4588F9CF789}" type="pres">
      <dgm:prSet presAssocID="{7D530403-53D0-48F0-A644-634D29C36C9D}" presName="lastNode" presStyleLbl="node1" presStyleIdx="1" presStyleCnt="2">
        <dgm:presLayoutVars>
          <dgm:bulletEnabled val="1"/>
        </dgm:presLayoutVars>
      </dgm:prSet>
      <dgm:spPr/>
    </dgm:pt>
  </dgm:ptLst>
  <dgm:cxnLst>
    <dgm:cxn modelId="{E6B58509-8B1E-47FD-8674-89B88337C173}" srcId="{68126806-B7D5-499F-94C1-218BD0EEF034}" destId="{7D530403-53D0-48F0-A644-634D29C36C9D}" srcOrd="1" destOrd="0" parTransId="{5A55080F-C74D-4172-BC3D-13916C037050}" sibTransId="{B9A87627-5E25-45F0-8086-94B364B29DC8}"/>
    <dgm:cxn modelId="{C532592C-0246-4E29-A5B5-45E24F330CF0}" srcId="{68126806-B7D5-499F-94C1-218BD0EEF034}" destId="{886E69D4-7008-4645-9D25-9DEA57733AC7}" srcOrd="0" destOrd="0" parTransId="{9989C96F-1667-43A6-9A63-564C56316381}" sibTransId="{4C4E25D9-09D0-4664-BA9F-7692DBCEC2DC}"/>
    <dgm:cxn modelId="{F1B93668-066F-48B7-853F-D204CBDFF8DC}" type="presOf" srcId="{68126806-B7D5-499F-94C1-218BD0EEF034}" destId="{3BABDDB5-9739-40D1-AA22-8ED3C3C1B6EF}" srcOrd="0" destOrd="0" presId="urn:microsoft.com/office/officeart/2005/8/layout/bProcess2"/>
    <dgm:cxn modelId="{811E5074-6C10-40F9-89C6-E0AEB3B11E56}" type="presOf" srcId="{886E69D4-7008-4645-9D25-9DEA57733AC7}" destId="{E77F91ED-4328-4E38-81A0-4539BC9E8F3C}" srcOrd="0" destOrd="0" presId="urn:microsoft.com/office/officeart/2005/8/layout/bProcess2"/>
    <dgm:cxn modelId="{2C23F6A4-B8AC-42EA-AB3B-A6143987C267}" type="presOf" srcId="{7D530403-53D0-48F0-A644-634D29C36C9D}" destId="{D45E2692-B082-4FD9-824A-D4588F9CF789}" srcOrd="0" destOrd="0" presId="urn:microsoft.com/office/officeart/2005/8/layout/bProcess2"/>
    <dgm:cxn modelId="{60FC6EBC-90EC-4A8C-9B27-F147608744C8}" type="presOf" srcId="{4C4E25D9-09D0-4664-BA9F-7692DBCEC2DC}" destId="{8EBCBFA6-C3B9-46B0-BC13-533EDBD1260E}" srcOrd="0" destOrd="0" presId="urn:microsoft.com/office/officeart/2005/8/layout/bProcess2"/>
    <dgm:cxn modelId="{5F771B5C-3D53-4234-B28C-9181416FBF38}" type="presParOf" srcId="{3BABDDB5-9739-40D1-AA22-8ED3C3C1B6EF}" destId="{E77F91ED-4328-4E38-81A0-4539BC9E8F3C}" srcOrd="0" destOrd="0" presId="urn:microsoft.com/office/officeart/2005/8/layout/bProcess2"/>
    <dgm:cxn modelId="{E5E8BA28-0BE7-4B96-A6AF-29BF7760CD1E}" type="presParOf" srcId="{3BABDDB5-9739-40D1-AA22-8ED3C3C1B6EF}" destId="{8EBCBFA6-C3B9-46B0-BC13-533EDBD1260E}" srcOrd="1" destOrd="0" presId="urn:microsoft.com/office/officeart/2005/8/layout/bProcess2"/>
    <dgm:cxn modelId="{A168381D-A569-4EFE-A506-832622AE164E}" type="presParOf" srcId="{3BABDDB5-9739-40D1-AA22-8ED3C3C1B6EF}" destId="{D45E2692-B082-4FD9-824A-D4588F9CF789}"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F91ED-4328-4E38-81A0-4539BC9E8F3C}">
      <dsp:nvSpPr>
        <dsp:cNvPr id="0" name=""/>
        <dsp:cNvSpPr/>
      </dsp:nvSpPr>
      <dsp:spPr>
        <a:xfrm>
          <a:off x="1283" y="73062"/>
          <a:ext cx="4205213" cy="4205213"/>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Make some notes during the film</a:t>
          </a:r>
        </a:p>
      </dsp:txBody>
      <dsp:txXfrm>
        <a:off x="617122" y="688901"/>
        <a:ext cx="2973535" cy="2973535"/>
      </dsp:txXfrm>
    </dsp:sp>
    <dsp:sp modelId="{8EBCBFA6-C3B9-46B0-BC13-533EDBD1260E}">
      <dsp:nvSpPr>
        <dsp:cNvPr id="0" name=""/>
        <dsp:cNvSpPr/>
      </dsp:nvSpPr>
      <dsp:spPr>
        <a:xfrm rot="5400000">
          <a:off x="4553426" y="1618478"/>
          <a:ext cx="1471824" cy="1114381"/>
        </a:xfrm>
        <a:prstGeom prst="triangle">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5E2692-B082-4FD9-824A-D4588F9CF789}">
      <dsp:nvSpPr>
        <dsp:cNvPr id="0" name=""/>
        <dsp:cNvSpPr/>
      </dsp:nvSpPr>
      <dsp:spPr>
        <a:xfrm>
          <a:off x="6309103" y="73062"/>
          <a:ext cx="4205213" cy="4205213"/>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For discussion in the </a:t>
          </a:r>
          <a:r>
            <a:rPr lang="en-US" sz="3500" kern="1200" dirty="0">
              <a:latin typeface="Calibri Light" panose="020F0302020204030204"/>
            </a:rPr>
            <a:t>tutorials</a:t>
          </a:r>
          <a:r>
            <a:rPr lang="en-US" sz="3500" kern="1200" dirty="0"/>
            <a:t> week commencing 9th March 2020</a:t>
          </a:r>
        </a:p>
      </dsp:txBody>
      <dsp:txXfrm>
        <a:off x="6924942" y="688901"/>
        <a:ext cx="2973535" cy="297353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2075" y="0"/>
            <a:ext cx="2986088" cy="501650"/>
          </a:xfrm>
          <a:prstGeom prst="rect">
            <a:avLst/>
          </a:prstGeom>
        </p:spPr>
        <p:txBody>
          <a:bodyPr vert="horz" lIns="91440" tIns="45720" rIns="91440" bIns="45720" rtlCol="0"/>
          <a:lstStyle>
            <a:lvl1pPr algn="r">
              <a:defRPr sz="1200"/>
            </a:lvl1pPr>
          </a:lstStyle>
          <a:p>
            <a:fld id="{E4E4D458-5715-4249-BD9D-8AF9076B01CA}" type="datetimeFigureOut">
              <a:rPr lang="en-GB" smtClean="0"/>
              <a:t>24/02/2020</a:t>
            </a:fld>
            <a:endParaRPr lang="en-GB"/>
          </a:p>
        </p:txBody>
      </p:sp>
      <p:sp>
        <p:nvSpPr>
          <p:cNvPr id="4" name="Footer Placeholder 3"/>
          <p:cNvSpPr>
            <a:spLocks noGrp="1"/>
          </p:cNvSpPr>
          <p:nvPr>
            <p:ph type="ftr" sz="quarter" idx="2"/>
          </p:nvPr>
        </p:nvSpPr>
        <p:spPr>
          <a:xfrm>
            <a:off x="0" y="9518650"/>
            <a:ext cx="2986088"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2075" y="9518650"/>
            <a:ext cx="2986088" cy="501650"/>
          </a:xfrm>
          <a:prstGeom prst="rect">
            <a:avLst/>
          </a:prstGeom>
        </p:spPr>
        <p:txBody>
          <a:bodyPr vert="horz" lIns="91440" tIns="45720" rIns="91440" bIns="45720" rtlCol="0" anchor="b"/>
          <a:lstStyle>
            <a:lvl1pPr algn="r">
              <a:defRPr sz="1200"/>
            </a:lvl1pPr>
          </a:lstStyle>
          <a:p>
            <a:fld id="{6EDD0AB3-F16C-4A08-9373-439D7C04796E}" type="slidenum">
              <a:rPr lang="en-GB" smtClean="0"/>
              <a:t>‹#›</a:t>
            </a:fld>
            <a:endParaRPr lang="en-GB"/>
          </a:p>
        </p:txBody>
      </p:sp>
    </p:spTree>
    <p:extLst>
      <p:ext uri="{BB962C8B-B14F-4D97-AF65-F5344CB8AC3E}">
        <p14:creationId xmlns:p14="http://schemas.microsoft.com/office/powerpoint/2010/main" val="3461358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755"/>
          </a:xfrm>
          <a:prstGeom prst="rect">
            <a:avLst/>
          </a:prstGeom>
        </p:spPr>
        <p:txBody>
          <a:bodyPr vert="horz" lIns="96625" tIns="48312" rIns="96625" bIns="48312" rtlCol="0"/>
          <a:lstStyle>
            <a:lvl1pPr algn="l">
              <a:defRPr sz="1300"/>
            </a:lvl1pPr>
          </a:lstStyle>
          <a:p>
            <a:endParaRPr lang="en-GB"/>
          </a:p>
        </p:txBody>
      </p:sp>
      <p:sp>
        <p:nvSpPr>
          <p:cNvPr id="3" name="Date Placeholder 2"/>
          <p:cNvSpPr>
            <a:spLocks noGrp="1"/>
          </p:cNvSpPr>
          <p:nvPr>
            <p:ph type="dt" idx="1"/>
          </p:nvPr>
        </p:nvSpPr>
        <p:spPr>
          <a:xfrm>
            <a:off x="3902597" y="0"/>
            <a:ext cx="2985558" cy="502755"/>
          </a:xfrm>
          <a:prstGeom prst="rect">
            <a:avLst/>
          </a:prstGeom>
        </p:spPr>
        <p:txBody>
          <a:bodyPr vert="horz" lIns="96625" tIns="48312" rIns="96625" bIns="48312" rtlCol="0"/>
          <a:lstStyle>
            <a:lvl1pPr algn="r">
              <a:defRPr sz="1300"/>
            </a:lvl1pPr>
          </a:lstStyle>
          <a:p>
            <a:fld id="{7CC103FE-1840-458A-A638-31F405F62BC9}" type="datetimeFigureOut">
              <a:rPr lang="en-GB" smtClean="0"/>
              <a:t>24/02/2020</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25" tIns="48312" rIns="96625" bIns="48312" rtlCol="0" anchor="ctr"/>
          <a:lstStyle/>
          <a:p>
            <a:endParaRPr lang="en-GB"/>
          </a:p>
        </p:txBody>
      </p:sp>
      <p:sp>
        <p:nvSpPr>
          <p:cNvPr id="5" name="Notes Placeholder 4"/>
          <p:cNvSpPr>
            <a:spLocks noGrp="1"/>
          </p:cNvSpPr>
          <p:nvPr>
            <p:ph type="body" sz="quarter" idx="3"/>
          </p:nvPr>
        </p:nvSpPr>
        <p:spPr>
          <a:xfrm>
            <a:off x="688975" y="4822269"/>
            <a:ext cx="5511800" cy="3945493"/>
          </a:xfrm>
          <a:prstGeom prst="rect">
            <a:avLst/>
          </a:prstGeom>
        </p:spPr>
        <p:txBody>
          <a:bodyPr vert="horz" lIns="96625" tIns="48312" rIns="96625" bIns="4831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25" tIns="48312" rIns="96625" bIns="48312"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25" tIns="48312" rIns="96625" bIns="48312" rtlCol="0" anchor="b"/>
          <a:lstStyle>
            <a:lvl1pPr algn="r">
              <a:defRPr sz="1300"/>
            </a:lvl1pPr>
          </a:lstStyle>
          <a:p>
            <a:fld id="{BBA97EE0-8F4B-4919-883E-F961993C6E39}" type="slidenum">
              <a:rPr lang="en-GB" smtClean="0"/>
              <a:t>‹#›</a:t>
            </a:fld>
            <a:endParaRPr lang="en-GB"/>
          </a:p>
        </p:txBody>
      </p:sp>
    </p:spTree>
    <p:extLst>
      <p:ext uri="{BB962C8B-B14F-4D97-AF65-F5344CB8AC3E}">
        <p14:creationId xmlns:p14="http://schemas.microsoft.com/office/powerpoint/2010/main" val="49055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National_Assembly_for_Wal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a:t>
            </a:fld>
            <a:endParaRPr lang="en-GB"/>
          </a:p>
        </p:txBody>
      </p:sp>
    </p:spTree>
    <p:extLst>
      <p:ext uri="{BB962C8B-B14F-4D97-AF65-F5344CB8AC3E}">
        <p14:creationId xmlns:p14="http://schemas.microsoft.com/office/powerpoint/2010/main" val="3580756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GB" sz="1300" dirty="0"/>
              <a:t>Another fundamental way of distinguishing between public sector organisations is the way in which they are financed. The different methods reflect the different objectives.  The basic alternatives for revenue purposes are either to finance by taxation or to finance by charges.  This comes into Government via:   </a:t>
            </a:r>
          </a:p>
          <a:p>
            <a:r>
              <a:rPr lang="en-GB" sz="1300" dirty="0"/>
              <a:t>Property taxes such as Council tax could be seen as a wealth tax but the property owner does not necessarily bear the tax as it is levied on the occupier.  </a:t>
            </a:r>
          </a:p>
          <a:p>
            <a:r>
              <a:rPr lang="en-GB" sz="1300" dirty="0"/>
              <a:t>POLL TAXES – a tax on an individual for being an individual – unpopular as they impact on the poor more than the rich (Scotland 1989, E&amp;W 1990) and has led to civil unrest (also 1380) replaced by Council tax in 1993.  </a:t>
            </a:r>
          </a:p>
          <a:p>
            <a:endParaRPr lang="en-GB" dirty="0"/>
          </a:p>
        </p:txBody>
      </p:sp>
      <p:sp>
        <p:nvSpPr>
          <p:cNvPr id="4" name="Slide Number Placeholder 3"/>
          <p:cNvSpPr>
            <a:spLocks noGrp="1"/>
          </p:cNvSpPr>
          <p:nvPr>
            <p:ph type="sldNum" sz="quarter" idx="10"/>
          </p:nvPr>
        </p:nvSpPr>
        <p:spPr/>
        <p:txBody>
          <a:bodyPr/>
          <a:lstStyle/>
          <a:p>
            <a:fld id="{309CE6DA-D068-4DC8-8382-60C89F41D184}" type="slidenum">
              <a:rPr lang="en-GB" smtClean="0"/>
              <a:t>2</a:t>
            </a:fld>
            <a:endParaRPr lang="en-GB"/>
          </a:p>
        </p:txBody>
      </p:sp>
    </p:spTree>
    <p:extLst>
      <p:ext uri="{BB962C8B-B14F-4D97-AF65-F5344CB8AC3E}">
        <p14:creationId xmlns:p14="http://schemas.microsoft.com/office/powerpoint/2010/main" val="4130063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Problems with the council tax….  (P81 Bandy)</a:t>
            </a:r>
          </a:p>
          <a:p>
            <a:pPr lvl="0"/>
            <a:r>
              <a:rPr lang="en-GB" sz="1300" dirty="0"/>
              <a:t>Property Values still at 1992 prices </a:t>
            </a:r>
          </a:p>
          <a:p>
            <a:pPr lvl="0"/>
            <a:r>
              <a:rPr lang="en-GB" sz="1300" dirty="0"/>
              <a:t>Tax on Wealth </a:t>
            </a:r>
          </a:p>
          <a:p>
            <a:r>
              <a:rPr lang="en-GB" sz="1300" dirty="0"/>
              <a:t>Bands were re-set on 1 April 2005 by the </a:t>
            </a:r>
            <a:r>
              <a:rPr lang="en-GB" sz="1300" u="sng" dirty="0">
                <a:hlinkClick r:id="rId3" tooltip="National Assembly for Wales"/>
              </a:rPr>
              <a:t>National Assembly for Wales</a:t>
            </a:r>
            <a:r>
              <a:rPr lang="en-GB" sz="1300" dirty="0"/>
              <a:t>, based on 2003 valuations.</a:t>
            </a:r>
          </a:p>
        </p:txBody>
      </p:sp>
      <p:sp>
        <p:nvSpPr>
          <p:cNvPr id="4" name="Slide Number Placeholder 3"/>
          <p:cNvSpPr>
            <a:spLocks noGrp="1"/>
          </p:cNvSpPr>
          <p:nvPr>
            <p:ph type="sldNum" sz="quarter" idx="10"/>
          </p:nvPr>
        </p:nvSpPr>
        <p:spPr/>
        <p:txBody>
          <a:bodyPr/>
          <a:lstStyle/>
          <a:p>
            <a:fld id="{309CE6DA-D068-4DC8-8382-60C89F41D184}" type="slidenum">
              <a:rPr lang="en-GB" smtClean="0"/>
              <a:t>3</a:t>
            </a:fld>
            <a:endParaRPr lang="en-GB"/>
          </a:p>
        </p:txBody>
      </p:sp>
    </p:spTree>
    <p:extLst>
      <p:ext uri="{BB962C8B-B14F-4D97-AF65-F5344CB8AC3E}">
        <p14:creationId xmlns:p14="http://schemas.microsoft.com/office/powerpoint/2010/main" val="2524865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4</a:t>
            </a:fld>
            <a:endParaRPr lang="en-GB"/>
          </a:p>
        </p:txBody>
      </p:sp>
    </p:spTree>
    <p:extLst>
      <p:ext uri="{BB962C8B-B14F-4D97-AF65-F5344CB8AC3E}">
        <p14:creationId xmlns:p14="http://schemas.microsoft.com/office/powerpoint/2010/main" val="557623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5</a:t>
            </a:fld>
            <a:endParaRPr lang="en-GB"/>
          </a:p>
        </p:txBody>
      </p:sp>
    </p:spTree>
    <p:extLst>
      <p:ext uri="{BB962C8B-B14F-4D97-AF65-F5344CB8AC3E}">
        <p14:creationId xmlns:p14="http://schemas.microsoft.com/office/powerpoint/2010/main" val="3133650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GB" sz="1300" dirty="0"/>
              <a:t>The control over the external borrowings of public bodies is one example of the role played by central Government in macro-economic management.  For those areas of the public sector that are effectively part of central government (including NHS) a close control over resources and spending might be expected.  The control over local authorities is more complex.  The amount of capital expenditure is regulated by provisions which apply to the various sources of finance for capital spending.  A substantial amount of local authority revenue is financed by central government grants and this provides an obvious means of control.</a:t>
            </a:r>
          </a:p>
          <a:p>
            <a:endParaRPr lang="en-GB" dirty="0"/>
          </a:p>
        </p:txBody>
      </p:sp>
      <p:sp>
        <p:nvSpPr>
          <p:cNvPr id="4" name="Slide Number Placeholder 3"/>
          <p:cNvSpPr>
            <a:spLocks noGrp="1"/>
          </p:cNvSpPr>
          <p:nvPr>
            <p:ph type="sldNum" sz="quarter" idx="10"/>
          </p:nvPr>
        </p:nvSpPr>
        <p:spPr/>
        <p:txBody>
          <a:bodyPr/>
          <a:lstStyle/>
          <a:p>
            <a:fld id="{309CE6DA-D068-4DC8-8382-60C89F41D184}" type="slidenum">
              <a:rPr lang="en-GB" smtClean="0"/>
              <a:t>6</a:t>
            </a:fld>
            <a:endParaRPr lang="en-GB"/>
          </a:p>
        </p:txBody>
      </p:sp>
    </p:spTree>
    <p:extLst>
      <p:ext uri="{BB962C8B-B14F-4D97-AF65-F5344CB8AC3E}">
        <p14:creationId xmlns:p14="http://schemas.microsoft.com/office/powerpoint/2010/main" val="4141894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7</a:t>
            </a:fld>
            <a:endParaRPr lang="en-GB"/>
          </a:p>
        </p:txBody>
      </p:sp>
    </p:spTree>
    <p:extLst>
      <p:ext uri="{BB962C8B-B14F-4D97-AF65-F5344CB8AC3E}">
        <p14:creationId xmlns:p14="http://schemas.microsoft.com/office/powerpoint/2010/main" val="3478196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946" name="Slide Image Placeholder 1"/>
          <p:cNvSpPr>
            <a:spLocks noGrp="1" noRot="1" noChangeAspect="1" noTextEdit="1"/>
          </p:cNvSpPr>
          <p:nvPr>
            <p:ph type="sldImg"/>
          </p:nvPr>
        </p:nvSpPr>
        <p:spPr>
          <a:ln/>
        </p:spPr>
      </p:sp>
      <p:sp>
        <p:nvSpPr>
          <p:cNvPr id="338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66246">
              <a:defRPr/>
            </a:pPr>
            <a:r>
              <a:rPr lang="en-GB" sz="1300" dirty="0"/>
              <a:t>The Private Finance Initiative (PFI) was introduced in John Major’s government but was pursued enthusiastically by the Labour Government from 1997.  The ‘initiative’ in the title refers to the push given to the establishment of this sort of financing, normally the term Public-Private partnership or PPP is used.</a:t>
            </a:r>
          </a:p>
          <a:p>
            <a:endParaRPr lang="en-GB" altLang="en-US" dirty="0"/>
          </a:p>
        </p:txBody>
      </p:sp>
      <p:sp>
        <p:nvSpPr>
          <p:cNvPr id="342020" name="Slide Number Placeholder 3"/>
          <p:cNvSpPr>
            <a:spLocks noGrp="1"/>
          </p:cNvSpPr>
          <p:nvPr>
            <p:ph type="sldNum" sz="quarter" idx="5"/>
          </p:nvPr>
        </p:nvSpPr>
        <p:spPr/>
        <p:txBody>
          <a:bodyPr/>
          <a:lstStyle>
            <a:lvl1pPr eaLnBrk="0" hangingPunct="0">
              <a:defRPr sz="3400">
                <a:solidFill>
                  <a:schemeClr val="tx1"/>
                </a:solidFill>
                <a:latin typeface="Times New Roman" panose="02020603050405020304" pitchFamily="18" charset="0"/>
                <a:cs typeface="Arial" panose="020B0604020202020204" pitchFamily="34" charset="0"/>
              </a:defRPr>
            </a:lvl1pPr>
            <a:lvl2pPr marL="785075" indent="-301952" eaLnBrk="0" hangingPunct="0">
              <a:defRPr sz="3400">
                <a:solidFill>
                  <a:schemeClr val="tx1"/>
                </a:solidFill>
                <a:latin typeface="Times New Roman" panose="02020603050405020304" pitchFamily="18" charset="0"/>
                <a:cs typeface="Arial" panose="020B0604020202020204" pitchFamily="34" charset="0"/>
              </a:defRPr>
            </a:lvl2pPr>
            <a:lvl3pPr marL="1207808" indent="-241562" eaLnBrk="0" hangingPunct="0">
              <a:defRPr sz="3400">
                <a:solidFill>
                  <a:schemeClr val="tx1"/>
                </a:solidFill>
                <a:latin typeface="Times New Roman" panose="02020603050405020304" pitchFamily="18" charset="0"/>
                <a:cs typeface="Arial" panose="020B0604020202020204" pitchFamily="34" charset="0"/>
              </a:defRPr>
            </a:lvl3pPr>
            <a:lvl4pPr marL="1690931" indent="-241562" eaLnBrk="0" hangingPunct="0">
              <a:defRPr sz="3400">
                <a:solidFill>
                  <a:schemeClr val="tx1"/>
                </a:solidFill>
                <a:latin typeface="Times New Roman" panose="02020603050405020304" pitchFamily="18" charset="0"/>
                <a:cs typeface="Arial" panose="020B0604020202020204" pitchFamily="34" charset="0"/>
              </a:defRPr>
            </a:lvl4pPr>
            <a:lvl5pPr marL="2174055" indent="-241562" eaLnBrk="0" hangingPunct="0">
              <a:defRPr sz="3400">
                <a:solidFill>
                  <a:schemeClr val="tx1"/>
                </a:solidFill>
                <a:latin typeface="Times New Roman" panose="02020603050405020304" pitchFamily="18" charset="0"/>
                <a:cs typeface="Arial" panose="020B0604020202020204" pitchFamily="34" charset="0"/>
              </a:defRPr>
            </a:lvl5pPr>
            <a:lvl6pPr marL="2657178" indent="-241562"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6pPr>
            <a:lvl7pPr marL="3140301" indent="-241562"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7pPr>
            <a:lvl8pPr marL="3623424" indent="-241562"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8pPr>
            <a:lvl9pPr marL="4106548" indent="-241562"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9pPr>
          </a:lstStyle>
          <a:p>
            <a:fld id="{F21D1E5D-C504-4442-80A8-6AA866531799}" type="slidenum">
              <a:rPr lang="en-GB" altLang="en-US" sz="1300"/>
              <a:pPr/>
              <a:t>8</a:t>
            </a:fld>
            <a:endParaRPr lang="en-GB" altLang="en-US" sz="1300"/>
          </a:p>
        </p:txBody>
      </p:sp>
    </p:spTree>
    <p:extLst>
      <p:ext uri="{BB962C8B-B14F-4D97-AF65-F5344CB8AC3E}">
        <p14:creationId xmlns:p14="http://schemas.microsoft.com/office/powerpoint/2010/main" val="2951737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10</a:t>
            </a:fld>
            <a:endParaRPr lang="en-GB"/>
          </a:p>
        </p:txBody>
      </p:sp>
    </p:spTree>
    <p:extLst>
      <p:ext uri="{BB962C8B-B14F-4D97-AF65-F5344CB8AC3E}">
        <p14:creationId xmlns:p14="http://schemas.microsoft.com/office/powerpoint/2010/main" val="2576255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11</a:t>
            </a:fld>
            <a:endParaRPr lang="en-GB"/>
          </a:p>
        </p:txBody>
      </p:sp>
    </p:spTree>
    <p:extLst>
      <p:ext uri="{BB962C8B-B14F-4D97-AF65-F5344CB8AC3E}">
        <p14:creationId xmlns:p14="http://schemas.microsoft.com/office/powerpoint/2010/main" val="3311199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PPP’s were seen as an attractive alternative to direct funding of infrastructure investment.  Firstly the borrowing was done by the PPP company, normally a Special Purpose Vehicle (SPV) or company established especially for each project, rather than by the Government.  Whilst this means the interest payable on the borrowing was higher than it would have been for government, the borrowing does not appear in the government’s accounts.</a:t>
            </a:r>
          </a:p>
          <a:p>
            <a:r>
              <a:rPr lang="en-GB" sz="1300" dirty="0"/>
              <a:t>Secondly, the PPP contracts normally include the maintenance of the asset over the contract period, transferring the responsibility over to the contractor.</a:t>
            </a:r>
          </a:p>
          <a:p>
            <a:r>
              <a:rPr lang="en-GB" sz="1300" dirty="0"/>
              <a:t>Risk is also formally transferred from the government to the contractor.  In the special case of prisons, where the PPP agreement includes the provision of custodial services as well as the infrastructure and its maintenance, the contractor also takes responsibility for the service.  Some risk was expected to be retained by the public sector.</a:t>
            </a:r>
          </a:p>
          <a:p>
            <a:endParaRPr lang="en-GB" dirty="0"/>
          </a:p>
        </p:txBody>
      </p:sp>
      <p:sp>
        <p:nvSpPr>
          <p:cNvPr id="4" name="Slide Number Placeholder 3"/>
          <p:cNvSpPr>
            <a:spLocks noGrp="1"/>
          </p:cNvSpPr>
          <p:nvPr>
            <p:ph type="sldNum" sz="quarter" idx="10"/>
          </p:nvPr>
        </p:nvSpPr>
        <p:spPr/>
        <p:txBody>
          <a:bodyPr/>
          <a:lstStyle/>
          <a:p>
            <a:fld id="{309CE6DA-D068-4DC8-8382-60C89F41D184}" type="slidenum">
              <a:rPr lang="en-GB" smtClean="0"/>
              <a:t>12</a:t>
            </a:fld>
            <a:endParaRPr lang="en-GB"/>
          </a:p>
        </p:txBody>
      </p:sp>
    </p:spTree>
    <p:extLst>
      <p:ext uri="{BB962C8B-B14F-4D97-AF65-F5344CB8AC3E}">
        <p14:creationId xmlns:p14="http://schemas.microsoft.com/office/powerpoint/2010/main" val="2379569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There are a variety of structural forms, from very simple with few players to very complicated.  It is determined in part by the complexity of the service to be delivered, especially if it involves a serviced building or in the case of prison PPP’s the custodial and correctional services as well as the provision of a serviced building.</a:t>
            </a:r>
          </a:p>
          <a:p>
            <a:r>
              <a:rPr lang="en-GB" sz="1300" dirty="0"/>
              <a:t>The common feature of all PPP’s is that some of the financing is provided by equity stake from the contractors and some by debt borrowed from the banks (or other sources).  In almost all cases the prime contractor is a special vehicle company established for the particular deal.</a:t>
            </a:r>
          </a:p>
          <a:p>
            <a:r>
              <a:rPr lang="en-GB" sz="1300" dirty="0"/>
              <a:t>Handout - PPP process and the following Public Sector PFI notes</a:t>
            </a:r>
          </a:p>
          <a:p>
            <a:endParaRPr lang="en-GB" dirty="0"/>
          </a:p>
        </p:txBody>
      </p:sp>
      <p:sp>
        <p:nvSpPr>
          <p:cNvPr id="4" name="Slide Number Placeholder 3"/>
          <p:cNvSpPr>
            <a:spLocks noGrp="1"/>
          </p:cNvSpPr>
          <p:nvPr>
            <p:ph type="sldNum" sz="quarter" idx="10"/>
          </p:nvPr>
        </p:nvSpPr>
        <p:spPr/>
        <p:txBody>
          <a:bodyPr/>
          <a:lstStyle/>
          <a:p>
            <a:fld id="{309CE6DA-D068-4DC8-8382-60C89F41D184}" type="slidenum">
              <a:rPr lang="en-GB" smtClean="0"/>
              <a:t>13</a:t>
            </a:fld>
            <a:endParaRPr lang="en-GB"/>
          </a:p>
        </p:txBody>
      </p:sp>
    </p:spTree>
    <p:extLst>
      <p:ext uri="{BB962C8B-B14F-4D97-AF65-F5344CB8AC3E}">
        <p14:creationId xmlns:p14="http://schemas.microsoft.com/office/powerpoint/2010/main" val="41397748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15</a:t>
            </a:fld>
            <a:endParaRPr lang="en-GB"/>
          </a:p>
        </p:txBody>
      </p:sp>
    </p:spTree>
    <p:extLst>
      <p:ext uri="{BB962C8B-B14F-4D97-AF65-F5344CB8AC3E}">
        <p14:creationId xmlns:p14="http://schemas.microsoft.com/office/powerpoint/2010/main" val="2176653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16</a:t>
            </a:fld>
            <a:endParaRPr lang="en-GB"/>
          </a:p>
        </p:txBody>
      </p:sp>
    </p:spTree>
    <p:extLst>
      <p:ext uri="{BB962C8B-B14F-4D97-AF65-F5344CB8AC3E}">
        <p14:creationId xmlns:p14="http://schemas.microsoft.com/office/powerpoint/2010/main" val="2089146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17</a:t>
            </a:fld>
            <a:endParaRPr lang="en-GB"/>
          </a:p>
        </p:txBody>
      </p:sp>
    </p:spTree>
    <p:extLst>
      <p:ext uri="{BB962C8B-B14F-4D97-AF65-F5344CB8AC3E}">
        <p14:creationId xmlns:p14="http://schemas.microsoft.com/office/powerpoint/2010/main" val="2226924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18</a:t>
            </a:fld>
            <a:endParaRPr lang="en-GB"/>
          </a:p>
        </p:txBody>
      </p:sp>
    </p:spTree>
    <p:extLst>
      <p:ext uri="{BB962C8B-B14F-4D97-AF65-F5344CB8AC3E}">
        <p14:creationId xmlns:p14="http://schemas.microsoft.com/office/powerpoint/2010/main" val="652037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19</a:t>
            </a:fld>
            <a:endParaRPr lang="en-GB"/>
          </a:p>
        </p:txBody>
      </p:sp>
    </p:spTree>
    <p:extLst>
      <p:ext uri="{BB962C8B-B14F-4D97-AF65-F5344CB8AC3E}">
        <p14:creationId xmlns:p14="http://schemas.microsoft.com/office/powerpoint/2010/main" val="3806586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A97EE0-8F4B-4919-883E-F961993C6E39}" type="slidenum">
              <a:rPr lang="en-GB" smtClean="0"/>
              <a:t>20</a:t>
            </a:fld>
            <a:endParaRPr lang="en-GB"/>
          </a:p>
        </p:txBody>
      </p:sp>
    </p:spTree>
    <p:extLst>
      <p:ext uri="{BB962C8B-B14F-4D97-AF65-F5344CB8AC3E}">
        <p14:creationId xmlns:p14="http://schemas.microsoft.com/office/powerpoint/2010/main" val="31184274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Cabinet office recommends </a:t>
            </a: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A25E554-7DB8-4941-8E35-697E17CA1A76}" type="slidenum">
              <a:rPr lang="en-GB" altLang="en-US" sz="1300" smtClean="0">
                <a:latin typeface="Arial" panose="020B0604020202020204" pitchFamily="34" charset="0"/>
              </a:rPr>
              <a:pPr>
                <a:spcBef>
                  <a:spcPct val="0"/>
                </a:spcBef>
              </a:pPr>
              <a:t>26</a:t>
            </a:fld>
            <a:endParaRPr lang="en-GB" altLang="en-US" sz="1300">
              <a:latin typeface="Arial" panose="020B0604020202020204" pitchFamily="34" charset="0"/>
            </a:endParaRPr>
          </a:p>
        </p:txBody>
      </p:sp>
    </p:spTree>
    <p:extLst>
      <p:ext uri="{BB962C8B-B14F-4D97-AF65-F5344CB8AC3E}">
        <p14:creationId xmlns:p14="http://schemas.microsoft.com/office/powerpoint/2010/main" val="819876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081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99758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2/24/2020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41602408"/>
      </p:ext>
    </p:extLst>
  </p:cSld>
  <p:clrMap bg1="lt1" tx1="dk1" bg2="lt2" tx2="dk2" accent1="accent1" accent2="accent2" accent3="accent3" accent4="accent4" accent5="accent5" accent6="accent6" hlink="hlink" folHlink="folHlink"/>
  <p:sldLayoutIdLst>
    <p:sldLayoutId id="2147483682" r:id="rId1"/>
    <p:sldLayoutId id="2147483683"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gov.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r4d.dfid.gov.uk/pdf/outputs/mis_spc/60797_itad-vfm-report-dec10.pdf" TargetMode="External"/><Relationship Id="rId2" Type="http://schemas.openxmlformats.org/officeDocument/2006/relationships/hyperlink" Target="https://www.nao.org.uk/wp-content/uploads/2007/05/0607vfm_corporateservices.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32AglebZSZQ?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b="1" kern="1200">
                <a:solidFill>
                  <a:srgbClr val="FFFFFF"/>
                </a:solidFill>
                <a:latin typeface="+mj-lt"/>
                <a:ea typeface="+mj-ea"/>
                <a:cs typeface="+mj-cs"/>
              </a:rPr>
              <a:t>Accountability in the Public Sector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endParaRPr lang="en-US" sz="2700"/>
          </a:p>
          <a:p>
            <a:pPr indent="-228600" algn="l">
              <a:buFont typeface="Arial" panose="020B0604020202020204" pitchFamily="34" charset="0"/>
              <a:buChar char="•"/>
            </a:pPr>
            <a:endParaRPr lang="en-US" sz="2700"/>
          </a:p>
          <a:p>
            <a:pPr indent="-228600" algn="l">
              <a:buFont typeface="Arial" panose="020B0604020202020204" pitchFamily="34" charset="0"/>
              <a:buChar char="•"/>
            </a:pPr>
            <a:endParaRPr lang="en-US" sz="2700"/>
          </a:p>
          <a:p>
            <a:pPr indent="-228600" algn="l">
              <a:buFont typeface="Arial" panose="020B0604020202020204" pitchFamily="34" charset="0"/>
              <a:buChar char="•"/>
            </a:pPr>
            <a:r>
              <a:rPr lang="en-US" sz="2700"/>
              <a:t>Peter Doyle, M.A</a:t>
            </a:r>
          </a:p>
        </p:txBody>
      </p:sp>
    </p:spTree>
    <p:extLst>
      <p:ext uri="{BB962C8B-B14F-4D97-AF65-F5344CB8AC3E}">
        <p14:creationId xmlns:p14="http://schemas.microsoft.com/office/powerpoint/2010/main" val="2183838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5727" y="242887"/>
            <a:ext cx="10018713" cy="1752599"/>
          </a:xfrm>
        </p:spPr>
        <p:txBody>
          <a:bodyPr/>
          <a:lstStyle/>
          <a:p>
            <a:r>
              <a:rPr lang="en-GB" b="1" dirty="0"/>
              <a:t>Sources of Finance – Public Sector</a:t>
            </a:r>
          </a:p>
        </p:txBody>
      </p:sp>
      <p:sp>
        <p:nvSpPr>
          <p:cNvPr id="3" name="Content Placeholder 2"/>
          <p:cNvSpPr>
            <a:spLocks noGrp="1"/>
          </p:cNvSpPr>
          <p:nvPr>
            <p:ph idx="1"/>
          </p:nvPr>
        </p:nvSpPr>
        <p:spPr>
          <a:xfrm>
            <a:off x="548583" y="1752599"/>
            <a:ext cx="10707690" cy="3124201"/>
          </a:xfrm>
        </p:spPr>
        <p:txBody>
          <a:bodyPr vert="horz" lIns="91440" tIns="45720" rIns="91440" bIns="45720" rtlCol="0" anchor="t">
            <a:normAutofit/>
          </a:bodyPr>
          <a:lstStyle/>
          <a:p>
            <a:r>
              <a:rPr lang="en-GB" b="1" dirty="0"/>
              <a:t>INCOME TAX </a:t>
            </a:r>
            <a:r>
              <a:rPr lang="en-GB" dirty="0"/>
              <a:t>(levied on earnings and linked to the ability to pay); </a:t>
            </a:r>
          </a:p>
          <a:p>
            <a:r>
              <a:rPr lang="en-GB" b="1" dirty="0"/>
              <a:t>CONSUMPTION TAXES </a:t>
            </a:r>
            <a:r>
              <a:rPr lang="en-GB" dirty="0"/>
              <a:t>– taxes on what a person spends: </a:t>
            </a:r>
          </a:p>
          <a:p>
            <a:r>
              <a:rPr lang="en-GB" b="1" dirty="0"/>
              <a:t>VAT</a:t>
            </a:r>
            <a:r>
              <a:rPr lang="en-GB" dirty="0"/>
              <a:t> (levied on the value added at each stage of manufacture and supply of goods and services; </a:t>
            </a:r>
          </a:p>
          <a:p>
            <a:r>
              <a:rPr lang="en-GB" b="1" dirty="0"/>
              <a:t>WEALTH TAXES </a:t>
            </a:r>
            <a:r>
              <a:rPr lang="en-GB" dirty="0"/>
              <a:t>– on what is owned e.g. tangible wealth, such as property and belongings or intangible like stocks and shares. </a:t>
            </a:r>
          </a:p>
          <a:p>
            <a:r>
              <a:rPr lang="en-GB" b="1" dirty="0"/>
              <a:t>COUNCIL TAXES</a:t>
            </a:r>
            <a:r>
              <a:rPr lang="en-GB" dirty="0"/>
              <a:t>– a tax on homes</a:t>
            </a:r>
          </a:p>
          <a:p>
            <a:endParaRPr lang="en-GB" dirty="0"/>
          </a:p>
        </p:txBody>
      </p:sp>
    </p:spTree>
    <p:extLst>
      <p:ext uri="{BB962C8B-B14F-4D97-AF65-F5344CB8AC3E}">
        <p14:creationId xmlns:p14="http://schemas.microsoft.com/office/powerpoint/2010/main" val="100423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612" y="471948"/>
            <a:ext cx="10018713" cy="1752599"/>
          </a:xfrm>
        </p:spPr>
        <p:txBody>
          <a:bodyPr/>
          <a:lstStyle/>
          <a:p>
            <a:r>
              <a:rPr lang="en-GB" b="1" dirty="0"/>
              <a:t>DIRECT and INDIRECT Taxes</a:t>
            </a:r>
          </a:p>
        </p:txBody>
      </p:sp>
      <p:sp>
        <p:nvSpPr>
          <p:cNvPr id="3" name="Content Placeholder 2"/>
          <p:cNvSpPr>
            <a:spLocks noGrp="1"/>
          </p:cNvSpPr>
          <p:nvPr>
            <p:ph idx="1"/>
          </p:nvPr>
        </p:nvSpPr>
        <p:spPr>
          <a:xfrm>
            <a:off x="522894" y="1800833"/>
            <a:ext cx="10734554" cy="4628542"/>
          </a:xfrm>
        </p:spPr>
        <p:txBody>
          <a:bodyPr>
            <a:normAutofit/>
          </a:bodyPr>
          <a:lstStyle/>
          <a:p>
            <a:endParaRPr lang="en-GB" sz="3200" dirty="0"/>
          </a:p>
          <a:p>
            <a:r>
              <a:rPr lang="en-GB" sz="2800" dirty="0"/>
              <a:t>Direct where the legal and economic taxpayer are the same person (or corporate body) e.g. income and council tax.  </a:t>
            </a:r>
          </a:p>
          <a:p>
            <a:endParaRPr lang="en-GB" sz="2800" dirty="0"/>
          </a:p>
          <a:p>
            <a:r>
              <a:rPr lang="en-GB" sz="2800" dirty="0"/>
              <a:t>Indirect where the legal taxpayer pays tax to the government but the burden is passed onto the economic tax payer e.g. VAT, Fuel and alcohol duties. </a:t>
            </a:r>
          </a:p>
          <a:p>
            <a:endParaRPr lang="en-GB" dirty="0"/>
          </a:p>
          <a:p>
            <a:endParaRPr lang="en-GB" dirty="0"/>
          </a:p>
          <a:p>
            <a:endParaRPr lang="en-GB" dirty="0"/>
          </a:p>
        </p:txBody>
      </p:sp>
    </p:spTree>
    <p:extLst>
      <p:ext uri="{BB962C8B-B14F-4D97-AF65-F5344CB8AC3E}">
        <p14:creationId xmlns:p14="http://schemas.microsoft.com/office/powerpoint/2010/main" val="902699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442452"/>
            <a:ext cx="10018713" cy="1752599"/>
          </a:xfrm>
        </p:spPr>
        <p:txBody>
          <a:bodyPr/>
          <a:lstStyle/>
          <a:p>
            <a:r>
              <a:rPr lang="en-GB" b="1" dirty="0"/>
              <a:t>Progressive/Regressive Taxes</a:t>
            </a:r>
          </a:p>
        </p:txBody>
      </p:sp>
      <p:sp>
        <p:nvSpPr>
          <p:cNvPr id="3" name="Content Placeholder 2"/>
          <p:cNvSpPr>
            <a:spLocks noGrp="1"/>
          </p:cNvSpPr>
          <p:nvPr>
            <p:ph idx="1"/>
          </p:nvPr>
        </p:nvSpPr>
        <p:spPr>
          <a:xfrm>
            <a:off x="636310" y="1974716"/>
            <a:ext cx="10879796" cy="4146339"/>
          </a:xfrm>
        </p:spPr>
        <p:txBody>
          <a:bodyPr/>
          <a:lstStyle/>
          <a:p>
            <a:r>
              <a:rPr lang="en-GB" sz="2400" b="1" dirty="0"/>
              <a:t>Progressive tax </a:t>
            </a:r>
            <a:r>
              <a:rPr lang="en-GB" sz="2400" dirty="0"/>
              <a:t>– where the tax becomes higher with higher salaries, e.g. income tax.  </a:t>
            </a:r>
          </a:p>
          <a:p>
            <a:r>
              <a:rPr lang="en-GB" sz="2400" b="1" dirty="0"/>
              <a:t>Regressive tax </a:t>
            </a:r>
            <a:r>
              <a:rPr lang="en-GB" sz="2400" dirty="0"/>
              <a:t>– where the amount of tax paid by the higher earners is less than the one with a smaller tax base – e.g. sales taxes especially when applied to basic foodstuffs and so would be a larger portion of the poorer person’s income.  </a:t>
            </a:r>
          </a:p>
          <a:p>
            <a:r>
              <a:rPr lang="en-GB" sz="2400" b="1" dirty="0"/>
              <a:t>Neutral or flat-rate </a:t>
            </a:r>
            <a:r>
              <a:rPr lang="en-GB" sz="2400" dirty="0"/>
              <a:t>– all tax payers taxed at same rate regardless of tax base.</a:t>
            </a:r>
          </a:p>
          <a:p>
            <a:endParaRPr lang="en-GB" dirty="0"/>
          </a:p>
        </p:txBody>
      </p:sp>
    </p:spTree>
    <p:extLst>
      <p:ext uri="{BB962C8B-B14F-4D97-AF65-F5344CB8AC3E}">
        <p14:creationId xmlns:p14="http://schemas.microsoft.com/office/powerpoint/2010/main" val="236028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5363" y="0"/>
            <a:ext cx="10018713" cy="1752599"/>
          </a:xfrm>
        </p:spPr>
        <p:txBody>
          <a:bodyPr/>
          <a:lstStyle/>
          <a:p>
            <a:r>
              <a:rPr lang="en-GB" b="1" dirty="0"/>
              <a:t>Other Forms of Income</a:t>
            </a:r>
          </a:p>
        </p:txBody>
      </p:sp>
      <p:sp>
        <p:nvSpPr>
          <p:cNvPr id="3" name="Content Placeholder 2"/>
          <p:cNvSpPr>
            <a:spLocks noGrp="1"/>
          </p:cNvSpPr>
          <p:nvPr>
            <p:ph idx="1"/>
          </p:nvPr>
        </p:nvSpPr>
        <p:spPr>
          <a:xfrm>
            <a:off x="644387" y="1531900"/>
            <a:ext cx="10903226" cy="5090615"/>
          </a:xfrm>
        </p:spPr>
        <p:txBody>
          <a:bodyPr>
            <a:normAutofit/>
          </a:bodyPr>
          <a:lstStyle/>
          <a:p>
            <a:r>
              <a:rPr lang="en-GB" sz="2400" dirty="0"/>
              <a:t>Fees and charges e.g. parking</a:t>
            </a:r>
          </a:p>
          <a:p>
            <a:r>
              <a:rPr lang="en-GB" sz="2400" dirty="0"/>
              <a:t>Grants – e.g. general or specific</a:t>
            </a:r>
          </a:p>
          <a:p>
            <a:r>
              <a:rPr lang="en-GB" sz="2400" dirty="0"/>
              <a:t>Sale of capital assets – one off – use for capital purchase or pay off debts, not to finance operations</a:t>
            </a:r>
          </a:p>
          <a:p>
            <a:r>
              <a:rPr lang="en-GB" sz="2400" dirty="0"/>
              <a:t>Fines</a:t>
            </a:r>
          </a:p>
          <a:p>
            <a:r>
              <a:rPr lang="en-GB" sz="2400" dirty="0"/>
              <a:t>Interest and investment income – probably in government bonds </a:t>
            </a:r>
          </a:p>
          <a:p>
            <a:r>
              <a:rPr lang="en-GB" sz="2400" dirty="0"/>
              <a:t>Lotteries – form of gambling.  Total income must cost the administration and prizes. Terms will dictate how money is used – can apply for lottery funding</a:t>
            </a:r>
          </a:p>
          <a:p>
            <a:r>
              <a:rPr lang="en-GB" sz="2400" dirty="0"/>
              <a:t>Donations and Gifts</a:t>
            </a:r>
          </a:p>
        </p:txBody>
      </p:sp>
    </p:spTree>
    <p:extLst>
      <p:ext uri="{BB962C8B-B14F-4D97-AF65-F5344CB8AC3E}">
        <p14:creationId xmlns:p14="http://schemas.microsoft.com/office/powerpoint/2010/main" val="398646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1877" y="0"/>
            <a:ext cx="10018713" cy="1752599"/>
          </a:xfrm>
        </p:spPr>
        <p:txBody>
          <a:bodyPr/>
          <a:lstStyle/>
          <a:p>
            <a:r>
              <a:rPr lang="en-GB" b="1" dirty="0"/>
              <a:t>Private Sector Sources</a:t>
            </a:r>
          </a:p>
        </p:txBody>
      </p:sp>
      <p:sp>
        <p:nvSpPr>
          <p:cNvPr id="3" name="Content Placeholder 2"/>
          <p:cNvSpPr>
            <a:spLocks noGrp="1"/>
          </p:cNvSpPr>
          <p:nvPr>
            <p:ph idx="1"/>
          </p:nvPr>
        </p:nvSpPr>
        <p:spPr>
          <a:xfrm>
            <a:off x="583129" y="1752599"/>
            <a:ext cx="11025742" cy="3124201"/>
          </a:xfrm>
        </p:spPr>
        <p:txBody>
          <a:bodyPr vert="horz" lIns="91440" tIns="45720" rIns="91440" bIns="45720" rtlCol="0" anchor="t">
            <a:normAutofit/>
          </a:bodyPr>
          <a:lstStyle/>
          <a:p>
            <a:r>
              <a:rPr lang="en-GB" sz="2400" dirty="0"/>
              <a:t>Equity</a:t>
            </a:r>
          </a:p>
          <a:p>
            <a:r>
              <a:rPr lang="en-GB" sz="2400" dirty="0"/>
              <a:t>Borrowing –</a:t>
            </a:r>
          </a:p>
          <a:p>
            <a:pPr lvl="1"/>
            <a:r>
              <a:rPr lang="en-GB" sz="2400" b="1" dirty="0"/>
              <a:t>Short term </a:t>
            </a:r>
            <a:r>
              <a:rPr lang="en-GB" sz="2400" dirty="0"/>
              <a:t>– leasing/banks – overdrafts or loans/better management of working capital/squeezing trade credit</a:t>
            </a:r>
          </a:p>
          <a:p>
            <a:pPr lvl="1"/>
            <a:r>
              <a:rPr lang="en-GB" sz="2400" b="1" dirty="0"/>
              <a:t>Long term </a:t>
            </a:r>
            <a:r>
              <a:rPr lang="en-GB" sz="2400" dirty="0"/>
              <a:t>– share capital/leases/banks/venture capital</a:t>
            </a:r>
          </a:p>
          <a:p>
            <a:pPr lvl="1"/>
            <a:endParaRPr lang="en-GB" sz="2400" dirty="0">
              <a:cs typeface="Calibri" panose="020F0502020204030204"/>
            </a:endParaRPr>
          </a:p>
          <a:p>
            <a:pPr lvl="1">
              <a:buNone/>
            </a:pPr>
            <a:r>
              <a:rPr lang="en-GB" sz="2400" dirty="0">
                <a:ea typeface="+mn-lt"/>
                <a:cs typeface="+mn-lt"/>
              </a:rPr>
              <a:t>Ultimately capital is scarce so any scheme that can utilise finance from the private sector should help solve the problem?</a:t>
            </a:r>
          </a:p>
          <a:p>
            <a:pPr marL="457200" lvl="1" indent="0">
              <a:buNone/>
            </a:pPr>
            <a:endParaRPr lang="en-GB" sz="2400"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83881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977" y="228600"/>
            <a:ext cx="10018713" cy="1752599"/>
          </a:xfrm>
        </p:spPr>
        <p:txBody>
          <a:bodyPr/>
          <a:lstStyle/>
          <a:p>
            <a:r>
              <a:rPr lang="en-GB" b="1" dirty="0"/>
              <a:t>Alternative ways of providing public services?</a:t>
            </a:r>
          </a:p>
        </p:txBody>
      </p:sp>
      <p:sp>
        <p:nvSpPr>
          <p:cNvPr id="3" name="Content Placeholder 2"/>
          <p:cNvSpPr>
            <a:spLocks noGrp="1"/>
          </p:cNvSpPr>
          <p:nvPr>
            <p:ph idx="1"/>
          </p:nvPr>
        </p:nvSpPr>
        <p:spPr>
          <a:xfrm>
            <a:off x="630215" y="2200079"/>
            <a:ext cx="11123843" cy="4381695"/>
          </a:xfrm>
        </p:spPr>
        <p:txBody>
          <a:bodyPr>
            <a:normAutofit/>
          </a:bodyPr>
          <a:lstStyle/>
          <a:p>
            <a:r>
              <a:rPr lang="en-GB" sz="2400" dirty="0"/>
              <a:t>Public provision, public payment (e.g. water privatisation; the army)</a:t>
            </a:r>
          </a:p>
          <a:p>
            <a:r>
              <a:rPr lang="en-GB" sz="2400" dirty="0"/>
              <a:t>Private provision, public payment (contracted out swimming pool)</a:t>
            </a:r>
          </a:p>
          <a:p>
            <a:r>
              <a:rPr lang="en-GB" sz="2400" dirty="0"/>
              <a:t>Private provision (including finance), public contract (PFI deal for new bridge or franchise for a new motorway service area)</a:t>
            </a:r>
          </a:p>
          <a:p>
            <a:r>
              <a:rPr lang="en-GB" sz="2400" dirty="0"/>
              <a:t>Private provision (including finance, public regulation (e.g. water post privatisation)</a:t>
            </a:r>
          </a:p>
        </p:txBody>
      </p:sp>
    </p:spTree>
    <p:extLst>
      <p:ext uri="{BB962C8B-B14F-4D97-AF65-F5344CB8AC3E}">
        <p14:creationId xmlns:p14="http://schemas.microsoft.com/office/powerpoint/2010/main" val="218241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277679"/>
            <a:ext cx="10018713" cy="1752599"/>
          </a:xfrm>
        </p:spPr>
        <p:txBody>
          <a:bodyPr/>
          <a:lstStyle/>
          <a:p>
            <a:pPr>
              <a:defRPr/>
            </a:pPr>
            <a:r>
              <a:rPr lang="en-GB" dirty="0"/>
              <a:t>The</a:t>
            </a:r>
            <a:r>
              <a:rPr lang="en-GB" b="1" dirty="0"/>
              <a:t> Private Finance Initiative</a:t>
            </a:r>
          </a:p>
        </p:txBody>
      </p:sp>
      <p:sp>
        <p:nvSpPr>
          <p:cNvPr id="3" name="Content Placeholder 2"/>
          <p:cNvSpPr>
            <a:spLocks noGrp="1"/>
          </p:cNvSpPr>
          <p:nvPr>
            <p:ph idx="1"/>
          </p:nvPr>
        </p:nvSpPr>
        <p:spPr>
          <a:xfrm>
            <a:off x="243821" y="2118425"/>
            <a:ext cx="11259031" cy="4461896"/>
          </a:xfrm>
        </p:spPr>
        <p:txBody>
          <a:bodyPr vert="horz" lIns="91440" tIns="45720" rIns="91440" bIns="45720" rtlCol="0" anchor="t">
            <a:normAutofit/>
          </a:bodyPr>
          <a:lstStyle/>
          <a:p>
            <a:pPr marL="0" indent="0">
              <a:buNone/>
              <a:defRPr/>
            </a:pPr>
            <a:r>
              <a:rPr lang="en-GB" sz="2000" b="1" dirty="0"/>
              <a:t>In 1992 PFI was introduced to promote and encourage the use of private sector expertise and capital and for the transfer of risk out of the public sector for new capital schemes.</a:t>
            </a:r>
            <a:endParaRPr lang="en-GB" sz="2000" b="1" dirty="0">
              <a:cs typeface="Calibri"/>
            </a:endParaRPr>
          </a:p>
          <a:p>
            <a:pPr marL="0" indent="0">
              <a:buNone/>
            </a:pPr>
            <a:endParaRPr lang="en-GB" altLang="en-US" b="1" dirty="0">
              <a:cs typeface="Calibri"/>
            </a:endParaRPr>
          </a:p>
          <a:p>
            <a:pPr marL="0" indent="0"/>
            <a:r>
              <a:rPr lang="en-GB" altLang="en-US" sz="2000" b="1" dirty="0"/>
              <a:t>Under traditional funding the public authority owns and operates the facility.</a:t>
            </a:r>
            <a:endParaRPr lang="en-GB" altLang="en-US" sz="2000" b="1" dirty="0">
              <a:cs typeface="Calibri"/>
            </a:endParaRPr>
          </a:p>
          <a:p>
            <a:pPr marL="0" indent="0"/>
            <a:r>
              <a:rPr lang="en-GB" altLang="en-US" b="1" dirty="0"/>
              <a:t> </a:t>
            </a:r>
            <a:r>
              <a:rPr lang="en-GB" altLang="en-US" sz="2000" b="1" dirty="0"/>
              <a:t> Under PFI a new facility is built by a private sector consortium. The public sector body pays a fee to use the facility for an agreed period</a:t>
            </a:r>
            <a:endParaRPr lang="en-GB" altLang="en-US" sz="2000" b="1" dirty="0">
              <a:cs typeface="Calibri"/>
            </a:endParaRPr>
          </a:p>
          <a:p>
            <a:pPr>
              <a:defRPr/>
            </a:pPr>
            <a:endParaRPr lang="en-GB" sz="2000" b="1" dirty="0">
              <a:cs typeface="Calibri"/>
            </a:endParaRPr>
          </a:p>
          <a:p>
            <a:pPr marL="0" indent="0">
              <a:buNone/>
              <a:defRPr/>
            </a:pPr>
            <a:r>
              <a:rPr lang="en-GB" altLang="en-US" sz="2000" b="1" dirty="0"/>
              <a:t>The key difference is that the public authority may never own the asset (building etc.) and is also not responsible for its maintenance, insurance, repair, cleaning or security - the private sector is.</a:t>
            </a:r>
            <a:r>
              <a:rPr lang="en-GB" altLang="en-US" b="1" dirty="0"/>
              <a:t>  </a:t>
            </a:r>
            <a:endParaRPr lang="en-GB" altLang="en-US" sz="2000" b="1" dirty="0">
              <a:cs typeface="Calibri"/>
            </a:endParaRPr>
          </a:p>
          <a:p>
            <a:pPr>
              <a:defRPr/>
            </a:pPr>
            <a:endParaRPr lang="en-GB" dirty="0"/>
          </a:p>
        </p:txBody>
      </p:sp>
    </p:spTree>
    <p:extLst>
      <p:ext uri="{BB962C8B-B14F-4D97-AF65-F5344CB8AC3E}">
        <p14:creationId xmlns:p14="http://schemas.microsoft.com/office/powerpoint/2010/main" val="158579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69A78-5AED-461E-AACF-0AD88951CD41}"/>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B3A0318-3CFB-46B1-BFA2-E9BF7AFED9CE}"/>
              </a:ext>
            </a:extLst>
          </p:cNvPr>
          <p:cNvPicPr>
            <a:picLocks noGrp="1" noChangeAspect="1"/>
          </p:cNvPicPr>
          <p:nvPr>
            <p:ph idx="1"/>
          </p:nvPr>
        </p:nvPicPr>
        <p:blipFill rotWithShape="1">
          <a:blip r:embed="rId2"/>
          <a:srcRect l="25474" t="8103" r="42049" b="18069"/>
          <a:stretch/>
        </p:blipFill>
        <p:spPr>
          <a:xfrm>
            <a:off x="0" y="0"/>
            <a:ext cx="12192000" cy="6858000"/>
          </a:xfrm>
          <a:prstGeom prst="rect">
            <a:avLst/>
          </a:prstGeom>
        </p:spPr>
      </p:pic>
    </p:spTree>
    <p:extLst>
      <p:ext uri="{BB962C8B-B14F-4D97-AF65-F5344CB8AC3E}">
        <p14:creationId xmlns:p14="http://schemas.microsoft.com/office/powerpoint/2010/main" val="795124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284922"/>
            <a:ext cx="10018713" cy="1752599"/>
          </a:xfrm>
        </p:spPr>
        <p:txBody>
          <a:bodyPr/>
          <a:lstStyle/>
          <a:p>
            <a:r>
              <a:rPr lang="en-GB" b="1" dirty="0"/>
              <a:t>Purpose of Private Finance Initiatives</a:t>
            </a:r>
          </a:p>
        </p:txBody>
      </p:sp>
      <p:sp>
        <p:nvSpPr>
          <p:cNvPr id="3" name="Content Placeholder 2"/>
          <p:cNvSpPr>
            <a:spLocks noGrp="1"/>
          </p:cNvSpPr>
          <p:nvPr>
            <p:ph idx="1"/>
          </p:nvPr>
        </p:nvSpPr>
        <p:spPr>
          <a:xfrm>
            <a:off x="821838" y="1752599"/>
            <a:ext cx="10906473" cy="4820479"/>
          </a:xfrm>
        </p:spPr>
        <p:txBody>
          <a:bodyPr/>
          <a:lstStyle/>
          <a:p>
            <a:r>
              <a:rPr lang="en-GB" dirty="0"/>
              <a:t>All projects in the public sector are required to demonstrate that if accomplished they will offer satisfactory returns of VFM.  </a:t>
            </a:r>
          </a:p>
          <a:p>
            <a:r>
              <a:rPr lang="en-GB" dirty="0"/>
              <a:t>PFI offers the opportunity for a different source of funds but it must be structured in a way which is financially attractive as financiers have alternative uses for the money, so requiring compensating benefits from the other characteristics over the lifespan of the project.</a:t>
            </a:r>
          </a:p>
          <a:p>
            <a:pPr marL="0" indent="0">
              <a:buNone/>
            </a:pPr>
            <a:endParaRPr lang="en-GB" dirty="0"/>
          </a:p>
        </p:txBody>
      </p:sp>
    </p:spTree>
    <p:extLst>
      <p:ext uri="{BB962C8B-B14F-4D97-AF65-F5344CB8AC3E}">
        <p14:creationId xmlns:p14="http://schemas.microsoft.com/office/powerpoint/2010/main" val="3731311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 quick introduction to Public-Private Partnership.flv">
            <a:hlinkClick r:id="" action="ppaction://media"/>
            <a:extLst>
              <a:ext uri="{FF2B5EF4-FFF2-40B4-BE49-F238E27FC236}">
                <a16:creationId xmlns:a16="http://schemas.microsoft.com/office/drawing/2014/main" id="{C49A4271-B883-45A1-8D9A-245B8E6F7D7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79169"/>
            <a:ext cx="12518570" cy="7036129"/>
          </a:xfrm>
        </p:spPr>
      </p:pic>
    </p:spTree>
    <p:extLst>
      <p:ext uri="{BB962C8B-B14F-4D97-AF65-F5344CB8AC3E}">
        <p14:creationId xmlns:p14="http://schemas.microsoft.com/office/powerpoint/2010/main" val="271797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73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32420" y="117564"/>
            <a:ext cx="10668000" cy="1052513"/>
          </a:xfrm>
        </p:spPr>
        <p:txBody>
          <a:bodyPr/>
          <a:lstStyle/>
          <a:p>
            <a:r>
              <a:rPr lang="en-GB" altLang="en-US" b="1" dirty="0"/>
              <a:t>What are the benefits?</a:t>
            </a:r>
          </a:p>
        </p:txBody>
      </p:sp>
      <p:sp>
        <p:nvSpPr>
          <p:cNvPr id="15363" name="Content Placeholder 2"/>
          <p:cNvSpPr>
            <a:spLocks noGrp="1"/>
          </p:cNvSpPr>
          <p:nvPr>
            <p:ph idx="1"/>
          </p:nvPr>
        </p:nvSpPr>
        <p:spPr>
          <a:xfrm>
            <a:off x="2135188" y="2565401"/>
            <a:ext cx="8229600" cy="4525963"/>
          </a:xfrm>
        </p:spPr>
        <p:txBody>
          <a:bodyPr/>
          <a:lstStyle/>
          <a:p>
            <a:pPr>
              <a:buFont typeface="Arial" panose="020B0604020202020204" pitchFamily="34" charset="0"/>
              <a:buNone/>
            </a:pPr>
            <a:endParaRPr lang="en-GB" altLang="en-US" dirty="0"/>
          </a:p>
          <a:p>
            <a:pPr>
              <a:buFont typeface="Arial" panose="020B0604020202020204" pitchFamily="34" charset="0"/>
              <a:buNone/>
            </a:pPr>
            <a:endParaRPr lang="en-GB" altLang="en-US" dirty="0"/>
          </a:p>
          <a:p>
            <a:pPr>
              <a:buFont typeface="Arial" panose="020B0604020202020204" pitchFamily="34" charset="0"/>
              <a:buNone/>
            </a:pPr>
            <a:r>
              <a:rPr lang="en-GB" altLang="en-US" dirty="0"/>
              <a:t>			</a:t>
            </a:r>
          </a:p>
        </p:txBody>
      </p:sp>
      <p:sp>
        <p:nvSpPr>
          <p:cNvPr id="4" name="Oval 3"/>
          <p:cNvSpPr/>
          <p:nvPr/>
        </p:nvSpPr>
        <p:spPr>
          <a:xfrm>
            <a:off x="3505930" y="2400023"/>
            <a:ext cx="3930876" cy="289891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3200" dirty="0">
                <a:latin typeface="+mj-lt"/>
              </a:rPr>
              <a:t>Benefits</a:t>
            </a:r>
            <a:r>
              <a:rPr lang="en-GB" dirty="0"/>
              <a:t> </a:t>
            </a:r>
          </a:p>
        </p:txBody>
      </p:sp>
      <p:sp>
        <p:nvSpPr>
          <p:cNvPr id="5" name="Oval 4"/>
          <p:cNvSpPr/>
          <p:nvPr/>
        </p:nvSpPr>
        <p:spPr>
          <a:xfrm>
            <a:off x="4599514" y="848615"/>
            <a:ext cx="1937461" cy="1943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latin typeface="+mj-lt"/>
              </a:rPr>
              <a:t>Increased innovation </a:t>
            </a:r>
          </a:p>
        </p:txBody>
      </p:sp>
      <p:sp>
        <p:nvSpPr>
          <p:cNvPr id="7" name="Oval 6"/>
          <p:cNvSpPr/>
          <p:nvPr/>
        </p:nvSpPr>
        <p:spPr>
          <a:xfrm>
            <a:off x="4535439" y="4828842"/>
            <a:ext cx="2068510" cy="18716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latin typeface="+mj-lt"/>
              </a:rPr>
              <a:t>Increased Competition </a:t>
            </a:r>
          </a:p>
        </p:txBody>
      </p:sp>
      <p:sp>
        <p:nvSpPr>
          <p:cNvPr id="8" name="Oval 7"/>
          <p:cNvSpPr/>
          <p:nvPr/>
        </p:nvSpPr>
        <p:spPr>
          <a:xfrm>
            <a:off x="7183587" y="1815141"/>
            <a:ext cx="1971839" cy="1943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latin typeface="+mj-lt"/>
              </a:rPr>
              <a:t>Finance Options</a:t>
            </a:r>
          </a:p>
        </p:txBody>
      </p:sp>
      <p:sp>
        <p:nvSpPr>
          <p:cNvPr id="9" name="Oval 8"/>
          <p:cNvSpPr/>
          <p:nvPr/>
        </p:nvSpPr>
        <p:spPr>
          <a:xfrm>
            <a:off x="1898537" y="1807646"/>
            <a:ext cx="2087562" cy="18973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latin typeface="+mj-lt"/>
              </a:rPr>
              <a:t>Added Value through shared skills, expertise and Knowledge  </a:t>
            </a:r>
          </a:p>
        </p:txBody>
      </p:sp>
      <p:sp>
        <p:nvSpPr>
          <p:cNvPr id="10" name="Oval 9"/>
          <p:cNvSpPr/>
          <p:nvPr/>
        </p:nvSpPr>
        <p:spPr>
          <a:xfrm>
            <a:off x="2058851" y="4096617"/>
            <a:ext cx="2087958" cy="20161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latin typeface="+mj-lt"/>
              </a:rPr>
              <a:t>Greater Accountability through performance measures?</a:t>
            </a:r>
          </a:p>
        </p:txBody>
      </p:sp>
      <p:sp>
        <p:nvSpPr>
          <p:cNvPr id="12" name="Oval 11"/>
          <p:cNvSpPr/>
          <p:nvPr/>
        </p:nvSpPr>
        <p:spPr>
          <a:xfrm>
            <a:off x="6936829" y="3952421"/>
            <a:ext cx="1971107" cy="19446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latin typeface="+mj-lt"/>
              </a:rPr>
              <a:t>Reduced risk </a:t>
            </a:r>
          </a:p>
        </p:txBody>
      </p:sp>
    </p:spTree>
    <p:extLst>
      <p:ext uri="{BB962C8B-B14F-4D97-AF65-F5344CB8AC3E}">
        <p14:creationId xmlns:p14="http://schemas.microsoft.com/office/powerpoint/2010/main" val="256491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10" grpId="0" animBg="1"/>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2754" y="0"/>
            <a:ext cx="10018713" cy="1752599"/>
          </a:xfrm>
        </p:spPr>
        <p:txBody>
          <a:bodyPr/>
          <a:lstStyle/>
          <a:p>
            <a:r>
              <a:rPr lang="en-GB" b="1" dirty="0"/>
              <a:t>Process</a:t>
            </a:r>
          </a:p>
        </p:txBody>
      </p:sp>
      <p:sp>
        <p:nvSpPr>
          <p:cNvPr id="3" name="Content Placeholder 2"/>
          <p:cNvSpPr>
            <a:spLocks noGrp="1"/>
          </p:cNvSpPr>
          <p:nvPr>
            <p:ph idx="1"/>
          </p:nvPr>
        </p:nvSpPr>
        <p:spPr>
          <a:xfrm>
            <a:off x="616740" y="1572472"/>
            <a:ext cx="10707689" cy="5120640"/>
          </a:xfrm>
        </p:spPr>
        <p:txBody>
          <a:bodyPr>
            <a:normAutofit/>
          </a:bodyPr>
          <a:lstStyle/>
          <a:p>
            <a:pPr marL="0" indent="0">
              <a:buNone/>
            </a:pPr>
            <a:r>
              <a:rPr lang="en-GB" altLang="en-US" sz="2400" dirty="0">
                <a:solidFill>
                  <a:srgbClr val="000000"/>
                </a:solidFill>
                <a:latin typeface="Arial" panose="020B0604020202020204" pitchFamily="34" charset="0"/>
              </a:rPr>
              <a:t>When a new facility or building is needed the Public Authority will consider PFI/PPP as a funding option.  </a:t>
            </a:r>
          </a:p>
          <a:p>
            <a:pPr marL="0" lvl="1" indent="0">
              <a:spcBef>
                <a:spcPts val="1000"/>
              </a:spcBef>
            </a:pPr>
            <a:r>
              <a:rPr lang="en-GB" altLang="en-US" sz="2400" dirty="0">
                <a:solidFill>
                  <a:srgbClr val="000000"/>
                </a:solidFill>
                <a:latin typeface="Arial" panose="020B0604020202020204" pitchFamily="34" charset="0"/>
              </a:rPr>
              <a:t>If considered a valid option the Authority will ask private companies to tender for the work.  </a:t>
            </a:r>
          </a:p>
          <a:p>
            <a:pPr marL="0" indent="0"/>
            <a:r>
              <a:rPr lang="en-GB" altLang="en-US" sz="2400" dirty="0">
                <a:solidFill>
                  <a:srgbClr val="000000"/>
                </a:solidFill>
                <a:latin typeface="Arial" panose="020B0604020202020204" pitchFamily="34" charset="0"/>
              </a:rPr>
              <a:t>There are several types of PFI project but the most common one is known as DFBO -  Design, Build, Finance and Operate schemes.  </a:t>
            </a:r>
          </a:p>
          <a:p>
            <a:pPr marL="0" indent="0"/>
            <a:r>
              <a:rPr lang="en-GB" altLang="en-US" sz="2400" dirty="0">
                <a:solidFill>
                  <a:srgbClr val="000000"/>
                </a:solidFill>
                <a:latin typeface="Arial" panose="020B0604020202020204" pitchFamily="34" charset="0"/>
              </a:rPr>
              <a:t>The consortium of private companies will fund and conduct all four stages of the project.</a:t>
            </a:r>
          </a:p>
          <a:p>
            <a:pPr marL="0" indent="0"/>
            <a:r>
              <a:rPr lang="en-GB" altLang="en-US" sz="2400" dirty="0">
                <a:solidFill>
                  <a:srgbClr val="000000"/>
                </a:solidFill>
                <a:latin typeface="Arial" panose="020B0604020202020204" pitchFamily="34" charset="0"/>
              </a:rPr>
              <a:t>The public authority in effect ‘buys these services by making an annual payment. </a:t>
            </a:r>
          </a:p>
          <a:p>
            <a:pPr marL="0" indent="0"/>
            <a:endParaRPr lang="en-GB" altLang="en-US" dirty="0">
              <a:solidFill>
                <a:srgbClr val="000000"/>
              </a:solidFill>
              <a:latin typeface="Arial" panose="020B0604020202020204" pitchFamily="34" charset="0"/>
            </a:endParaRPr>
          </a:p>
          <a:p>
            <a:pPr marL="0" indent="0"/>
            <a:endParaRPr lang="en-GB" dirty="0"/>
          </a:p>
        </p:txBody>
      </p:sp>
    </p:spTree>
    <p:extLst>
      <p:ext uri="{BB962C8B-B14F-4D97-AF65-F5344CB8AC3E}">
        <p14:creationId xmlns:p14="http://schemas.microsoft.com/office/powerpoint/2010/main" val="295019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B2EF-C142-4C14-8C26-808946F03F5A}"/>
              </a:ext>
            </a:extLst>
          </p:cNvPr>
          <p:cNvSpPr>
            <a:spLocks noGrp="1"/>
          </p:cNvSpPr>
          <p:nvPr>
            <p:ph type="title"/>
          </p:nvPr>
        </p:nvSpPr>
        <p:spPr/>
        <p:txBody>
          <a:bodyPr/>
          <a:lstStyle/>
          <a:p>
            <a:r>
              <a:rPr lang="en-GB" dirty="0"/>
              <a:t>Government &amp; PFI</a:t>
            </a:r>
          </a:p>
        </p:txBody>
      </p:sp>
      <p:sp>
        <p:nvSpPr>
          <p:cNvPr id="3" name="Content Placeholder 2">
            <a:extLst>
              <a:ext uri="{FF2B5EF4-FFF2-40B4-BE49-F238E27FC236}">
                <a16:creationId xmlns:a16="http://schemas.microsoft.com/office/drawing/2014/main" id="{6ABEDF88-EAA9-419F-936D-AC8D3AB1A812}"/>
              </a:ext>
            </a:extLst>
          </p:cNvPr>
          <p:cNvSpPr>
            <a:spLocks noGrp="1"/>
          </p:cNvSpPr>
          <p:nvPr>
            <p:ph idx="1"/>
          </p:nvPr>
        </p:nvSpPr>
        <p:spPr/>
        <p:txBody>
          <a:bodyPr vert="horz" lIns="91440" tIns="45720" rIns="91440" bIns="45720" rtlCol="0" anchor="t">
            <a:normAutofit/>
          </a:bodyPr>
          <a:lstStyle/>
          <a:p>
            <a:r>
              <a:rPr lang="en-GB" sz="2000" b="1" dirty="0"/>
              <a:t>More than 90% of the government’s capital investment is publicly financed. Since the 1990s the public sector has also used private finance to build assets. The PFI and its successor, PF2, are forms of Public Private Partnerships (PPPs).</a:t>
            </a:r>
            <a:r>
              <a:rPr lang="en-GB" b="1" dirty="0"/>
              <a:t> </a:t>
            </a:r>
            <a:endParaRPr lang="en-GB" sz="2000" b="1" dirty="0">
              <a:cs typeface="Calibri"/>
            </a:endParaRPr>
          </a:p>
          <a:p>
            <a:pPr marL="0" indent="0">
              <a:buNone/>
            </a:pPr>
            <a:endParaRPr lang="en-GB" sz="2000" b="1" dirty="0">
              <a:cs typeface="Calibri"/>
            </a:endParaRPr>
          </a:p>
          <a:p>
            <a:r>
              <a:rPr lang="en-GB" sz="2000" b="1" dirty="0"/>
              <a:t>In a PFI or PF2 deal, a private finance company – a Special Purpose Vehicle (SPV) – is set up and borrows to construct a new asset such as a school, hospital or road.</a:t>
            </a:r>
            <a:r>
              <a:rPr lang="en-GB" b="1" dirty="0"/>
              <a:t> </a:t>
            </a:r>
          </a:p>
          <a:p>
            <a:endParaRPr lang="en-GB" b="1" dirty="0"/>
          </a:p>
          <a:p>
            <a:r>
              <a:rPr lang="en-GB" sz="2000" b="1" dirty="0"/>
              <a:t>The taxpayer then makes payments over the contract term (typically 25 to 30 years), which cover debt repayment, financing costs, maintenance and any other services provided. 3 The government reduced its use of PFI after the 2008 financial crisis, as the</a:t>
            </a:r>
            <a:r>
              <a:rPr lang="en-GB" b="1" dirty="0"/>
              <a:t> </a:t>
            </a:r>
            <a:endParaRPr lang="en-GB" sz="2000" b="1">
              <a:cs typeface="Calibri"/>
            </a:endParaRPr>
          </a:p>
        </p:txBody>
      </p:sp>
    </p:spTree>
    <p:extLst>
      <p:ext uri="{BB962C8B-B14F-4D97-AF65-F5344CB8AC3E}">
        <p14:creationId xmlns:p14="http://schemas.microsoft.com/office/powerpoint/2010/main" val="301150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0"/>
            <a:ext cx="10018713" cy="1752599"/>
          </a:xfrm>
        </p:spPr>
        <p:txBody>
          <a:bodyPr/>
          <a:lstStyle/>
          <a:p>
            <a:r>
              <a:rPr lang="en-GB" b="1" dirty="0"/>
              <a:t>Some facts</a:t>
            </a:r>
          </a:p>
        </p:txBody>
      </p:sp>
      <p:sp>
        <p:nvSpPr>
          <p:cNvPr id="3" name="Content Placeholder 2"/>
          <p:cNvSpPr>
            <a:spLocks noGrp="1"/>
          </p:cNvSpPr>
          <p:nvPr>
            <p:ph idx="1"/>
          </p:nvPr>
        </p:nvSpPr>
        <p:spPr>
          <a:xfrm>
            <a:off x="341310" y="876299"/>
            <a:ext cx="10906474" cy="4870174"/>
          </a:xfrm>
        </p:spPr>
        <p:txBody>
          <a:bodyPr vert="horz" lIns="91440" tIns="45720" rIns="91440" bIns="45720" rtlCol="0" anchor="t">
            <a:normAutofit fontScale="92500" lnSpcReduction="10000"/>
          </a:bodyPr>
          <a:lstStyle/>
          <a:p>
            <a:endParaRPr lang="en-GB" sz="2400" dirty="0"/>
          </a:p>
          <a:p>
            <a:endParaRPr lang="en-GB" sz="2400" dirty="0"/>
          </a:p>
          <a:p>
            <a:r>
              <a:rPr lang="en-GB" sz="2400"/>
              <a:t>Between 1992 and the financial crisis of 2008 there were over 900 PFI/PPP agreements with </a:t>
            </a:r>
            <a:r>
              <a:rPr lang="en-GB" sz="2400" dirty="0"/>
              <a:t>a total contract value of £66b.  </a:t>
            </a:r>
            <a:endParaRPr lang="en-GB">
              <a:cs typeface="Calibri"/>
            </a:endParaRPr>
          </a:p>
          <a:p>
            <a:endParaRPr lang="en-GB" sz="2400" dirty="0"/>
          </a:p>
          <a:p>
            <a:r>
              <a:rPr lang="en-GB" sz="2400" dirty="0"/>
              <a:t>At the beginning of 2011 there was a further £6790m worth of PFI projects in negotiations. </a:t>
            </a:r>
          </a:p>
          <a:p>
            <a:endParaRPr lang="en-GB" sz="2400" dirty="0"/>
          </a:p>
          <a:p>
            <a:r>
              <a:rPr lang="en-GB" sz="2400" dirty="0"/>
              <a:t>HM Treasury’s forecast of annual payments under PFI from 2011 onwards was just under 10b per annum.</a:t>
            </a:r>
          </a:p>
          <a:p>
            <a:endParaRPr lang="en-GB" sz="2400" dirty="0"/>
          </a:p>
          <a:p>
            <a:r>
              <a:rPr lang="en-GB" sz="2400" dirty="0"/>
              <a:t>There are currently over 700 PFI initiatives running in the UK valued at around £60 Billion</a:t>
            </a:r>
          </a:p>
          <a:p>
            <a:endParaRPr lang="en-GB" sz="2400" dirty="0"/>
          </a:p>
          <a:p>
            <a:pPr marL="0" indent="0" algn="ctr">
              <a:buNone/>
            </a:pPr>
            <a:r>
              <a:rPr lang="en-GB" sz="2400" dirty="0">
                <a:solidFill>
                  <a:srgbClr val="FF0000"/>
                </a:solidFill>
              </a:rPr>
              <a:t>These incur payback charges which the taxpayer pays of over £10 Billion per annum</a:t>
            </a:r>
          </a:p>
          <a:p>
            <a:endParaRPr lang="en-GB" dirty="0"/>
          </a:p>
        </p:txBody>
      </p:sp>
    </p:spTree>
    <p:extLst>
      <p:ext uri="{BB962C8B-B14F-4D97-AF65-F5344CB8AC3E}">
        <p14:creationId xmlns:p14="http://schemas.microsoft.com/office/powerpoint/2010/main" val="344221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Effect transition="in" filter="fade">
                                      <p:cBhvr>
                                        <p:cTn id="2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528" y="324678"/>
            <a:ext cx="10018713" cy="1752599"/>
          </a:xfrm>
        </p:spPr>
        <p:txBody>
          <a:bodyPr/>
          <a:lstStyle/>
          <a:p>
            <a:r>
              <a:rPr lang="en-GB" b="1" dirty="0"/>
              <a:t>Advantages compared to Conventional Funding</a:t>
            </a:r>
          </a:p>
        </p:txBody>
      </p:sp>
      <p:sp>
        <p:nvSpPr>
          <p:cNvPr id="3" name="Content Placeholder 2"/>
          <p:cNvSpPr>
            <a:spLocks noGrp="1"/>
          </p:cNvSpPr>
          <p:nvPr>
            <p:ph idx="1"/>
          </p:nvPr>
        </p:nvSpPr>
        <p:spPr>
          <a:xfrm>
            <a:off x="530120" y="1647668"/>
            <a:ext cx="11131759" cy="4780723"/>
          </a:xfrm>
        </p:spPr>
        <p:txBody>
          <a:bodyPr vert="horz" lIns="91440" tIns="45720" rIns="91440" bIns="45720" rtlCol="0" anchor="t">
            <a:normAutofit/>
          </a:bodyPr>
          <a:lstStyle/>
          <a:p>
            <a:endParaRPr lang="en-GB" sz="2400" dirty="0"/>
          </a:p>
          <a:p>
            <a:pPr lvl="0"/>
            <a:r>
              <a:rPr lang="en-GB" sz="2400"/>
              <a:t>Access to otherwise limited capital </a:t>
            </a:r>
            <a:r>
              <a:rPr lang="en-GB" sz="2400" dirty="0"/>
              <a:t>resources</a:t>
            </a:r>
            <a:endParaRPr lang="en-GB" sz="2400" dirty="0">
              <a:cs typeface="Calibri"/>
            </a:endParaRPr>
          </a:p>
          <a:p>
            <a:pPr lvl="0"/>
            <a:r>
              <a:rPr lang="en-GB" sz="2400" dirty="0"/>
              <a:t>Possibility of capital projects being delivered sooner than waiting for public sector capital</a:t>
            </a:r>
          </a:p>
          <a:p>
            <a:pPr lvl="0"/>
            <a:r>
              <a:rPr lang="en-GB" sz="2400" dirty="0"/>
              <a:t>Focus on full-life costing including maintenance rather than just capital cost. This ensures assets are maintained to specific standards to a degree that was historically not the case.</a:t>
            </a:r>
          </a:p>
          <a:p>
            <a:pPr lvl="0"/>
            <a:r>
              <a:rPr lang="en-GB" sz="2400" dirty="0"/>
              <a:t>E.g. NHS able to concentrate on clinical services rather than provision of facilities, Local authorities able to target money in areas of need rather than on infrastructure.</a:t>
            </a:r>
          </a:p>
          <a:p>
            <a:pPr lvl="0"/>
            <a:r>
              <a:rPr lang="en-GB" sz="2400" dirty="0"/>
              <a:t>Transferring risk to the private sector.</a:t>
            </a:r>
          </a:p>
          <a:p>
            <a:endParaRPr lang="en-GB" dirty="0"/>
          </a:p>
        </p:txBody>
      </p:sp>
    </p:spTree>
    <p:extLst>
      <p:ext uri="{BB962C8B-B14F-4D97-AF65-F5344CB8AC3E}">
        <p14:creationId xmlns:p14="http://schemas.microsoft.com/office/powerpoint/2010/main" val="330603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6346" y="0"/>
            <a:ext cx="10018713" cy="1752599"/>
          </a:xfrm>
        </p:spPr>
        <p:txBody>
          <a:bodyPr/>
          <a:lstStyle/>
          <a:p>
            <a:r>
              <a:rPr lang="en-GB" b="1" dirty="0"/>
              <a:t>Nature of Risks</a:t>
            </a:r>
          </a:p>
        </p:txBody>
      </p:sp>
      <p:sp>
        <p:nvSpPr>
          <p:cNvPr id="3" name="Content Placeholder 2"/>
          <p:cNvSpPr>
            <a:spLocks noGrp="1"/>
          </p:cNvSpPr>
          <p:nvPr>
            <p:ph idx="1"/>
          </p:nvPr>
        </p:nvSpPr>
        <p:spPr>
          <a:xfrm>
            <a:off x="841719" y="1445156"/>
            <a:ext cx="11102009" cy="4954138"/>
          </a:xfrm>
        </p:spPr>
        <p:txBody>
          <a:bodyPr>
            <a:normAutofit/>
          </a:bodyPr>
          <a:lstStyle/>
          <a:p>
            <a:r>
              <a:rPr lang="en-GB" sz="2400" dirty="0"/>
              <a:t>Design problems</a:t>
            </a:r>
          </a:p>
          <a:p>
            <a:r>
              <a:rPr lang="en-GB" sz="2400" dirty="0"/>
              <a:t>Construction problems, especially time to complete</a:t>
            </a:r>
          </a:p>
          <a:p>
            <a:r>
              <a:rPr lang="en-GB" sz="2400" dirty="0"/>
              <a:t>Handover and commissioning faults</a:t>
            </a:r>
          </a:p>
          <a:p>
            <a:r>
              <a:rPr lang="en-GB" sz="2400" dirty="0"/>
              <a:t>Maintenance and repair experience</a:t>
            </a:r>
          </a:p>
          <a:p>
            <a:r>
              <a:rPr lang="en-GB" sz="2400" dirty="0"/>
              <a:t>Operating costs, performance and reliability</a:t>
            </a:r>
          </a:p>
          <a:p>
            <a:r>
              <a:rPr lang="en-GB" sz="2400" dirty="0"/>
              <a:t>Operating availability, quality and safety</a:t>
            </a:r>
          </a:p>
          <a:p>
            <a:r>
              <a:rPr lang="en-GB" sz="2400" dirty="0"/>
              <a:t>Changes over time in volume, income and technology</a:t>
            </a:r>
          </a:p>
          <a:p>
            <a:r>
              <a:rPr lang="en-GB" sz="2400" dirty="0"/>
              <a:t>Early cessation</a:t>
            </a:r>
          </a:p>
          <a:p>
            <a:r>
              <a:rPr lang="en-GB" sz="2400" dirty="0"/>
              <a:t>Regulations, rules and law e.g. tax and planning</a:t>
            </a:r>
          </a:p>
          <a:p>
            <a:r>
              <a:rPr lang="en-GB" sz="2400" dirty="0"/>
              <a:t>Financial and commercial stability of all parties</a:t>
            </a:r>
          </a:p>
          <a:p>
            <a:endParaRPr lang="en-GB" dirty="0"/>
          </a:p>
        </p:txBody>
      </p:sp>
    </p:spTree>
    <p:extLst>
      <p:ext uri="{BB962C8B-B14F-4D97-AF65-F5344CB8AC3E}">
        <p14:creationId xmlns:p14="http://schemas.microsoft.com/office/powerpoint/2010/main" val="161760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390939"/>
            <a:ext cx="10018713" cy="1752599"/>
          </a:xfrm>
        </p:spPr>
        <p:txBody>
          <a:bodyPr/>
          <a:lstStyle/>
          <a:p>
            <a:r>
              <a:rPr lang="en-GB" b="1" dirty="0"/>
              <a:t>Some Disadvantages</a:t>
            </a:r>
          </a:p>
        </p:txBody>
      </p:sp>
      <p:sp>
        <p:nvSpPr>
          <p:cNvPr id="3" name="Content Placeholder 2"/>
          <p:cNvSpPr>
            <a:spLocks noGrp="1"/>
          </p:cNvSpPr>
          <p:nvPr>
            <p:ph idx="1"/>
          </p:nvPr>
        </p:nvSpPr>
        <p:spPr>
          <a:xfrm>
            <a:off x="795611" y="1752599"/>
            <a:ext cx="10018713" cy="4714462"/>
          </a:xfrm>
        </p:spPr>
        <p:txBody>
          <a:bodyPr/>
          <a:lstStyle/>
          <a:p>
            <a:pPr lvl="0"/>
            <a:r>
              <a:rPr lang="en-GB" sz="2400" dirty="0"/>
              <a:t>Cost is in principle higher as it includes a higher cost of borrowing and requires a return to shareholders.</a:t>
            </a:r>
          </a:p>
          <a:p>
            <a:pPr lvl="0"/>
            <a:r>
              <a:rPr lang="en-GB" sz="2400" dirty="0"/>
              <a:t>The contract period is normally very long and removes flexibility in response to changing needs.</a:t>
            </a:r>
          </a:p>
          <a:p>
            <a:pPr lvl="0"/>
            <a:r>
              <a:rPr lang="en-GB" sz="2400" dirty="0"/>
              <a:t>In practice government steps in to fund failure and does not transfer the risk.</a:t>
            </a:r>
          </a:p>
          <a:p>
            <a:endParaRPr lang="en-GB" dirty="0"/>
          </a:p>
        </p:txBody>
      </p:sp>
    </p:spTree>
    <p:extLst>
      <p:ext uri="{BB962C8B-B14F-4D97-AF65-F5344CB8AC3E}">
        <p14:creationId xmlns:p14="http://schemas.microsoft.com/office/powerpoint/2010/main" val="81734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284813"/>
            <a:ext cx="10018713" cy="1752599"/>
          </a:xfrm>
        </p:spPr>
        <p:txBody>
          <a:bodyPr/>
          <a:lstStyle/>
          <a:p>
            <a:r>
              <a:rPr lang="en-GB" b="1" dirty="0"/>
              <a:t>Conclusions</a:t>
            </a:r>
          </a:p>
        </p:txBody>
      </p:sp>
      <p:sp>
        <p:nvSpPr>
          <p:cNvPr id="3" name="Content Placeholder 2"/>
          <p:cNvSpPr>
            <a:spLocks noGrp="1"/>
          </p:cNvSpPr>
          <p:nvPr>
            <p:ph idx="1"/>
          </p:nvPr>
        </p:nvSpPr>
        <p:spPr>
          <a:xfrm>
            <a:off x="677568" y="1539116"/>
            <a:ext cx="10836864" cy="5604634"/>
          </a:xfrm>
        </p:spPr>
        <p:txBody>
          <a:bodyPr>
            <a:normAutofit/>
          </a:bodyPr>
          <a:lstStyle/>
          <a:p>
            <a:r>
              <a:rPr lang="en-GB" sz="2400" dirty="0"/>
              <a:t>The use of PPP’s sometimes achieved its objectives in terms of delivery of infrastructure and services although not in a way that proved even slightly better than conventional financing and contracting.  </a:t>
            </a:r>
          </a:p>
          <a:p>
            <a:r>
              <a:rPr lang="en-GB" sz="2400" dirty="0"/>
              <a:t>In hospitals and schools contingencies for change were eliminated from the contracts so producing inflexible facilities.  </a:t>
            </a:r>
          </a:p>
          <a:p>
            <a:r>
              <a:rPr lang="en-GB" sz="2400" dirty="0"/>
              <a:t>As a financing mechanism PPP’s probably succeeded in accounting terms by keeping the expenditures out of the definition of borrowing and so off Balance Sheet, popular in the private sector but it was certainly more expensive than more conventional financing mechanisms and did not remove the liabilities from government spending in future years. </a:t>
            </a:r>
          </a:p>
        </p:txBody>
      </p:sp>
    </p:spTree>
    <p:extLst>
      <p:ext uri="{BB962C8B-B14F-4D97-AF65-F5344CB8AC3E}">
        <p14:creationId xmlns:p14="http://schemas.microsoft.com/office/powerpoint/2010/main" val="37103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there a future?</a:t>
            </a:r>
          </a:p>
        </p:txBody>
      </p:sp>
      <p:sp>
        <p:nvSpPr>
          <p:cNvPr id="3" name="Content Placeholder 2"/>
          <p:cNvSpPr>
            <a:spLocks noGrp="1"/>
          </p:cNvSpPr>
          <p:nvPr>
            <p:ph idx="1"/>
          </p:nvPr>
        </p:nvSpPr>
        <p:spPr/>
        <p:txBody>
          <a:bodyPr vert="horz" lIns="91440" tIns="45720" rIns="91440" bIns="45720" rtlCol="0" anchor="t">
            <a:normAutofit/>
          </a:bodyPr>
          <a:lstStyle/>
          <a:p>
            <a:r>
              <a:rPr lang="en-GB" sz="2000" dirty="0"/>
              <a:t>The Conservative Party opposed PPP as an unacceptable burden on future tax payers and cancelled the Building Schools for the Future programme but did continue with other PPP/PFI schemes.  </a:t>
            </a:r>
          </a:p>
          <a:p>
            <a:r>
              <a:rPr lang="en-GB" sz="2000" dirty="0"/>
              <a:t>The financial crisis led to a shortage of credit in all markets and no loan finance was available for a number of schemes in the pipeline.  </a:t>
            </a:r>
          </a:p>
          <a:p>
            <a:r>
              <a:rPr lang="en-GB" sz="2000" dirty="0"/>
              <a:t>The government set up the ‘Infrastructure Finance Unit’ to behave in effect like a bank and although only one loan was made it did boost confidence in the market and lending was resumed.  </a:t>
            </a:r>
          </a:p>
          <a:p>
            <a:r>
              <a:rPr lang="en-GB" sz="2000" dirty="0"/>
              <a:t>The increased margins increasing from 1% to 2.5% or more, has meant that PFI is considerably less attractive than before as according to the NAO it ended the VFM advantage.</a:t>
            </a:r>
          </a:p>
          <a:p>
            <a:pPr marL="0" indent="0" algn="ctr">
              <a:buNone/>
            </a:pPr>
            <a:endParaRPr lang="en-GB" sz="2600" dirty="0">
              <a:solidFill>
                <a:srgbClr val="FF0000"/>
              </a:solidFill>
            </a:endParaRPr>
          </a:p>
          <a:p>
            <a:pPr marL="0" indent="0" algn="ctr">
              <a:buNone/>
            </a:pPr>
            <a:endParaRPr lang="en-GB" sz="2600" dirty="0">
              <a:solidFill>
                <a:srgbClr val="FF0000"/>
              </a:solidFill>
            </a:endParaRPr>
          </a:p>
          <a:p>
            <a:endParaRPr lang="en-GB" dirty="0"/>
          </a:p>
        </p:txBody>
      </p:sp>
    </p:spTree>
    <p:extLst>
      <p:ext uri="{BB962C8B-B14F-4D97-AF65-F5344CB8AC3E}">
        <p14:creationId xmlns:p14="http://schemas.microsoft.com/office/powerpoint/2010/main" val="89555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467B-EC14-475A-A6D8-B49DB3326D17}"/>
              </a:ext>
            </a:extLst>
          </p:cNvPr>
          <p:cNvSpPr>
            <a:spLocks noGrp="1"/>
          </p:cNvSpPr>
          <p:nvPr>
            <p:ph type="title"/>
          </p:nvPr>
        </p:nvSpPr>
        <p:spPr/>
        <p:txBody>
          <a:bodyPr/>
          <a:lstStyle/>
          <a:p>
            <a:endParaRPr lang="en-GB"/>
          </a:p>
        </p:txBody>
      </p:sp>
      <p:pic>
        <p:nvPicPr>
          <p:cNvPr id="4" name="Why PFI (12)">
            <a:hlinkClick r:id="" action="ppaction://media"/>
            <a:extLst>
              <a:ext uri="{FF2B5EF4-FFF2-40B4-BE49-F238E27FC236}">
                <a16:creationId xmlns:a16="http://schemas.microsoft.com/office/drawing/2014/main" id="{6225CC9F-E158-4CDC-B76B-9EA5288180F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488882" cy="7026233"/>
          </a:xfrm>
        </p:spPr>
      </p:pic>
    </p:spTree>
    <p:extLst>
      <p:ext uri="{BB962C8B-B14F-4D97-AF65-F5344CB8AC3E}">
        <p14:creationId xmlns:p14="http://schemas.microsoft.com/office/powerpoint/2010/main" val="142418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0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11B8-40C5-44C2-940A-C366422B6C96}"/>
              </a:ext>
            </a:extLst>
          </p:cNvPr>
          <p:cNvSpPr>
            <a:spLocks noGrp="1"/>
          </p:cNvSpPr>
          <p:nvPr>
            <p:ph type="title"/>
          </p:nvPr>
        </p:nvSpPr>
        <p:spPr/>
        <p:txBody>
          <a:bodyPr/>
          <a:lstStyle/>
          <a:p>
            <a:r>
              <a:rPr lang="en-GB" dirty="0"/>
              <a:t>The Ethics are Important!!!</a:t>
            </a:r>
          </a:p>
        </p:txBody>
      </p:sp>
      <p:sp>
        <p:nvSpPr>
          <p:cNvPr id="3" name="Content Placeholder 2">
            <a:extLst>
              <a:ext uri="{FF2B5EF4-FFF2-40B4-BE49-F238E27FC236}">
                <a16:creationId xmlns:a16="http://schemas.microsoft.com/office/drawing/2014/main" id="{32EF1746-27DF-4058-B6EB-BE8E911B2090}"/>
              </a:ext>
            </a:extLst>
          </p:cNvPr>
          <p:cNvSpPr>
            <a:spLocks noGrp="1"/>
          </p:cNvSpPr>
          <p:nvPr>
            <p:ph idx="1"/>
          </p:nvPr>
        </p:nvSpPr>
        <p:spPr/>
        <p:txBody>
          <a:bodyPr>
            <a:normAutofit/>
          </a:bodyPr>
          <a:lstStyle/>
          <a:p>
            <a:pPr marL="0" indent="0" algn="ctr">
              <a:buNone/>
            </a:pPr>
            <a:endParaRPr lang="en-GB" sz="2400" dirty="0"/>
          </a:p>
          <a:p>
            <a:pPr marL="0" indent="0" algn="ctr">
              <a:buNone/>
            </a:pPr>
            <a:r>
              <a:rPr lang="en-GB" sz="2400" dirty="0"/>
              <a:t>PFI/PPP has its benefits but it must be balanced against quality of service</a:t>
            </a:r>
          </a:p>
        </p:txBody>
      </p:sp>
    </p:spTree>
    <p:extLst>
      <p:ext uri="{BB962C8B-B14F-4D97-AF65-F5344CB8AC3E}">
        <p14:creationId xmlns:p14="http://schemas.microsoft.com/office/powerpoint/2010/main" val="3930690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Title 3"/>
          <p:cNvSpPr>
            <a:spLocks noGrp="1"/>
          </p:cNvSpPr>
          <p:nvPr>
            <p:ph type="title"/>
          </p:nvPr>
        </p:nvSpPr>
        <p:spPr>
          <a:xfrm>
            <a:off x="838200" y="404813"/>
            <a:ext cx="9310688" cy="1143000"/>
          </a:xfrm>
        </p:spPr>
        <p:txBody>
          <a:bodyPr/>
          <a:lstStyle/>
          <a:p>
            <a:r>
              <a:rPr lang="en-GB" altLang="en-US" b="1" dirty="0"/>
              <a:t>Example!</a:t>
            </a:r>
          </a:p>
        </p:txBody>
      </p:sp>
      <p:sp>
        <p:nvSpPr>
          <p:cNvPr id="35842" name="Content Placeholder 2"/>
          <p:cNvSpPr>
            <a:spLocks noGrp="1"/>
          </p:cNvSpPr>
          <p:nvPr>
            <p:ph idx="1"/>
          </p:nvPr>
        </p:nvSpPr>
        <p:spPr/>
        <p:txBody>
          <a:bodyPr>
            <a:normAutofit/>
          </a:bodyPr>
          <a:lstStyle/>
          <a:p>
            <a:pPr>
              <a:buFont typeface="Arial" panose="020B0604020202020204" pitchFamily="34" charset="0"/>
              <a:buNone/>
            </a:pPr>
            <a:r>
              <a:rPr lang="en-GB" altLang="en-US" sz="3200" dirty="0"/>
              <a:t>Achieving Value for Money and Best Value in public sector procurement </a:t>
            </a:r>
          </a:p>
          <a:p>
            <a:pPr>
              <a:buFont typeface="Arial" panose="020B0604020202020204" pitchFamily="34" charset="0"/>
              <a:buNone/>
            </a:pPr>
            <a:endParaRPr lang="en-GB" altLang="en-US" sz="3200" dirty="0"/>
          </a:p>
          <a:p>
            <a:pPr>
              <a:buFont typeface="Arial" panose="020B0604020202020204" pitchFamily="34" charset="0"/>
              <a:buNone/>
            </a:pPr>
            <a:r>
              <a:rPr lang="en-GB" altLang="en-US" sz="3200" dirty="0"/>
              <a:t>Providers must compete on the full 'social value' of a service, rather than who can deliver activities at the lowest price.</a:t>
            </a:r>
          </a:p>
          <a:p>
            <a:endParaRPr lang="en-GB" altLang="en-US" dirty="0"/>
          </a:p>
          <a:p>
            <a:endParaRPr lang="en-GB" altLang="en-US" dirty="0"/>
          </a:p>
          <a:p>
            <a:endParaRPr lang="en-GB" altLang="en-US" dirty="0"/>
          </a:p>
          <a:p>
            <a:pPr algn="r">
              <a:buFont typeface="Arial" panose="020B0604020202020204" pitchFamily="34" charset="0"/>
              <a:buNone/>
            </a:pPr>
            <a:r>
              <a:rPr lang="en-GB" altLang="en-US" sz="1400" dirty="0"/>
              <a:t>Source: www.ncvo-vol.org.uk</a:t>
            </a:r>
          </a:p>
          <a:p>
            <a:endParaRPr lang="en-GB" altLang="en-US" dirty="0"/>
          </a:p>
        </p:txBody>
      </p:sp>
    </p:spTree>
    <p:extLst>
      <p:ext uri="{BB962C8B-B14F-4D97-AF65-F5344CB8AC3E}">
        <p14:creationId xmlns:p14="http://schemas.microsoft.com/office/powerpoint/2010/main" val="359281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500"/>
                                        <p:tgtEl>
                                          <p:spTgt spid="358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5842">
                                            <p:txEl>
                                              <p:pRg st="2" end="2"/>
                                            </p:txEl>
                                          </p:spTgt>
                                        </p:tgtEl>
                                        <p:attrNameLst>
                                          <p:attrName>style.visibility</p:attrName>
                                        </p:attrNameLst>
                                      </p:cBhvr>
                                      <p:to>
                                        <p:strVal val="visible"/>
                                      </p:to>
                                    </p:set>
                                    <p:animEffect transition="in" filter="fade">
                                      <p:cBhvr>
                                        <p:cTn id="12" dur="500"/>
                                        <p:tgtEl>
                                          <p:spTgt spid="3584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5842">
                                            <p:txEl>
                                              <p:pRg st="6" end="6"/>
                                            </p:txEl>
                                          </p:spTgt>
                                        </p:tgtEl>
                                        <p:attrNameLst>
                                          <p:attrName>style.visibility</p:attrName>
                                        </p:attrNameLst>
                                      </p:cBhvr>
                                      <p:to>
                                        <p:strVal val="visible"/>
                                      </p:to>
                                    </p:set>
                                    <p:animEffect transition="in" filter="fade">
                                      <p:cBhvr>
                                        <p:cTn id="17" dur="500"/>
                                        <p:tgtEl>
                                          <p:spTgt spid="3584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a:xfrm>
            <a:off x="804426" y="1352670"/>
            <a:ext cx="10583147" cy="4824412"/>
          </a:xfrm>
        </p:spPr>
        <p:txBody>
          <a:bodyPr/>
          <a:lstStyle/>
          <a:p>
            <a:r>
              <a:rPr lang="en-GB" altLang="en-US" sz="2400" dirty="0"/>
              <a:t>Reducing the bureaucratic overheads of the procurement process - by keeping it streamlined and prompt</a:t>
            </a:r>
          </a:p>
          <a:p>
            <a:pPr>
              <a:buFont typeface="Arial" panose="020B0604020202020204" pitchFamily="34" charset="0"/>
              <a:buNone/>
            </a:pPr>
            <a:endParaRPr lang="en-GB" altLang="en-US" sz="2400" dirty="0"/>
          </a:p>
          <a:p>
            <a:r>
              <a:rPr lang="en-GB" altLang="en-US" sz="2400" dirty="0"/>
              <a:t>Ensuring services and goods are both of good quality, and purchased at good prices.</a:t>
            </a:r>
          </a:p>
          <a:p>
            <a:pPr>
              <a:buFont typeface="Arial" panose="020B0604020202020204" pitchFamily="34" charset="0"/>
              <a:buNone/>
            </a:pPr>
            <a:endParaRPr lang="en-GB" altLang="en-US" sz="2400" dirty="0"/>
          </a:p>
          <a:p>
            <a:r>
              <a:rPr lang="en-GB" altLang="en-US" sz="2400" dirty="0"/>
              <a:t>Improving project and contract management (the process)</a:t>
            </a:r>
          </a:p>
          <a:p>
            <a:endParaRPr lang="en-GB" altLang="en-US" sz="2400" dirty="0"/>
          </a:p>
          <a:p>
            <a:pPr>
              <a:buFont typeface="Arial" panose="020B0604020202020204" pitchFamily="34" charset="0"/>
              <a:buNone/>
            </a:pPr>
            <a:endParaRPr lang="en-GB" altLang="en-US" dirty="0"/>
          </a:p>
        </p:txBody>
      </p:sp>
    </p:spTree>
    <p:extLst>
      <p:ext uri="{BB962C8B-B14F-4D97-AF65-F5344CB8AC3E}">
        <p14:creationId xmlns:p14="http://schemas.microsoft.com/office/powerpoint/2010/main" val="36446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Effect transition="in" filter="fade">
                                      <p:cBhvr>
                                        <p:cTn id="7" dur="500"/>
                                        <p:tgtEl>
                                          <p:spTgt spid="378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890">
                                            <p:txEl>
                                              <p:pRg st="2" end="2"/>
                                            </p:txEl>
                                          </p:spTgt>
                                        </p:tgtEl>
                                        <p:attrNameLst>
                                          <p:attrName>style.visibility</p:attrName>
                                        </p:attrNameLst>
                                      </p:cBhvr>
                                      <p:to>
                                        <p:strVal val="visible"/>
                                      </p:to>
                                    </p:set>
                                    <p:animEffect transition="in" filter="fade">
                                      <p:cBhvr>
                                        <p:cTn id="12" dur="500"/>
                                        <p:tgtEl>
                                          <p:spTgt spid="3789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890">
                                            <p:txEl>
                                              <p:pRg st="4" end="4"/>
                                            </p:txEl>
                                          </p:spTgt>
                                        </p:tgtEl>
                                        <p:attrNameLst>
                                          <p:attrName>style.visibility</p:attrName>
                                        </p:attrNameLst>
                                      </p:cBhvr>
                                      <p:to>
                                        <p:strVal val="visible"/>
                                      </p:to>
                                    </p:set>
                                    <p:animEffect transition="in" filter="fade">
                                      <p:cBhvr>
                                        <p:cTn id="17" dur="500"/>
                                        <p:tgtEl>
                                          <p:spTgt spid="3789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799" y="271463"/>
            <a:ext cx="10018713" cy="1752599"/>
          </a:xfrm>
        </p:spPr>
        <p:txBody>
          <a:bodyPr/>
          <a:lstStyle/>
          <a:p>
            <a:r>
              <a:rPr lang="en-GB" b="1" dirty="0"/>
              <a:t>VFM in Procurement Services</a:t>
            </a:r>
          </a:p>
        </p:txBody>
      </p:sp>
      <p:sp>
        <p:nvSpPr>
          <p:cNvPr id="3" name="Content Placeholder 2"/>
          <p:cNvSpPr>
            <a:spLocks noGrp="1"/>
          </p:cNvSpPr>
          <p:nvPr>
            <p:ph idx="1"/>
          </p:nvPr>
        </p:nvSpPr>
        <p:spPr/>
        <p:txBody>
          <a:bodyPr vert="horz" lIns="91440" tIns="45720" rIns="91440" bIns="45720" rtlCol="0" anchor="t">
            <a:normAutofit lnSpcReduction="10000"/>
          </a:bodyPr>
          <a:lstStyle/>
          <a:p>
            <a:pPr>
              <a:buNone/>
            </a:pPr>
            <a:r>
              <a:rPr lang="en-GB" altLang="en-US" sz="2400" dirty="0"/>
              <a:t>HM Treasury published rules demanding public procurement achieves 'Value for Money' and sets out ways in which this can be achieved. </a:t>
            </a:r>
          </a:p>
          <a:p>
            <a:pPr>
              <a:buNone/>
            </a:pPr>
            <a:endParaRPr lang="en-GB" altLang="en-US" sz="2400" dirty="0"/>
          </a:p>
          <a:p>
            <a:pPr>
              <a:buNone/>
            </a:pPr>
            <a:r>
              <a:rPr lang="en-GB" altLang="en-US" sz="2400" dirty="0"/>
              <a:t>It recommends achieving Value for Money through:</a:t>
            </a:r>
            <a:endParaRPr lang="en-GB" altLang="en-US" sz="2400" dirty="0">
              <a:cs typeface="Calibri"/>
            </a:endParaRPr>
          </a:p>
          <a:p>
            <a:pPr>
              <a:buNone/>
            </a:pPr>
            <a:endParaRPr lang="en-GB" altLang="en-US" sz="2400" dirty="0"/>
          </a:p>
          <a:p>
            <a:r>
              <a:rPr lang="en-GB" altLang="en-US" sz="2400" dirty="0"/>
              <a:t>A three-fold challenge to: utilise competition; manage risk; use 'innovative ways of procurement‘</a:t>
            </a:r>
          </a:p>
          <a:p>
            <a:pPr>
              <a:buFont typeface="Arial" panose="020B0604020202020204" pitchFamily="34" charset="0"/>
              <a:buNone/>
            </a:pPr>
            <a:endParaRPr lang="en-GB" altLang="en-US" sz="2400" dirty="0"/>
          </a:p>
          <a:p>
            <a:r>
              <a:rPr lang="en-GB" altLang="en-US" sz="2400" dirty="0"/>
              <a:t>Drawing on electronic procurement tools and best practice</a:t>
            </a:r>
          </a:p>
          <a:p>
            <a:endParaRPr lang="en-GB" altLang="en-US" sz="2400" dirty="0"/>
          </a:p>
          <a:p>
            <a:r>
              <a:rPr lang="en-GB" altLang="en-US" sz="2400" dirty="0"/>
              <a:t>Using a range of tools to promote and ensure financial efficiency gains</a:t>
            </a:r>
          </a:p>
          <a:p>
            <a:pPr>
              <a:buNone/>
            </a:pPr>
            <a:endParaRPr lang="en-GB" altLang="en-US" sz="2400" dirty="0"/>
          </a:p>
          <a:p>
            <a:endParaRPr lang="en-GB" dirty="0"/>
          </a:p>
        </p:txBody>
      </p:sp>
    </p:spTree>
    <p:extLst>
      <p:ext uri="{BB962C8B-B14F-4D97-AF65-F5344CB8AC3E}">
        <p14:creationId xmlns:p14="http://schemas.microsoft.com/office/powerpoint/2010/main" val="77075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1519115" y="299803"/>
            <a:ext cx="8229600" cy="1143000"/>
          </a:xfrm>
        </p:spPr>
        <p:txBody>
          <a:bodyPr/>
          <a:lstStyle/>
          <a:p>
            <a:r>
              <a:rPr lang="en-GB" altLang="en-US" sz="3200" b="1" dirty="0"/>
              <a:t>Value for Money can be achieved when:</a:t>
            </a:r>
          </a:p>
        </p:txBody>
      </p:sp>
      <p:sp>
        <p:nvSpPr>
          <p:cNvPr id="47107" name="Content Placeholder 2"/>
          <p:cNvSpPr>
            <a:spLocks noGrp="1"/>
          </p:cNvSpPr>
          <p:nvPr>
            <p:ph idx="1"/>
          </p:nvPr>
        </p:nvSpPr>
        <p:spPr>
          <a:xfrm>
            <a:off x="536158" y="1691722"/>
            <a:ext cx="10641429" cy="5423453"/>
          </a:xfrm>
        </p:spPr>
        <p:txBody>
          <a:bodyPr vert="horz" lIns="91440" tIns="45720" rIns="91440" bIns="45720" rtlCol="0" anchor="t">
            <a:normAutofit/>
          </a:bodyPr>
          <a:lstStyle/>
          <a:p>
            <a:r>
              <a:rPr lang="en-GB" altLang="en-US" sz="2000" b="1" dirty="0"/>
              <a:t>Taking into accounts the costs of the whole length of the contract (including decommissioning); and to account for wider societal and environmental costs of the contract, not just the costs directly relating to the purchaser</a:t>
            </a:r>
            <a:endParaRPr lang="en-GB" altLang="en-US" sz="2000" b="1" dirty="0">
              <a:cs typeface="Calibri"/>
            </a:endParaRPr>
          </a:p>
          <a:p>
            <a:pPr>
              <a:buFont typeface="Arial" panose="020B0604020202020204" pitchFamily="34" charset="0"/>
              <a:buNone/>
            </a:pPr>
            <a:endParaRPr lang="en-GB" altLang="en-US" sz="2000" b="1" dirty="0">
              <a:cs typeface="Calibri"/>
            </a:endParaRPr>
          </a:p>
          <a:p>
            <a:r>
              <a:rPr lang="en-GB" altLang="en-US" sz="2000" b="1" dirty="0"/>
              <a:t>assessment of bids must be based on published and available criteria, and must be relevant to the value and purpose of the contract</a:t>
            </a:r>
            <a:endParaRPr lang="en-GB" altLang="en-US" sz="2000" b="1" dirty="0">
              <a:cs typeface="Calibri"/>
            </a:endParaRPr>
          </a:p>
          <a:p>
            <a:pPr>
              <a:buFont typeface="Arial" panose="020B0604020202020204" pitchFamily="34" charset="0"/>
              <a:buNone/>
            </a:pPr>
            <a:endParaRPr lang="en-GB" altLang="en-US" sz="2000" b="1" dirty="0">
              <a:cs typeface="Calibri"/>
            </a:endParaRPr>
          </a:p>
          <a:p>
            <a:r>
              <a:rPr lang="en-GB" altLang="en-US" sz="2000" b="1" dirty="0"/>
              <a:t>That 'strong competition will generally deliver a Value for Money outcomes', and that where there is lack of market competition to deliver certain services, the contracting body should consider market development activities</a:t>
            </a:r>
            <a:endParaRPr lang="en-GB" altLang="en-US" sz="2000" b="1" dirty="0">
              <a:cs typeface="Calibri"/>
            </a:endParaRPr>
          </a:p>
          <a:p>
            <a:pPr algn="r">
              <a:buFont typeface="Arial" panose="020B0604020202020204" pitchFamily="34" charset="0"/>
              <a:buNone/>
            </a:pPr>
            <a:r>
              <a:rPr lang="en-GB" altLang="en-US" sz="1000" dirty="0">
                <a:hlinkClick r:id="rId3"/>
              </a:rPr>
              <a:t>Source: www.gov.uk</a:t>
            </a:r>
          </a:p>
        </p:txBody>
      </p:sp>
    </p:spTree>
    <p:extLst>
      <p:ext uri="{BB962C8B-B14F-4D97-AF65-F5344CB8AC3E}">
        <p14:creationId xmlns:p14="http://schemas.microsoft.com/office/powerpoint/2010/main" val="58771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500"/>
                                        <p:tgtEl>
                                          <p:spTgt spid="471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7107">
                                            <p:txEl>
                                              <p:pRg st="2" end="2"/>
                                            </p:txEl>
                                          </p:spTgt>
                                        </p:tgtEl>
                                        <p:attrNameLst>
                                          <p:attrName>style.visibility</p:attrName>
                                        </p:attrNameLst>
                                      </p:cBhvr>
                                      <p:to>
                                        <p:strVal val="visible"/>
                                      </p:to>
                                    </p:set>
                                    <p:animEffect transition="in" filter="fade">
                                      <p:cBhvr>
                                        <p:cTn id="12" dur="500"/>
                                        <p:tgtEl>
                                          <p:spTgt spid="4710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7107">
                                            <p:txEl>
                                              <p:pRg st="4" end="4"/>
                                            </p:txEl>
                                          </p:spTgt>
                                        </p:tgtEl>
                                        <p:attrNameLst>
                                          <p:attrName>style.visibility</p:attrName>
                                        </p:attrNameLst>
                                      </p:cBhvr>
                                      <p:to>
                                        <p:strVal val="visible"/>
                                      </p:to>
                                    </p:set>
                                    <p:animEffect transition="in" filter="fade">
                                      <p:cBhvr>
                                        <p:cTn id="17" dur="500"/>
                                        <p:tgtEl>
                                          <p:spTgt spid="4710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7107">
                                            <p:txEl>
                                              <p:pRg st="5" end="5"/>
                                            </p:txEl>
                                          </p:spTgt>
                                        </p:tgtEl>
                                        <p:attrNameLst>
                                          <p:attrName>style.visibility</p:attrName>
                                        </p:attrNameLst>
                                      </p:cBhvr>
                                      <p:to>
                                        <p:strVal val="visible"/>
                                      </p:to>
                                    </p:set>
                                    <p:animEffect transition="in" filter="fade">
                                      <p:cBhvr>
                                        <p:cTn id="22" dur="500"/>
                                        <p:tgtEl>
                                          <p:spTgt spid="471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1085" y="185738"/>
            <a:ext cx="10018713" cy="1208347"/>
          </a:xfrm>
        </p:spPr>
        <p:txBody>
          <a:bodyPr/>
          <a:lstStyle/>
          <a:p>
            <a:r>
              <a:rPr lang="en-GB" b="1" dirty="0"/>
              <a:t>Reasons for Using Performance Indicators</a:t>
            </a:r>
          </a:p>
        </p:txBody>
      </p:sp>
      <p:sp>
        <p:nvSpPr>
          <p:cNvPr id="3" name="Content Placeholder 2"/>
          <p:cNvSpPr>
            <a:spLocks noGrp="1"/>
          </p:cNvSpPr>
          <p:nvPr>
            <p:ph idx="1"/>
          </p:nvPr>
        </p:nvSpPr>
        <p:spPr>
          <a:xfrm>
            <a:off x="584198" y="1577008"/>
            <a:ext cx="10515600" cy="5280992"/>
          </a:xfrm>
        </p:spPr>
        <p:txBody>
          <a:bodyPr vert="horz" lIns="91440" tIns="45720" rIns="91440" bIns="45720" rtlCol="0" anchor="t">
            <a:normAutofit/>
          </a:bodyPr>
          <a:lstStyle/>
          <a:p>
            <a:r>
              <a:rPr lang="en-GB" sz="2000" b="1" dirty="0"/>
              <a:t>During economic uncertainty it is important to ensure business effectiveness and efficiency</a:t>
            </a:r>
            <a:endParaRPr lang="en-GB" sz="2000" b="1" dirty="0">
              <a:cs typeface="Calibri"/>
            </a:endParaRPr>
          </a:p>
          <a:p>
            <a:r>
              <a:rPr lang="en-GB" sz="2000" b="1" dirty="0"/>
              <a:t>Process of continuous monitoring to improve business performance across all key areas</a:t>
            </a:r>
            <a:endParaRPr lang="en-GB" sz="2000" b="1" dirty="0">
              <a:cs typeface="Calibri"/>
            </a:endParaRPr>
          </a:p>
          <a:p>
            <a:r>
              <a:rPr lang="en-GB" sz="2000" b="1" dirty="0"/>
              <a:t>Decision makers need a comprehensive understanding of current performance, as well as being able to identify potential areas for positive improvement</a:t>
            </a:r>
            <a:endParaRPr lang="en-GB" sz="2000" b="1" dirty="0">
              <a:cs typeface="Calibri"/>
            </a:endParaRPr>
          </a:p>
          <a:p>
            <a:r>
              <a:rPr lang="en-GB" sz="2000" b="1" dirty="0"/>
              <a:t>Key performance information provides useful information but cannot be used in isolation – it needs supporting documentation</a:t>
            </a:r>
            <a:r>
              <a:rPr lang="en-GB" b="1" dirty="0"/>
              <a:t> </a:t>
            </a:r>
            <a:endParaRPr lang="en-GB" sz="2000" b="1" dirty="0">
              <a:cs typeface="Calibri"/>
            </a:endParaRPr>
          </a:p>
          <a:p>
            <a:r>
              <a:rPr lang="en-GB" sz="2000" b="1" dirty="0"/>
              <a:t>Can provide an early warning system that a difficulty exists, and if not addressed will lead to a poor result</a:t>
            </a:r>
            <a:endParaRPr lang="en-GB" sz="2000" b="1" dirty="0">
              <a:cs typeface="Calibri"/>
            </a:endParaRPr>
          </a:p>
          <a:p>
            <a:endParaRPr lang="en-GB" dirty="0"/>
          </a:p>
          <a:p>
            <a:endParaRPr lang="en-GB" dirty="0"/>
          </a:p>
        </p:txBody>
      </p:sp>
    </p:spTree>
    <p:extLst>
      <p:ext uri="{BB962C8B-B14F-4D97-AF65-F5344CB8AC3E}">
        <p14:creationId xmlns:p14="http://schemas.microsoft.com/office/powerpoint/2010/main" val="102928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007" y="279647"/>
            <a:ext cx="10018713" cy="1752599"/>
          </a:xfrm>
        </p:spPr>
        <p:txBody>
          <a:bodyPr/>
          <a:lstStyle/>
          <a:p>
            <a:r>
              <a:rPr lang="en-GB" b="1" dirty="0"/>
              <a:t>Application</a:t>
            </a:r>
          </a:p>
        </p:txBody>
      </p:sp>
      <p:sp>
        <p:nvSpPr>
          <p:cNvPr id="3" name="Content Placeholder 2"/>
          <p:cNvSpPr>
            <a:spLocks noGrp="1"/>
          </p:cNvSpPr>
          <p:nvPr>
            <p:ph idx="1"/>
          </p:nvPr>
        </p:nvSpPr>
        <p:spPr>
          <a:xfrm>
            <a:off x="1474305" y="1537793"/>
            <a:ext cx="9372600" cy="5040560"/>
          </a:xfrm>
        </p:spPr>
        <p:txBody>
          <a:bodyPr>
            <a:normAutofit/>
          </a:bodyPr>
          <a:lstStyle/>
          <a:p>
            <a:pPr marL="0" indent="0">
              <a:buNone/>
            </a:pPr>
            <a:r>
              <a:rPr lang="en-GB" altLang="en-US" sz="2400" dirty="0"/>
              <a:t>Can be used across a wide range of services e.g. – private sector focuses on profits</a:t>
            </a:r>
          </a:p>
          <a:p>
            <a:pPr marL="0" indent="0">
              <a:buNone/>
            </a:pPr>
            <a:endParaRPr lang="en-GB" altLang="en-US" sz="2400" dirty="0"/>
          </a:p>
          <a:p>
            <a:pPr marL="0" indent="0">
              <a:buNone/>
            </a:pPr>
            <a:r>
              <a:rPr lang="en-GB" altLang="en-US" sz="2400" b="1" dirty="0"/>
              <a:t>Public Sector:</a:t>
            </a:r>
          </a:p>
          <a:p>
            <a:r>
              <a:rPr lang="en-GB" altLang="en-US" sz="2400" dirty="0"/>
              <a:t>Schools focus on student results</a:t>
            </a:r>
          </a:p>
          <a:p>
            <a:r>
              <a:rPr lang="en-GB" altLang="en-US" sz="2400" dirty="0"/>
              <a:t>Police will focus on reduction of crime</a:t>
            </a:r>
          </a:p>
          <a:p>
            <a:r>
              <a:rPr lang="en-GB" altLang="en-US" sz="2400" dirty="0"/>
              <a:t>The Health Service focuses on reduction of waiting times</a:t>
            </a:r>
          </a:p>
          <a:p>
            <a:r>
              <a:rPr lang="en-GB" altLang="en-US" sz="2400" dirty="0"/>
              <a:t>Fire service focus is reduction of deaths in the home by fire</a:t>
            </a:r>
            <a:endParaRPr lang="en-GB" sz="2400" dirty="0"/>
          </a:p>
        </p:txBody>
      </p:sp>
    </p:spTree>
    <p:extLst>
      <p:ext uri="{BB962C8B-B14F-4D97-AF65-F5344CB8AC3E}">
        <p14:creationId xmlns:p14="http://schemas.microsoft.com/office/powerpoint/2010/main" val="138934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799" y="214312"/>
            <a:ext cx="10018713" cy="1752599"/>
          </a:xfrm>
        </p:spPr>
        <p:txBody>
          <a:bodyPr/>
          <a:lstStyle/>
          <a:p>
            <a:r>
              <a:rPr lang="en-GB" b="1" dirty="0"/>
              <a:t>Targets</a:t>
            </a:r>
          </a:p>
        </p:txBody>
      </p:sp>
      <p:sp>
        <p:nvSpPr>
          <p:cNvPr id="3" name="Content Placeholder 2"/>
          <p:cNvSpPr>
            <a:spLocks noGrp="1"/>
          </p:cNvSpPr>
          <p:nvPr>
            <p:ph idx="1"/>
          </p:nvPr>
        </p:nvSpPr>
        <p:spPr/>
        <p:txBody>
          <a:bodyPr/>
          <a:lstStyle/>
          <a:p>
            <a:pPr marL="0" indent="0">
              <a:buNone/>
            </a:pPr>
            <a:r>
              <a:rPr lang="en-GB" sz="2400" dirty="0"/>
              <a:t>Based on:</a:t>
            </a:r>
          </a:p>
          <a:p>
            <a:r>
              <a:rPr lang="en-GB" sz="2400" dirty="0"/>
              <a:t>Political priorities</a:t>
            </a:r>
          </a:p>
          <a:p>
            <a:r>
              <a:rPr lang="en-GB" sz="2400" dirty="0"/>
              <a:t>Community and customer priorities</a:t>
            </a:r>
          </a:p>
          <a:p>
            <a:r>
              <a:rPr lang="en-GB" sz="2400" dirty="0"/>
              <a:t>Previous performance</a:t>
            </a:r>
          </a:p>
          <a:p>
            <a:r>
              <a:rPr lang="en-GB" sz="2400" dirty="0"/>
              <a:t>Internal comparison with other units</a:t>
            </a:r>
          </a:p>
          <a:p>
            <a:r>
              <a:rPr lang="en-GB" sz="2400" dirty="0"/>
              <a:t>External comparison to identify good practice</a:t>
            </a:r>
          </a:p>
          <a:p>
            <a:endParaRPr lang="en-GB" dirty="0"/>
          </a:p>
        </p:txBody>
      </p:sp>
    </p:spTree>
    <p:extLst>
      <p:ext uri="{BB962C8B-B14F-4D97-AF65-F5344CB8AC3E}">
        <p14:creationId xmlns:p14="http://schemas.microsoft.com/office/powerpoint/2010/main" val="92644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512" y="242888"/>
            <a:ext cx="10018713" cy="1752599"/>
          </a:xfrm>
        </p:spPr>
        <p:txBody>
          <a:bodyPr/>
          <a:lstStyle/>
          <a:p>
            <a:r>
              <a:rPr lang="en-GB" b="1" dirty="0"/>
              <a:t>Targets Can Be:</a:t>
            </a:r>
          </a:p>
        </p:txBody>
      </p:sp>
      <p:sp>
        <p:nvSpPr>
          <p:cNvPr id="3" name="Content Placeholder 2"/>
          <p:cNvSpPr>
            <a:spLocks noGrp="1"/>
          </p:cNvSpPr>
          <p:nvPr>
            <p:ph idx="1"/>
          </p:nvPr>
        </p:nvSpPr>
        <p:spPr>
          <a:xfrm>
            <a:off x="690836" y="1659834"/>
            <a:ext cx="10971213" cy="4528931"/>
          </a:xfrm>
        </p:spPr>
        <p:txBody>
          <a:bodyPr>
            <a:normAutofit/>
          </a:bodyPr>
          <a:lstStyle/>
          <a:p>
            <a:r>
              <a:rPr lang="en-GB" sz="2400" dirty="0"/>
              <a:t>All the time targets – service delivery</a:t>
            </a:r>
          </a:p>
          <a:p>
            <a:r>
              <a:rPr lang="en-GB" sz="2400" dirty="0"/>
              <a:t>% achievement targets – level of performance against a standard</a:t>
            </a:r>
          </a:p>
          <a:p>
            <a:r>
              <a:rPr lang="en-GB" sz="2400" dirty="0"/>
              <a:t>Qualitative targets – what level of service to expect</a:t>
            </a:r>
          </a:p>
          <a:p>
            <a:r>
              <a:rPr lang="en-GB" sz="2400" dirty="0"/>
              <a:t>Time-bound targets – one off promises for a certain area</a:t>
            </a:r>
          </a:p>
          <a:p>
            <a:r>
              <a:rPr lang="en-GB" sz="2400" dirty="0"/>
              <a:t>National, regional or family targets – by demographics</a:t>
            </a:r>
          </a:p>
          <a:p>
            <a:r>
              <a:rPr lang="en-GB" sz="2400" dirty="0"/>
              <a:t>Always SMART: </a:t>
            </a:r>
          </a:p>
          <a:p>
            <a:pPr marL="0" indent="0">
              <a:buNone/>
            </a:pPr>
            <a:r>
              <a:rPr lang="en-GB" sz="2400" dirty="0"/>
              <a:t>	Specific; measurable; achievable; relevant and timely</a:t>
            </a:r>
          </a:p>
          <a:p>
            <a:endParaRPr lang="en-GB" dirty="0"/>
          </a:p>
        </p:txBody>
      </p:sp>
    </p:spTree>
    <p:extLst>
      <p:ext uri="{BB962C8B-B14F-4D97-AF65-F5344CB8AC3E}">
        <p14:creationId xmlns:p14="http://schemas.microsoft.com/office/powerpoint/2010/main" val="1923941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494675"/>
            <a:ext cx="10018713" cy="1752599"/>
          </a:xfrm>
        </p:spPr>
        <p:txBody>
          <a:bodyPr/>
          <a:lstStyle/>
          <a:p>
            <a:r>
              <a:rPr lang="en-GB" b="1" dirty="0"/>
              <a:t>General Characteristics:</a:t>
            </a:r>
          </a:p>
        </p:txBody>
      </p:sp>
      <p:sp>
        <p:nvSpPr>
          <p:cNvPr id="3" name="Content Placeholder 2"/>
          <p:cNvSpPr>
            <a:spLocks noGrp="1"/>
          </p:cNvSpPr>
          <p:nvPr>
            <p:ph idx="1"/>
          </p:nvPr>
        </p:nvSpPr>
        <p:spPr>
          <a:xfrm>
            <a:off x="572083" y="1469037"/>
            <a:ext cx="10760481" cy="5388964"/>
          </a:xfrm>
        </p:spPr>
        <p:txBody>
          <a:bodyPr vert="horz" lIns="91440" tIns="45720" rIns="91440" bIns="45720" rtlCol="0" anchor="t">
            <a:normAutofit/>
          </a:bodyPr>
          <a:lstStyle/>
          <a:p>
            <a:endParaRPr lang="en-GB" sz="2000" dirty="0"/>
          </a:p>
          <a:p>
            <a:r>
              <a:rPr lang="en-GB" sz="2000" b="1" dirty="0">
                <a:solidFill>
                  <a:srgbClr val="FF0000"/>
                </a:solidFill>
              </a:rPr>
              <a:t>Relevant </a:t>
            </a:r>
            <a:r>
              <a:rPr lang="en-GB" sz="2000" b="1" dirty="0"/>
              <a:t>– to organisation/users and those providing the information e.g. average waiting time better for user than number of people on the waiting list</a:t>
            </a:r>
            <a:endParaRPr lang="en-GB" sz="2000" b="1">
              <a:cs typeface="Calibri"/>
            </a:endParaRPr>
          </a:p>
          <a:p>
            <a:r>
              <a:rPr lang="en-GB" sz="2000" b="1" dirty="0">
                <a:solidFill>
                  <a:srgbClr val="FF0000"/>
                </a:solidFill>
              </a:rPr>
              <a:t>Clear definition</a:t>
            </a:r>
            <a:r>
              <a:rPr lang="en-GB" sz="2000" b="1" dirty="0"/>
              <a:t> – to ensure consistent collection – use of existing definitions e.g. % of patients seen within 30 minutes – what happens if they are late arriving, or need other tests first?</a:t>
            </a:r>
            <a:r>
              <a:rPr lang="en-GB" b="1" dirty="0"/>
              <a:t> </a:t>
            </a:r>
            <a:endParaRPr lang="en-GB" sz="2000" b="1">
              <a:cs typeface="Calibri"/>
            </a:endParaRPr>
          </a:p>
          <a:p>
            <a:r>
              <a:rPr lang="en-GB" sz="2000" b="1" dirty="0">
                <a:solidFill>
                  <a:srgbClr val="FF0000"/>
                </a:solidFill>
              </a:rPr>
              <a:t>Easy to understand</a:t>
            </a:r>
            <a:r>
              <a:rPr lang="en-GB" sz="2000" b="1" dirty="0"/>
              <a:t> and use e.g. % of female teachers better than full time equivalent teachers per 1000 population </a:t>
            </a:r>
            <a:endParaRPr lang="en-GB" sz="2000" b="1" dirty="0">
              <a:cs typeface="Calibri"/>
            </a:endParaRPr>
          </a:p>
          <a:p>
            <a:r>
              <a:rPr lang="en-GB" sz="2000" b="1" dirty="0">
                <a:solidFill>
                  <a:srgbClr val="FF0000"/>
                </a:solidFill>
              </a:rPr>
              <a:t>Comparable</a:t>
            </a:r>
            <a:r>
              <a:rPr lang="en-GB" sz="2000" b="1" dirty="0"/>
              <a:t> – on consistent basis between organisations and over time e.g. numbers of visitors to a museum would work locally but not comparing with other areas given differing sizes and area etc.</a:t>
            </a:r>
            <a:endParaRPr lang="en-GB" sz="2000" b="1" dirty="0">
              <a:cs typeface="Calibri"/>
            </a:endParaRPr>
          </a:p>
          <a:p>
            <a:r>
              <a:rPr lang="en-GB" sz="2000" b="1" dirty="0">
                <a:solidFill>
                  <a:srgbClr val="FF0000"/>
                </a:solidFill>
              </a:rPr>
              <a:t>Verifiable</a:t>
            </a:r>
            <a:r>
              <a:rPr lang="en-GB" sz="2000" b="1" dirty="0"/>
              <a:t> – robust collection systems to allow aggregation and disaggregation so that recalculation can take place.  Documentary evidence available.  Allocating a ‘named official’ to review a planning application – better to provide a name so that samples can be checked.</a:t>
            </a:r>
            <a:endParaRPr lang="en-GB" sz="2000" b="1" dirty="0">
              <a:cs typeface="Calibri"/>
            </a:endParaRPr>
          </a:p>
          <a:p>
            <a:r>
              <a:rPr lang="en-GB" sz="2000" b="1" dirty="0">
                <a:solidFill>
                  <a:srgbClr val="FF0000"/>
                </a:solidFill>
              </a:rPr>
              <a:t>Cost Effective</a:t>
            </a:r>
            <a:r>
              <a:rPr lang="en-GB" sz="2000" b="1" dirty="0"/>
              <a:t> – on information already available</a:t>
            </a:r>
            <a:endParaRPr lang="en-GB" sz="2000" b="1" dirty="0">
              <a:cs typeface="Calibri"/>
            </a:endParaRPr>
          </a:p>
          <a:p>
            <a:endParaRPr lang="en-GB" b="1" dirty="0">
              <a:cs typeface="Calibri"/>
            </a:endParaRPr>
          </a:p>
          <a:p>
            <a:endParaRPr lang="en-GB" dirty="0"/>
          </a:p>
        </p:txBody>
      </p:sp>
    </p:spTree>
    <p:extLst>
      <p:ext uri="{BB962C8B-B14F-4D97-AF65-F5344CB8AC3E}">
        <p14:creationId xmlns:p14="http://schemas.microsoft.com/office/powerpoint/2010/main" val="140890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374754"/>
            <a:ext cx="10018713" cy="1752599"/>
          </a:xfrm>
        </p:spPr>
        <p:txBody>
          <a:bodyPr/>
          <a:lstStyle/>
          <a:p>
            <a:r>
              <a:rPr lang="en-GB" b="1" dirty="0"/>
              <a:t>General Characteristics Cont.</a:t>
            </a:r>
          </a:p>
        </p:txBody>
      </p:sp>
      <p:sp>
        <p:nvSpPr>
          <p:cNvPr id="3" name="Content Placeholder 2"/>
          <p:cNvSpPr>
            <a:spLocks noGrp="1"/>
          </p:cNvSpPr>
          <p:nvPr>
            <p:ph idx="1"/>
          </p:nvPr>
        </p:nvSpPr>
        <p:spPr>
          <a:xfrm>
            <a:off x="652247" y="1623553"/>
            <a:ext cx="10018713" cy="5072270"/>
          </a:xfrm>
        </p:spPr>
        <p:txBody>
          <a:bodyPr vert="horz" lIns="91440" tIns="45720" rIns="91440" bIns="45720" rtlCol="0" anchor="t">
            <a:normAutofit/>
          </a:bodyPr>
          <a:lstStyle/>
          <a:p>
            <a:endParaRPr lang="en-GB" b="1" dirty="0">
              <a:solidFill>
                <a:srgbClr val="FF0000"/>
              </a:solidFill>
            </a:endParaRPr>
          </a:p>
          <a:p>
            <a:r>
              <a:rPr lang="en-GB" sz="2000" b="1" dirty="0">
                <a:solidFill>
                  <a:srgbClr val="FF0000"/>
                </a:solidFill>
              </a:rPr>
              <a:t>Unambiguous</a:t>
            </a:r>
            <a:r>
              <a:rPr lang="en-GB" sz="2000" b="1" dirty="0"/>
              <a:t> – must be clear whether the indicator value represents an improvement or deterioration in service – use of targets. </a:t>
            </a:r>
            <a:endParaRPr lang="en-US" b="1">
              <a:cs typeface="Calibri"/>
            </a:endParaRPr>
          </a:p>
          <a:p>
            <a:r>
              <a:rPr lang="en-GB" sz="2000" b="1" dirty="0">
                <a:solidFill>
                  <a:srgbClr val="FF0000"/>
                </a:solidFill>
              </a:rPr>
              <a:t>Attributable</a:t>
            </a:r>
            <a:r>
              <a:rPr lang="en-GB" sz="2000" b="1" dirty="0"/>
              <a:t> – should be within service managers control e.g. variance between budget and actual spending – if they are the budget holders</a:t>
            </a:r>
            <a:endParaRPr lang="en-GB" b="1" dirty="0">
              <a:cs typeface="Calibri"/>
            </a:endParaRPr>
          </a:p>
          <a:p>
            <a:r>
              <a:rPr lang="en-GB" sz="2000" b="1" dirty="0">
                <a:solidFill>
                  <a:srgbClr val="FF0000"/>
                </a:solidFill>
              </a:rPr>
              <a:t>Responsive </a:t>
            </a:r>
            <a:r>
              <a:rPr lang="en-GB" sz="2000" b="1" dirty="0"/>
              <a:t>– to change e.g. % of staff complying with IIP is better than has the organisation achieved IIP status – so yes or no.</a:t>
            </a:r>
            <a:endParaRPr lang="en-GB" sz="2000" b="1" dirty="0">
              <a:cs typeface="Calibri"/>
            </a:endParaRPr>
          </a:p>
          <a:p>
            <a:endParaRPr lang="en-GB" dirty="0"/>
          </a:p>
        </p:txBody>
      </p:sp>
    </p:spTree>
    <p:extLst>
      <p:ext uri="{BB962C8B-B14F-4D97-AF65-F5344CB8AC3E}">
        <p14:creationId xmlns:p14="http://schemas.microsoft.com/office/powerpoint/2010/main" val="4103682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1828" y="524656"/>
            <a:ext cx="10018713" cy="1752599"/>
          </a:xfrm>
        </p:spPr>
        <p:txBody>
          <a:bodyPr/>
          <a:lstStyle/>
          <a:p>
            <a:r>
              <a:rPr lang="en-GB" b="1" dirty="0"/>
              <a:t>General Characteristics Cont.</a:t>
            </a:r>
          </a:p>
        </p:txBody>
      </p:sp>
      <p:sp>
        <p:nvSpPr>
          <p:cNvPr id="3" name="Content Placeholder 2"/>
          <p:cNvSpPr>
            <a:spLocks noGrp="1"/>
          </p:cNvSpPr>
          <p:nvPr>
            <p:ph idx="1"/>
          </p:nvPr>
        </p:nvSpPr>
        <p:spPr>
          <a:xfrm>
            <a:off x="594677" y="2037412"/>
            <a:ext cx="10018713" cy="4475923"/>
          </a:xfrm>
        </p:spPr>
        <p:txBody>
          <a:bodyPr vert="horz" lIns="91440" tIns="45720" rIns="91440" bIns="45720" rtlCol="0" anchor="t">
            <a:normAutofit/>
          </a:bodyPr>
          <a:lstStyle/>
          <a:p>
            <a:r>
              <a:rPr lang="en-GB" sz="2000" b="1" dirty="0">
                <a:solidFill>
                  <a:srgbClr val="FF0000"/>
                </a:solidFill>
              </a:rPr>
              <a:t>Avoid perverse incentives </a:t>
            </a:r>
            <a:r>
              <a:rPr lang="en-GB" sz="2000" b="1" dirty="0"/>
              <a:t>– what behaviour will the indicator encourage e.g. where PI’s can be moved to other departments or just not measured.  Should not be open to easy manipulation</a:t>
            </a:r>
            <a:r>
              <a:rPr lang="en-GB" b="1" dirty="0"/>
              <a:t> </a:t>
            </a:r>
            <a:endParaRPr lang="en-GB" sz="2000" b="1" dirty="0">
              <a:cs typeface="Calibri"/>
            </a:endParaRPr>
          </a:p>
          <a:p>
            <a:r>
              <a:rPr lang="en-GB" sz="2000" b="1" dirty="0">
                <a:solidFill>
                  <a:srgbClr val="FF0000"/>
                </a:solidFill>
              </a:rPr>
              <a:t>Allow innovation</a:t>
            </a:r>
            <a:r>
              <a:rPr lang="en-GB" sz="2000" b="1" dirty="0"/>
              <a:t> – should not deter the organisations from coming up with alternatives to improve service e.g. street cleaning – a set number of times irrespective of litter in streets</a:t>
            </a:r>
            <a:endParaRPr lang="en-GB" sz="2000" b="1">
              <a:cs typeface="Calibri"/>
            </a:endParaRPr>
          </a:p>
          <a:p>
            <a:endParaRPr lang="en-GB" b="1" dirty="0">
              <a:cs typeface="Calibri" panose="020F0502020204030204"/>
            </a:endParaRPr>
          </a:p>
          <a:p>
            <a:r>
              <a:rPr lang="en-GB" b="1" dirty="0">
                <a:solidFill>
                  <a:srgbClr val="FF0000"/>
                </a:solidFill>
                <a:ea typeface="+mn-lt"/>
                <a:cs typeface="+mn-lt"/>
              </a:rPr>
              <a:t>Statistically valid </a:t>
            </a:r>
            <a:r>
              <a:rPr lang="en-GB" b="1" dirty="0">
                <a:ea typeface="+mn-lt"/>
                <a:cs typeface="+mn-lt"/>
              </a:rPr>
              <a:t>– sample size e.g. no of deaths due to fire in a year could be small in some brigades but would be subject to random fluctuations -  a five tear moving average would reveal trends more robustly.</a:t>
            </a:r>
            <a:endParaRPr lang="en-GB" dirty="0">
              <a:ea typeface="+mn-lt"/>
              <a:cs typeface="+mn-lt"/>
            </a:endParaRPr>
          </a:p>
          <a:p>
            <a:r>
              <a:rPr lang="en-GB" b="1" dirty="0">
                <a:solidFill>
                  <a:srgbClr val="FF0000"/>
                </a:solidFill>
                <a:ea typeface="+mn-lt"/>
                <a:cs typeface="+mn-lt"/>
              </a:rPr>
              <a:t>Timely </a:t>
            </a:r>
            <a:r>
              <a:rPr lang="en-GB" b="1" dirty="0">
                <a:ea typeface="+mn-lt"/>
                <a:cs typeface="+mn-lt"/>
              </a:rPr>
              <a:t>– depends on how often the information is required e.g. weekly/monthly for managers; annually for strategic/long-term purposes</a:t>
            </a:r>
            <a:endParaRPr lang="en-GB" dirty="0">
              <a:ea typeface="+mn-lt"/>
              <a:cs typeface="+mn-lt"/>
            </a:endParaRPr>
          </a:p>
          <a:p>
            <a:endParaRPr lang="en-GB" b="1" dirty="0">
              <a:cs typeface="Calibri" panose="020F0502020204030204"/>
            </a:endParaRPr>
          </a:p>
          <a:p>
            <a:pPr marL="0" indent="0">
              <a:buNone/>
            </a:pPr>
            <a:endParaRPr lang="en-GB" b="1" dirty="0">
              <a:cs typeface="Calibri" panose="020F0502020204030204"/>
            </a:endParaRPr>
          </a:p>
        </p:txBody>
      </p:sp>
    </p:spTree>
    <p:extLst>
      <p:ext uri="{BB962C8B-B14F-4D97-AF65-F5344CB8AC3E}">
        <p14:creationId xmlns:p14="http://schemas.microsoft.com/office/powerpoint/2010/main" val="111610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7907" y="1860787"/>
            <a:ext cx="8463619" cy="3880773"/>
          </a:xfrm>
        </p:spPr>
        <p:txBody>
          <a:bodyPr/>
          <a:lstStyle/>
          <a:p>
            <a:r>
              <a:rPr lang="en-GB" sz="2400" dirty="0"/>
              <a:t>If you want to read more about VFM – here is a link to:</a:t>
            </a:r>
          </a:p>
          <a:p>
            <a:pPr marL="0" indent="0">
              <a:buNone/>
            </a:pPr>
            <a:r>
              <a:rPr lang="en-GB" sz="2400" dirty="0"/>
              <a:t>VFM in Public Sector Corporate Services – A Joint Project by UK Public Sector Audit Agencies -  2007</a:t>
            </a:r>
          </a:p>
          <a:p>
            <a:endParaRPr lang="en-GB" sz="2400" dirty="0"/>
          </a:p>
          <a:p>
            <a:pPr marL="0" indent="0">
              <a:buNone/>
            </a:pPr>
            <a:r>
              <a:rPr lang="en-GB" sz="2400" dirty="0">
                <a:hlinkClick r:id="rId2"/>
              </a:rPr>
              <a:t>https://www.nao.org.uk/wp-content/uploads/2007/05/0607vfm_corporateservices.pdf</a:t>
            </a:r>
            <a:endParaRPr lang="en-GB" sz="2400" dirty="0"/>
          </a:p>
          <a:p>
            <a:pPr marL="0" indent="0">
              <a:buNone/>
            </a:pPr>
            <a:endParaRPr lang="en-GB" dirty="0"/>
          </a:p>
          <a:p>
            <a:endParaRPr lang="en-GB" dirty="0">
              <a:hlinkClick r:id="rId3"/>
            </a:endParaRPr>
          </a:p>
          <a:p>
            <a:pPr marL="0" indent="0">
              <a:buNone/>
            </a:pPr>
            <a:endParaRPr lang="en-GB" dirty="0">
              <a:hlinkClick r:id="rId3"/>
            </a:endParaRPr>
          </a:p>
          <a:p>
            <a:endParaRPr lang="en-GB" dirty="0"/>
          </a:p>
          <a:p>
            <a:endParaRPr lang="en-GB" dirty="0"/>
          </a:p>
          <a:p>
            <a:endParaRPr lang="en-GB" dirty="0"/>
          </a:p>
        </p:txBody>
      </p:sp>
    </p:spTree>
    <p:extLst>
      <p:ext uri="{BB962C8B-B14F-4D97-AF65-F5344CB8AC3E}">
        <p14:creationId xmlns:p14="http://schemas.microsoft.com/office/powerpoint/2010/main" val="346311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A4B06-1AA5-4CFA-855C-5E20C9B61342}"/>
              </a:ext>
            </a:extLst>
          </p:cNvPr>
          <p:cNvSpPr>
            <a:spLocks noGrp="1"/>
          </p:cNvSpPr>
          <p:nvPr>
            <p:ph type="title"/>
          </p:nvPr>
        </p:nvSpPr>
        <p:spPr>
          <a:xfrm>
            <a:off x="1757180" y="2768600"/>
            <a:ext cx="8463617" cy="1320800"/>
          </a:xfrm>
        </p:spPr>
        <p:txBody>
          <a:bodyPr/>
          <a:lstStyle/>
          <a:p>
            <a:pPr algn="ctr"/>
            <a:r>
              <a:rPr lang="en-GB" dirty="0">
                <a:solidFill>
                  <a:srgbClr val="FF0000"/>
                </a:solidFill>
              </a:rPr>
              <a:t>If the Ethics are breached there are consequences!!</a:t>
            </a:r>
          </a:p>
        </p:txBody>
      </p:sp>
      <p:sp>
        <p:nvSpPr>
          <p:cNvPr id="3" name="Content Placeholder 2">
            <a:extLst>
              <a:ext uri="{FF2B5EF4-FFF2-40B4-BE49-F238E27FC236}">
                <a16:creationId xmlns:a16="http://schemas.microsoft.com/office/drawing/2014/main" id="{A2A1D91F-E78F-4DE3-8F4C-56D41372BA89}"/>
              </a:ext>
            </a:extLst>
          </p:cNvPr>
          <p:cNvSpPr>
            <a:spLocks noGrp="1"/>
          </p:cNvSpPr>
          <p:nvPr>
            <p:ph idx="1"/>
          </p:nvPr>
        </p:nvSpPr>
        <p:spPr>
          <a:xfrm>
            <a:off x="812799" y="5561351"/>
            <a:ext cx="8463619" cy="480012"/>
          </a:xfrm>
        </p:spPr>
        <p:txBody>
          <a:bodyPr/>
          <a:lstStyle/>
          <a:p>
            <a:pPr marL="0" indent="0">
              <a:buNone/>
            </a:pPr>
            <a:endParaRPr lang="en-GB" dirty="0"/>
          </a:p>
        </p:txBody>
      </p:sp>
    </p:spTree>
    <p:extLst>
      <p:ext uri="{BB962C8B-B14F-4D97-AF65-F5344CB8AC3E}">
        <p14:creationId xmlns:p14="http://schemas.microsoft.com/office/powerpoint/2010/main" val="4008264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1B95A-3D47-4AAB-BCBF-394CB7F5CA00}"/>
              </a:ext>
            </a:extLst>
          </p:cNvPr>
          <p:cNvSpPr>
            <a:spLocks noGrp="1"/>
          </p:cNvSpPr>
          <p:nvPr>
            <p:ph type="title"/>
          </p:nvPr>
        </p:nvSpPr>
        <p:spPr>
          <a:xfrm>
            <a:off x="838200" y="365125"/>
            <a:ext cx="10515600" cy="1325563"/>
          </a:xfrm>
        </p:spPr>
        <p:txBody>
          <a:bodyPr>
            <a:normAutofit/>
          </a:bodyPr>
          <a:lstStyle/>
          <a:p>
            <a:r>
              <a:rPr lang="en-US">
                <a:cs typeface="Calibri Light"/>
              </a:rPr>
              <a:t>What can possibly go wrong.......</a:t>
            </a:r>
            <a:endParaRPr lang="en-US" dirty="0">
              <a:cs typeface="Calibri Light"/>
            </a:endParaRPr>
          </a:p>
        </p:txBody>
      </p:sp>
      <p:graphicFrame>
        <p:nvGraphicFramePr>
          <p:cNvPr id="7" name="Diagram 7">
            <a:extLst>
              <a:ext uri="{FF2B5EF4-FFF2-40B4-BE49-F238E27FC236}">
                <a16:creationId xmlns:a16="http://schemas.microsoft.com/office/drawing/2014/main" id="{CACA50F2-C23E-432D-9D61-6996FF542091}"/>
              </a:ext>
            </a:extLst>
          </p:cNvPr>
          <p:cNvGraphicFramePr/>
          <p:nvPr>
            <p:extLst>
              <p:ext uri="{D42A27DB-BD31-4B8C-83A1-F6EECF244321}">
                <p14:modId xmlns:p14="http://schemas.microsoft.com/office/powerpoint/2010/main" val="12214799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42148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F1D3C-35A4-41B1-9B7D-795DEBB21B0C}"/>
              </a:ext>
            </a:extLst>
          </p:cNvPr>
          <p:cNvSpPr>
            <a:spLocks noGrp="1"/>
          </p:cNvSpPr>
          <p:nvPr>
            <p:ph type="title"/>
          </p:nvPr>
        </p:nvSpPr>
        <p:spPr/>
        <p:txBody>
          <a:bodyPr/>
          <a:lstStyle/>
          <a:p>
            <a:endParaRPr lang="en-US"/>
          </a:p>
        </p:txBody>
      </p:sp>
      <p:pic>
        <p:nvPicPr>
          <p:cNvPr id="4" name="Picture 4">
            <a:hlinkClick r:id="" action="ppaction://media"/>
            <a:extLst>
              <a:ext uri="{FF2B5EF4-FFF2-40B4-BE49-F238E27FC236}">
                <a16:creationId xmlns:a16="http://schemas.microsoft.com/office/drawing/2014/main" id="{88CD69F5-095F-45E0-9081-2F4EDD0D9AB9}"/>
              </a:ext>
            </a:extLst>
          </p:cNvPr>
          <p:cNvPicPr>
            <a:picLocks noGrp="1" noRot="1" noChangeAspect="1"/>
          </p:cNvPicPr>
          <p:nvPr>
            <p:ph idx="1"/>
            <a:videoFile r:link="rId1"/>
          </p:nvPr>
        </p:nvPicPr>
        <p:blipFill>
          <a:blip r:embed="rId3"/>
          <a:stretch>
            <a:fillRect/>
          </a:stretch>
        </p:blipFill>
        <p:spPr>
          <a:xfrm>
            <a:off x="-93945" y="794"/>
            <a:ext cx="12394802" cy="7045687"/>
          </a:xfrm>
        </p:spPr>
      </p:pic>
    </p:spTree>
    <p:extLst>
      <p:ext uri="{BB962C8B-B14F-4D97-AF65-F5344CB8AC3E}">
        <p14:creationId xmlns:p14="http://schemas.microsoft.com/office/powerpoint/2010/main" val="2531480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25226-1429-4ED2-AE4F-3378EFC174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C86533-0E1E-48D9-B4A3-A4E6199C4410}"/>
              </a:ext>
            </a:extLst>
          </p:cNvPr>
          <p:cNvSpPr>
            <a:spLocks noGrp="1"/>
          </p:cNvSpPr>
          <p:nvPr>
            <p:ph idx="1"/>
          </p:nvPr>
        </p:nvSpPr>
        <p:spPr/>
        <p:txBody>
          <a:bodyPr vert="horz" lIns="91440" tIns="45720" rIns="91440" bIns="45720" rtlCol="0" anchor="t">
            <a:normAutofit/>
          </a:bodyPr>
          <a:lstStyle/>
          <a:p>
            <a:pPr marL="0" indent="0" algn="ctr">
              <a:buNone/>
            </a:pPr>
            <a:endParaRPr lang="en-GB" sz="3600" dirty="0"/>
          </a:p>
          <a:p>
            <a:pPr marL="0" indent="0" algn="ctr">
              <a:buNone/>
            </a:pPr>
            <a:endParaRPr lang="en-GB" sz="3600" dirty="0">
              <a:solidFill>
                <a:srgbClr val="FF0000"/>
              </a:solidFill>
            </a:endParaRPr>
          </a:p>
          <a:p>
            <a:pPr marL="0" indent="0" algn="ctr">
              <a:buNone/>
            </a:pPr>
            <a:r>
              <a:rPr lang="en-GB" sz="3600" dirty="0">
                <a:solidFill>
                  <a:srgbClr val="FF0000"/>
                </a:solidFill>
              </a:rPr>
              <a:t>Any Questions?</a:t>
            </a:r>
            <a:endParaRPr lang="en-GB" dirty="0"/>
          </a:p>
        </p:txBody>
      </p:sp>
    </p:spTree>
    <p:extLst>
      <p:ext uri="{BB962C8B-B14F-4D97-AF65-F5344CB8AC3E}">
        <p14:creationId xmlns:p14="http://schemas.microsoft.com/office/powerpoint/2010/main" val="37468639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218</TotalTime>
  <Words>3069</Words>
  <Application>Microsoft Office PowerPoint</Application>
  <PresentationFormat>Widescreen</PresentationFormat>
  <Paragraphs>262</Paragraphs>
  <Slides>38</Slides>
  <Notes>19</Notes>
  <HiddenSlides>0</HiddenSlides>
  <MMClips>3</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Accountability in the Public Sector</vt:lpstr>
      <vt:lpstr>Sources of Finance – Public Sector</vt:lpstr>
      <vt:lpstr>DIRECT and INDIRECT Taxes</vt:lpstr>
      <vt:lpstr>Progressive/Regressive Taxes</vt:lpstr>
      <vt:lpstr>Other Forms of Income</vt:lpstr>
      <vt:lpstr>Private Sector Sources</vt:lpstr>
      <vt:lpstr>Alternative ways of providing public services?</vt:lpstr>
      <vt:lpstr>The Private Finance Initiative</vt:lpstr>
      <vt:lpstr>PowerPoint Presentation</vt:lpstr>
      <vt:lpstr>Purpose of Private Finance Initiatives</vt:lpstr>
      <vt:lpstr>PowerPoint Presentation</vt:lpstr>
      <vt:lpstr>What are the benefits?</vt:lpstr>
      <vt:lpstr>Process</vt:lpstr>
      <vt:lpstr>Government &amp; PFI</vt:lpstr>
      <vt:lpstr>Some facts</vt:lpstr>
      <vt:lpstr>Advantages compared to Conventional Funding</vt:lpstr>
      <vt:lpstr>Nature of Risks</vt:lpstr>
      <vt:lpstr>Some Disadvantages</vt:lpstr>
      <vt:lpstr>Conclusions</vt:lpstr>
      <vt:lpstr>Is there a future?</vt:lpstr>
      <vt:lpstr>PowerPoint Presentation</vt:lpstr>
      <vt:lpstr>The Ethics are Important!!!</vt:lpstr>
      <vt:lpstr>Example!</vt:lpstr>
      <vt:lpstr>PowerPoint Presentation</vt:lpstr>
      <vt:lpstr>VFM in Procurement Services</vt:lpstr>
      <vt:lpstr>Value for Money can be achieved when:</vt:lpstr>
      <vt:lpstr>Reasons for Using Performance Indicators</vt:lpstr>
      <vt:lpstr>Application</vt:lpstr>
      <vt:lpstr>Targets</vt:lpstr>
      <vt:lpstr>Targets Can Be:</vt:lpstr>
      <vt:lpstr>General Characteristics:</vt:lpstr>
      <vt:lpstr>General Characteristics Cont.</vt:lpstr>
      <vt:lpstr>General Characteristics Cont.</vt:lpstr>
      <vt:lpstr>PowerPoint Presentation</vt:lpstr>
      <vt:lpstr>If the Ethics are breached there are consequences!!</vt:lpstr>
      <vt:lpstr>What can possibly go wrong.......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Accountability in the Public Sector</dc:title>
  <dc:creator>Liz Moffat</dc:creator>
  <cp:lastModifiedBy>Peter Doyle</cp:lastModifiedBy>
  <cp:revision>194</cp:revision>
  <cp:lastPrinted>2017-01-27T12:08:18Z</cp:lastPrinted>
  <dcterms:created xsi:type="dcterms:W3CDTF">2016-03-24T12:40:55Z</dcterms:created>
  <dcterms:modified xsi:type="dcterms:W3CDTF">2020-02-24T14:44:07Z</dcterms:modified>
</cp:coreProperties>
</file>