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68" r:id="rId2"/>
    <p:sldId id="256" r:id="rId3"/>
    <p:sldId id="257" r:id="rId4"/>
    <p:sldId id="258" r:id="rId5"/>
    <p:sldId id="267" r:id="rId6"/>
    <p:sldId id="264" r:id="rId7"/>
    <p:sldId id="259" r:id="rId8"/>
    <p:sldId id="265" r:id="rId9"/>
    <p:sldId id="260" r:id="rId10"/>
    <p:sldId id="261" r:id="rId11"/>
    <p:sldId id="262" r:id="rId12"/>
    <p:sldId id="266"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5" autoAdjust="0"/>
    <p:restoredTop sz="65480" autoAdjust="0"/>
  </p:normalViewPr>
  <p:slideViewPr>
    <p:cSldViewPr snapToGrid="0">
      <p:cViewPr varScale="1">
        <p:scale>
          <a:sx n="41" d="100"/>
          <a:sy n="41" d="100"/>
        </p:scale>
        <p:origin x="1552" y="20"/>
      </p:cViewPr>
      <p:guideLst/>
    </p:cSldViewPr>
  </p:slideViewPr>
  <p:notesTextViewPr>
    <p:cViewPr>
      <p:scale>
        <a:sx n="150" d="100"/>
        <a:sy n="15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19036E-4940-4124-934C-66051E045929}"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27B83937-BE42-4C49-B537-D46C97DB8253}">
      <dgm:prSet phldrT="[Text]"/>
      <dgm:spPr/>
      <dgm:t>
        <a:bodyPr/>
        <a:lstStyle/>
        <a:p>
          <a:r>
            <a:rPr lang="en-US" dirty="0"/>
            <a:t>Board of directors</a:t>
          </a:r>
        </a:p>
      </dgm:t>
    </dgm:pt>
    <dgm:pt modelId="{AF44FEBA-E427-482A-BC30-D6A185EB6F46}" type="parTrans" cxnId="{B82FFBD8-D1CE-44F3-AC5F-500889EC06F6}">
      <dgm:prSet/>
      <dgm:spPr/>
      <dgm:t>
        <a:bodyPr/>
        <a:lstStyle/>
        <a:p>
          <a:endParaRPr lang="en-US"/>
        </a:p>
      </dgm:t>
    </dgm:pt>
    <dgm:pt modelId="{8A9C42D4-611C-47F8-8005-8D22482CCC0F}" type="sibTrans" cxnId="{B82FFBD8-D1CE-44F3-AC5F-500889EC06F6}">
      <dgm:prSet/>
      <dgm:spPr/>
      <dgm:t>
        <a:bodyPr/>
        <a:lstStyle/>
        <a:p>
          <a:endParaRPr lang="en-US"/>
        </a:p>
      </dgm:t>
    </dgm:pt>
    <dgm:pt modelId="{00A1E65F-E5F9-4144-B994-8A1524700BBB}">
      <dgm:prSet phldrT="[Text]"/>
      <dgm:spPr/>
      <dgm:t>
        <a:bodyPr/>
        <a:lstStyle/>
        <a:p>
          <a:r>
            <a:rPr lang="en-US" dirty="0"/>
            <a:t>Line managers</a:t>
          </a:r>
        </a:p>
      </dgm:t>
    </dgm:pt>
    <dgm:pt modelId="{E059D9EA-C0C6-4E2D-86A4-C9878AB50A98}" type="parTrans" cxnId="{7179C689-7FE5-4FB4-B03C-29717EBABD76}">
      <dgm:prSet/>
      <dgm:spPr/>
      <dgm:t>
        <a:bodyPr/>
        <a:lstStyle/>
        <a:p>
          <a:endParaRPr lang="en-US"/>
        </a:p>
      </dgm:t>
    </dgm:pt>
    <dgm:pt modelId="{F23A971B-A909-4989-B7DB-8FDE774420D2}" type="sibTrans" cxnId="{7179C689-7FE5-4FB4-B03C-29717EBABD76}">
      <dgm:prSet/>
      <dgm:spPr/>
      <dgm:t>
        <a:bodyPr/>
        <a:lstStyle/>
        <a:p>
          <a:endParaRPr lang="en-US"/>
        </a:p>
      </dgm:t>
    </dgm:pt>
    <dgm:pt modelId="{D8515237-041B-475F-91ED-A4D30F226FCE}">
      <dgm:prSet phldrT="[Text]"/>
      <dgm:spPr/>
      <dgm:t>
        <a:bodyPr/>
        <a:lstStyle/>
        <a:p>
          <a:r>
            <a:rPr lang="en-US" dirty="0"/>
            <a:t>Country employees</a:t>
          </a:r>
        </a:p>
      </dgm:t>
    </dgm:pt>
    <dgm:pt modelId="{020DC7ED-26CB-4DF5-9532-000F0735F7D3}" type="parTrans" cxnId="{FA7F88EB-64D7-41E2-BF89-40493D72FAE6}">
      <dgm:prSet/>
      <dgm:spPr/>
      <dgm:t>
        <a:bodyPr/>
        <a:lstStyle/>
        <a:p>
          <a:endParaRPr lang="en-US"/>
        </a:p>
      </dgm:t>
    </dgm:pt>
    <dgm:pt modelId="{55BB281F-27DF-4B9F-854F-6C6C279712AC}" type="sibTrans" cxnId="{FA7F88EB-64D7-41E2-BF89-40493D72FAE6}">
      <dgm:prSet/>
      <dgm:spPr/>
      <dgm:t>
        <a:bodyPr/>
        <a:lstStyle/>
        <a:p>
          <a:endParaRPr lang="en-US"/>
        </a:p>
      </dgm:t>
    </dgm:pt>
    <dgm:pt modelId="{004C28F5-EC44-4369-BBA5-CB483980E5D5}">
      <dgm:prSet phldrT="[Text]"/>
      <dgm:spPr/>
      <dgm:t>
        <a:bodyPr/>
        <a:lstStyle/>
        <a:p>
          <a:r>
            <a:rPr lang="en-US" dirty="0"/>
            <a:t>Country employees</a:t>
          </a:r>
        </a:p>
      </dgm:t>
    </dgm:pt>
    <dgm:pt modelId="{AAB65ECE-FE2F-495A-8134-2CF902084821}" type="parTrans" cxnId="{7735F89F-C126-4115-B45D-86C20FB720BB}">
      <dgm:prSet/>
      <dgm:spPr/>
      <dgm:t>
        <a:bodyPr/>
        <a:lstStyle/>
        <a:p>
          <a:endParaRPr lang="en-US"/>
        </a:p>
      </dgm:t>
    </dgm:pt>
    <dgm:pt modelId="{D313B72F-B681-4696-B7A0-EB47F1232417}" type="sibTrans" cxnId="{7735F89F-C126-4115-B45D-86C20FB720BB}">
      <dgm:prSet/>
      <dgm:spPr/>
      <dgm:t>
        <a:bodyPr/>
        <a:lstStyle/>
        <a:p>
          <a:endParaRPr lang="en-US"/>
        </a:p>
      </dgm:t>
    </dgm:pt>
    <dgm:pt modelId="{92DB3A18-2320-4CD3-8120-C1243B6D5C23}">
      <dgm:prSet phldrT="[Text]"/>
      <dgm:spPr/>
      <dgm:t>
        <a:bodyPr/>
        <a:lstStyle/>
        <a:p>
          <a:r>
            <a:rPr lang="en-US" dirty="0"/>
            <a:t>Country employees</a:t>
          </a:r>
        </a:p>
      </dgm:t>
    </dgm:pt>
    <dgm:pt modelId="{CB3AAFC8-E00E-4261-A0CC-74F1401511B8}" type="parTrans" cxnId="{FA2EF1BC-A6B8-492C-AEA9-3DAE3024D9AB}">
      <dgm:prSet/>
      <dgm:spPr/>
      <dgm:t>
        <a:bodyPr/>
        <a:lstStyle/>
        <a:p>
          <a:endParaRPr lang="en-US"/>
        </a:p>
      </dgm:t>
    </dgm:pt>
    <dgm:pt modelId="{DC299E88-4AF1-494C-A1FC-B69A2E5CEB53}" type="sibTrans" cxnId="{FA2EF1BC-A6B8-492C-AEA9-3DAE3024D9AB}">
      <dgm:prSet/>
      <dgm:spPr/>
      <dgm:t>
        <a:bodyPr/>
        <a:lstStyle/>
        <a:p>
          <a:endParaRPr lang="en-US"/>
        </a:p>
      </dgm:t>
    </dgm:pt>
    <dgm:pt modelId="{F2C54517-4CA1-494A-9E97-C7CE139FB125}">
      <dgm:prSet phldrT="[Text]"/>
      <dgm:spPr/>
      <dgm:t>
        <a:bodyPr/>
        <a:lstStyle/>
        <a:p>
          <a:r>
            <a:rPr lang="en-US" dirty="0"/>
            <a:t>Line managers</a:t>
          </a:r>
        </a:p>
      </dgm:t>
    </dgm:pt>
    <dgm:pt modelId="{A6062500-F560-4939-996E-14D45F461909}" type="sibTrans" cxnId="{6F26F692-5FC4-4211-99B5-D64BBE6C0CC4}">
      <dgm:prSet/>
      <dgm:spPr/>
      <dgm:t>
        <a:bodyPr/>
        <a:lstStyle/>
        <a:p>
          <a:endParaRPr lang="en-US"/>
        </a:p>
      </dgm:t>
    </dgm:pt>
    <dgm:pt modelId="{6D6E784F-88F7-4F83-A369-5C76D6DC9E28}" type="parTrans" cxnId="{6F26F692-5FC4-4211-99B5-D64BBE6C0CC4}">
      <dgm:prSet/>
      <dgm:spPr/>
      <dgm:t>
        <a:bodyPr/>
        <a:lstStyle/>
        <a:p>
          <a:endParaRPr lang="en-US"/>
        </a:p>
      </dgm:t>
    </dgm:pt>
    <dgm:pt modelId="{50A17E5B-E29D-4309-BF3B-566ECCF74064}" type="pres">
      <dgm:prSet presAssocID="{6A19036E-4940-4124-934C-66051E045929}" presName="hierChild1" presStyleCnt="0">
        <dgm:presLayoutVars>
          <dgm:chPref val="1"/>
          <dgm:dir/>
          <dgm:animOne val="branch"/>
          <dgm:animLvl val="lvl"/>
          <dgm:resizeHandles/>
        </dgm:presLayoutVars>
      </dgm:prSet>
      <dgm:spPr/>
    </dgm:pt>
    <dgm:pt modelId="{8FFF0132-C006-4592-AB49-84F9FD7207F3}" type="pres">
      <dgm:prSet presAssocID="{27B83937-BE42-4C49-B537-D46C97DB8253}" presName="hierRoot1" presStyleCnt="0"/>
      <dgm:spPr/>
    </dgm:pt>
    <dgm:pt modelId="{9258FAA3-08DE-4433-9D74-933BD11C76BC}" type="pres">
      <dgm:prSet presAssocID="{27B83937-BE42-4C49-B537-D46C97DB8253}" presName="composite" presStyleCnt="0"/>
      <dgm:spPr/>
    </dgm:pt>
    <dgm:pt modelId="{97D97227-A876-4440-9C62-06E338DE2860}" type="pres">
      <dgm:prSet presAssocID="{27B83937-BE42-4C49-B537-D46C97DB8253}" presName="background" presStyleLbl="node0" presStyleIdx="0" presStyleCnt="1"/>
      <dgm:spPr/>
    </dgm:pt>
    <dgm:pt modelId="{71CA0E10-8216-4C84-83E9-3D3550EC7BE5}" type="pres">
      <dgm:prSet presAssocID="{27B83937-BE42-4C49-B537-D46C97DB8253}" presName="text" presStyleLbl="fgAcc0" presStyleIdx="0" presStyleCnt="1">
        <dgm:presLayoutVars>
          <dgm:chPref val="3"/>
        </dgm:presLayoutVars>
      </dgm:prSet>
      <dgm:spPr/>
    </dgm:pt>
    <dgm:pt modelId="{40921E97-029A-4F78-9CC0-2E5DEFF5C80E}" type="pres">
      <dgm:prSet presAssocID="{27B83937-BE42-4C49-B537-D46C97DB8253}" presName="hierChild2" presStyleCnt="0"/>
      <dgm:spPr/>
    </dgm:pt>
    <dgm:pt modelId="{4E3E0F0D-66E3-4A96-849A-EDD95A068661}" type="pres">
      <dgm:prSet presAssocID="{E059D9EA-C0C6-4E2D-86A4-C9878AB50A98}" presName="Name10" presStyleLbl="parChTrans1D2" presStyleIdx="0" presStyleCnt="2"/>
      <dgm:spPr/>
    </dgm:pt>
    <dgm:pt modelId="{F93FA473-FDB3-4D05-9750-EA5E62B711FC}" type="pres">
      <dgm:prSet presAssocID="{00A1E65F-E5F9-4144-B994-8A1524700BBB}" presName="hierRoot2" presStyleCnt="0"/>
      <dgm:spPr/>
    </dgm:pt>
    <dgm:pt modelId="{7A967439-D3D2-4A80-BD5E-A82F55F26D79}" type="pres">
      <dgm:prSet presAssocID="{00A1E65F-E5F9-4144-B994-8A1524700BBB}" presName="composite2" presStyleCnt="0"/>
      <dgm:spPr/>
    </dgm:pt>
    <dgm:pt modelId="{E39CA704-5515-4968-A283-44A462F7D8F0}" type="pres">
      <dgm:prSet presAssocID="{00A1E65F-E5F9-4144-B994-8A1524700BBB}" presName="background2" presStyleLbl="node2" presStyleIdx="0" presStyleCnt="2"/>
      <dgm:spPr/>
    </dgm:pt>
    <dgm:pt modelId="{7419690E-6554-4622-97AC-95BA09CFDA46}" type="pres">
      <dgm:prSet presAssocID="{00A1E65F-E5F9-4144-B994-8A1524700BBB}" presName="text2" presStyleLbl="fgAcc2" presStyleIdx="0" presStyleCnt="2">
        <dgm:presLayoutVars>
          <dgm:chPref val="3"/>
        </dgm:presLayoutVars>
      </dgm:prSet>
      <dgm:spPr/>
    </dgm:pt>
    <dgm:pt modelId="{F41C9479-4D79-491E-93E9-F2BA6D8D257B}" type="pres">
      <dgm:prSet presAssocID="{00A1E65F-E5F9-4144-B994-8A1524700BBB}" presName="hierChild3" presStyleCnt="0"/>
      <dgm:spPr/>
    </dgm:pt>
    <dgm:pt modelId="{269C6B65-115F-43D7-95F4-438961960771}" type="pres">
      <dgm:prSet presAssocID="{020DC7ED-26CB-4DF5-9532-000F0735F7D3}" presName="Name17" presStyleLbl="parChTrans1D3" presStyleIdx="0" presStyleCnt="3"/>
      <dgm:spPr/>
    </dgm:pt>
    <dgm:pt modelId="{F0F8776E-266C-4690-A84B-2A921FF358A0}" type="pres">
      <dgm:prSet presAssocID="{D8515237-041B-475F-91ED-A4D30F226FCE}" presName="hierRoot3" presStyleCnt="0"/>
      <dgm:spPr/>
    </dgm:pt>
    <dgm:pt modelId="{9B3D5F30-7637-4ED3-A096-DFFFEBD9BD1D}" type="pres">
      <dgm:prSet presAssocID="{D8515237-041B-475F-91ED-A4D30F226FCE}" presName="composite3" presStyleCnt="0"/>
      <dgm:spPr/>
    </dgm:pt>
    <dgm:pt modelId="{2C474AA4-3B10-4CA1-9278-658B31720082}" type="pres">
      <dgm:prSet presAssocID="{D8515237-041B-475F-91ED-A4D30F226FCE}" presName="background3" presStyleLbl="node3" presStyleIdx="0" presStyleCnt="3"/>
      <dgm:spPr/>
    </dgm:pt>
    <dgm:pt modelId="{31BBB927-E236-486A-A322-C3F8D730ECF0}" type="pres">
      <dgm:prSet presAssocID="{D8515237-041B-475F-91ED-A4D30F226FCE}" presName="text3" presStyleLbl="fgAcc3" presStyleIdx="0" presStyleCnt="3">
        <dgm:presLayoutVars>
          <dgm:chPref val="3"/>
        </dgm:presLayoutVars>
      </dgm:prSet>
      <dgm:spPr/>
    </dgm:pt>
    <dgm:pt modelId="{5153404E-DE51-4166-8A9F-235E8EB796CB}" type="pres">
      <dgm:prSet presAssocID="{D8515237-041B-475F-91ED-A4D30F226FCE}" presName="hierChild4" presStyleCnt="0"/>
      <dgm:spPr/>
    </dgm:pt>
    <dgm:pt modelId="{156414F5-9570-4199-A291-8AE2468662FD}" type="pres">
      <dgm:prSet presAssocID="{AAB65ECE-FE2F-495A-8134-2CF902084821}" presName="Name17" presStyleLbl="parChTrans1D3" presStyleIdx="1" presStyleCnt="3"/>
      <dgm:spPr/>
    </dgm:pt>
    <dgm:pt modelId="{9FA4F846-A74E-4075-8946-99B7B9A1F16D}" type="pres">
      <dgm:prSet presAssocID="{004C28F5-EC44-4369-BBA5-CB483980E5D5}" presName="hierRoot3" presStyleCnt="0"/>
      <dgm:spPr/>
    </dgm:pt>
    <dgm:pt modelId="{E7DD581C-B528-4D95-B768-B4AF2A4F1D10}" type="pres">
      <dgm:prSet presAssocID="{004C28F5-EC44-4369-BBA5-CB483980E5D5}" presName="composite3" presStyleCnt="0"/>
      <dgm:spPr/>
    </dgm:pt>
    <dgm:pt modelId="{C4740D9E-29C1-44C2-A794-B2B13B342137}" type="pres">
      <dgm:prSet presAssocID="{004C28F5-EC44-4369-BBA5-CB483980E5D5}" presName="background3" presStyleLbl="node3" presStyleIdx="1" presStyleCnt="3"/>
      <dgm:spPr/>
    </dgm:pt>
    <dgm:pt modelId="{CAF88B26-8FB2-4226-815B-6F7411A29B45}" type="pres">
      <dgm:prSet presAssocID="{004C28F5-EC44-4369-BBA5-CB483980E5D5}" presName="text3" presStyleLbl="fgAcc3" presStyleIdx="1" presStyleCnt="3">
        <dgm:presLayoutVars>
          <dgm:chPref val="3"/>
        </dgm:presLayoutVars>
      </dgm:prSet>
      <dgm:spPr/>
    </dgm:pt>
    <dgm:pt modelId="{AA11FC6A-FBEA-4F0B-A269-6DF7CE417DBB}" type="pres">
      <dgm:prSet presAssocID="{004C28F5-EC44-4369-BBA5-CB483980E5D5}" presName="hierChild4" presStyleCnt="0"/>
      <dgm:spPr/>
    </dgm:pt>
    <dgm:pt modelId="{B32FC866-CA0D-496C-99AC-65ADC369126F}" type="pres">
      <dgm:prSet presAssocID="{6D6E784F-88F7-4F83-A369-5C76D6DC9E28}" presName="Name10" presStyleLbl="parChTrans1D2" presStyleIdx="1" presStyleCnt="2"/>
      <dgm:spPr/>
    </dgm:pt>
    <dgm:pt modelId="{A92057D8-F1B1-40AC-954F-A370A522090F}" type="pres">
      <dgm:prSet presAssocID="{F2C54517-4CA1-494A-9E97-C7CE139FB125}" presName="hierRoot2" presStyleCnt="0"/>
      <dgm:spPr/>
    </dgm:pt>
    <dgm:pt modelId="{B7829190-9C88-4ECD-A09B-B4C7BECB0045}" type="pres">
      <dgm:prSet presAssocID="{F2C54517-4CA1-494A-9E97-C7CE139FB125}" presName="composite2" presStyleCnt="0"/>
      <dgm:spPr/>
    </dgm:pt>
    <dgm:pt modelId="{6D46857F-D0EF-40CA-8D74-5FD2E9C3DA2F}" type="pres">
      <dgm:prSet presAssocID="{F2C54517-4CA1-494A-9E97-C7CE139FB125}" presName="background2" presStyleLbl="node2" presStyleIdx="1" presStyleCnt="2"/>
      <dgm:spPr/>
    </dgm:pt>
    <dgm:pt modelId="{FE12B46F-CEC5-4329-9CC0-584EB8915672}" type="pres">
      <dgm:prSet presAssocID="{F2C54517-4CA1-494A-9E97-C7CE139FB125}" presName="text2" presStyleLbl="fgAcc2" presStyleIdx="1" presStyleCnt="2">
        <dgm:presLayoutVars>
          <dgm:chPref val="3"/>
        </dgm:presLayoutVars>
      </dgm:prSet>
      <dgm:spPr/>
    </dgm:pt>
    <dgm:pt modelId="{CB9E3D91-0FFF-4C12-A479-C8D01DD3A8E0}" type="pres">
      <dgm:prSet presAssocID="{F2C54517-4CA1-494A-9E97-C7CE139FB125}" presName="hierChild3" presStyleCnt="0"/>
      <dgm:spPr/>
    </dgm:pt>
    <dgm:pt modelId="{CA40DF56-F786-4AF4-A710-BCD9CA80D0C0}" type="pres">
      <dgm:prSet presAssocID="{CB3AAFC8-E00E-4261-A0CC-74F1401511B8}" presName="Name17" presStyleLbl="parChTrans1D3" presStyleIdx="2" presStyleCnt="3"/>
      <dgm:spPr/>
    </dgm:pt>
    <dgm:pt modelId="{B697E4FE-4AF1-424F-8964-DC9B404FFBF2}" type="pres">
      <dgm:prSet presAssocID="{92DB3A18-2320-4CD3-8120-C1243B6D5C23}" presName="hierRoot3" presStyleCnt="0"/>
      <dgm:spPr/>
    </dgm:pt>
    <dgm:pt modelId="{561EEF04-6943-463E-B83B-58720BE62C1A}" type="pres">
      <dgm:prSet presAssocID="{92DB3A18-2320-4CD3-8120-C1243B6D5C23}" presName="composite3" presStyleCnt="0"/>
      <dgm:spPr/>
    </dgm:pt>
    <dgm:pt modelId="{29D1D2A9-C1FC-4638-B76A-966FE59157CE}" type="pres">
      <dgm:prSet presAssocID="{92DB3A18-2320-4CD3-8120-C1243B6D5C23}" presName="background3" presStyleLbl="node3" presStyleIdx="2" presStyleCnt="3"/>
      <dgm:spPr/>
    </dgm:pt>
    <dgm:pt modelId="{263E7CB3-BCB2-442B-9B7F-CCFB52ABC6A2}" type="pres">
      <dgm:prSet presAssocID="{92DB3A18-2320-4CD3-8120-C1243B6D5C23}" presName="text3" presStyleLbl="fgAcc3" presStyleIdx="2" presStyleCnt="3">
        <dgm:presLayoutVars>
          <dgm:chPref val="3"/>
        </dgm:presLayoutVars>
      </dgm:prSet>
      <dgm:spPr/>
    </dgm:pt>
    <dgm:pt modelId="{B3680872-7145-43BD-88A2-B38CA7123DCD}" type="pres">
      <dgm:prSet presAssocID="{92DB3A18-2320-4CD3-8120-C1243B6D5C23}" presName="hierChild4" presStyleCnt="0"/>
      <dgm:spPr/>
    </dgm:pt>
  </dgm:ptLst>
  <dgm:cxnLst>
    <dgm:cxn modelId="{EA0BDD00-8AEE-409F-A521-BC40DDC50596}" type="presOf" srcId="{020DC7ED-26CB-4DF5-9532-000F0735F7D3}" destId="{269C6B65-115F-43D7-95F4-438961960771}" srcOrd="0" destOrd="0" presId="urn:microsoft.com/office/officeart/2005/8/layout/hierarchy1"/>
    <dgm:cxn modelId="{63AE6B16-F5B5-4961-8B27-225EDD94FD03}" type="presOf" srcId="{F2C54517-4CA1-494A-9E97-C7CE139FB125}" destId="{FE12B46F-CEC5-4329-9CC0-584EB8915672}" srcOrd="0" destOrd="0" presId="urn:microsoft.com/office/officeart/2005/8/layout/hierarchy1"/>
    <dgm:cxn modelId="{33F7501F-6823-4BD3-AC16-5C2567026A28}" type="presOf" srcId="{D8515237-041B-475F-91ED-A4D30F226FCE}" destId="{31BBB927-E236-486A-A322-C3F8D730ECF0}" srcOrd="0" destOrd="0" presId="urn:microsoft.com/office/officeart/2005/8/layout/hierarchy1"/>
    <dgm:cxn modelId="{AB07D65C-D548-42BD-8CE2-35FCFB43FC0C}" type="presOf" srcId="{004C28F5-EC44-4369-BBA5-CB483980E5D5}" destId="{CAF88B26-8FB2-4226-815B-6F7411A29B45}" srcOrd="0" destOrd="0" presId="urn:microsoft.com/office/officeart/2005/8/layout/hierarchy1"/>
    <dgm:cxn modelId="{C7F8906D-889E-4B89-A7C0-60AC2A56DBBB}" type="presOf" srcId="{27B83937-BE42-4C49-B537-D46C97DB8253}" destId="{71CA0E10-8216-4C84-83E9-3D3550EC7BE5}" srcOrd="0" destOrd="0" presId="urn:microsoft.com/office/officeart/2005/8/layout/hierarchy1"/>
    <dgm:cxn modelId="{3DD78D4E-946C-44C5-B945-AC7FC3CBB472}" type="presOf" srcId="{CB3AAFC8-E00E-4261-A0CC-74F1401511B8}" destId="{CA40DF56-F786-4AF4-A710-BCD9CA80D0C0}" srcOrd="0" destOrd="0" presId="urn:microsoft.com/office/officeart/2005/8/layout/hierarchy1"/>
    <dgm:cxn modelId="{0ECFE24F-D395-4C78-B82B-1D45130FF092}" type="presOf" srcId="{E059D9EA-C0C6-4E2D-86A4-C9878AB50A98}" destId="{4E3E0F0D-66E3-4A96-849A-EDD95A068661}" srcOrd="0" destOrd="0" presId="urn:microsoft.com/office/officeart/2005/8/layout/hierarchy1"/>
    <dgm:cxn modelId="{2900CC86-F984-4623-AEE5-0FD22A050B71}" type="presOf" srcId="{6A19036E-4940-4124-934C-66051E045929}" destId="{50A17E5B-E29D-4309-BF3B-566ECCF74064}" srcOrd="0" destOrd="0" presId="urn:microsoft.com/office/officeart/2005/8/layout/hierarchy1"/>
    <dgm:cxn modelId="{7179C689-7FE5-4FB4-B03C-29717EBABD76}" srcId="{27B83937-BE42-4C49-B537-D46C97DB8253}" destId="{00A1E65F-E5F9-4144-B994-8A1524700BBB}" srcOrd="0" destOrd="0" parTransId="{E059D9EA-C0C6-4E2D-86A4-C9878AB50A98}" sibTransId="{F23A971B-A909-4989-B7DB-8FDE774420D2}"/>
    <dgm:cxn modelId="{E761EB8F-69A3-4659-B7EC-DA38BCEEBF0D}" type="presOf" srcId="{6D6E784F-88F7-4F83-A369-5C76D6DC9E28}" destId="{B32FC866-CA0D-496C-99AC-65ADC369126F}" srcOrd="0" destOrd="0" presId="urn:microsoft.com/office/officeart/2005/8/layout/hierarchy1"/>
    <dgm:cxn modelId="{6F26F692-5FC4-4211-99B5-D64BBE6C0CC4}" srcId="{27B83937-BE42-4C49-B537-D46C97DB8253}" destId="{F2C54517-4CA1-494A-9E97-C7CE139FB125}" srcOrd="1" destOrd="0" parTransId="{6D6E784F-88F7-4F83-A369-5C76D6DC9E28}" sibTransId="{A6062500-F560-4939-996E-14D45F461909}"/>
    <dgm:cxn modelId="{97604F9C-4D12-4C52-B267-5FBEFEEB0292}" type="presOf" srcId="{AAB65ECE-FE2F-495A-8134-2CF902084821}" destId="{156414F5-9570-4199-A291-8AE2468662FD}" srcOrd="0" destOrd="0" presId="urn:microsoft.com/office/officeart/2005/8/layout/hierarchy1"/>
    <dgm:cxn modelId="{7735F89F-C126-4115-B45D-86C20FB720BB}" srcId="{00A1E65F-E5F9-4144-B994-8A1524700BBB}" destId="{004C28F5-EC44-4369-BBA5-CB483980E5D5}" srcOrd="1" destOrd="0" parTransId="{AAB65ECE-FE2F-495A-8134-2CF902084821}" sibTransId="{D313B72F-B681-4696-B7A0-EB47F1232417}"/>
    <dgm:cxn modelId="{6DD9DBAC-D631-450A-BA71-E18F8E65C362}" type="presOf" srcId="{92DB3A18-2320-4CD3-8120-C1243B6D5C23}" destId="{263E7CB3-BCB2-442B-9B7F-CCFB52ABC6A2}" srcOrd="0" destOrd="0" presId="urn:microsoft.com/office/officeart/2005/8/layout/hierarchy1"/>
    <dgm:cxn modelId="{FA2EF1BC-A6B8-492C-AEA9-3DAE3024D9AB}" srcId="{F2C54517-4CA1-494A-9E97-C7CE139FB125}" destId="{92DB3A18-2320-4CD3-8120-C1243B6D5C23}" srcOrd="0" destOrd="0" parTransId="{CB3AAFC8-E00E-4261-A0CC-74F1401511B8}" sibTransId="{DC299E88-4AF1-494C-A1FC-B69A2E5CEB53}"/>
    <dgm:cxn modelId="{9A6967CA-E662-4318-A869-DB6973088469}" type="presOf" srcId="{00A1E65F-E5F9-4144-B994-8A1524700BBB}" destId="{7419690E-6554-4622-97AC-95BA09CFDA46}" srcOrd="0" destOrd="0" presId="urn:microsoft.com/office/officeart/2005/8/layout/hierarchy1"/>
    <dgm:cxn modelId="{B82FFBD8-D1CE-44F3-AC5F-500889EC06F6}" srcId="{6A19036E-4940-4124-934C-66051E045929}" destId="{27B83937-BE42-4C49-B537-D46C97DB8253}" srcOrd="0" destOrd="0" parTransId="{AF44FEBA-E427-482A-BC30-D6A185EB6F46}" sibTransId="{8A9C42D4-611C-47F8-8005-8D22482CCC0F}"/>
    <dgm:cxn modelId="{FA7F88EB-64D7-41E2-BF89-40493D72FAE6}" srcId="{00A1E65F-E5F9-4144-B994-8A1524700BBB}" destId="{D8515237-041B-475F-91ED-A4D30F226FCE}" srcOrd="0" destOrd="0" parTransId="{020DC7ED-26CB-4DF5-9532-000F0735F7D3}" sibTransId="{55BB281F-27DF-4B9F-854F-6C6C279712AC}"/>
    <dgm:cxn modelId="{0AD55279-AFC2-42E0-8AC9-A444C7186E95}" type="presParOf" srcId="{50A17E5B-E29D-4309-BF3B-566ECCF74064}" destId="{8FFF0132-C006-4592-AB49-84F9FD7207F3}" srcOrd="0" destOrd="0" presId="urn:microsoft.com/office/officeart/2005/8/layout/hierarchy1"/>
    <dgm:cxn modelId="{D98FBCF2-8915-4C9B-A403-119C6BD1FA00}" type="presParOf" srcId="{8FFF0132-C006-4592-AB49-84F9FD7207F3}" destId="{9258FAA3-08DE-4433-9D74-933BD11C76BC}" srcOrd="0" destOrd="0" presId="urn:microsoft.com/office/officeart/2005/8/layout/hierarchy1"/>
    <dgm:cxn modelId="{0379BDB8-BC17-421F-AA3C-4CED35A057FD}" type="presParOf" srcId="{9258FAA3-08DE-4433-9D74-933BD11C76BC}" destId="{97D97227-A876-4440-9C62-06E338DE2860}" srcOrd="0" destOrd="0" presId="urn:microsoft.com/office/officeart/2005/8/layout/hierarchy1"/>
    <dgm:cxn modelId="{AE00FC8F-02D8-45A8-90D8-5ECEC0A9B00D}" type="presParOf" srcId="{9258FAA3-08DE-4433-9D74-933BD11C76BC}" destId="{71CA0E10-8216-4C84-83E9-3D3550EC7BE5}" srcOrd="1" destOrd="0" presId="urn:microsoft.com/office/officeart/2005/8/layout/hierarchy1"/>
    <dgm:cxn modelId="{DDA950E1-2ACB-4B2C-AD22-B90C4263830D}" type="presParOf" srcId="{8FFF0132-C006-4592-AB49-84F9FD7207F3}" destId="{40921E97-029A-4F78-9CC0-2E5DEFF5C80E}" srcOrd="1" destOrd="0" presId="urn:microsoft.com/office/officeart/2005/8/layout/hierarchy1"/>
    <dgm:cxn modelId="{A0AD2C39-70B1-4CF5-B9FE-3CEC43BBE645}" type="presParOf" srcId="{40921E97-029A-4F78-9CC0-2E5DEFF5C80E}" destId="{4E3E0F0D-66E3-4A96-849A-EDD95A068661}" srcOrd="0" destOrd="0" presId="urn:microsoft.com/office/officeart/2005/8/layout/hierarchy1"/>
    <dgm:cxn modelId="{CB13AEB4-6D74-4A2F-8708-D9D6BF3EB624}" type="presParOf" srcId="{40921E97-029A-4F78-9CC0-2E5DEFF5C80E}" destId="{F93FA473-FDB3-4D05-9750-EA5E62B711FC}" srcOrd="1" destOrd="0" presId="urn:microsoft.com/office/officeart/2005/8/layout/hierarchy1"/>
    <dgm:cxn modelId="{406FFAE9-68EF-419F-BB08-A59413206005}" type="presParOf" srcId="{F93FA473-FDB3-4D05-9750-EA5E62B711FC}" destId="{7A967439-D3D2-4A80-BD5E-A82F55F26D79}" srcOrd="0" destOrd="0" presId="urn:microsoft.com/office/officeart/2005/8/layout/hierarchy1"/>
    <dgm:cxn modelId="{19D7A7AD-B28F-47E5-9F8B-7F6BAEBF65A3}" type="presParOf" srcId="{7A967439-D3D2-4A80-BD5E-A82F55F26D79}" destId="{E39CA704-5515-4968-A283-44A462F7D8F0}" srcOrd="0" destOrd="0" presId="urn:microsoft.com/office/officeart/2005/8/layout/hierarchy1"/>
    <dgm:cxn modelId="{DBC811A2-95B5-493A-AD69-3EB81E35C108}" type="presParOf" srcId="{7A967439-D3D2-4A80-BD5E-A82F55F26D79}" destId="{7419690E-6554-4622-97AC-95BA09CFDA46}" srcOrd="1" destOrd="0" presId="urn:microsoft.com/office/officeart/2005/8/layout/hierarchy1"/>
    <dgm:cxn modelId="{C2199321-454B-41EB-851E-3585713BCE12}" type="presParOf" srcId="{F93FA473-FDB3-4D05-9750-EA5E62B711FC}" destId="{F41C9479-4D79-491E-93E9-F2BA6D8D257B}" srcOrd="1" destOrd="0" presId="urn:microsoft.com/office/officeart/2005/8/layout/hierarchy1"/>
    <dgm:cxn modelId="{1D5CE727-306A-42D4-AAC4-22056D7FC449}" type="presParOf" srcId="{F41C9479-4D79-491E-93E9-F2BA6D8D257B}" destId="{269C6B65-115F-43D7-95F4-438961960771}" srcOrd="0" destOrd="0" presId="urn:microsoft.com/office/officeart/2005/8/layout/hierarchy1"/>
    <dgm:cxn modelId="{3FCE5AA5-B867-437F-8CC8-8C5713B66F35}" type="presParOf" srcId="{F41C9479-4D79-491E-93E9-F2BA6D8D257B}" destId="{F0F8776E-266C-4690-A84B-2A921FF358A0}" srcOrd="1" destOrd="0" presId="urn:microsoft.com/office/officeart/2005/8/layout/hierarchy1"/>
    <dgm:cxn modelId="{7D0E485A-EE19-4306-8E0B-74C1F1E696A8}" type="presParOf" srcId="{F0F8776E-266C-4690-A84B-2A921FF358A0}" destId="{9B3D5F30-7637-4ED3-A096-DFFFEBD9BD1D}" srcOrd="0" destOrd="0" presId="urn:microsoft.com/office/officeart/2005/8/layout/hierarchy1"/>
    <dgm:cxn modelId="{43D29A61-4527-452D-93BE-34217AE3B3A9}" type="presParOf" srcId="{9B3D5F30-7637-4ED3-A096-DFFFEBD9BD1D}" destId="{2C474AA4-3B10-4CA1-9278-658B31720082}" srcOrd="0" destOrd="0" presId="urn:microsoft.com/office/officeart/2005/8/layout/hierarchy1"/>
    <dgm:cxn modelId="{6D60ED78-CF0C-4076-8888-504A17FEBD94}" type="presParOf" srcId="{9B3D5F30-7637-4ED3-A096-DFFFEBD9BD1D}" destId="{31BBB927-E236-486A-A322-C3F8D730ECF0}" srcOrd="1" destOrd="0" presId="urn:microsoft.com/office/officeart/2005/8/layout/hierarchy1"/>
    <dgm:cxn modelId="{4F96EBC5-0DB0-4F7F-8CD6-9F23545FF7E3}" type="presParOf" srcId="{F0F8776E-266C-4690-A84B-2A921FF358A0}" destId="{5153404E-DE51-4166-8A9F-235E8EB796CB}" srcOrd="1" destOrd="0" presId="urn:microsoft.com/office/officeart/2005/8/layout/hierarchy1"/>
    <dgm:cxn modelId="{12992EB0-E9E3-41B1-BE16-CFA28E1D5EEC}" type="presParOf" srcId="{F41C9479-4D79-491E-93E9-F2BA6D8D257B}" destId="{156414F5-9570-4199-A291-8AE2468662FD}" srcOrd="2" destOrd="0" presId="urn:microsoft.com/office/officeart/2005/8/layout/hierarchy1"/>
    <dgm:cxn modelId="{C920B025-D53D-4FAA-9312-BAF4DBFB9239}" type="presParOf" srcId="{F41C9479-4D79-491E-93E9-F2BA6D8D257B}" destId="{9FA4F846-A74E-4075-8946-99B7B9A1F16D}" srcOrd="3" destOrd="0" presId="urn:microsoft.com/office/officeart/2005/8/layout/hierarchy1"/>
    <dgm:cxn modelId="{BC667B2A-3A9D-41FE-9B4E-6A3DE04DDE35}" type="presParOf" srcId="{9FA4F846-A74E-4075-8946-99B7B9A1F16D}" destId="{E7DD581C-B528-4D95-B768-B4AF2A4F1D10}" srcOrd="0" destOrd="0" presId="urn:microsoft.com/office/officeart/2005/8/layout/hierarchy1"/>
    <dgm:cxn modelId="{FE40F57E-5C91-4B07-BC20-FDFE48A5C24D}" type="presParOf" srcId="{E7DD581C-B528-4D95-B768-B4AF2A4F1D10}" destId="{C4740D9E-29C1-44C2-A794-B2B13B342137}" srcOrd="0" destOrd="0" presId="urn:microsoft.com/office/officeart/2005/8/layout/hierarchy1"/>
    <dgm:cxn modelId="{03602F31-4244-406D-9940-8AD21ED7AC84}" type="presParOf" srcId="{E7DD581C-B528-4D95-B768-B4AF2A4F1D10}" destId="{CAF88B26-8FB2-4226-815B-6F7411A29B45}" srcOrd="1" destOrd="0" presId="urn:microsoft.com/office/officeart/2005/8/layout/hierarchy1"/>
    <dgm:cxn modelId="{3ECAD8BA-52B4-4BF0-857E-ED5F3DCE4B06}" type="presParOf" srcId="{9FA4F846-A74E-4075-8946-99B7B9A1F16D}" destId="{AA11FC6A-FBEA-4F0B-A269-6DF7CE417DBB}" srcOrd="1" destOrd="0" presId="urn:microsoft.com/office/officeart/2005/8/layout/hierarchy1"/>
    <dgm:cxn modelId="{81F3BFC7-A337-46A7-9717-11A1956A6272}" type="presParOf" srcId="{40921E97-029A-4F78-9CC0-2E5DEFF5C80E}" destId="{B32FC866-CA0D-496C-99AC-65ADC369126F}" srcOrd="2" destOrd="0" presId="urn:microsoft.com/office/officeart/2005/8/layout/hierarchy1"/>
    <dgm:cxn modelId="{C3D6460C-E1B3-4657-B5C3-9C74281FAD47}" type="presParOf" srcId="{40921E97-029A-4F78-9CC0-2E5DEFF5C80E}" destId="{A92057D8-F1B1-40AC-954F-A370A522090F}" srcOrd="3" destOrd="0" presId="urn:microsoft.com/office/officeart/2005/8/layout/hierarchy1"/>
    <dgm:cxn modelId="{673F4469-D271-47E5-B8E0-67B3BD01CECD}" type="presParOf" srcId="{A92057D8-F1B1-40AC-954F-A370A522090F}" destId="{B7829190-9C88-4ECD-A09B-B4C7BECB0045}" srcOrd="0" destOrd="0" presId="urn:microsoft.com/office/officeart/2005/8/layout/hierarchy1"/>
    <dgm:cxn modelId="{998294D5-5B51-42C6-A66A-718E3D29EBFB}" type="presParOf" srcId="{B7829190-9C88-4ECD-A09B-B4C7BECB0045}" destId="{6D46857F-D0EF-40CA-8D74-5FD2E9C3DA2F}" srcOrd="0" destOrd="0" presId="urn:microsoft.com/office/officeart/2005/8/layout/hierarchy1"/>
    <dgm:cxn modelId="{C06D9B54-B12E-4CC5-9C1F-9B9C7FA75742}" type="presParOf" srcId="{B7829190-9C88-4ECD-A09B-B4C7BECB0045}" destId="{FE12B46F-CEC5-4329-9CC0-584EB8915672}" srcOrd="1" destOrd="0" presId="urn:microsoft.com/office/officeart/2005/8/layout/hierarchy1"/>
    <dgm:cxn modelId="{42AD3FF8-2BE8-4927-810B-F21A6EBC39B4}" type="presParOf" srcId="{A92057D8-F1B1-40AC-954F-A370A522090F}" destId="{CB9E3D91-0FFF-4C12-A479-C8D01DD3A8E0}" srcOrd="1" destOrd="0" presId="urn:microsoft.com/office/officeart/2005/8/layout/hierarchy1"/>
    <dgm:cxn modelId="{CF90592F-C88C-4F11-A0FF-9E6FDE4014EA}" type="presParOf" srcId="{CB9E3D91-0FFF-4C12-A479-C8D01DD3A8E0}" destId="{CA40DF56-F786-4AF4-A710-BCD9CA80D0C0}" srcOrd="0" destOrd="0" presId="urn:microsoft.com/office/officeart/2005/8/layout/hierarchy1"/>
    <dgm:cxn modelId="{0B834FEA-8F4E-48EF-A519-4328CB5CB6FF}" type="presParOf" srcId="{CB9E3D91-0FFF-4C12-A479-C8D01DD3A8E0}" destId="{B697E4FE-4AF1-424F-8964-DC9B404FFBF2}" srcOrd="1" destOrd="0" presId="urn:microsoft.com/office/officeart/2005/8/layout/hierarchy1"/>
    <dgm:cxn modelId="{E995B241-BDDE-4DA0-B07C-A3B7E4E59DE3}" type="presParOf" srcId="{B697E4FE-4AF1-424F-8964-DC9B404FFBF2}" destId="{561EEF04-6943-463E-B83B-58720BE62C1A}" srcOrd="0" destOrd="0" presId="urn:microsoft.com/office/officeart/2005/8/layout/hierarchy1"/>
    <dgm:cxn modelId="{0D7FD7D8-983C-480E-8F15-A2B7F2492FEE}" type="presParOf" srcId="{561EEF04-6943-463E-B83B-58720BE62C1A}" destId="{29D1D2A9-C1FC-4638-B76A-966FE59157CE}" srcOrd="0" destOrd="0" presId="urn:microsoft.com/office/officeart/2005/8/layout/hierarchy1"/>
    <dgm:cxn modelId="{C19AA0F0-E3B6-40D5-A9D9-AA993C54A9C3}" type="presParOf" srcId="{561EEF04-6943-463E-B83B-58720BE62C1A}" destId="{263E7CB3-BCB2-442B-9B7F-CCFB52ABC6A2}" srcOrd="1" destOrd="0" presId="urn:microsoft.com/office/officeart/2005/8/layout/hierarchy1"/>
    <dgm:cxn modelId="{6124CDAD-9274-469A-87E5-1EC5AD8F86CE}" type="presParOf" srcId="{B697E4FE-4AF1-424F-8964-DC9B404FFBF2}" destId="{B3680872-7145-43BD-88A2-B38CA7123DC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40DF56-F786-4AF4-A710-BCD9CA80D0C0}">
      <dsp:nvSpPr>
        <dsp:cNvPr id="0" name=""/>
        <dsp:cNvSpPr/>
      </dsp:nvSpPr>
      <dsp:spPr>
        <a:xfrm>
          <a:off x="4981021" y="2588950"/>
          <a:ext cx="91440" cy="482191"/>
        </a:xfrm>
        <a:custGeom>
          <a:avLst/>
          <a:gdLst/>
          <a:ahLst/>
          <a:cxnLst/>
          <a:rect l="0" t="0" r="0" b="0"/>
          <a:pathLst>
            <a:path>
              <a:moveTo>
                <a:pt x="45720" y="0"/>
              </a:moveTo>
              <a:lnTo>
                <a:pt x="45720" y="48219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32FC866-CA0D-496C-99AC-65ADC369126F}">
      <dsp:nvSpPr>
        <dsp:cNvPr id="0" name=""/>
        <dsp:cNvSpPr/>
      </dsp:nvSpPr>
      <dsp:spPr>
        <a:xfrm>
          <a:off x="3506940" y="1053952"/>
          <a:ext cx="1519800" cy="482191"/>
        </a:xfrm>
        <a:custGeom>
          <a:avLst/>
          <a:gdLst/>
          <a:ahLst/>
          <a:cxnLst/>
          <a:rect l="0" t="0" r="0" b="0"/>
          <a:pathLst>
            <a:path>
              <a:moveTo>
                <a:pt x="0" y="0"/>
              </a:moveTo>
              <a:lnTo>
                <a:pt x="0" y="328599"/>
              </a:lnTo>
              <a:lnTo>
                <a:pt x="1519800" y="328599"/>
              </a:lnTo>
              <a:lnTo>
                <a:pt x="1519800" y="48219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6414F5-9570-4199-A291-8AE2468662FD}">
      <dsp:nvSpPr>
        <dsp:cNvPr id="0" name=""/>
        <dsp:cNvSpPr/>
      </dsp:nvSpPr>
      <dsp:spPr>
        <a:xfrm>
          <a:off x="1987140" y="2588950"/>
          <a:ext cx="1013200" cy="482191"/>
        </a:xfrm>
        <a:custGeom>
          <a:avLst/>
          <a:gdLst/>
          <a:ahLst/>
          <a:cxnLst/>
          <a:rect l="0" t="0" r="0" b="0"/>
          <a:pathLst>
            <a:path>
              <a:moveTo>
                <a:pt x="0" y="0"/>
              </a:moveTo>
              <a:lnTo>
                <a:pt x="0" y="328599"/>
              </a:lnTo>
              <a:lnTo>
                <a:pt x="1013200" y="328599"/>
              </a:lnTo>
              <a:lnTo>
                <a:pt x="1013200" y="48219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69C6B65-115F-43D7-95F4-438961960771}">
      <dsp:nvSpPr>
        <dsp:cNvPr id="0" name=""/>
        <dsp:cNvSpPr/>
      </dsp:nvSpPr>
      <dsp:spPr>
        <a:xfrm>
          <a:off x="973940" y="2588950"/>
          <a:ext cx="1013200" cy="482191"/>
        </a:xfrm>
        <a:custGeom>
          <a:avLst/>
          <a:gdLst/>
          <a:ahLst/>
          <a:cxnLst/>
          <a:rect l="0" t="0" r="0" b="0"/>
          <a:pathLst>
            <a:path>
              <a:moveTo>
                <a:pt x="1013200" y="0"/>
              </a:moveTo>
              <a:lnTo>
                <a:pt x="1013200" y="328599"/>
              </a:lnTo>
              <a:lnTo>
                <a:pt x="0" y="328599"/>
              </a:lnTo>
              <a:lnTo>
                <a:pt x="0" y="48219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E3E0F0D-66E3-4A96-849A-EDD95A068661}">
      <dsp:nvSpPr>
        <dsp:cNvPr id="0" name=""/>
        <dsp:cNvSpPr/>
      </dsp:nvSpPr>
      <dsp:spPr>
        <a:xfrm>
          <a:off x="1987140" y="1053952"/>
          <a:ext cx="1519800" cy="482191"/>
        </a:xfrm>
        <a:custGeom>
          <a:avLst/>
          <a:gdLst/>
          <a:ahLst/>
          <a:cxnLst/>
          <a:rect l="0" t="0" r="0" b="0"/>
          <a:pathLst>
            <a:path>
              <a:moveTo>
                <a:pt x="1519800" y="0"/>
              </a:moveTo>
              <a:lnTo>
                <a:pt x="1519800" y="328599"/>
              </a:lnTo>
              <a:lnTo>
                <a:pt x="0" y="328599"/>
              </a:lnTo>
              <a:lnTo>
                <a:pt x="0" y="48219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7D97227-A876-4440-9C62-06E338DE2860}">
      <dsp:nvSpPr>
        <dsp:cNvPr id="0" name=""/>
        <dsp:cNvSpPr/>
      </dsp:nvSpPr>
      <dsp:spPr>
        <a:xfrm>
          <a:off x="2677959" y="1145"/>
          <a:ext cx="1657963" cy="10528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CA0E10-8216-4C84-83E9-3D3550EC7BE5}">
      <dsp:nvSpPr>
        <dsp:cNvPr id="0" name=""/>
        <dsp:cNvSpPr/>
      </dsp:nvSpPr>
      <dsp:spPr>
        <a:xfrm>
          <a:off x="2862177" y="176152"/>
          <a:ext cx="1657963" cy="10528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Board of directors</a:t>
          </a:r>
        </a:p>
      </dsp:txBody>
      <dsp:txXfrm>
        <a:off x="2893013" y="206988"/>
        <a:ext cx="1596291" cy="991135"/>
      </dsp:txXfrm>
    </dsp:sp>
    <dsp:sp modelId="{E39CA704-5515-4968-A283-44A462F7D8F0}">
      <dsp:nvSpPr>
        <dsp:cNvPr id="0" name=""/>
        <dsp:cNvSpPr/>
      </dsp:nvSpPr>
      <dsp:spPr>
        <a:xfrm>
          <a:off x="1158158" y="1536143"/>
          <a:ext cx="1657963" cy="10528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19690E-6554-4622-97AC-95BA09CFDA46}">
      <dsp:nvSpPr>
        <dsp:cNvPr id="0" name=""/>
        <dsp:cNvSpPr/>
      </dsp:nvSpPr>
      <dsp:spPr>
        <a:xfrm>
          <a:off x="1342376" y="1711150"/>
          <a:ext cx="1657963" cy="10528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Line managers</a:t>
          </a:r>
        </a:p>
      </dsp:txBody>
      <dsp:txXfrm>
        <a:off x="1373212" y="1741986"/>
        <a:ext cx="1596291" cy="991135"/>
      </dsp:txXfrm>
    </dsp:sp>
    <dsp:sp modelId="{2C474AA4-3B10-4CA1-9278-658B31720082}">
      <dsp:nvSpPr>
        <dsp:cNvPr id="0" name=""/>
        <dsp:cNvSpPr/>
      </dsp:nvSpPr>
      <dsp:spPr>
        <a:xfrm>
          <a:off x="144958" y="3071141"/>
          <a:ext cx="1657963" cy="10528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BBB927-E236-486A-A322-C3F8D730ECF0}">
      <dsp:nvSpPr>
        <dsp:cNvPr id="0" name=""/>
        <dsp:cNvSpPr/>
      </dsp:nvSpPr>
      <dsp:spPr>
        <a:xfrm>
          <a:off x="329176" y="3246148"/>
          <a:ext cx="1657963" cy="10528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Country employees</a:t>
          </a:r>
        </a:p>
      </dsp:txBody>
      <dsp:txXfrm>
        <a:off x="360012" y="3276984"/>
        <a:ext cx="1596291" cy="991135"/>
      </dsp:txXfrm>
    </dsp:sp>
    <dsp:sp modelId="{C4740D9E-29C1-44C2-A794-B2B13B342137}">
      <dsp:nvSpPr>
        <dsp:cNvPr id="0" name=""/>
        <dsp:cNvSpPr/>
      </dsp:nvSpPr>
      <dsp:spPr>
        <a:xfrm>
          <a:off x="2171358" y="3071141"/>
          <a:ext cx="1657963" cy="10528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F88B26-8FB2-4226-815B-6F7411A29B45}">
      <dsp:nvSpPr>
        <dsp:cNvPr id="0" name=""/>
        <dsp:cNvSpPr/>
      </dsp:nvSpPr>
      <dsp:spPr>
        <a:xfrm>
          <a:off x="2355577" y="3246148"/>
          <a:ext cx="1657963" cy="10528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Country employees</a:t>
          </a:r>
        </a:p>
      </dsp:txBody>
      <dsp:txXfrm>
        <a:off x="2386413" y="3276984"/>
        <a:ext cx="1596291" cy="991135"/>
      </dsp:txXfrm>
    </dsp:sp>
    <dsp:sp modelId="{6D46857F-D0EF-40CA-8D74-5FD2E9C3DA2F}">
      <dsp:nvSpPr>
        <dsp:cNvPr id="0" name=""/>
        <dsp:cNvSpPr/>
      </dsp:nvSpPr>
      <dsp:spPr>
        <a:xfrm>
          <a:off x="4197759" y="1536143"/>
          <a:ext cx="1657963" cy="10528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12B46F-CEC5-4329-9CC0-584EB8915672}">
      <dsp:nvSpPr>
        <dsp:cNvPr id="0" name=""/>
        <dsp:cNvSpPr/>
      </dsp:nvSpPr>
      <dsp:spPr>
        <a:xfrm>
          <a:off x="4381977" y="1711150"/>
          <a:ext cx="1657963" cy="10528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Line managers</a:t>
          </a:r>
        </a:p>
      </dsp:txBody>
      <dsp:txXfrm>
        <a:off x="4412813" y="1741986"/>
        <a:ext cx="1596291" cy="991135"/>
      </dsp:txXfrm>
    </dsp:sp>
    <dsp:sp modelId="{29D1D2A9-C1FC-4638-B76A-966FE59157CE}">
      <dsp:nvSpPr>
        <dsp:cNvPr id="0" name=""/>
        <dsp:cNvSpPr/>
      </dsp:nvSpPr>
      <dsp:spPr>
        <a:xfrm>
          <a:off x="4197759" y="3071141"/>
          <a:ext cx="1657963" cy="10528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3E7CB3-BCB2-442B-9B7F-CCFB52ABC6A2}">
      <dsp:nvSpPr>
        <dsp:cNvPr id="0" name=""/>
        <dsp:cNvSpPr/>
      </dsp:nvSpPr>
      <dsp:spPr>
        <a:xfrm>
          <a:off x="4381977" y="3246148"/>
          <a:ext cx="1657963" cy="105280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Country employees</a:t>
          </a:r>
        </a:p>
      </dsp:txBody>
      <dsp:txXfrm>
        <a:off x="4412813" y="3276984"/>
        <a:ext cx="1596291" cy="99113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5FC203-5685-4D36-860C-90B6074E9571}" type="datetimeFigureOut">
              <a:rPr lang="en-US" smtClean="0"/>
              <a:t>11/4/2023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EE7689-293D-4227-B6C9-8AE5118C476F}" type="slidenum">
              <a:rPr lang="en-US" smtClean="0"/>
              <a:t>‹#›</a:t>
            </a:fld>
            <a:endParaRPr lang="en-US" dirty="0"/>
          </a:p>
        </p:txBody>
      </p:sp>
    </p:spTree>
    <p:extLst>
      <p:ext uri="{BB962C8B-B14F-4D97-AF65-F5344CB8AC3E}">
        <p14:creationId xmlns:p14="http://schemas.microsoft.com/office/powerpoint/2010/main" val="3367319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EEE7689-293D-4227-B6C9-8AE5118C476F}" type="slidenum">
              <a:rPr lang="en-US" smtClean="0"/>
              <a:t>1</a:t>
            </a:fld>
            <a:endParaRPr lang="en-US" dirty="0"/>
          </a:p>
        </p:txBody>
      </p:sp>
    </p:spTree>
    <p:extLst>
      <p:ext uri="{BB962C8B-B14F-4D97-AF65-F5344CB8AC3E}">
        <p14:creationId xmlns:p14="http://schemas.microsoft.com/office/powerpoint/2010/main" val="26783538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a:t>
            </a:r>
            <a:r>
              <a:rPr lang="en-US" baseline="0" dirty="0"/>
              <a:t> class!</a:t>
            </a:r>
          </a:p>
          <a:p>
            <a:pPr marL="171450" indent="-171450">
              <a:buFont typeface="Wingdings" panose="05000000000000000000" pitchFamily="2" charset="2"/>
              <a:buChar char="q"/>
            </a:pPr>
            <a:r>
              <a:rPr lang="en-US" baseline="0" dirty="0"/>
              <a:t>Today, our group takes you through an exploration of LinkedIn, the global leading professional networking.</a:t>
            </a:r>
          </a:p>
          <a:p>
            <a:pPr marL="171450" indent="-171450">
              <a:buFont typeface="Wingdings" panose="05000000000000000000" pitchFamily="2" charset="2"/>
              <a:buChar char="q"/>
            </a:pPr>
            <a:r>
              <a:rPr lang="en-US" baseline="0" dirty="0"/>
              <a:t>To Begin, let us give a broad picture of what LinkedIn is and its importance in the professional World.</a:t>
            </a:r>
          </a:p>
          <a:p>
            <a:pPr marL="171450" indent="-171450">
              <a:buFont typeface="Wingdings" panose="05000000000000000000" pitchFamily="2" charset="2"/>
              <a:buChar char="q"/>
            </a:pPr>
            <a:r>
              <a:rPr lang="en-US" baseline="0" dirty="0"/>
              <a:t>LinkedIn was founded in 2003, and in 2016, it became part of the Microsoft family. It serves as a digital hub for professionals, offering a space for networking, job-seeking, and engaging in industry-related discussions.  With over 774 million users spread across more than 200 countries and territories, Linkedln’s reach truly worldwide.</a:t>
            </a:r>
          </a:p>
          <a:p>
            <a:pPr marL="171450" indent="-171450">
              <a:buFont typeface="Wingdings" panose="05000000000000000000" pitchFamily="2" charset="2"/>
              <a:buChar char="q"/>
            </a:pPr>
            <a:r>
              <a:rPr lang="en-US" baseline="0" dirty="0"/>
              <a:t>In this presentation, we will focus on the internal operation and external environment of LinkedIn to better understand how this platform operates on daily basis.</a:t>
            </a:r>
          </a:p>
          <a:p>
            <a:pPr marL="171450" indent="-171450">
              <a:buFont typeface="Wingdings" panose="05000000000000000000" pitchFamily="2" charset="2"/>
              <a:buChar char="q"/>
            </a:pPr>
            <a:r>
              <a:rPr lang="en-US" baseline="0" dirty="0"/>
              <a:t>Enjoy our presentations </a:t>
            </a:r>
          </a:p>
          <a:p>
            <a:endParaRPr lang="en-US" dirty="0"/>
          </a:p>
        </p:txBody>
      </p:sp>
      <p:sp>
        <p:nvSpPr>
          <p:cNvPr id="4" name="Slide Number Placeholder 3"/>
          <p:cNvSpPr>
            <a:spLocks noGrp="1"/>
          </p:cNvSpPr>
          <p:nvPr>
            <p:ph type="sldNum" sz="quarter" idx="10"/>
          </p:nvPr>
        </p:nvSpPr>
        <p:spPr/>
        <p:txBody>
          <a:bodyPr/>
          <a:lstStyle/>
          <a:p>
            <a:fld id="{9EEE7689-293D-4227-B6C9-8AE5118C476F}" type="slidenum">
              <a:rPr lang="en-US" smtClean="0"/>
              <a:t>2</a:t>
            </a:fld>
            <a:endParaRPr lang="en-US" dirty="0"/>
          </a:p>
        </p:txBody>
      </p:sp>
    </p:spTree>
    <p:extLst>
      <p:ext uri="{BB962C8B-B14F-4D97-AF65-F5344CB8AC3E}">
        <p14:creationId xmlns:p14="http://schemas.microsoft.com/office/powerpoint/2010/main" val="39867802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Arial" panose="020B0604020202020204" pitchFamily="34" charset="0"/>
                <a:ea typeface="Times New Roman" panose="02020603050405020304" pitchFamily="18" charset="0"/>
              </a:rPr>
              <a:t>LinkedIn</a:t>
            </a:r>
            <a:r>
              <a:rPr lang="en-US" sz="1200" dirty="0">
                <a:effectLst/>
                <a:latin typeface="Arial" panose="020B0604020202020204" pitchFamily="34" charset="0"/>
                <a:ea typeface="Times New Roman" panose="02020603050405020304" pitchFamily="18" charset="0"/>
              </a:rPr>
              <a:t> has had a tremendous history since its founding in 2003. Just like other social media networks, the company began to make its first profits in 2006.</a:t>
            </a:r>
          </a:p>
          <a:p>
            <a:r>
              <a:rPr lang="en-US" sz="1200" dirty="0">
                <a:effectLst/>
                <a:latin typeface="Arial" panose="020B0604020202020204" pitchFamily="34" charset="0"/>
              </a:rPr>
              <a:t>Its acquisition by Microsoft in 2016 saw company get investment boost while maintaining its core services, culture, and structure</a:t>
            </a:r>
          </a:p>
          <a:p>
            <a:r>
              <a:rPr lang="en-US" sz="1200" dirty="0">
                <a:effectLst/>
                <a:latin typeface="Arial" panose="020B0604020202020204" pitchFamily="34" charset="0"/>
              </a:rPr>
              <a:t>The company works by providing a formal environment where over 950 users and 22,000 employees can express themselves. </a:t>
            </a:r>
            <a:endParaRPr lang="en-US" dirty="0"/>
          </a:p>
        </p:txBody>
      </p:sp>
      <p:sp>
        <p:nvSpPr>
          <p:cNvPr id="4" name="Slide Number Placeholder 3"/>
          <p:cNvSpPr>
            <a:spLocks noGrp="1"/>
          </p:cNvSpPr>
          <p:nvPr>
            <p:ph type="sldNum" sz="quarter" idx="5"/>
          </p:nvPr>
        </p:nvSpPr>
        <p:spPr/>
        <p:txBody>
          <a:bodyPr/>
          <a:lstStyle/>
          <a:p>
            <a:fld id="{9EEE7689-293D-4227-B6C9-8AE5118C476F}" type="slidenum">
              <a:rPr lang="en-US" smtClean="0"/>
              <a:t>3</a:t>
            </a:fld>
            <a:endParaRPr lang="en-US" dirty="0"/>
          </a:p>
        </p:txBody>
      </p:sp>
    </p:spTree>
    <p:extLst>
      <p:ext uri="{BB962C8B-B14F-4D97-AF65-F5344CB8AC3E}">
        <p14:creationId xmlns:p14="http://schemas.microsoft.com/office/powerpoint/2010/main" val="25104396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company has continued to maintain its top-down traditional hierarchy of management operations. The top level is headed by the board of directors.</a:t>
            </a:r>
          </a:p>
          <a:p>
            <a:r>
              <a:rPr lang="en-US" dirty="0"/>
              <a:t>The people that serve in the six positions include</a:t>
            </a:r>
          </a:p>
          <a:p>
            <a:pPr algn="l">
              <a:buFont typeface="Arial" panose="020B0604020202020204" pitchFamily="34" charset="0"/>
              <a:buChar char="•"/>
            </a:pPr>
            <a:r>
              <a:rPr lang="en-US" b="0" i="0" dirty="0">
                <a:solidFill>
                  <a:srgbClr val="111111"/>
                </a:solidFill>
                <a:effectLst/>
                <a:latin typeface="-apple-system"/>
              </a:rPr>
              <a:t>Chief Operations Officer: Dan Shapero</a:t>
            </a:r>
          </a:p>
          <a:p>
            <a:pPr algn="l">
              <a:buFont typeface="Arial" panose="020B0604020202020204" pitchFamily="34" charset="0"/>
              <a:buChar char="•"/>
            </a:pPr>
            <a:r>
              <a:rPr lang="en-US" b="0" i="0" dirty="0">
                <a:solidFill>
                  <a:srgbClr val="111111"/>
                </a:solidFill>
                <a:effectLst/>
                <a:latin typeface="-apple-system"/>
              </a:rPr>
              <a:t>Chief Information Security Officer: Geoff Belknap</a:t>
            </a:r>
          </a:p>
          <a:p>
            <a:pPr algn="l">
              <a:buFont typeface="Arial" panose="020B0604020202020204" pitchFamily="34" charset="0"/>
              <a:buChar char="•"/>
            </a:pPr>
            <a:r>
              <a:rPr lang="en-US" b="0" i="0" dirty="0">
                <a:solidFill>
                  <a:srgbClr val="111111"/>
                </a:solidFill>
                <a:effectLst/>
                <a:latin typeface="-apple-system"/>
              </a:rPr>
              <a:t>Chief Marketing and Communications Officer: Melissa Selcher</a:t>
            </a:r>
          </a:p>
          <a:p>
            <a:pPr algn="l">
              <a:buFont typeface="Arial" panose="020B0604020202020204" pitchFamily="34" charset="0"/>
              <a:buChar char="•"/>
            </a:pPr>
            <a:r>
              <a:rPr lang="en-US" b="0" i="0" dirty="0">
                <a:solidFill>
                  <a:srgbClr val="111111"/>
                </a:solidFill>
                <a:effectLst/>
                <a:latin typeface="-apple-system"/>
              </a:rPr>
              <a:t>Chief People Officer (HR): Teuila Hanson</a:t>
            </a:r>
          </a:p>
          <a:p>
            <a:pPr algn="l">
              <a:buFont typeface="Arial" panose="020B0604020202020204" pitchFamily="34" charset="0"/>
              <a:buChar char="•"/>
            </a:pPr>
            <a:r>
              <a:rPr lang="en-US" b="0" i="0" dirty="0">
                <a:solidFill>
                  <a:srgbClr val="111111"/>
                </a:solidFill>
                <a:effectLst/>
                <a:latin typeface="-apple-system"/>
              </a:rPr>
              <a:t>Head of Engineering: Mohak Shroff</a:t>
            </a:r>
          </a:p>
          <a:p>
            <a:pPr algn="l">
              <a:buFont typeface="Arial" panose="020B0604020202020204" pitchFamily="34" charset="0"/>
              <a:buChar char="•"/>
            </a:pPr>
            <a:r>
              <a:rPr lang="en-US" b="0" i="0" dirty="0">
                <a:solidFill>
                  <a:srgbClr val="111111"/>
                </a:solidFill>
                <a:effectLst/>
                <a:latin typeface="-apple-system"/>
              </a:rPr>
              <a:t>VP of Product: Tomer Cohen</a:t>
            </a:r>
          </a:p>
          <a:p>
            <a:endParaRPr lang="en-US" dirty="0"/>
          </a:p>
          <a:p>
            <a:r>
              <a:rPr lang="en-US" dirty="0"/>
              <a:t>Country managers serve as head of individual markets around the world. In addition, the company also has 22000 employees who work worldwide </a:t>
            </a:r>
          </a:p>
        </p:txBody>
      </p:sp>
      <p:sp>
        <p:nvSpPr>
          <p:cNvPr id="4" name="Slide Number Placeholder 3"/>
          <p:cNvSpPr>
            <a:spLocks noGrp="1"/>
          </p:cNvSpPr>
          <p:nvPr>
            <p:ph type="sldNum" sz="quarter" idx="5"/>
          </p:nvPr>
        </p:nvSpPr>
        <p:spPr/>
        <p:txBody>
          <a:bodyPr/>
          <a:lstStyle/>
          <a:p>
            <a:fld id="{9EEE7689-293D-4227-B6C9-8AE5118C476F}" type="slidenum">
              <a:rPr lang="en-US" smtClean="0"/>
              <a:t>4</a:t>
            </a:fld>
            <a:endParaRPr lang="en-US" dirty="0"/>
          </a:p>
        </p:txBody>
      </p:sp>
    </p:spTree>
    <p:extLst>
      <p:ext uri="{BB962C8B-B14F-4D97-AF65-F5344CB8AC3E}">
        <p14:creationId xmlns:p14="http://schemas.microsoft.com/office/powerpoint/2010/main" val="17060463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Core areas that defines the company size includes the number of subscribers, valuation, and employees</a:t>
            </a:r>
          </a:p>
          <a:p>
            <a:r>
              <a:rPr lang="en-US" dirty="0"/>
              <a:t>According to he Business of Apps and its Press room, the company has an average of 950 million monthly users and subscribers on its system. This also includes businesses and individuals.</a:t>
            </a:r>
          </a:p>
          <a:p>
            <a:r>
              <a:rPr lang="en-US" dirty="0"/>
              <a:t>The company has continued to outperform its peers recording a total of $15 billion in revenues above the market average and a further $29.99 billion in valuation as owners equity. </a:t>
            </a:r>
          </a:p>
          <a:p>
            <a:r>
              <a:rPr lang="en-US" dirty="0"/>
              <a:t>Besides, the company benefits from a total of 22000 employees who work across different global offices where it operates. </a:t>
            </a:r>
          </a:p>
        </p:txBody>
      </p:sp>
      <p:sp>
        <p:nvSpPr>
          <p:cNvPr id="4" name="Slide Number Placeholder 3"/>
          <p:cNvSpPr>
            <a:spLocks noGrp="1"/>
          </p:cNvSpPr>
          <p:nvPr>
            <p:ph type="sldNum" sz="quarter" idx="5"/>
          </p:nvPr>
        </p:nvSpPr>
        <p:spPr/>
        <p:txBody>
          <a:bodyPr/>
          <a:lstStyle/>
          <a:p>
            <a:fld id="{9EEE7689-293D-4227-B6C9-8AE5118C476F}" type="slidenum">
              <a:rPr lang="en-US" smtClean="0"/>
              <a:t>5</a:t>
            </a:fld>
            <a:endParaRPr lang="en-US" dirty="0"/>
          </a:p>
        </p:txBody>
      </p:sp>
    </p:spTree>
    <p:extLst>
      <p:ext uri="{BB962C8B-B14F-4D97-AF65-F5344CB8AC3E}">
        <p14:creationId xmlns:p14="http://schemas.microsoft.com/office/powerpoint/2010/main" val="160425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overall, LinkedIn offers four core solutions to its users. The users in this case, includes both businesses and individual subscribers.</a:t>
            </a:r>
          </a:p>
          <a:p>
            <a:r>
              <a:rPr lang="en-US" dirty="0"/>
              <a:t>Business have an opportunity to now hire talents. Businesses with free open slots can create and post then. The company uses algorithms to match candidates making it easier to select the right candidates,</a:t>
            </a:r>
          </a:p>
          <a:p>
            <a:endParaRPr lang="en-US" dirty="0"/>
          </a:p>
          <a:p>
            <a:r>
              <a:rPr lang="en-US" dirty="0"/>
              <a:t>The company also offers businesses with an opportunity to market their services to over 950 million subscribers. Businesses using its platform drive higher revenue than its peers. </a:t>
            </a:r>
          </a:p>
          <a:p>
            <a:endParaRPr lang="en-US" dirty="0"/>
          </a:p>
          <a:p>
            <a:r>
              <a:rPr lang="en-US" dirty="0"/>
              <a:t>Businesses can also use Sales Solutions to drive revenues through targeting specific customers. The learning solutions now benefits employed workers that seek to upskill their current capabilities. </a:t>
            </a:r>
          </a:p>
        </p:txBody>
      </p:sp>
      <p:sp>
        <p:nvSpPr>
          <p:cNvPr id="4" name="Slide Number Placeholder 3"/>
          <p:cNvSpPr>
            <a:spLocks noGrp="1"/>
          </p:cNvSpPr>
          <p:nvPr>
            <p:ph type="sldNum" sz="quarter" idx="5"/>
          </p:nvPr>
        </p:nvSpPr>
        <p:spPr/>
        <p:txBody>
          <a:bodyPr/>
          <a:lstStyle/>
          <a:p>
            <a:fld id="{9EEE7689-293D-4227-B6C9-8AE5118C476F}" type="slidenum">
              <a:rPr lang="en-US" smtClean="0"/>
              <a:t>6</a:t>
            </a:fld>
            <a:endParaRPr lang="en-US" dirty="0"/>
          </a:p>
        </p:txBody>
      </p:sp>
    </p:spTree>
    <p:extLst>
      <p:ext uri="{BB962C8B-B14F-4D97-AF65-F5344CB8AC3E}">
        <p14:creationId xmlns:p14="http://schemas.microsoft.com/office/powerpoint/2010/main" val="28610451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Faster expansion of the company has made it possible to create brand popularity, tools for virtual learning and networking, and strong revenue growth.</a:t>
            </a:r>
          </a:p>
          <a:p>
            <a:r>
              <a:rPr lang="en-US" dirty="0"/>
              <a:t>However, such expansion have placed users at a disadvantage than expected.</a:t>
            </a:r>
          </a:p>
          <a:p>
            <a:r>
              <a:rPr lang="en-US" dirty="0"/>
              <a:t>Three core internal weaknesses arises from poor user experience, risks in personal data and information, and increased scams in job postings. </a:t>
            </a:r>
          </a:p>
        </p:txBody>
      </p:sp>
      <p:sp>
        <p:nvSpPr>
          <p:cNvPr id="4" name="Slide Number Placeholder 3"/>
          <p:cNvSpPr>
            <a:spLocks noGrp="1"/>
          </p:cNvSpPr>
          <p:nvPr>
            <p:ph type="sldNum" sz="quarter" idx="5"/>
          </p:nvPr>
        </p:nvSpPr>
        <p:spPr/>
        <p:txBody>
          <a:bodyPr/>
          <a:lstStyle/>
          <a:p>
            <a:fld id="{9EEE7689-293D-4227-B6C9-8AE5118C476F}" type="slidenum">
              <a:rPr lang="en-US" smtClean="0"/>
              <a:t>7</a:t>
            </a:fld>
            <a:endParaRPr lang="en-US" dirty="0"/>
          </a:p>
        </p:txBody>
      </p:sp>
    </p:spTree>
    <p:extLst>
      <p:ext uri="{BB962C8B-B14F-4D97-AF65-F5344CB8AC3E}">
        <p14:creationId xmlns:p14="http://schemas.microsoft.com/office/powerpoint/2010/main" val="40224307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Nonetheless, the company is optimistic about the future of the market. A number of core positives likely to enhance its future performance increasing number of users who continue to subscribe through the system. The company has seen a 22% compounded annual growth rate in the number of subscribers.</a:t>
            </a:r>
          </a:p>
          <a:p>
            <a:r>
              <a:rPr lang="en-US" dirty="0"/>
              <a:t>Second, the company is positive concerning trends and stories from e-learning which leans to demand for online workplace learning opportunities.</a:t>
            </a:r>
          </a:p>
          <a:p>
            <a:r>
              <a:rPr lang="en-US" dirty="0"/>
              <a:t>Third, the company is optimistic about the future growth in market volume by 3.3 compound annual growth rate reaching over $65.12 billion in 2027. </a:t>
            </a:r>
          </a:p>
          <a:p>
            <a:r>
              <a:rPr lang="en-US" dirty="0"/>
              <a:t>More than 30% learners from other social media networks are now spending hours watching learning contents. </a:t>
            </a:r>
          </a:p>
          <a:p>
            <a:endParaRPr lang="en-US" dirty="0"/>
          </a:p>
          <a:p>
            <a:r>
              <a:rPr lang="en-US" dirty="0"/>
              <a:t>All these positives are likely to see the company attain positive performance and increased value creation. </a:t>
            </a:r>
          </a:p>
          <a:p>
            <a:endParaRPr lang="en-US" dirty="0"/>
          </a:p>
          <a:p>
            <a:r>
              <a:rPr lang="en-US" dirty="0"/>
              <a:t>However, threats in the market are likely to come from three areas – competition from social networks and learning platforms, and cyber security threats. </a:t>
            </a:r>
          </a:p>
        </p:txBody>
      </p:sp>
      <p:sp>
        <p:nvSpPr>
          <p:cNvPr id="4" name="Slide Number Placeholder 3"/>
          <p:cNvSpPr>
            <a:spLocks noGrp="1"/>
          </p:cNvSpPr>
          <p:nvPr>
            <p:ph type="sldNum" sz="quarter" idx="5"/>
          </p:nvPr>
        </p:nvSpPr>
        <p:spPr/>
        <p:txBody>
          <a:bodyPr/>
          <a:lstStyle/>
          <a:p>
            <a:fld id="{9EEE7689-293D-4227-B6C9-8AE5118C476F}" type="slidenum">
              <a:rPr lang="en-US" smtClean="0"/>
              <a:t>8</a:t>
            </a:fld>
            <a:endParaRPr lang="en-US" dirty="0"/>
          </a:p>
        </p:txBody>
      </p:sp>
    </p:spTree>
    <p:extLst>
      <p:ext uri="{BB962C8B-B14F-4D97-AF65-F5344CB8AC3E}">
        <p14:creationId xmlns:p14="http://schemas.microsoft.com/office/powerpoint/2010/main" val="3364952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Even though the company can control its internal environment, PESTEL analysis shows governments where the company operates are likely to have greater impact I shaping the market.</a:t>
            </a:r>
          </a:p>
          <a:p>
            <a:r>
              <a:rPr lang="en-US" dirty="0"/>
              <a:t>In specific, despite variabilities in governments, core areas that affect the business includes data, security, work policies, and employment regulations.</a:t>
            </a:r>
          </a:p>
          <a:p>
            <a:endParaRPr lang="en-US" dirty="0"/>
          </a:p>
          <a:p>
            <a:r>
              <a:rPr lang="en-US" dirty="0"/>
              <a:t>Most of the governments have formulated legislations that define how the business should handle privacy policies and data security measures.</a:t>
            </a:r>
          </a:p>
          <a:p>
            <a:r>
              <a:rPr lang="en-US" dirty="0"/>
              <a:t> A rise in on-demand learning videos, virtual recruitment, and online marketing creates positive market for the company. However, legal restrictions on mergers and social networking restrictions from China continue to have negative effect on future performance. </a:t>
            </a:r>
          </a:p>
        </p:txBody>
      </p:sp>
      <p:sp>
        <p:nvSpPr>
          <p:cNvPr id="4" name="Slide Number Placeholder 3"/>
          <p:cNvSpPr>
            <a:spLocks noGrp="1"/>
          </p:cNvSpPr>
          <p:nvPr>
            <p:ph type="sldNum" sz="quarter" idx="5"/>
          </p:nvPr>
        </p:nvSpPr>
        <p:spPr/>
        <p:txBody>
          <a:bodyPr/>
          <a:lstStyle/>
          <a:p>
            <a:fld id="{9EEE7689-293D-4227-B6C9-8AE5118C476F}" type="slidenum">
              <a:rPr lang="en-US" smtClean="0"/>
              <a:t>9</a:t>
            </a:fld>
            <a:endParaRPr lang="en-US" dirty="0"/>
          </a:p>
        </p:txBody>
      </p:sp>
    </p:spTree>
    <p:extLst>
      <p:ext uri="{BB962C8B-B14F-4D97-AF65-F5344CB8AC3E}">
        <p14:creationId xmlns:p14="http://schemas.microsoft.com/office/powerpoint/2010/main" val="14817074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company benefits from six different types of stakeholders. </a:t>
            </a:r>
          </a:p>
          <a:p>
            <a:r>
              <a:rPr lang="en-US" dirty="0"/>
              <a:t>Currently, the company works with 22,000 employees across different management levels. The company works with two categories of users – organizations (agencies, businesses) and individual subscribers). The suppliers help provide needed expertise. </a:t>
            </a:r>
          </a:p>
          <a:p>
            <a:r>
              <a:rPr lang="en-US" dirty="0"/>
              <a:t>Regulatory bodies also control and determines how the company operates in different markets where it operates. For example, some of the regulatory bodies include data protection agencies, employment, and online security. </a:t>
            </a:r>
          </a:p>
          <a:p>
            <a:r>
              <a:rPr lang="en-US" dirty="0"/>
              <a:t>Microsoft serves as one of the core investors for the company with other investors including businesses and individuals. </a:t>
            </a:r>
          </a:p>
        </p:txBody>
      </p:sp>
      <p:sp>
        <p:nvSpPr>
          <p:cNvPr id="4" name="Slide Number Placeholder 3"/>
          <p:cNvSpPr>
            <a:spLocks noGrp="1"/>
          </p:cNvSpPr>
          <p:nvPr>
            <p:ph type="sldNum" sz="quarter" idx="5"/>
          </p:nvPr>
        </p:nvSpPr>
        <p:spPr/>
        <p:txBody>
          <a:bodyPr/>
          <a:lstStyle/>
          <a:p>
            <a:fld id="{9EEE7689-293D-4227-B6C9-8AE5118C476F}" type="slidenum">
              <a:rPr lang="en-US" smtClean="0"/>
              <a:t>10</a:t>
            </a:fld>
            <a:endParaRPr lang="en-US" dirty="0"/>
          </a:p>
        </p:txBody>
      </p:sp>
    </p:spTree>
    <p:extLst>
      <p:ext uri="{BB962C8B-B14F-4D97-AF65-F5344CB8AC3E}">
        <p14:creationId xmlns:p14="http://schemas.microsoft.com/office/powerpoint/2010/main" val="245639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Ethics play a significant role in defining how a company operates. Four such considerations include</a:t>
            </a:r>
          </a:p>
          <a:p>
            <a:pPr marL="228600" indent="-228600">
              <a:buAutoNum type="arabicPeriod"/>
            </a:pPr>
            <a:r>
              <a:rPr lang="en-US" dirty="0"/>
              <a:t>Standards of conduct</a:t>
            </a:r>
          </a:p>
          <a:p>
            <a:pPr marL="228600" indent="-228600">
              <a:buAutoNum type="arabicPeriod"/>
            </a:pPr>
            <a:r>
              <a:rPr lang="en-US" dirty="0"/>
              <a:t>Whistle blowing</a:t>
            </a:r>
          </a:p>
          <a:p>
            <a:pPr marL="228600" indent="-228600">
              <a:buAutoNum type="arabicPeriod"/>
            </a:pPr>
            <a:r>
              <a:rPr lang="en-US" dirty="0"/>
              <a:t>Anti-corruption</a:t>
            </a:r>
          </a:p>
          <a:p>
            <a:pPr marL="228600" indent="-228600">
              <a:buAutoNum type="arabicPeriod"/>
            </a:pPr>
            <a:r>
              <a:rPr lang="en-US" dirty="0"/>
              <a:t>Algorithm experiments</a:t>
            </a:r>
          </a:p>
        </p:txBody>
      </p:sp>
      <p:sp>
        <p:nvSpPr>
          <p:cNvPr id="4" name="Slide Number Placeholder 3"/>
          <p:cNvSpPr>
            <a:spLocks noGrp="1"/>
          </p:cNvSpPr>
          <p:nvPr>
            <p:ph type="sldNum" sz="quarter" idx="5"/>
          </p:nvPr>
        </p:nvSpPr>
        <p:spPr/>
        <p:txBody>
          <a:bodyPr/>
          <a:lstStyle/>
          <a:p>
            <a:fld id="{9EEE7689-293D-4227-B6C9-8AE5118C476F}" type="slidenum">
              <a:rPr lang="en-US" smtClean="0"/>
              <a:t>11</a:t>
            </a:fld>
            <a:endParaRPr lang="en-US" dirty="0"/>
          </a:p>
        </p:txBody>
      </p:sp>
    </p:spTree>
    <p:extLst>
      <p:ext uri="{BB962C8B-B14F-4D97-AF65-F5344CB8AC3E}">
        <p14:creationId xmlns:p14="http://schemas.microsoft.com/office/powerpoint/2010/main" val="3271663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Apart from the ethical concerns, it is also important to note major contributions the company makes in achieving CSR. </a:t>
            </a:r>
          </a:p>
          <a:p>
            <a:r>
              <a:rPr lang="en-US" dirty="0"/>
              <a:t>The company has committed more funding to support environment sustainability in areas where it operates and those where it does not operates. It does this to protect the planet. Over </a:t>
            </a:r>
            <a:r>
              <a:rPr lang="en-US" b="0" i="0" dirty="0">
                <a:effectLst/>
                <a:latin typeface="Source Sans Pro" panose="020B0503030403020204" pitchFamily="34" charset="0"/>
              </a:rPr>
              <a:t>2,000 employees around the globe took part in Go Green group for sustainability action.</a:t>
            </a:r>
          </a:p>
          <a:p>
            <a:r>
              <a:rPr lang="en-US" b="0" i="0" dirty="0">
                <a:effectLst/>
                <a:latin typeface="Source Sans Pro" panose="020B0503030403020204" pitchFamily="34" charset="0"/>
              </a:rPr>
              <a:t>The company also uses global ethics and compliance through; </a:t>
            </a:r>
          </a:p>
          <a:p>
            <a:pPr marL="285750" indent="-285750">
              <a:buFont typeface="Arial" panose="020B0604020202020204" pitchFamily="34" charset="0"/>
              <a:buChar char="•"/>
            </a:pPr>
            <a:r>
              <a:rPr lang="en-US" b="0" i="0" dirty="0">
                <a:effectLst/>
                <a:latin typeface="Source Sans Pro" panose="020B0503030403020204" pitchFamily="34" charset="0"/>
              </a:rPr>
              <a:t>high standards of business conduct and good governance</a:t>
            </a:r>
          </a:p>
          <a:p>
            <a:pPr marL="285750" indent="-285750">
              <a:buFont typeface="Arial" panose="020B0604020202020204" pitchFamily="34" charset="0"/>
              <a:buChar char="•"/>
            </a:pPr>
            <a:r>
              <a:rPr lang="en-US" b="0" i="0" dirty="0">
                <a:effectLst/>
                <a:latin typeface="Source Sans Pro" panose="020B0503030403020204" pitchFamily="34" charset="0"/>
              </a:rPr>
              <a:t>practical guidance for common compliance challenges</a:t>
            </a:r>
            <a:endParaRPr lang="en-US" dirty="0">
              <a:latin typeface="Source Sans Pro" panose="020B0503030403020204" pitchFamily="34" charset="0"/>
            </a:endParaRPr>
          </a:p>
          <a:p>
            <a:pPr marL="285750" indent="-285750">
              <a:buFont typeface="Arial" panose="020B0604020202020204" pitchFamily="34" charset="0"/>
              <a:buChar char="•"/>
            </a:pPr>
            <a:r>
              <a:rPr lang="en-US" dirty="0">
                <a:latin typeface="Source Sans Pro" panose="020B0503030403020204" pitchFamily="34" charset="0"/>
              </a:rPr>
              <a:t>Retain robust standards</a:t>
            </a:r>
          </a:p>
          <a:p>
            <a:pPr marL="285750" indent="-285750">
              <a:buFont typeface="Arial" panose="020B0604020202020204" pitchFamily="34" charset="0"/>
              <a:buChar char="•"/>
            </a:pPr>
            <a:endParaRPr lang="en-US" dirty="0">
              <a:latin typeface="Source Sans Pro" panose="020B0503030403020204" pitchFamily="34" charset="0"/>
            </a:endParaRPr>
          </a:p>
          <a:p>
            <a:pPr marL="0" indent="0">
              <a:buFont typeface="Arial" panose="020B0604020202020204" pitchFamily="34" charset="0"/>
              <a:buNone/>
            </a:pPr>
            <a:r>
              <a:rPr lang="en-US" dirty="0">
                <a:latin typeface="Source Sans Pro" panose="020B0503030403020204" pitchFamily="34" charset="0"/>
              </a:rPr>
              <a:t>The company achieves accessibility by ensuring that everyone has access to the work place, use of devices, and reporting. Everyone should have access despite their abilities</a:t>
            </a:r>
          </a:p>
          <a:p>
            <a:pPr marL="285750" indent="-2857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9EEE7689-293D-4227-B6C9-8AE5118C476F}" type="slidenum">
              <a:rPr lang="en-US" smtClean="0"/>
              <a:t>12</a:t>
            </a:fld>
            <a:endParaRPr lang="en-US" dirty="0"/>
          </a:p>
        </p:txBody>
      </p:sp>
    </p:spTree>
    <p:extLst>
      <p:ext uri="{BB962C8B-B14F-4D97-AF65-F5344CB8AC3E}">
        <p14:creationId xmlns:p14="http://schemas.microsoft.com/office/powerpoint/2010/main" val="3577379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A5687-B8FE-9EDF-E567-9EA0A44D0E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640EBD3-F6CD-8D83-59D0-5356533629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8E9CD2C-DA44-2DAA-ECE1-8FC24FD839C6}"/>
              </a:ext>
            </a:extLst>
          </p:cNvPr>
          <p:cNvSpPr>
            <a:spLocks noGrp="1"/>
          </p:cNvSpPr>
          <p:nvPr>
            <p:ph type="dt" sz="half" idx="10"/>
          </p:nvPr>
        </p:nvSpPr>
        <p:spPr/>
        <p:txBody>
          <a:bodyPr/>
          <a:lstStyle/>
          <a:p>
            <a:fld id="{441E9D57-862C-4377-9904-FEFCC7B39D55}" type="datetimeFigureOut">
              <a:rPr lang="en-US" smtClean="0"/>
              <a:t>11/4/2023</a:t>
            </a:fld>
            <a:endParaRPr lang="en-US" dirty="0"/>
          </a:p>
        </p:txBody>
      </p:sp>
      <p:sp>
        <p:nvSpPr>
          <p:cNvPr id="5" name="Footer Placeholder 4">
            <a:extLst>
              <a:ext uri="{FF2B5EF4-FFF2-40B4-BE49-F238E27FC236}">
                <a16:creationId xmlns:a16="http://schemas.microsoft.com/office/drawing/2014/main" id="{5FDC32DB-768E-442C-03DD-9896C634650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DA5199F-E139-427D-D34B-C0476F1B34BA}"/>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2829957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6E4B7-8B73-E6C1-3E85-8A5DABEC4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A3C9C1B-E3EF-F322-C565-7AD397C3F2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33241B-7903-D881-DB05-B916D070A724}"/>
              </a:ext>
            </a:extLst>
          </p:cNvPr>
          <p:cNvSpPr>
            <a:spLocks noGrp="1"/>
          </p:cNvSpPr>
          <p:nvPr>
            <p:ph type="dt" sz="half" idx="10"/>
          </p:nvPr>
        </p:nvSpPr>
        <p:spPr/>
        <p:txBody>
          <a:bodyPr/>
          <a:lstStyle/>
          <a:p>
            <a:fld id="{441E9D57-862C-4377-9904-FEFCC7B39D55}" type="datetimeFigureOut">
              <a:rPr lang="en-US" smtClean="0"/>
              <a:t>11/4/2023</a:t>
            </a:fld>
            <a:endParaRPr lang="en-US" dirty="0"/>
          </a:p>
        </p:txBody>
      </p:sp>
      <p:sp>
        <p:nvSpPr>
          <p:cNvPr id="5" name="Footer Placeholder 4">
            <a:extLst>
              <a:ext uri="{FF2B5EF4-FFF2-40B4-BE49-F238E27FC236}">
                <a16:creationId xmlns:a16="http://schemas.microsoft.com/office/drawing/2014/main" id="{873C376C-1A45-6257-3FD3-C87DA8EDEDE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4313467-CF54-15AC-24B1-7FCAB4EA8433}"/>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1787490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CAE62-AE19-8EEE-F946-0B055964496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82DCCB3-7530-E3A7-6C53-EAC35AC10B7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EEF078-C393-6E58-C48F-F68A980474DD}"/>
              </a:ext>
            </a:extLst>
          </p:cNvPr>
          <p:cNvSpPr>
            <a:spLocks noGrp="1"/>
          </p:cNvSpPr>
          <p:nvPr>
            <p:ph type="dt" sz="half" idx="10"/>
          </p:nvPr>
        </p:nvSpPr>
        <p:spPr/>
        <p:txBody>
          <a:bodyPr/>
          <a:lstStyle/>
          <a:p>
            <a:fld id="{441E9D57-862C-4377-9904-FEFCC7B39D55}" type="datetimeFigureOut">
              <a:rPr lang="en-US" smtClean="0"/>
              <a:t>11/4/2023</a:t>
            </a:fld>
            <a:endParaRPr lang="en-US" dirty="0"/>
          </a:p>
        </p:txBody>
      </p:sp>
      <p:sp>
        <p:nvSpPr>
          <p:cNvPr id="5" name="Footer Placeholder 4">
            <a:extLst>
              <a:ext uri="{FF2B5EF4-FFF2-40B4-BE49-F238E27FC236}">
                <a16:creationId xmlns:a16="http://schemas.microsoft.com/office/drawing/2014/main" id="{4B7A5062-E72C-2B2A-1C0D-8F9DFC56FED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7440914-4A99-4465-B562-3F89347B8E78}"/>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2962737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50EA6-3AEC-5261-EEB6-B86EFFE2FAD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4589752-829F-EA6B-611A-53FC08EDF63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04D56D1-50CB-DB5B-AE55-42067D23AE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35DDC73-045C-0749-8D74-E0D5BF8CF744}"/>
              </a:ext>
            </a:extLst>
          </p:cNvPr>
          <p:cNvSpPr>
            <a:spLocks noGrp="1"/>
          </p:cNvSpPr>
          <p:nvPr>
            <p:ph type="dt" sz="half" idx="10"/>
          </p:nvPr>
        </p:nvSpPr>
        <p:spPr/>
        <p:txBody>
          <a:bodyPr/>
          <a:lstStyle/>
          <a:p>
            <a:fld id="{441E9D57-862C-4377-9904-FEFCC7B39D55}" type="datetimeFigureOut">
              <a:rPr lang="en-US" smtClean="0"/>
              <a:t>11/4/2023</a:t>
            </a:fld>
            <a:endParaRPr lang="en-US" dirty="0"/>
          </a:p>
        </p:txBody>
      </p:sp>
      <p:sp>
        <p:nvSpPr>
          <p:cNvPr id="6" name="Footer Placeholder 5">
            <a:extLst>
              <a:ext uri="{FF2B5EF4-FFF2-40B4-BE49-F238E27FC236}">
                <a16:creationId xmlns:a16="http://schemas.microsoft.com/office/drawing/2014/main" id="{D96273A4-6C51-0B31-C5E7-99EE01C6ED0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DD423E6-8F69-ABB3-F07C-FAF80E985C9E}"/>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2373832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DDE11-300E-8C36-8957-7C335A06A78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C06FB5E-6EEB-BF4F-DA35-FB3902CC76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7845FD7-DEB0-79A0-B26C-B3CF8D5EAF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9FB87B9-4F8D-6362-C063-9AA6D622CD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9654C7A-6000-B2C2-FB70-522B14052F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A722A43-345C-A99C-3971-6079A39D0491}"/>
              </a:ext>
            </a:extLst>
          </p:cNvPr>
          <p:cNvSpPr>
            <a:spLocks noGrp="1"/>
          </p:cNvSpPr>
          <p:nvPr>
            <p:ph type="dt" sz="half" idx="10"/>
          </p:nvPr>
        </p:nvSpPr>
        <p:spPr/>
        <p:txBody>
          <a:bodyPr/>
          <a:lstStyle/>
          <a:p>
            <a:fld id="{441E9D57-862C-4377-9904-FEFCC7B39D55}" type="datetimeFigureOut">
              <a:rPr lang="en-US" smtClean="0"/>
              <a:t>11/4/2023</a:t>
            </a:fld>
            <a:endParaRPr lang="en-US" dirty="0"/>
          </a:p>
        </p:txBody>
      </p:sp>
      <p:sp>
        <p:nvSpPr>
          <p:cNvPr id="8" name="Footer Placeholder 7">
            <a:extLst>
              <a:ext uri="{FF2B5EF4-FFF2-40B4-BE49-F238E27FC236}">
                <a16:creationId xmlns:a16="http://schemas.microsoft.com/office/drawing/2014/main" id="{6B0C5099-8054-559F-3F89-1A8FF32999F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4E37AF4-D1F3-E4FA-2AE5-75D3767D4410}"/>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2081232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72A5F-8308-2361-A8B6-C2C19E8584E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6D8E64F-A8E1-1273-A0F3-5A100CC43A8C}"/>
              </a:ext>
            </a:extLst>
          </p:cNvPr>
          <p:cNvSpPr>
            <a:spLocks noGrp="1"/>
          </p:cNvSpPr>
          <p:nvPr>
            <p:ph type="dt" sz="half" idx="10"/>
          </p:nvPr>
        </p:nvSpPr>
        <p:spPr/>
        <p:txBody>
          <a:bodyPr/>
          <a:lstStyle/>
          <a:p>
            <a:fld id="{441E9D57-862C-4377-9904-FEFCC7B39D55}" type="datetimeFigureOut">
              <a:rPr lang="en-US" smtClean="0"/>
              <a:t>11/4/2023</a:t>
            </a:fld>
            <a:endParaRPr lang="en-US" dirty="0"/>
          </a:p>
        </p:txBody>
      </p:sp>
      <p:sp>
        <p:nvSpPr>
          <p:cNvPr id="4" name="Footer Placeholder 3">
            <a:extLst>
              <a:ext uri="{FF2B5EF4-FFF2-40B4-BE49-F238E27FC236}">
                <a16:creationId xmlns:a16="http://schemas.microsoft.com/office/drawing/2014/main" id="{B496BF74-4F09-8D4A-FA7B-EC78F8B6085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CEA7452-7182-A1F2-96D5-AEEEAD7D59E0}"/>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28113658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7A48C8-5652-13CA-E9C1-2291BF469290}"/>
              </a:ext>
            </a:extLst>
          </p:cNvPr>
          <p:cNvSpPr>
            <a:spLocks noGrp="1"/>
          </p:cNvSpPr>
          <p:nvPr>
            <p:ph type="dt" sz="half" idx="10"/>
          </p:nvPr>
        </p:nvSpPr>
        <p:spPr/>
        <p:txBody>
          <a:bodyPr/>
          <a:lstStyle/>
          <a:p>
            <a:fld id="{441E9D57-862C-4377-9904-FEFCC7B39D55}" type="datetimeFigureOut">
              <a:rPr lang="en-US" smtClean="0"/>
              <a:t>11/4/2023</a:t>
            </a:fld>
            <a:endParaRPr lang="en-US" dirty="0"/>
          </a:p>
        </p:txBody>
      </p:sp>
      <p:sp>
        <p:nvSpPr>
          <p:cNvPr id="3" name="Footer Placeholder 2">
            <a:extLst>
              <a:ext uri="{FF2B5EF4-FFF2-40B4-BE49-F238E27FC236}">
                <a16:creationId xmlns:a16="http://schemas.microsoft.com/office/drawing/2014/main" id="{E06188D1-4B89-355E-E546-C6677BBD7BA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738B91D-327E-686E-8220-3A81B475EF48}"/>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864594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F508C-59B3-C70C-6162-F2122251DB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EC8423-DD09-EA51-AF7A-639F7B0243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68F1BAC-353A-F676-4C71-AA1079B08F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A42E2A-A5D4-5839-110E-86CE7612D36A}"/>
              </a:ext>
            </a:extLst>
          </p:cNvPr>
          <p:cNvSpPr>
            <a:spLocks noGrp="1"/>
          </p:cNvSpPr>
          <p:nvPr>
            <p:ph type="dt" sz="half" idx="10"/>
          </p:nvPr>
        </p:nvSpPr>
        <p:spPr/>
        <p:txBody>
          <a:bodyPr/>
          <a:lstStyle/>
          <a:p>
            <a:fld id="{441E9D57-862C-4377-9904-FEFCC7B39D55}" type="datetimeFigureOut">
              <a:rPr lang="en-US" smtClean="0"/>
              <a:t>11/4/2023</a:t>
            </a:fld>
            <a:endParaRPr lang="en-US" dirty="0"/>
          </a:p>
        </p:txBody>
      </p:sp>
      <p:sp>
        <p:nvSpPr>
          <p:cNvPr id="6" name="Footer Placeholder 5">
            <a:extLst>
              <a:ext uri="{FF2B5EF4-FFF2-40B4-BE49-F238E27FC236}">
                <a16:creationId xmlns:a16="http://schemas.microsoft.com/office/drawing/2014/main" id="{B09420C2-13B0-8EC8-FDD1-49D8DC6D9EE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D614CE9-DDBC-5100-E617-2512A24B3297}"/>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12071111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C1BA6-A687-FE1B-30D9-ABA54D6199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0D09DCB-1710-B3A2-0D15-BD5B74D2B5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D7986E4-7248-B47D-F3F1-937DEBB1F1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CD2585-4B5B-C4FB-3DE7-E014B3D4FC5D}"/>
              </a:ext>
            </a:extLst>
          </p:cNvPr>
          <p:cNvSpPr>
            <a:spLocks noGrp="1"/>
          </p:cNvSpPr>
          <p:nvPr>
            <p:ph type="dt" sz="half" idx="10"/>
          </p:nvPr>
        </p:nvSpPr>
        <p:spPr/>
        <p:txBody>
          <a:bodyPr/>
          <a:lstStyle/>
          <a:p>
            <a:fld id="{441E9D57-862C-4377-9904-FEFCC7B39D55}" type="datetimeFigureOut">
              <a:rPr lang="en-US" smtClean="0"/>
              <a:t>11/4/2023</a:t>
            </a:fld>
            <a:endParaRPr lang="en-US" dirty="0"/>
          </a:p>
        </p:txBody>
      </p:sp>
      <p:sp>
        <p:nvSpPr>
          <p:cNvPr id="6" name="Footer Placeholder 5">
            <a:extLst>
              <a:ext uri="{FF2B5EF4-FFF2-40B4-BE49-F238E27FC236}">
                <a16:creationId xmlns:a16="http://schemas.microsoft.com/office/drawing/2014/main" id="{60C713C7-30EC-DA07-8571-2498EB5F041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23E494B-D9D8-2092-5DB6-3E70C679A77B}"/>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2418102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B0C26-B3CD-D10D-A24F-2EA27D0276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D4AD635-76F9-3CDC-89EA-C37188A9CB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8B4037-12A9-5AEB-0CC6-274EA7E9E52E}"/>
              </a:ext>
            </a:extLst>
          </p:cNvPr>
          <p:cNvSpPr>
            <a:spLocks noGrp="1"/>
          </p:cNvSpPr>
          <p:nvPr>
            <p:ph type="dt" sz="half" idx="10"/>
          </p:nvPr>
        </p:nvSpPr>
        <p:spPr/>
        <p:txBody>
          <a:bodyPr/>
          <a:lstStyle/>
          <a:p>
            <a:fld id="{441E9D57-862C-4377-9904-FEFCC7B39D55}" type="datetimeFigureOut">
              <a:rPr lang="en-US" smtClean="0"/>
              <a:t>11/4/2023</a:t>
            </a:fld>
            <a:endParaRPr lang="en-US" dirty="0"/>
          </a:p>
        </p:txBody>
      </p:sp>
      <p:sp>
        <p:nvSpPr>
          <p:cNvPr id="5" name="Footer Placeholder 4">
            <a:extLst>
              <a:ext uri="{FF2B5EF4-FFF2-40B4-BE49-F238E27FC236}">
                <a16:creationId xmlns:a16="http://schemas.microsoft.com/office/drawing/2014/main" id="{EE732C99-20B3-F5F2-DD9A-9FB5AC2362F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7BE3AEE-9AD8-81BE-7B94-4E06560C3182}"/>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16467400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08DA9FC-6CF4-1DC5-1AC6-BD56CC36E5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209D6B0-2143-1F33-13DA-E6656AA4781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D34C15-72EF-D5C4-1CFE-4B5215FA8C0F}"/>
              </a:ext>
            </a:extLst>
          </p:cNvPr>
          <p:cNvSpPr>
            <a:spLocks noGrp="1"/>
          </p:cNvSpPr>
          <p:nvPr>
            <p:ph type="dt" sz="half" idx="10"/>
          </p:nvPr>
        </p:nvSpPr>
        <p:spPr/>
        <p:txBody>
          <a:bodyPr/>
          <a:lstStyle/>
          <a:p>
            <a:fld id="{441E9D57-862C-4377-9904-FEFCC7B39D55}" type="datetimeFigureOut">
              <a:rPr lang="en-US" smtClean="0"/>
              <a:t>11/4/2023</a:t>
            </a:fld>
            <a:endParaRPr lang="en-US" dirty="0"/>
          </a:p>
        </p:txBody>
      </p:sp>
      <p:sp>
        <p:nvSpPr>
          <p:cNvPr id="5" name="Footer Placeholder 4">
            <a:extLst>
              <a:ext uri="{FF2B5EF4-FFF2-40B4-BE49-F238E27FC236}">
                <a16:creationId xmlns:a16="http://schemas.microsoft.com/office/drawing/2014/main" id="{B0EB122C-8BC1-E0C0-83C0-8400C1DD896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DE27B23-3812-856D-FD55-920A17B8F805}"/>
              </a:ext>
            </a:extLst>
          </p:cNvPr>
          <p:cNvSpPr>
            <a:spLocks noGrp="1"/>
          </p:cNvSpPr>
          <p:nvPr>
            <p:ph type="sldNum" sz="quarter" idx="12"/>
          </p:nvPr>
        </p:nvSpPr>
        <p:spPr/>
        <p:txBody>
          <a:bodyPr/>
          <a:lstStyle/>
          <a:p>
            <a:fld id="{C73E2697-57E1-40BD-8661-A975F5BCD2F5}" type="slidenum">
              <a:rPr lang="en-US" smtClean="0"/>
              <a:t>‹#›</a:t>
            </a:fld>
            <a:endParaRPr lang="en-US" dirty="0"/>
          </a:p>
        </p:txBody>
      </p:sp>
    </p:spTree>
    <p:extLst>
      <p:ext uri="{BB962C8B-B14F-4D97-AF65-F5344CB8AC3E}">
        <p14:creationId xmlns:p14="http://schemas.microsoft.com/office/powerpoint/2010/main" val="30761567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FA36EA-3F3D-DA1C-3B14-6B2FD0B08E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DAEE60C-36B1-4825-03AD-45CE5AA263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1B6DDA-1B6C-F773-2DC0-DE17241AB8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1E9D57-862C-4377-9904-FEFCC7B39D55}" type="datetimeFigureOut">
              <a:rPr lang="en-US" smtClean="0"/>
              <a:t>11/4/2023</a:t>
            </a:fld>
            <a:endParaRPr lang="en-US" dirty="0"/>
          </a:p>
        </p:txBody>
      </p:sp>
      <p:sp>
        <p:nvSpPr>
          <p:cNvPr id="5" name="Footer Placeholder 4">
            <a:extLst>
              <a:ext uri="{FF2B5EF4-FFF2-40B4-BE49-F238E27FC236}">
                <a16:creationId xmlns:a16="http://schemas.microsoft.com/office/drawing/2014/main" id="{84E2D27A-5AC3-71A5-0507-B4E70E9294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1E0A0D1-2431-DD51-FC88-C5E706B479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3E2697-57E1-40BD-8661-A975F5BCD2F5}" type="slidenum">
              <a:rPr lang="en-US" smtClean="0"/>
              <a:t>‹#›</a:t>
            </a:fld>
            <a:endParaRPr lang="en-US" dirty="0"/>
          </a:p>
        </p:txBody>
      </p:sp>
    </p:spTree>
    <p:extLst>
      <p:ext uri="{BB962C8B-B14F-4D97-AF65-F5344CB8AC3E}">
        <p14:creationId xmlns:p14="http://schemas.microsoft.com/office/powerpoint/2010/main" val="21180038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3.png"/><Relationship Id="rId7"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4.svg"/><Relationship Id="rId9" Type="http://schemas.openxmlformats.org/officeDocument/2006/relationships/image" Target="../media/image21.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statista.com/outlook/dmo/eservices/online-education/online-learning-platforms/worldwide" TargetMode="External"/><Relationship Id="rId7" Type="http://schemas.openxmlformats.org/officeDocument/2006/relationships/hyperlink" Target="https://socialimpact.linkedin.com/environmental-sustainability" TargetMode="External"/><Relationship Id="rId2" Type="http://schemas.openxmlformats.org/officeDocument/2006/relationships/hyperlink" Target="https://www.businessofapps.com/data/linkedin-statistics/" TargetMode="External"/><Relationship Id="rId1" Type="http://schemas.openxmlformats.org/officeDocument/2006/relationships/slideLayout" Target="../slideLayouts/slideLayout2.xml"/><Relationship Id="rId6" Type="http://schemas.openxmlformats.org/officeDocument/2006/relationships/hyperlink" Target="https://business.linkedin.com/talent-solutions" TargetMode="External"/><Relationship Id="rId5" Type="http://schemas.openxmlformats.org/officeDocument/2006/relationships/hyperlink" Target="https://business.linkedin.com/marketing-solutions" TargetMode="External"/><Relationship Id="rId4" Type="http://schemas.openxmlformats.org/officeDocument/2006/relationships/hyperlink" Target="https://www.socialmediatoday.com/news/linkedin-continues-to-see-record-levels-of-engagement-revenue-up-34/62275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894114"/>
          </a:xfrm>
        </p:spPr>
        <p:txBody>
          <a:bodyPr/>
          <a:lstStyle/>
          <a:p>
            <a:pPr algn="ctr"/>
            <a:r>
              <a:rPr lang="en-US" b="1" dirty="0"/>
              <a:t>Assessment Component 2 Practical Group Presentation-</a:t>
            </a:r>
          </a:p>
        </p:txBody>
      </p:sp>
      <p:sp>
        <p:nvSpPr>
          <p:cNvPr id="3" name="Content Placeholder 2"/>
          <p:cNvSpPr>
            <a:spLocks noGrp="1"/>
          </p:cNvSpPr>
          <p:nvPr>
            <p:ph idx="1"/>
          </p:nvPr>
        </p:nvSpPr>
        <p:spPr>
          <a:xfrm>
            <a:off x="0" y="2122715"/>
            <a:ext cx="12192000" cy="4735286"/>
          </a:xfrm>
        </p:spPr>
        <p:txBody>
          <a:bodyPr>
            <a:normAutofit lnSpcReduction="10000"/>
          </a:bodyPr>
          <a:lstStyle/>
          <a:p>
            <a:pPr marL="0" indent="0">
              <a:buNone/>
            </a:pPr>
            <a:r>
              <a:rPr lang="en-US" b="1" dirty="0"/>
              <a:t>Group Members:                                                                                  Banner ID</a:t>
            </a:r>
          </a:p>
          <a:p>
            <a:pPr marL="0" indent="0">
              <a:buNone/>
            </a:pPr>
            <a:r>
              <a:rPr lang="en-US" dirty="0"/>
              <a:t>1.George Alin  </a:t>
            </a:r>
            <a:r>
              <a:rPr lang="en-US" dirty="0" err="1"/>
              <a:t>Manole-Mhiut</a:t>
            </a:r>
            <a:r>
              <a:rPr lang="en-US" dirty="0"/>
              <a:t>                                                               2128132</a:t>
            </a:r>
          </a:p>
          <a:p>
            <a:pPr marL="0" indent="0">
              <a:buNone/>
            </a:pPr>
            <a:r>
              <a:rPr lang="en-US" dirty="0"/>
              <a:t>2.Andreea Alina </a:t>
            </a:r>
            <a:r>
              <a:rPr lang="en-US" dirty="0" err="1"/>
              <a:t>Tudorache</a:t>
            </a:r>
            <a:r>
              <a:rPr lang="en-US" dirty="0"/>
              <a:t>                                                                   2130698</a:t>
            </a:r>
          </a:p>
          <a:p>
            <a:pPr marL="0" indent="0">
              <a:buNone/>
            </a:pPr>
            <a:r>
              <a:rPr lang="en-US" dirty="0"/>
              <a:t>3.Mihaela </a:t>
            </a:r>
            <a:r>
              <a:rPr lang="en-US" dirty="0" err="1"/>
              <a:t>Hermeneanu</a:t>
            </a:r>
            <a:r>
              <a:rPr lang="en-US" dirty="0"/>
              <a:t>                                                                         2310013</a:t>
            </a:r>
          </a:p>
          <a:p>
            <a:pPr marL="0" indent="0">
              <a:buNone/>
            </a:pPr>
            <a:r>
              <a:rPr lang="en-US" dirty="0"/>
              <a:t>4.Andrei </a:t>
            </a:r>
            <a:r>
              <a:rPr lang="en-US" dirty="0" err="1"/>
              <a:t>Bodiu</a:t>
            </a:r>
            <a:r>
              <a:rPr lang="en-US" dirty="0"/>
              <a:t>                                                                                         2315630</a:t>
            </a:r>
          </a:p>
          <a:p>
            <a:pPr marL="0" indent="0">
              <a:buNone/>
            </a:pPr>
            <a:endParaRPr lang="en-US" dirty="0"/>
          </a:p>
          <a:p>
            <a:pPr marL="0" indent="0">
              <a:buNone/>
            </a:pPr>
            <a:r>
              <a:rPr lang="en-US" b="1" dirty="0"/>
              <a:t>LCBB4007 Introduction to Business </a:t>
            </a:r>
          </a:p>
          <a:p>
            <a:pPr marL="0" indent="0">
              <a:buNone/>
            </a:pPr>
            <a:r>
              <a:rPr lang="en-US" b="1" dirty="0"/>
              <a:t>BA Business Management </a:t>
            </a:r>
          </a:p>
          <a:p>
            <a:pPr marL="0" indent="0">
              <a:buNone/>
            </a:pPr>
            <a:r>
              <a:rPr lang="en-US" b="1" dirty="0"/>
              <a:t>Lecturer: </a:t>
            </a:r>
            <a:r>
              <a:rPr lang="en-US" b="1" dirty="0" err="1"/>
              <a:t>Ibiyemi</a:t>
            </a:r>
            <a:r>
              <a:rPr lang="en-US" b="1" dirty="0"/>
              <a:t> </a:t>
            </a:r>
            <a:r>
              <a:rPr lang="en-US" b="1" dirty="0" err="1"/>
              <a:t>Omeihe</a:t>
            </a:r>
            <a:endParaRPr lang="en-US" b="1" dirty="0"/>
          </a:p>
          <a:p>
            <a:pPr marL="0" indent="0">
              <a:buNone/>
            </a:pPr>
            <a:r>
              <a:rPr lang="en-US" b="1" dirty="0" err="1"/>
              <a:t>Assigment</a:t>
            </a:r>
            <a:r>
              <a:rPr lang="en-US" b="1" dirty="0"/>
              <a:t> Title: Practical: </a:t>
            </a:r>
            <a:r>
              <a:rPr lang="en-US" b="1"/>
              <a:t>Group presentation</a:t>
            </a:r>
            <a:endParaRPr lang="en-US" b="1" dirty="0"/>
          </a:p>
        </p:txBody>
      </p:sp>
      <p:pic>
        <p:nvPicPr>
          <p:cNvPr id="4" name="Picture 3">
            <a:extLst>
              <a:ext uri="{FF2B5EF4-FFF2-40B4-BE49-F238E27FC236}">
                <a16:creationId xmlns:a16="http://schemas.microsoft.com/office/drawing/2014/main" id="{81F2B5A3-214C-F49D-49FC-404F18C3957F}"/>
              </a:ext>
            </a:extLst>
          </p:cNvPr>
          <p:cNvPicPr>
            <a:picLocks noChangeAspect="1"/>
          </p:cNvPicPr>
          <p:nvPr/>
        </p:nvPicPr>
        <p:blipFill>
          <a:blip r:embed="rId3"/>
          <a:stretch>
            <a:fillRect/>
          </a:stretch>
        </p:blipFill>
        <p:spPr>
          <a:xfrm>
            <a:off x="7869565" y="947057"/>
            <a:ext cx="3142545" cy="785636"/>
          </a:xfrm>
          <a:prstGeom prst="rect">
            <a:avLst/>
          </a:prstGeom>
        </p:spPr>
      </p:pic>
    </p:spTree>
    <p:extLst>
      <p:ext uri="{BB962C8B-B14F-4D97-AF65-F5344CB8AC3E}">
        <p14:creationId xmlns:p14="http://schemas.microsoft.com/office/powerpoint/2010/main" val="26630900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FA0701F-AD78-B7F6-753F-728E22E07CA3}"/>
              </a:ext>
            </a:extLst>
          </p:cNvPr>
          <p:cNvPicPr>
            <a:picLocks noChangeAspect="1"/>
          </p:cNvPicPr>
          <p:nvPr/>
        </p:nvPicPr>
        <p:blipFill>
          <a:blip r:embed="rId3"/>
          <a:stretch>
            <a:fillRect/>
          </a:stretch>
        </p:blipFill>
        <p:spPr>
          <a:xfrm>
            <a:off x="5127171" y="1668452"/>
            <a:ext cx="6613071" cy="4422105"/>
          </a:xfrm>
          <a:prstGeom prst="rect">
            <a:avLst/>
          </a:prstGeom>
        </p:spPr>
      </p:pic>
      <p:sp>
        <p:nvSpPr>
          <p:cNvPr id="3" name="Subtitle 2">
            <a:extLst>
              <a:ext uri="{FF2B5EF4-FFF2-40B4-BE49-F238E27FC236}">
                <a16:creationId xmlns:a16="http://schemas.microsoft.com/office/drawing/2014/main" id="{A26DE910-6441-B405-B583-3E468D6466C7}"/>
              </a:ext>
            </a:extLst>
          </p:cNvPr>
          <p:cNvSpPr>
            <a:spLocks noGrp="1"/>
          </p:cNvSpPr>
          <p:nvPr>
            <p:ph type="subTitle" idx="1"/>
          </p:nvPr>
        </p:nvSpPr>
        <p:spPr>
          <a:xfrm>
            <a:off x="1524000" y="4930552"/>
            <a:ext cx="9144000" cy="1655762"/>
          </a:xfrm>
        </p:spPr>
        <p:txBody>
          <a:bodyPr/>
          <a:lstStyle/>
          <a:p>
            <a:r>
              <a:rPr lang="en-US" dirty="0"/>
              <a:t>: </a:t>
            </a:r>
          </a:p>
        </p:txBody>
      </p:sp>
      <p:pic>
        <p:nvPicPr>
          <p:cNvPr id="11" name="Picture 10">
            <a:extLst>
              <a:ext uri="{FF2B5EF4-FFF2-40B4-BE49-F238E27FC236}">
                <a16:creationId xmlns:a16="http://schemas.microsoft.com/office/drawing/2014/main" id="{81F2B5A3-214C-F49D-49FC-404F18C3957F}"/>
              </a:ext>
            </a:extLst>
          </p:cNvPr>
          <p:cNvPicPr>
            <a:picLocks noChangeAspect="1"/>
          </p:cNvPicPr>
          <p:nvPr/>
        </p:nvPicPr>
        <p:blipFill>
          <a:blip r:embed="rId4"/>
          <a:stretch>
            <a:fillRect/>
          </a:stretch>
        </p:blipFill>
        <p:spPr>
          <a:xfrm>
            <a:off x="4963079" y="206371"/>
            <a:ext cx="3142545" cy="785636"/>
          </a:xfrm>
          <a:prstGeom prst="rect">
            <a:avLst/>
          </a:prstGeom>
        </p:spPr>
      </p:pic>
      <p:sp>
        <p:nvSpPr>
          <p:cNvPr id="2" name="Rectangle 1"/>
          <p:cNvSpPr/>
          <p:nvPr/>
        </p:nvSpPr>
        <p:spPr>
          <a:xfrm>
            <a:off x="0" y="1962378"/>
            <a:ext cx="4963079" cy="4376058"/>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r>
              <a:rPr lang="en-US" sz="4000" b="1" dirty="0">
                <a:latin typeface="Arial" panose="020B0604020202020204" pitchFamily="34" charset="0"/>
                <a:cs typeface="Arial" panose="020B0604020202020204" pitchFamily="34" charset="0"/>
              </a:rPr>
              <a:t>Contents:</a:t>
            </a:r>
          </a:p>
          <a:p>
            <a:endParaRPr lang="en-US" sz="4000" b="1" dirty="0">
              <a:latin typeface="Arial" panose="020B0604020202020204" pitchFamily="34" charset="0"/>
              <a:cs typeface="Arial" panose="020B0604020202020204" pitchFamily="34" charset="0"/>
            </a:endParaRPr>
          </a:p>
          <a:p>
            <a:pPr marL="342900" indent="-342900">
              <a:buAutoNum type="arabicPeriod"/>
            </a:pPr>
            <a:r>
              <a:rPr lang="en-GB" b="1" dirty="0">
                <a:solidFill>
                  <a:srgbClr val="0070C0"/>
                </a:solidFill>
                <a:latin typeface="Arial" panose="020B0604020202020204" pitchFamily="34" charset="0"/>
                <a:ea typeface="Times New Roman" panose="02020603050405020304" pitchFamily="18" charset="0"/>
              </a:rPr>
              <a:t>LinkedIn company overview</a:t>
            </a:r>
          </a:p>
          <a:p>
            <a:pPr marL="342900" indent="-342900">
              <a:buAutoNum type="arabicPeriod"/>
            </a:pPr>
            <a:r>
              <a:rPr lang="en-US" b="1" dirty="0">
                <a:solidFill>
                  <a:srgbClr val="0070C0"/>
                </a:solidFill>
                <a:latin typeface="Arial" panose="020B0604020202020204" pitchFamily="34" charset="0"/>
              </a:rPr>
              <a:t>LinkedIn traditional top-down management structure</a:t>
            </a:r>
            <a:endParaRPr lang="en-GB" b="1" dirty="0">
              <a:solidFill>
                <a:srgbClr val="0070C0"/>
              </a:solidFill>
              <a:latin typeface="Arial" panose="020B0604020202020204" pitchFamily="34" charset="0"/>
              <a:ea typeface="Times New Roman" panose="02020603050405020304" pitchFamily="18" charset="0"/>
            </a:endParaRPr>
          </a:p>
          <a:p>
            <a:pPr marL="342900" indent="-342900">
              <a:buAutoNum type="arabicPeriod"/>
            </a:pPr>
            <a:r>
              <a:rPr lang="en-US" b="1" dirty="0">
                <a:solidFill>
                  <a:srgbClr val="0070C0"/>
                </a:solidFill>
                <a:latin typeface="Arial" panose="020B0604020202020204" pitchFamily="34" charset="0"/>
              </a:rPr>
              <a:t>Three aspects showing LinkedIn size</a:t>
            </a:r>
          </a:p>
          <a:p>
            <a:pPr marL="342900" indent="-342900">
              <a:buAutoNum type="arabicPeriod"/>
            </a:pPr>
            <a:r>
              <a:rPr lang="en-US" b="1" dirty="0">
                <a:solidFill>
                  <a:srgbClr val="0070C0"/>
                </a:solidFill>
                <a:latin typeface="Arial" panose="020B0604020202020204" pitchFamily="34" charset="0"/>
              </a:rPr>
              <a:t>LinkedIn four solutions to users</a:t>
            </a:r>
          </a:p>
          <a:p>
            <a:pPr marL="342900" indent="-342900">
              <a:buAutoNum type="arabicPeriod"/>
            </a:pPr>
            <a:r>
              <a:rPr lang="en-US" b="1" dirty="0">
                <a:solidFill>
                  <a:srgbClr val="0070C0"/>
                </a:solidFill>
                <a:latin typeface="Arial" panose="020B0604020202020204" pitchFamily="34" charset="0"/>
              </a:rPr>
              <a:t>Internal analysis of LinkedIn </a:t>
            </a:r>
          </a:p>
          <a:p>
            <a:pPr marL="342900" indent="-342900">
              <a:buAutoNum type="arabicPeriod"/>
            </a:pPr>
            <a:r>
              <a:rPr lang="en-US" b="1" dirty="0">
                <a:solidFill>
                  <a:srgbClr val="0070C0"/>
                </a:solidFill>
                <a:latin typeface="Arial" panose="020B0604020202020204" pitchFamily="34" charset="0"/>
              </a:rPr>
              <a:t>External analysis of LinkedIn</a:t>
            </a:r>
          </a:p>
          <a:p>
            <a:pPr marL="342900" indent="-342900">
              <a:buAutoNum type="arabicPeriod"/>
            </a:pPr>
            <a:r>
              <a:rPr lang="en-US" b="1" dirty="0">
                <a:solidFill>
                  <a:srgbClr val="0070C0"/>
                </a:solidFill>
                <a:latin typeface="Arial" panose="020B0604020202020204" pitchFamily="34" charset="0"/>
              </a:rPr>
              <a:t>PESTEL analysis </a:t>
            </a:r>
          </a:p>
          <a:p>
            <a:pPr marL="342900" indent="-342900">
              <a:buAutoNum type="arabicPeriod"/>
            </a:pPr>
            <a:r>
              <a:rPr lang="en-US" b="1" dirty="0">
                <a:solidFill>
                  <a:srgbClr val="0070C0"/>
                </a:solidFill>
                <a:latin typeface="Arial" panose="020B0604020202020204" pitchFamily="34" charset="0"/>
              </a:rPr>
              <a:t>LinkedIn stakeholders </a:t>
            </a:r>
          </a:p>
          <a:p>
            <a:pPr marL="342900" indent="-342900">
              <a:buAutoNum type="arabicPeriod"/>
            </a:pPr>
            <a:r>
              <a:rPr lang="en-US" b="1" dirty="0">
                <a:solidFill>
                  <a:srgbClr val="0070C0"/>
                </a:solidFill>
                <a:latin typeface="Arial" panose="020B0604020202020204" pitchFamily="34" charset="0"/>
                <a:ea typeface="Times New Roman" panose="02020603050405020304" pitchFamily="18" charset="0"/>
              </a:rPr>
              <a:t>LinkedIn ethical considerations </a:t>
            </a:r>
          </a:p>
          <a:p>
            <a:pPr marL="342900" indent="-342900">
              <a:buAutoNum type="arabicPeriod"/>
            </a:pPr>
            <a:r>
              <a:rPr lang="en-US" b="1" dirty="0">
                <a:solidFill>
                  <a:srgbClr val="0070C0"/>
                </a:solidFill>
                <a:latin typeface="Arial" panose="020B0604020202020204" pitchFamily="34" charset="0"/>
              </a:rPr>
              <a:t>LinkedIn CRS</a:t>
            </a:r>
          </a:p>
          <a:p>
            <a:pPr marL="342900" indent="-342900">
              <a:buAutoNum type="arabicPeriod"/>
            </a:pPr>
            <a:r>
              <a:rPr lang="en-US" b="1" dirty="0">
                <a:solidFill>
                  <a:srgbClr val="0070C0"/>
                </a:solidFill>
                <a:latin typeface="Arial" panose="020B0604020202020204" pitchFamily="34" charset="0"/>
              </a:rPr>
              <a:t>References </a:t>
            </a:r>
          </a:p>
          <a:p>
            <a:pPr marL="342900" indent="-342900">
              <a:buAutoNum type="arabicPeriod"/>
            </a:pPr>
            <a:endParaRPr lang="en-US" b="1" dirty="0">
              <a:solidFill>
                <a:srgbClr val="0070C0"/>
              </a:solidFill>
              <a:latin typeface="Arial" panose="020B0604020202020204" pitchFamily="34" charset="0"/>
            </a:endParaRPr>
          </a:p>
          <a:p>
            <a:pPr marL="342900" indent="-342900">
              <a:buAutoNum type="arabicPeriod"/>
            </a:pPr>
            <a:endParaRPr lang="en-US" b="1" dirty="0">
              <a:solidFill>
                <a:srgbClr val="0070C0"/>
              </a:solidFill>
              <a:latin typeface="Arial" panose="020B0604020202020204" pitchFamily="34" charset="0"/>
            </a:endParaRPr>
          </a:p>
          <a:p>
            <a:pPr marL="342900" indent="-342900">
              <a:buAutoNum type="arabicPeriod"/>
            </a:pPr>
            <a:endParaRPr lang="en-US" b="1" dirty="0">
              <a:solidFill>
                <a:srgbClr val="0070C0"/>
              </a:solidFill>
              <a:latin typeface="Arial" panose="020B0604020202020204" pitchFamily="34" charset="0"/>
            </a:endParaRPr>
          </a:p>
          <a:p>
            <a:pPr marL="342900" indent="-342900">
              <a:buAutoNum type="arabicPeriod"/>
            </a:pPr>
            <a:endParaRPr lang="en-US" b="1" dirty="0">
              <a:solidFill>
                <a:srgbClr val="0070C0"/>
              </a:solidFill>
              <a:latin typeface="Arial" panose="020B0604020202020204" pitchFamily="34" charset="0"/>
            </a:endParaRPr>
          </a:p>
          <a:p>
            <a:pPr marL="342900" indent="-342900">
              <a:buAutoNum type="arabicPeriod"/>
            </a:pPr>
            <a:endParaRPr lang="en-US" dirty="0"/>
          </a:p>
          <a:p>
            <a:pPr algn="ctr"/>
            <a:endParaRPr lang="en-US" dirty="0"/>
          </a:p>
        </p:txBody>
      </p:sp>
    </p:spTree>
    <p:extLst>
      <p:ext uri="{BB962C8B-B14F-4D97-AF65-F5344CB8AC3E}">
        <p14:creationId xmlns:p14="http://schemas.microsoft.com/office/powerpoint/2010/main" val="1867809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p:txBody>
          <a:bodyPr>
            <a:normAutofit/>
          </a:bodyPr>
          <a:lstStyle/>
          <a:p>
            <a:pPr algn="ctr"/>
            <a:r>
              <a:rPr lang="en-GB" sz="3600" b="1" dirty="0">
                <a:solidFill>
                  <a:srgbClr val="0070C0"/>
                </a:solidFill>
                <a:effectLst/>
                <a:latin typeface="Arial" panose="020B0604020202020204" pitchFamily="34" charset="0"/>
                <a:ea typeface="Times New Roman" panose="02020603050405020304" pitchFamily="18" charset="0"/>
              </a:rPr>
              <a:t> LinkedIn company overview</a:t>
            </a:r>
            <a:endParaRPr lang="en-US" sz="3600" b="1" dirty="0">
              <a:solidFill>
                <a:srgbClr val="0070C0"/>
              </a:solidFill>
            </a:endParaRPr>
          </a:p>
        </p:txBody>
      </p:sp>
      <p:sp>
        <p:nvSpPr>
          <p:cNvPr id="3" name="Content Placeholder 2">
            <a:extLst>
              <a:ext uri="{FF2B5EF4-FFF2-40B4-BE49-F238E27FC236}">
                <a16:creationId xmlns:a16="http://schemas.microsoft.com/office/drawing/2014/main" id="{389AF2CB-564D-845D-77A3-ACD87CE02E4F}"/>
              </a:ext>
            </a:extLst>
          </p:cNvPr>
          <p:cNvSpPr>
            <a:spLocks noGrp="1"/>
          </p:cNvSpPr>
          <p:nvPr>
            <p:ph idx="1"/>
          </p:nvPr>
        </p:nvSpPr>
        <p:spPr>
          <a:xfrm>
            <a:off x="838200" y="1690688"/>
            <a:ext cx="10515600" cy="4486275"/>
          </a:xfrm>
        </p:spPr>
        <p:txBody>
          <a:bodyPr>
            <a:normAutofit/>
          </a:bodyPr>
          <a:lstStyle/>
          <a:p>
            <a:r>
              <a:rPr lang="en-GB" sz="2800" dirty="0">
                <a:effectLst/>
                <a:latin typeface="Arial" panose="020B0604020202020204" pitchFamily="34" charset="0"/>
                <a:ea typeface="Times New Roman" panose="02020603050405020304" pitchFamily="18" charset="0"/>
              </a:rPr>
              <a:t>LinkedIn was founded by Reid Hoffman in 2003 at Mountain View, California,</a:t>
            </a:r>
          </a:p>
          <a:p>
            <a:r>
              <a:rPr lang="en-GB" dirty="0">
                <a:latin typeface="Arial" panose="020B0604020202020204" pitchFamily="34" charset="0"/>
                <a:ea typeface="Times New Roman" panose="02020603050405020304" pitchFamily="18" charset="0"/>
              </a:rPr>
              <a:t>It currently operate as a subsidiary of Microsoft after 100% acquisition in 2016 locating its </a:t>
            </a:r>
            <a:r>
              <a:rPr lang="en-GB" sz="2800" dirty="0">
                <a:effectLst/>
                <a:latin typeface="Arial" panose="020B0604020202020204" pitchFamily="34" charset="0"/>
                <a:ea typeface="Times New Roman" panose="02020603050405020304" pitchFamily="18" charset="0"/>
              </a:rPr>
              <a:t>headquarters at Sunnyvale, California</a:t>
            </a:r>
          </a:p>
          <a:p>
            <a:r>
              <a:rPr lang="en-GB" sz="2800" dirty="0">
                <a:effectLst/>
                <a:latin typeface="Arial" panose="020B0604020202020204" pitchFamily="34" charset="0"/>
                <a:ea typeface="Times New Roman" panose="02020603050405020304" pitchFamily="18" charset="0"/>
              </a:rPr>
              <a:t>It has since maintained its culture, structure, and functions</a:t>
            </a:r>
            <a:r>
              <a:rPr lang="en-US" sz="2800" dirty="0">
                <a:effectLst/>
                <a:latin typeface="Arial" panose="020B0604020202020204" pitchFamily="34" charset="0"/>
                <a:ea typeface="Times New Roman" panose="02020603050405020304" pitchFamily="18" charset="0"/>
              </a:rPr>
              <a:t> </a:t>
            </a:r>
          </a:p>
          <a:p>
            <a:r>
              <a:rPr lang="en-US" dirty="0">
                <a:latin typeface="Arial" panose="020B0604020202020204" pitchFamily="34" charset="0"/>
              </a:rPr>
              <a:t>It operates worldwide with about 21,000 employees specializing in social networking platform for professionals </a:t>
            </a:r>
          </a:p>
          <a:p>
            <a:r>
              <a:rPr lang="en-US" dirty="0">
                <a:latin typeface="Arial" panose="020B0604020202020204" pitchFamily="34" charset="0"/>
              </a:rPr>
              <a:t>Provides a formal environment that givers subscribers (job seekers, employers, and recruiters) to promote themselves</a:t>
            </a:r>
            <a:endParaRPr lang="en-US" dirty="0"/>
          </a:p>
        </p:txBody>
      </p:sp>
    </p:spTree>
    <p:extLst>
      <p:ext uri="{BB962C8B-B14F-4D97-AF65-F5344CB8AC3E}">
        <p14:creationId xmlns:p14="http://schemas.microsoft.com/office/powerpoint/2010/main" val="844517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a:xfrm>
            <a:off x="815622" y="336667"/>
            <a:ext cx="11049000" cy="1008143"/>
          </a:xfrm>
        </p:spPr>
        <p:txBody>
          <a:bodyPr vert="horz" lIns="91440" tIns="45720" rIns="91440" bIns="45720" rtlCol="0" anchor="ctr">
            <a:normAutofit fontScale="90000"/>
          </a:bodyPr>
          <a:lstStyle/>
          <a:p>
            <a:r>
              <a:rPr lang="en-US" sz="3600" b="1" dirty="0">
                <a:solidFill>
                  <a:srgbClr val="0070C0"/>
                </a:solidFill>
                <a:latin typeface="Arial" panose="020B0604020202020204" pitchFamily="34" charset="0"/>
              </a:rPr>
              <a:t>LinkedIn uses traditional top-down management structure</a:t>
            </a:r>
          </a:p>
        </p:txBody>
      </p:sp>
      <p:sp>
        <p:nvSpPr>
          <p:cNvPr id="20" name="TextBox 19">
            <a:extLst>
              <a:ext uri="{FF2B5EF4-FFF2-40B4-BE49-F238E27FC236}">
                <a16:creationId xmlns:a16="http://schemas.microsoft.com/office/drawing/2014/main" id="{86CE2BDF-03A2-F252-88EC-98C3C188BFA2}"/>
              </a:ext>
            </a:extLst>
          </p:cNvPr>
          <p:cNvSpPr txBox="1"/>
          <p:nvPr/>
        </p:nvSpPr>
        <p:spPr>
          <a:xfrm>
            <a:off x="7200900" y="6308209"/>
            <a:ext cx="5238397" cy="369332"/>
          </a:xfrm>
          <a:prstGeom prst="rect">
            <a:avLst/>
          </a:prstGeom>
          <a:noFill/>
        </p:spPr>
        <p:txBody>
          <a:bodyPr wrap="square" rtlCol="0">
            <a:spAutoFit/>
          </a:bodyPr>
          <a:lstStyle/>
          <a:p>
            <a:r>
              <a:rPr lang="en-US" dirty="0"/>
              <a:t>(Business of Apps, 2023; LinkedIn Pressroom, 2-23)</a:t>
            </a:r>
          </a:p>
        </p:txBody>
      </p:sp>
      <p:graphicFrame>
        <p:nvGraphicFramePr>
          <p:cNvPr id="23" name="Diagram 22">
            <a:extLst>
              <a:ext uri="{FF2B5EF4-FFF2-40B4-BE49-F238E27FC236}">
                <a16:creationId xmlns:a16="http://schemas.microsoft.com/office/drawing/2014/main" id="{1C3158B0-206C-AC1A-6F6D-E3F2FBEA9B77}"/>
              </a:ext>
            </a:extLst>
          </p:cNvPr>
          <p:cNvGraphicFramePr/>
          <p:nvPr>
            <p:extLst>
              <p:ext uri="{D42A27DB-BD31-4B8C-83A1-F6EECF244321}">
                <p14:modId xmlns:p14="http://schemas.microsoft.com/office/powerpoint/2010/main" val="1047837690"/>
              </p:ext>
            </p:extLst>
          </p:nvPr>
        </p:nvGraphicFramePr>
        <p:xfrm>
          <a:off x="1348740" y="1690688"/>
          <a:ext cx="6184900" cy="43001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 name="Callout: Line 23">
            <a:extLst>
              <a:ext uri="{FF2B5EF4-FFF2-40B4-BE49-F238E27FC236}">
                <a16:creationId xmlns:a16="http://schemas.microsoft.com/office/drawing/2014/main" id="{EFD5DD03-6287-A8CE-AD19-50560E90C3EB}"/>
              </a:ext>
            </a:extLst>
          </p:cNvPr>
          <p:cNvSpPr/>
          <p:nvPr/>
        </p:nvSpPr>
        <p:spPr>
          <a:xfrm>
            <a:off x="7533640" y="1794827"/>
            <a:ext cx="3486150" cy="742950"/>
          </a:xfrm>
          <a:prstGeom prst="borderCallout1">
            <a:avLst>
              <a:gd name="adj1" fmla="val 58750"/>
              <a:gd name="adj2" fmla="val -1448"/>
              <a:gd name="adj3" fmla="val 57116"/>
              <a:gd name="adj4" fmla="val -47513"/>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dirty="0"/>
              <a:t>Six members</a:t>
            </a:r>
          </a:p>
        </p:txBody>
      </p:sp>
      <p:sp>
        <p:nvSpPr>
          <p:cNvPr id="25" name="Callout: Line 24">
            <a:extLst>
              <a:ext uri="{FF2B5EF4-FFF2-40B4-BE49-F238E27FC236}">
                <a16:creationId xmlns:a16="http://schemas.microsoft.com/office/drawing/2014/main" id="{8B3E10BF-F978-0C10-F1B6-244980A30F4E}"/>
              </a:ext>
            </a:extLst>
          </p:cNvPr>
          <p:cNvSpPr/>
          <p:nvPr/>
        </p:nvSpPr>
        <p:spPr>
          <a:xfrm>
            <a:off x="7533640" y="3491865"/>
            <a:ext cx="3486150" cy="742950"/>
          </a:xfrm>
          <a:prstGeom prst="borderCallout1">
            <a:avLst>
              <a:gd name="adj1" fmla="val 58750"/>
              <a:gd name="adj2" fmla="val -1448"/>
              <a:gd name="adj3" fmla="val 58654"/>
              <a:gd name="adj4" fmla="val -4562"/>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dirty="0"/>
              <a:t>country managers</a:t>
            </a:r>
          </a:p>
        </p:txBody>
      </p:sp>
      <p:sp>
        <p:nvSpPr>
          <p:cNvPr id="26" name="Callout: Line 25">
            <a:extLst>
              <a:ext uri="{FF2B5EF4-FFF2-40B4-BE49-F238E27FC236}">
                <a16:creationId xmlns:a16="http://schemas.microsoft.com/office/drawing/2014/main" id="{7439A71F-DDFC-2AAB-9845-BB1998E33AD8}"/>
              </a:ext>
            </a:extLst>
          </p:cNvPr>
          <p:cNvSpPr/>
          <p:nvPr/>
        </p:nvSpPr>
        <p:spPr>
          <a:xfrm>
            <a:off x="7533640" y="5035074"/>
            <a:ext cx="3486150" cy="742950"/>
          </a:xfrm>
          <a:prstGeom prst="borderCallout1">
            <a:avLst>
              <a:gd name="adj1" fmla="val 58750"/>
              <a:gd name="adj2" fmla="val -1448"/>
              <a:gd name="adj3" fmla="val 58654"/>
              <a:gd name="adj4" fmla="val -4562"/>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dirty="0"/>
              <a:t>22,000 employees</a:t>
            </a:r>
          </a:p>
        </p:txBody>
      </p:sp>
      <p:cxnSp>
        <p:nvCxnSpPr>
          <p:cNvPr id="28" name="Straight Connector 27">
            <a:extLst>
              <a:ext uri="{FF2B5EF4-FFF2-40B4-BE49-F238E27FC236}">
                <a16:creationId xmlns:a16="http://schemas.microsoft.com/office/drawing/2014/main" id="{BC78AF84-F948-98D8-72B8-AEC1FC19CF76}"/>
              </a:ext>
            </a:extLst>
          </p:cNvPr>
          <p:cNvCxnSpPr>
            <a:cxnSpLocks/>
          </p:cNvCxnSpPr>
          <p:nvPr/>
        </p:nvCxnSpPr>
        <p:spPr>
          <a:xfrm>
            <a:off x="815622" y="1264642"/>
            <a:ext cx="9795934" cy="13057"/>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4041639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p:txBody>
          <a:bodyPr vert="horz" lIns="91440" tIns="45720" rIns="91440" bIns="45720" rtlCol="0" anchor="ctr">
            <a:normAutofit/>
          </a:bodyPr>
          <a:lstStyle/>
          <a:p>
            <a:pPr algn="ctr"/>
            <a:r>
              <a:rPr lang="en-US" sz="3600" b="1" dirty="0">
                <a:solidFill>
                  <a:srgbClr val="0070C0"/>
                </a:solidFill>
                <a:latin typeface="Arial" panose="020B0604020202020204" pitchFamily="34" charset="0"/>
              </a:rPr>
              <a:t>Three aspects showing LinkedIn size</a:t>
            </a:r>
          </a:p>
        </p:txBody>
      </p:sp>
      <p:sp>
        <p:nvSpPr>
          <p:cNvPr id="15" name="TextBox 14">
            <a:extLst>
              <a:ext uri="{FF2B5EF4-FFF2-40B4-BE49-F238E27FC236}">
                <a16:creationId xmlns:a16="http://schemas.microsoft.com/office/drawing/2014/main" id="{631AEEDA-5E80-1F0B-0360-D6FF6C02FE94}"/>
              </a:ext>
            </a:extLst>
          </p:cNvPr>
          <p:cNvSpPr txBox="1"/>
          <p:nvPr/>
        </p:nvSpPr>
        <p:spPr>
          <a:xfrm>
            <a:off x="8873685" y="3314539"/>
            <a:ext cx="2027414" cy="1200329"/>
          </a:xfrm>
          <a:prstGeom prst="rect">
            <a:avLst/>
          </a:prstGeom>
          <a:noFill/>
        </p:spPr>
        <p:txBody>
          <a:bodyPr wrap="square" rtlCol="0">
            <a:spAutoFit/>
          </a:bodyPr>
          <a:lstStyle/>
          <a:p>
            <a:pPr algn="ctr"/>
            <a:r>
              <a:rPr lang="en-US" dirty="0">
                <a:solidFill>
                  <a:srgbClr val="0070C0"/>
                </a:solidFill>
              </a:rPr>
              <a:t>Employees</a:t>
            </a:r>
          </a:p>
          <a:p>
            <a:pPr algn="ctr"/>
            <a:r>
              <a:rPr lang="en-US" dirty="0"/>
              <a:t>22,000 employees working in different offices globally</a:t>
            </a:r>
          </a:p>
        </p:txBody>
      </p:sp>
      <p:sp>
        <p:nvSpPr>
          <p:cNvPr id="20" name="TextBox 19">
            <a:extLst>
              <a:ext uri="{FF2B5EF4-FFF2-40B4-BE49-F238E27FC236}">
                <a16:creationId xmlns:a16="http://schemas.microsoft.com/office/drawing/2014/main" id="{86CE2BDF-03A2-F252-88EC-98C3C188BFA2}"/>
              </a:ext>
            </a:extLst>
          </p:cNvPr>
          <p:cNvSpPr txBox="1"/>
          <p:nvPr/>
        </p:nvSpPr>
        <p:spPr>
          <a:xfrm>
            <a:off x="7200900" y="6308209"/>
            <a:ext cx="5238397" cy="369332"/>
          </a:xfrm>
          <a:prstGeom prst="rect">
            <a:avLst/>
          </a:prstGeom>
          <a:noFill/>
        </p:spPr>
        <p:txBody>
          <a:bodyPr wrap="square" rtlCol="0">
            <a:spAutoFit/>
          </a:bodyPr>
          <a:lstStyle/>
          <a:p>
            <a:r>
              <a:rPr lang="en-US" dirty="0"/>
              <a:t>(Business of Apps, 2023; LinkedIn Pressroom, 2023)</a:t>
            </a:r>
          </a:p>
        </p:txBody>
      </p:sp>
      <p:pic>
        <p:nvPicPr>
          <p:cNvPr id="4" name="Graphic 3" descr="Users">
            <a:extLst>
              <a:ext uri="{FF2B5EF4-FFF2-40B4-BE49-F238E27FC236}">
                <a16:creationId xmlns:a16="http://schemas.microsoft.com/office/drawing/2014/main" id="{B63B9FCD-E694-C2BB-DDB8-7ED0EDA0B5C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794933" y="1726177"/>
            <a:ext cx="1817511" cy="1817511"/>
          </a:xfrm>
          <a:prstGeom prst="rect">
            <a:avLst/>
          </a:prstGeom>
        </p:spPr>
      </p:pic>
      <p:sp>
        <p:nvSpPr>
          <p:cNvPr id="5" name="TextBox 4">
            <a:extLst>
              <a:ext uri="{FF2B5EF4-FFF2-40B4-BE49-F238E27FC236}">
                <a16:creationId xmlns:a16="http://schemas.microsoft.com/office/drawing/2014/main" id="{ABEF4CBC-5901-E17F-691B-9862757C1AA0}"/>
              </a:ext>
            </a:extLst>
          </p:cNvPr>
          <p:cNvSpPr txBox="1"/>
          <p:nvPr/>
        </p:nvSpPr>
        <p:spPr>
          <a:xfrm>
            <a:off x="1794933" y="3429000"/>
            <a:ext cx="2027414" cy="1477328"/>
          </a:xfrm>
          <a:prstGeom prst="rect">
            <a:avLst/>
          </a:prstGeom>
          <a:noFill/>
        </p:spPr>
        <p:txBody>
          <a:bodyPr wrap="square" rtlCol="0">
            <a:spAutoFit/>
          </a:bodyPr>
          <a:lstStyle/>
          <a:p>
            <a:pPr algn="ctr"/>
            <a:r>
              <a:rPr lang="en-US" b="1" dirty="0">
                <a:solidFill>
                  <a:srgbClr val="0070C0"/>
                </a:solidFill>
              </a:rPr>
              <a:t>Users</a:t>
            </a:r>
          </a:p>
          <a:p>
            <a:pPr algn="ctr"/>
            <a:r>
              <a:rPr lang="en-US" dirty="0"/>
              <a:t>950 million subscribers and users</a:t>
            </a:r>
          </a:p>
          <a:p>
            <a:r>
              <a:rPr lang="en-US" dirty="0"/>
              <a:t> </a:t>
            </a:r>
          </a:p>
        </p:txBody>
      </p:sp>
      <p:pic>
        <p:nvPicPr>
          <p:cNvPr id="8" name="Graphic 7" descr="Bullseye">
            <a:extLst>
              <a:ext uri="{FF2B5EF4-FFF2-40B4-BE49-F238E27FC236}">
                <a16:creationId xmlns:a16="http://schemas.microsoft.com/office/drawing/2014/main" id="{85031D1C-6D4D-7B25-0BB9-DD4EA1B81A9B}"/>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415844" y="1954228"/>
            <a:ext cx="1360311" cy="1360311"/>
          </a:xfrm>
          <a:prstGeom prst="rect">
            <a:avLst/>
          </a:prstGeom>
        </p:spPr>
      </p:pic>
      <p:sp>
        <p:nvSpPr>
          <p:cNvPr id="12" name="TextBox 11">
            <a:extLst>
              <a:ext uri="{FF2B5EF4-FFF2-40B4-BE49-F238E27FC236}">
                <a16:creationId xmlns:a16="http://schemas.microsoft.com/office/drawing/2014/main" id="{0A5E0F76-DFFB-03DE-307E-4C61EEA63994}"/>
              </a:ext>
            </a:extLst>
          </p:cNvPr>
          <p:cNvSpPr txBox="1"/>
          <p:nvPr/>
        </p:nvSpPr>
        <p:spPr>
          <a:xfrm>
            <a:off x="4673601" y="3431831"/>
            <a:ext cx="3036710" cy="1754326"/>
          </a:xfrm>
          <a:prstGeom prst="rect">
            <a:avLst/>
          </a:prstGeom>
          <a:noFill/>
        </p:spPr>
        <p:txBody>
          <a:bodyPr wrap="square">
            <a:spAutoFit/>
          </a:bodyPr>
          <a:lstStyle/>
          <a:p>
            <a:pPr algn="ctr"/>
            <a:r>
              <a:rPr lang="en-US" b="1" dirty="0">
                <a:solidFill>
                  <a:srgbClr val="0070C0"/>
                </a:solidFill>
              </a:rPr>
              <a:t>Valuation </a:t>
            </a:r>
          </a:p>
          <a:p>
            <a:pPr algn="ctr"/>
            <a:r>
              <a:rPr lang="en-US" dirty="0"/>
              <a:t>$29.99 billion in value and</a:t>
            </a:r>
          </a:p>
          <a:p>
            <a:pPr algn="ctr"/>
            <a:r>
              <a:rPr lang="en-US" dirty="0"/>
              <a:t>$15 billion revenue. </a:t>
            </a:r>
          </a:p>
          <a:p>
            <a:pPr algn="ctr"/>
            <a:r>
              <a:rPr lang="en-US" dirty="0"/>
              <a:t>Higher than the industry average valuation</a:t>
            </a:r>
          </a:p>
          <a:p>
            <a:pPr algn="ctr"/>
            <a:endParaRPr lang="en-US" dirty="0"/>
          </a:p>
        </p:txBody>
      </p:sp>
      <p:pic>
        <p:nvPicPr>
          <p:cNvPr id="14" name="Graphic 13" descr="Meeting">
            <a:extLst>
              <a:ext uri="{FF2B5EF4-FFF2-40B4-BE49-F238E27FC236}">
                <a16:creationId xmlns:a16="http://schemas.microsoft.com/office/drawing/2014/main" id="{5F99EA08-3D12-4F14-D492-75065AEBAC27}"/>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873684" y="1497028"/>
            <a:ext cx="1817511" cy="1817511"/>
          </a:xfrm>
          <a:prstGeom prst="rect">
            <a:avLst/>
          </a:prstGeom>
        </p:spPr>
      </p:pic>
    </p:spTree>
    <p:extLst>
      <p:ext uri="{BB962C8B-B14F-4D97-AF65-F5344CB8AC3E}">
        <p14:creationId xmlns:p14="http://schemas.microsoft.com/office/powerpoint/2010/main" val="1987106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ED658-B6C5-821F-F838-0FD8DC6476DF}"/>
              </a:ext>
            </a:extLst>
          </p:cNvPr>
          <p:cNvSpPr>
            <a:spLocks noGrp="1"/>
          </p:cNvSpPr>
          <p:nvPr>
            <p:ph type="title"/>
          </p:nvPr>
        </p:nvSpPr>
        <p:spPr>
          <a:xfrm>
            <a:off x="838200" y="26035"/>
            <a:ext cx="11557000" cy="1325563"/>
          </a:xfrm>
        </p:spPr>
        <p:txBody>
          <a:bodyPr vert="horz" lIns="91440" tIns="45720" rIns="91440" bIns="45720" rtlCol="0" anchor="ctr">
            <a:normAutofit/>
          </a:bodyPr>
          <a:lstStyle/>
          <a:p>
            <a:r>
              <a:rPr lang="en-US" sz="3600" b="1" dirty="0">
                <a:solidFill>
                  <a:srgbClr val="0070C0"/>
                </a:solidFill>
                <a:latin typeface="Arial" panose="020B0604020202020204" pitchFamily="34" charset="0"/>
              </a:rPr>
              <a:t>LinkedIn offers four solutions to users  </a:t>
            </a:r>
          </a:p>
        </p:txBody>
      </p:sp>
      <p:grpSp>
        <p:nvGrpSpPr>
          <p:cNvPr id="21" name="Group 20">
            <a:extLst>
              <a:ext uri="{FF2B5EF4-FFF2-40B4-BE49-F238E27FC236}">
                <a16:creationId xmlns:a16="http://schemas.microsoft.com/office/drawing/2014/main" id="{3957F6FF-3091-E308-C4A2-9CE472E2DA20}"/>
              </a:ext>
            </a:extLst>
          </p:cNvPr>
          <p:cNvGrpSpPr/>
          <p:nvPr/>
        </p:nvGrpSpPr>
        <p:grpSpPr>
          <a:xfrm>
            <a:off x="838200" y="1709738"/>
            <a:ext cx="754626" cy="3820907"/>
            <a:chOff x="838200" y="1709738"/>
            <a:chExt cx="914400" cy="4770379"/>
          </a:xfrm>
        </p:grpSpPr>
        <p:pic>
          <p:nvPicPr>
            <p:cNvPr id="5" name="Graphic 4" descr="Target Audience">
              <a:extLst>
                <a:ext uri="{FF2B5EF4-FFF2-40B4-BE49-F238E27FC236}">
                  <a16:creationId xmlns:a16="http://schemas.microsoft.com/office/drawing/2014/main" id="{0D85CB45-041B-3CFD-6485-EF2E6C78C133}"/>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200" y="1709738"/>
              <a:ext cx="914400" cy="914400"/>
            </a:xfrm>
            <a:prstGeom prst="rect">
              <a:avLst/>
            </a:prstGeom>
          </p:spPr>
        </p:pic>
        <p:pic>
          <p:nvPicPr>
            <p:cNvPr id="7" name="Graphic 6" descr="Shopping cart">
              <a:extLst>
                <a:ext uri="{FF2B5EF4-FFF2-40B4-BE49-F238E27FC236}">
                  <a16:creationId xmlns:a16="http://schemas.microsoft.com/office/drawing/2014/main" id="{BB931074-7E34-C788-55D1-DB82983B916B}"/>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8200" y="4457700"/>
              <a:ext cx="914400" cy="914400"/>
            </a:xfrm>
            <a:prstGeom prst="rect">
              <a:avLst/>
            </a:prstGeom>
          </p:spPr>
        </p:pic>
        <p:pic>
          <p:nvPicPr>
            <p:cNvPr id="9" name="Graphic 8" descr="Marketing">
              <a:extLst>
                <a:ext uri="{FF2B5EF4-FFF2-40B4-BE49-F238E27FC236}">
                  <a16:creationId xmlns:a16="http://schemas.microsoft.com/office/drawing/2014/main" id="{98990C02-939F-09F2-D15A-9A9439B9DDE1}"/>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38200" y="3083719"/>
              <a:ext cx="914400" cy="914400"/>
            </a:xfrm>
            <a:prstGeom prst="rect">
              <a:avLst/>
            </a:prstGeom>
          </p:spPr>
        </p:pic>
        <p:pic>
          <p:nvPicPr>
            <p:cNvPr id="11" name="Graphic 10" descr="Classroom">
              <a:extLst>
                <a:ext uri="{FF2B5EF4-FFF2-40B4-BE49-F238E27FC236}">
                  <a16:creationId xmlns:a16="http://schemas.microsoft.com/office/drawing/2014/main" id="{35C0B486-0DBC-3CA9-D29A-03DAAF55004B}"/>
                </a:ext>
              </a:extLst>
            </p:cNvPr>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38200" y="5565717"/>
              <a:ext cx="914400" cy="914400"/>
            </a:xfrm>
            <a:prstGeom prst="rect">
              <a:avLst/>
            </a:prstGeom>
          </p:spPr>
        </p:pic>
      </p:grpSp>
      <p:sp>
        <p:nvSpPr>
          <p:cNvPr id="16" name="TextBox 15">
            <a:extLst>
              <a:ext uri="{FF2B5EF4-FFF2-40B4-BE49-F238E27FC236}">
                <a16:creationId xmlns:a16="http://schemas.microsoft.com/office/drawing/2014/main" id="{F727874A-4464-4C39-83B7-6E6FB751CDDC}"/>
              </a:ext>
            </a:extLst>
          </p:cNvPr>
          <p:cNvSpPr txBox="1"/>
          <p:nvPr/>
        </p:nvSpPr>
        <p:spPr>
          <a:xfrm>
            <a:off x="2002092" y="1946195"/>
            <a:ext cx="2536723" cy="369332"/>
          </a:xfrm>
          <a:prstGeom prst="rect">
            <a:avLst/>
          </a:prstGeom>
          <a:noFill/>
        </p:spPr>
        <p:txBody>
          <a:bodyPr wrap="square" rtlCol="0">
            <a:spAutoFit/>
          </a:bodyPr>
          <a:lstStyle>
            <a:defPPr>
              <a:defRPr lang="en-US"/>
            </a:defPPr>
            <a:lvl1pPr>
              <a:defRPr b="1">
                <a:solidFill>
                  <a:schemeClr val="accent1"/>
                </a:solidFill>
              </a:defRPr>
            </a:lvl1pPr>
          </a:lstStyle>
          <a:p>
            <a:r>
              <a:rPr lang="en-US" dirty="0"/>
              <a:t>Hiring talent solutions</a:t>
            </a:r>
          </a:p>
        </p:txBody>
      </p:sp>
      <p:sp>
        <p:nvSpPr>
          <p:cNvPr id="17" name="TextBox 16">
            <a:extLst>
              <a:ext uri="{FF2B5EF4-FFF2-40B4-BE49-F238E27FC236}">
                <a16:creationId xmlns:a16="http://schemas.microsoft.com/office/drawing/2014/main" id="{98BADD38-945A-E7DF-2EC7-A4A5BAA456EA}"/>
              </a:ext>
            </a:extLst>
          </p:cNvPr>
          <p:cNvSpPr txBox="1"/>
          <p:nvPr/>
        </p:nvSpPr>
        <p:spPr>
          <a:xfrm>
            <a:off x="2002093" y="2895125"/>
            <a:ext cx="2127455" cy="646331"/>
          </a:xfrm>
          <a:prstGeom prst="rect">
            <a:avLst/>
          </a:prstGeom>
          <a:noFill/>
        </p:spPr>
        <p:txBody>
          <a:bodyPr wrap="square" rtlCol="0">
            <a:spAutoFit/>
          </a:bodyPr>
          <a:lstStyle>
            <a:defPPr>
              <a:defRPr lang="en-US"/>
            </a:defPPr>
            <a:lvl1pPr>
              <a:defRPr b="1">
                <a:solidFill>
                  <a:schemeClr val="accent1"/>
                </a:solidFill>
              </a:defRPr>
            </a:lvl1pPr>
          </a:lstStyle>
          <a:p>
            <a:r>
              <a:rPr lang="en-US" dirty="0"/>
              <a:t>Marketing solutions for businesses</a:t>
            </a:r>
          </a:p>
        </p:txBody>
      </p:sp>
      <p:sp>
        <p:nvSpPr>
          <p:cNvPr id="18" name="TextBox 17">
            <a:extLst>
              <a:ext uri="{FF2B5EF4-FFF2-40B4-BE49-F238E27FC236}">
                <a16:creationId xmlns:a16="http://schemas.microsoft.com/office/drawing/2014/main" id="{B45BF931-2BB1-1CC6-364B-0D53D1C22BF1}"/>
              </a:ext>
            </a:extLst>
          </p:cNvPr>
          <p:cNvSpPr txBox="1"/>
          <p:nvPr/>
        </p:nvSpPr>
        <p:spPr>
          <a:xfrm>
            <a:off x="2002092" y="4092295"/>
            <a:ext cx="2094271" cy="369332"/>
          </a:xfrm>
          <a:prstGeom prst="rect">
            <a:avLst/>
          </a:prstGeom>
          <a:noFill/>
        </p:spPr>
        <p:txBody>
          <a:bodyPr wrap="square" rtlCol="0">
            <a:spAutoFit/>
          </a:bodyPr>
          <a:lstStyle>
            <a:defPPr>
              <a:defRPr lang="en-US"/>
            </a:defPPr>
            <a:lvl1pPr>
              <a:defRPr b="1">
                <a:solidFill>
                  <a:schemeClr val="accent1"/>
                </a:solidFill>
              </a:defRPr>
            </a:lvl1pPr>
          </a:lstStyle>
          <a:p>
            <a:r>
              <a:rPr lang="en-US" dirty="0"/>
              <a:t>Sales Solutions</a:t>
            </a:r>
          </a:p>
        </p:txBody>
      </p:sp>
      <p:sp>
        <p:nvSpPr>
          <p:cNvPr id="19" name="TextBox 18">
            <a:extLst>
              <a:ext uri="{FF2B5EF4-FFF2-40B4-BE49-F238E27FC236}">
                <a16:creationId xmlns:a16="http://schemas.microsoft.com/office/drawing/2014/main" id="{58F307CF-34E5-4AA9-4E68-99D9ECE7982C}"/>
              </a:ext>
            </a:extLst>
          </p:cNvPr>
          <p:cNvSpPr txBox="1"/>
          <p:nvPr/>
        </p:nvSpPr>
        <p:spPr>
          <a:xfrm>
            <a:off x="2035277" y="4979778"/>
            <a:ext cx="2094271" cy="369332"/>
          </a:xfrm>
          <a:prstGeom prst="rect">
            <a:avLst/>
          </a:prstGeom>
          <a:noFill/>
        </p:spPr>
        <p:txBody>
          <a:bodyPr wrap="square" rtlCol="0">
            <a:spAutoFit/>
          </a:bodyPr>
          <a:lstStyle>
            <a:defPPr>
              <a:defRPr lang="en-US"/>
            </a:defPPr>
            <a:lvl1pPr>
              <a:defRPr b="1">
                <a:solidFill>
                  <a:schemeClr val="accent1"/>
                </a:solidFill>
              </a:defRPr>
            </a:lvl1pPr>
          </a:lstStyle>
          <a:p>
            <a:r>
              <a:rPr lang="en-US" dirty="0"/>
              <a:t>Learning solutions </a:t>
            </a:r>
          </a:p>
        </p:txBody>
      </p:sp>
      <p:sp>
        <p:nvSpPr>
          <p:cNvPr id="22" name="TextBox 21">
            <a:extLst>
              <a:ext uri="{FF2B5EF4-FFF2-40B4-BE49-F238E27FC236}">
                <a16:creationId xmlns:a16="http://schemas.microsoft.com/office/drawing/2014/main" id="{50512767-BF00-1894-CAEA-A7CAC50FF365}"/>
              </a:ext>
            </a:extLst>
          </p:cNvPr>
          <p:cNvSpPr txBox="1"/>
          <p:nvPr/>
        </p:nvSpPr>
        <p:spPr>
          <a:xfrm>
            <a:off x="4096362" y="1498240"/>
            <a:ext cx="7912806" cy="923330"/>
          </a:xfrm>
          <a:prstGeom prst="rect">
            <a:avLst/>
          </a:prstGeom>
          <a:noFill/>
        </p:spPr>
        <p:txBody>
          <a:bodyPr wrap="square" rtlCol="0">
            <a:spAutoFit/>
          </a:bodyPr>
          <a:lstStyle/>
          <a:p>
            <a:pPr marL="285750" indent="-285750">
              <a:buFont typeface="Arial" panose="020B0604020202020204" pitchFamily="34" charset="0"/>
              <a:buChar char="•"/>
            </a:pPr>
            <a:r>
              <a:rPr lang="en-US" dirty="0"/>
              <a:t>LinkedIn Jobs solutions allow companies and recruiters to post open roles</a:t>
            </a:r>
          </a:p>
          <a:p>
            <a:pPr marL="285750" indent="-285750">
              <a:buFont typeface="Arial" panose="020B0604020202020204" pitchFamily="34" charset="0"/>
              <a:buChar char="•"/>
            </a:pPr>
            <a:r>
              <a:rPr lang="en-US" dirty="0"/>
              <a:t>Receive matched with right candidates for prioritization</a:t>
            </a:r>
          </a:p>
          <a:p>
            <a:pPr marL="285750" indent="-285750">
              <a:buFont typeface="Arial" panose="020B0604020202020204" pitchFamily="34" charset="0"/>
              <a:buChar char="•"/>
            </a:pPr>
            <a:r>
              <a:rPr lang="en-US" dirty="0"/>
              <a:t>Allow management of jobs according to hiring and priorities</a:t>
            </a:r>
          </a:p>
        </p:txBody>
      </p:sp>
      <p:sp>
        <p:nvSpPr>
          <p:cNvPr id="23" name="TextBox 22">
            <a:extLst>
              <a:ext uri="{FF2B5EF4-FFF2-40B4-BE49-F238E27FC236}">
                <a16:creationId xmlns:a16="http://schemas.microsoft.com/office/drawing/2014/main" id="{C3F0EC3E-B722-0971-A322-D24A3F047023}"/>
              </a:ext>
            </a:extLst>
          </p:cNvPr>
          <p:cNvSpPr txBox="1"/>
          <p:nvPr/>
        </p:nvSpPr>
        <p:spPr>
          <a:xfrm>
            <a:off x="4096362" y="2890891"/>
            <a:ext cx="7912806" cy="646331"/>
          </a:xfrm>
          <a:prstGeom prst="rect">
            <a:avLst/>
          </a:prstGeom>
          <a:noFill/>
        </p:spPr>
        <p:txBody>
          <a:bodyPr wrap="square" rtlCol="0">
            <a:spAutoFit/>
          </a:bodyPr>
          <a:lstStyle/>
          <a:p>
            <a:pPr marL="285750" indent="-285750">
              <a:buFont typeface="Arial" panose="020B0604020202020204" pitchFamily="34" charset="0"/>
              <a:buChar char="•"/>
            </a:pPr>
            <a:r>
              <a:rPr lang="en-US" dirty="0"/>
              <a:t>Allow businesses to build strong relationship with their ideal audience</a:t>
            </a:r>
          </a:p>
          <a:p>
            <a:pPr marL="285750" indent="-285750">
              <a:buFont typeface="Arial" panose="020B0604020202020204" pitchFamily="34" charset="0"/>
              <a:buChar char="•"/>
            </a:pPr>
            <a:r>
              <a:rPr lang="en-US" dirty="0"/>
              <a:t>Drive results</a:t>
            </a:r>
          </a:p>
        </p:txBody>
      </p:sp>
      <p:sp>
        <p:nvSpPr>
          <p:cNvPr id="24" name="TextBox 23">
            <a:extLst>
              <a:ext uri="{FF2B5EF4-FFF2-40B4-BE49-F238E27FC236}">
                <a16:creationId xmlns:a16="http://schemas.microsoft.com/office/drawing/2014/main" id="{00EADC41-F057-B5C1-F60A-A234AE8FDBD7}"/>
              </a:ext>
            </a:extLst>
          </p:cNvPr>
          <p:cNvSpPr txBox="1"/>
          <p:nvPr/>
        </p:nvSpPr>
        <p:spPr>
          <a:xfrm>
            <a:off x="4096362" y="3824340"/>
            <a:ext cx="7912806" cy="923330"/>
          </a:xfrm>
          <a:prstGeom prst="rect">
            <a:avLst/>
          </a:prstGeom>
          <a:noFill/>
        </p:spPr>
        <p:txBody>
          <a:bodyPr wrap="square" rtlCol="0">
            <a:spAutoFit/>
          </a:bodyPr>
          <a:lstStyle/>
          <a:p>
            <a:pPr marL="285750" indent="-285750">
              <a:buFont typeface="Arial" panose="020B0604020202020204" pitchFamily="34" charset="0"/>
              <a:buChar char="•"/>
            </a:pPr>
            <a:r>
              <a:rPr lang="en-US" dirty="0"/>
              <a:t>Offers Sales Navigator to assist businesses convert easily</a:t>
            </a:r>
          </a:p>
          <a:p>
            <a:pPr marL="285750" indent="-285750">
              <a:buFont typeface="Arial" panose="020B0604020202020204" pitchFamily="34" charset="0"/>
              <a:buChar char="•"/>
            </a:pPr>
            <a:r>
              <a:rPr lang="en-US" dirty="0"/>
              <a:t>Businesses can drive more revenues at lower costs</a:t>
            </a:r>
          </a:p>
          <a:p>
            <a:pPr marL="285750" indent="-285750">
              <a:buFont typeface="Arial" panose="020B0604020202020204" pitchFamily="34" charset="0"/>
              <a:buChar char="•"/>
            </a:pPr>
            <a:r>
              <a:rPr lang="en-US" dirty="0"/>
              <a:t>Has deep sales platform that allows businesses to get insights from sales</a:t>
            </a:r>
          </a:p>
        </p:txBody>
      </p:sp>
      <p:sp>
        <p:nvSpPr>
          <p:cNvPr id="25" name="TextBox 24">
            <a:extLst>
              <a:ext uri="{FF2B5EF4-FFF2-40B4-BE49-F238E27FC236}">
                <a16:creationId xmlns:a16="http://schemas.microsoft.com/office/drawing/2014/main" id="{8B542872-FE49-A306-437C-9222BE53D888}"/>
              </a:ext>
            </a:extLst>
          </p:cNvPr>
          <p:cNvSpPr txBox="1"/>
          <p:nvPr/>
        </p:nvSpPr>
        <p:spPr>
          <a:xfrm>
            <a:off x="4096362" y="4990428"/>
            <a:ext cx="7912806" cy="369332"/>
          </a:xfrm>
          <a:prstGeom prst="rect">
            <a:avLst/>
          </a:prstGeom>
          <a:noFill/>
        </p:spPr>
        <p:txBody>
          <a:bodyPr wrap="square" rtlCol="0">
            <a:spAutoFit/>
          </a:bodyPr>
          <a:lstStyle/>
          <a:p>
            <a:pPr marL="285750" indent="-285750">
              <a:buFont typeface="Arial" panose="020B0604020202020204" pitchFamily="34" charset="0"/>
              <a:buChar char="•"/>
            </a:pPr>
            <a:r>
              <a:rPr lang="en-US" dirty="0"/>
              <a:t>Users subscribe to online learning content offered on demand</a:t>
            </a:r>
          </a:p>
        </p:txBody>
      </p:sp>
      <p:sp>
        <p:nvSpPr>
          <p:cNvPr id="26" name="TextBox 25">
            <a:extLst>
              <a:ext uri="{FF2B5EF4-FFF2-40B4-BE49-F238E27FC236}">
                <a16:creationId xmlns:a16="http://schemas.microsoft.com/office/drawing/2014/main" id="{35E5298B-26FE-B8CA-8C75-AC439A09AFEE}"/>
              </a:ext>
            </a:extLst>
          </p:cNvPr>
          <p:cNvSpPr txBox="1"/>
          <p:nvPr/>
        </p:nvSpPr>
        <p:spPr>
          <a:xfrm>
            <a:off x="4096362" y="5359760"/>
            <a:ext cx="7912806" cy="923330"/>
          </a:xfrm>
          <a:prstGeom prst="rect">
            <a:avLst/>
          </a:prstGeom>
          <a:noFill/>
        </p:spPr>
        <p:txBody>
          <a:bodyPr wrap="square" rtlCol="0">
            <a:spAutoFit/>
          </a:bodyPr>
          <a:lstStyle/>
          <a:p>
            <a:pPr marL="285750" indent="-285750">
              <a:buFont typeface="Arial" panose="020B0604020202020204" pitchFamily="34" charset="0"/>
              <a:buChar char="•"/>
            </a:pPr>
            <a:r>
              <a:rPr lang="en-US" dirty="0"/>
              <a:t>Users subscribe to exclusive features to assist them achieve their goals.</a:t>
            </a:r>
          </a:p>
          <a:p>
            <a:pPr marL="285750" indent="-285750">
              <a:buFont typeface="Arial" panose="020B0604020202020204" pitchFamily="34" charset="0"/>
              <a:buChar char="•"/>
            </a:pPr>
            <a:r>
              <a:rPr lang="en-US" dirty="0"/>
              <a:t>Subscriptions help them access Applicant, Interview Prep tools, Company Insights, and InMail</a:t>
            </a:r>
          </a:p>
        </p:txBody>
      </p:sp>
      <p:cxnSp>
        <p:nvCxnSpPr>
          <p:cNvPr id="28" name="Straight Connector 27">
            <a:extLst>
              <a:ext uri="{FF2B5EF4-FFF2-40B4-BE49-F238E27FC236}">
                <a16:creationId xmlns:a16="http://schemas.microsoft.com/office/drawing/2014/main" id="{14933539-1D0B-E4BB-42E5-E6F873B337F4}"/>
              </a:ext>
            </a:extLst>
          </p:cNvPr>
          <p:cNvCxnSpPr>
            <a:cxnSpLocks/>
          </p:cNvCxnSpPr>
          <p:nvPr/>
        </p:nvCxnSpPr>
        <p:spPr>
          <a:xfrm flipV="1">
            <a:off x="4129548" y="2522660"/>
            <a:ext cx="7700502" cy="34391"/>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DD00716-F61C-6FAD-57CB-0E3F21B71AE6}"/>
              </a:ext>
            </a:extLst>
          </p:cNvPr>
          <p:cNvCxnSpPr>
            <a:cxnSpLocks/>
          </p:cNvCxnSpPr>
          <p:nvPr/>
        </p:nvCxnSpPr>
        <p:spPr>
          <a:xfrm flipV="1">
            <a:off x="4096362" y="3579635"/>
            <a:ext cx="7700502" cy="34391"/>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FD8C77E-1B00-11A0-1054-E4D1FD8B855C}"/>
              </a:ext>
            </a:extLst>
          </p:cNvPr>
          <p:cNvCxnSpPr>
            <a:cxnSpLocks/>
          </p:cNvCxnSpPr>
          <p:nvPr/>
        </p:nvCxnSpPr>
        <p:spPr>
          <a:xfrm flipV="1">
            <a:off x="4096362" y="4700530"/>
            <a:ext cx="7700502" cy="34391"/>
          </a:xfrm>
          <a:prstGeom prst="line">
            <a:avLst/>
          </a:prstGeom>
        </p:spPr>
        <p:style>
          <a:lnRef idx="1">
            <a:schemeClr val="accent1"/>
          </a:lnRef>
          <a:fillRef idx="0">
            <a:schemeClr val="accent1"/>
          </a:fillRef>
          <a:effectRef idx="0">
            <a:schemeClr val="accent1"/>
          </a:effectRef>
          <a:fontRef idx="minor">
            <a:schemeClr val="tx1"/>
          </a:fontRef>
        </p:style>
      </p:cxnSp>
      <p:grpSp>
        <p:nvGrpSpPr>
          <p:cNvPr id="50" name="Group 49">
            <a:extLst>
              <a:ext uri="{FF2B5EF4-FFF2-40B4-BE49-F238E27FC236}">
                <a16:creationId xmlns:a16="http://schemas.microsoft.com/office/drawing/2014/main" id="{4B0E2D80-F9F0-D4C5-31AF-CCBD8E8D2EB9}"/>
              </a:ext>
            </a:extLst>
          </p:cNvPr>
          <p:cNvGrpSpPr/>
          <p:nvPr/>
        </p:nvGrpSpPr>
        <p:grpSpPr>
          <a:xfrm>
            <a:off x="838200" y="1492074"/>
            <a:ext cx="11170968" cy="4784850"/>
            <a:chOff x="838200" y="1492074"/>
            <a:chExt cx="11170968" cy="4784850"/>
          </a:xfrm>
        </p:grpSpPr>
        <p:grpSp>
          <p:nvGrpSpPr>
            <p:cNvPr id="34" name="Group 33">
              <a:extLst>
                <a:ext uri="{FF2B5EF4-FFF2-40B4-BE49-F238E27FC236}">
                  <a16:creationId xmlns:a16="http://schemas.microsoft.com/office/drawing/2014/main" id="{A8CF9249-F18D-2EFE-A5B6-922A3F8C300E}"/>
                </a:ext>
              </a:extLst>
            </p:cNvPr>
            <p:cNvGrpSpPr/>
            <p:nvPr/>
          </p:nvGrpSpPr>
          <p:grpSpPr>
            <a:xfrm>
              <a:off x="838200" y="1703572"/>
              <a:ext cx="754626" cy="3820907"/>
              <a:chOff x="838200" y="1709738"/>
              <a:chExt cx="914400" cy="4770379"/>
            </a:xfrm>
          </p:grpSpPr>
          <p:pic>
            <p:nvPicPr>
              <p:cNvPr id="35" name="Graphic 34" descr="Target Audience">
                <a:extLst>
                  <a:ext uri="{FF2B5EF4-FFF2-40B4-BE49-F238E27FC236}">
                    <a16:creationId xmlns:a16="http://schemas.microsoft.com/office/drawing/2014/main" id="{B7B15205-357F-50DB-C11C-70CB19FA9388}"/>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200" y="1709738"/>
                <a:ext cx="914400" cy="914400"/>
              </a:xfrm>
              <a:prstGeom prst="rect">
                <a:avLst/>
              </a:prstGeom>
            </p:spPr>
          </p:pic>
          <p:pic>
            <p:nvPicPr>
              <p:cNvPr id="36" name="Graphic 35" descr="Shopping cart">
                <a:extLst>
                  <a:ext uri="{FF2B5EF4-FFF2-40B4-BE49-F238E27FC236}">
                    <a16:creationId xmlns:a16="http://schemas.microsoft.com/office/drawing/2014/main" id="{C63CC449-0097-4095-4E04-8FBDC8BF502B}"/>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8200" y="4457700"/>
                <a:ext cx="914400" cy="914400"/>
              </a:xfrm>
              <a:prstGeom prst="rect">
                <a:avLst/>
              </a:prstGeom>
            </p:spPr>
          </p:pic>
          <p:pic>
            <p:nvPicPr>
              <p:cNvPr id="37" name="Graphic 36" descr="Marketing">
                <a:extLst>
                  <a:ext uri="{FF2B5EF4-FFF2-40B4-BE49-F238E27FC236}">
                    <a16:creationId xmlns:a16="http://schemas.microsoft.com/office/drawing/2014/main" id="{115C5A19-F93A-E416-F576-A518AEE85E57}"/>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38200" y="3083719"/>
                <a:ext cx="914400" cy="914400"/>
              </a:xfrm>
              <a:prstGeom prst="rect">
                <a:avLst/>
              </a:prstGeom>
            </p:spPr>
          </p:pic>
          <p:pic>
            <p:nvPicPr>
              <p:cNvPr id="38" name="Graphic 37" descr="Classroom">
                <a:extLst>
                  <a:ext uri="{FF2B5EF4-FFF2-40B4-BE49-F238E27FC236}">
                    <a16:creationId xmlns:a16="http://schemas.microsoft.com/office/drawing/2014/main" id="{37396324-20C9-C23E-D57B-1D0337E7C498}"/>
                  </a:ext>
                </a:extLst>
              </p:cNvPr>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38200" y="5565717"/>
                <a:ext cx="914400" cy="914400"/>
              </a:xfrm>
              <a:prstGeom prst="rect">
                <a:avLst/>
              </a:prstGeom>
            </p:spPr>
          </p:pic>
        </p:grpSp>
        <p:sp>
          <p:nvSpPr>
            <p:cNvPr id="39" name="TextBox 38">
              <a:extLst>
                <a:ext uri="{FF2B5EF4-FFF2-40B4-BE49-F238E27FC236}">
                  <a16:creationId xmlns:a16="http://schemas.microsoft.com/office/drawing/2014/main" id="{6B877C52-1B3B-A452-A29E-323FE4D17444}"/>
                </a:ext>
              </a:extLst>
            </p:cNvPr>
            <p:cNvSpPr txBox="1"/>
            <p:nvPr/>
          </p:nvSpPr>
          <p:spPr>
            <a:xfrm>
              <a:off x="2002092" y="1940029"/>
              <a:ext cx="2536723" cy="369332"/>
            </a:xfrm>
            <a:prstGeom prst="rect">
              <a:avLst/>
            </a:prstGeom>
            <a:noFill/>
          </p:spPr>
          <p:txBody>
            <a:bodyPr wrap="square" rtlCol="0">
              <a:spAutoFit/>
            </a:bodyPr>
            <a:lstStyle>
              <a:defPPr>
                <a:defRPr lang="en-US"/>
              </a:defPPr>
              <a:lvl1pPr>
                <a:defRPr b="1">
                  <a:solidFill>
                    <a:schemeClr val="accent1"/>
                  </a:solidFill>
                </a:defRPr>
              </a:lvl1pPr>
            </a:lstStyle>
            <a:p>
              <a:r>
                <a:rPr lang="en-US" dirty="0"/>
                <a:t>Hiring talent solutions</a:t>
              </a:r>
            </a:p>
          </p:txBody>
        </p:sp>
        <p:sp>
          <p:nvSpPr>
            <p:cNvPr id="40" name="TextBox 39">
              <a:extLst>
                <a:ext uri="{FF2B5EF4-FFF2-40B4-BE49-F238E27FC236}">
                  <a16:creationId xmlns:a16="http://schemas.microsoft.com/office/drawing/2014/main" id="{2F6B7297-F6AE-C2A5-41C3-DA0D014FBCCF}"/>
                </a:ext>
              </a:extLst>
            </p:cNvPr>
            <p:cNvSpPr txBox="1"/>
            <p:nvPr/>
          </p:nvSpPr>
          <p:spPr>
            <a:xfrm>
              <a:off x="2002093" y="2888959"/>
              <a:ext cx="2127455" cy="646331"/>
            </a:xfrm>
            <a:prstGeom prst="rect">
              <a:avLst/>
            </a:prstGeom>
            <a:noFill/>
          </p:spPr>
          <p:txBody>
            <a:bodyPr wrap="square" rtlCol="0">
              <a:spAutoFit/>
            </a:bodyPr>
            <a:lstStyle>
              <a:defPPr>
                <a:defRPr lang="en-US"/>
              </a:defPPr>
              <a:lvl1pPr>
                <a:defRPr b="1">
                  <a:solidFill>
                    <a:schemeClr val="accent1"/>
                  </a:solidFill>
                </a:defRPr>
              </a:lvl1pPr>
            </a:lstStyle>
            <a:p>
              <a:r>
                <a:rPr lang="en-US" dirty="0"/>
                <a:t>Marketing solutions for businesses</a:t>
              </a:r>
            </a:p>
          </p:txBody>
        </p:sp>
        <p:sp>
          <p:nvSpPr>
            <p:cNvPr id="41" name="TextBox 40">
              <a:extLst>
                <a:ext uri="{FF2B5EF4-FFF2-40B4-BE49-F238E27FC236}">
                  <a16:creationId xmlns:a16="http://schemas.microsoft.com/office/drawing/2014/main" id="{29EE3025-2EC6-D598-7EBA-59CABC637607}"/>
                </a:ext>
              </a:extLst>
            </p:cNvPr>
            <p:cNvSpPr txBox="1"/>
            <p:nvPr/>
          </p:nvSpPr>
          <p:spPr>
            <a:xfrm>
              <a:off x="2002092" y="4086129"/>
              <a:ext cx="2094271" cy="369332"/>
            </a:xfrm>
            <a:prstGeom prst="rect">
              <a:avLst/>
            </a:prstGeom>
            <a:noFill/>
          </p:spPr>
          <p:txBody>
            <a:bodyPr wrap="square" rtlCol="0">
              <a:spAutoFit/>
            </a:bodyPr>
            <a:lstStyle>
              <a:defPPr>
                <a:defRPr lang="en-US"/>
              </a:defPPr>
              <a:lvl1pPr>
                <a:defRPr b="1">
                  <a:solidFill>
                    <a:schemeClr val="accent1"/>
                  </a:solidFill>
                </a:defRPr>
              </a:lvl1pPr>
            </a:lstStyle>
            <a:p>
              <a:r>
                <a:rPr lang="en-US" dirty="0"/>
                <a:t>Sales Solutions</a:t>
              </a:r>
            </a:p>
          </p:txBody>
        </p:sp>
        <p:sp>
          <p:nvSpPr>
            <p:cNvPr id="43" name="TextBox 42">
              <a:extLst>
                <a:ext uri="{FF2B5EF4-FFF2-40B4-BE49-F238E27FC236}">
                  <a16:creationId xmlns:a16="http://schemas.microsoft.com/office/drawing/2014/main" id="{4C80D1A6-1CB6-4FC5-92DD-F5BC128F9AE3}"/>
                </a:ext>
              </a:extLst>
            </p:cNvPr>
            <p:cNvSpPr txBox="1"/>
            <p:nvPr/>
          </p:nvSpPr>
          <p:spPr>
            <a:xfrm>
              <a:off x="4096362" y="1492074"/>
              <a:ext cx="7912806" cy="923330"/>
            </a:xfrm>
            <a:prstGeom prst="rect">
              <a:avLst/>
            </a:prstGeom>
            <a:noFill/>
          </p:spPr>
          <p:txBody>
            <a:bodyPr wrap="square" rtlCol="0">
              <a:spAutoFit/>
            </a:bodyPr>
            <a:lstStyle/>
            <a:p>
              <a:pPr marL="285750" indent="-285750">
                <a:buFont typeface="Arial" panose="020B0604020202020204" pitchFamily="34" charset="0"/>
                <a:buChar char="•"/>
              </a:pPr>
              <a:r>
                <a:rPr lang="en-US" dirty="0"/>
                <a:t>LinkedIn Jobs solutions allow companies and recruiters to post open roles</a:t>
              </a:r>
            </a:p>
            <a:p>
              <a:pPr marL="285750" indent="-285750">
                <a:buFont typeface="Arial" panose="020B0604020202020204" pitchFamily="34" charset="0"/>
                <a:buChar char="•"/>
              </a:pPr>
              <a:r>
                <a:rPr lang="en-US" dirty="0"/>
                <a:t>Receive matched with right candidates for prioritization</a:t>
              </a:r>
            </a:p>
            <a:p>
              <a:pPr marL="285750" indent="-285750">
                <a:buFont typeface="Arial" panose="020B0604020202020204" pitchFamily="34" charset="0"/>
                <a:buChar char="•"/>
              </a:pPr>
              <a:r>
                <a:rPr lang="en-US" dirty="0"/>
                <a:t>Allow management of jobs according to hiring and priorities</a:t>
              </a:r>
            </a:p>
          </p:txBody>
        </p:sp>
        <p:sp>
          <p:nvSpPr>
            <p:cNvPr id="44" name="TextBox 43">
              <a:extLst>
                <a:ext uri="{FF2B5EF4-FFF2-40B4-BE49-F238E27FC236}">
                  <a16:creationId xmlns:a16="http://schemas.microsoft.com/office/drawing/2014/main" id="{05BEA731-1BC7-C862-1E17-E26F40157E5F}"/>
                </a:ext>
              </a:extLst>
            </p:cNvPr>
            <p:cNvSpPr txBox="1"/>
            <p:nvPr/>
          </p:nvSpPr>
          <p:spPr>
            <a:xfrm>
              <a:off x="4096362" y="2884725"/>
              <a:ext cx="7912806" cy="646331"/>
            </a:xfrm>
            <a:prstGeom prst="rect">
              <a:avLst/>
            </a:prstGeom>
            <a:noFill/>
          </p:spPr>
          <p:txBody>
            <a:bodyPr wrap="square" rtlCol="0">
              <a:spAutoFit/>
            </a:bodyPr>
            <a:lstStyle/>
            <a:p>
              <a:pPr marL="285750" indent="-285750">
                <a:buFont typeface="Arial" panose="020B0604020202020204" pitchFamily="34" charset="0"/>
                <a:buChar char="•"/>
              </a:pPr>
              <a:r>
                <a:rPr lang="en-US" dirty="0"/>
                <a:t>Allow businesses to build strong relationship with their ideal audience</a:t>
              </a:r>
            </a:p>
            <a:p>
              <a:pPr marL="285750" indent="-285750">
                <a:buFont typeface="Arial" panose="020B0604020202020204" pitchFamily="34" charset="0"/>
                <a:buChar char="•"/>
              </a:pPr>
              <a:r>
                <a:rPr lang="en-US" dirty="0"/>
                <a:t>Drive results through insights</a:t>
              </a:r>
            </a:p>
          </p:txBody>
        </p:sp>
        <p:sp>
          <p:nvSpPr>
            <p:cNvPr id="45" name="TextBox 44">
              <a:extLst>
                <a:ext uri="{FF2B5EF4-FFF2-40B4-BE49-F238E27FC236}">
                  <a16:creationId xmlns:a16="http://schemas.microsoft.com/office/drawing/2014/main" id="{5CF56F6B-E906-A9F5-4EFE-7ACC5B88AA04}"/>
                </a:ext>
              </a:extLst>
            </p:cNvPr>
            <p:cNvSpPr txBox="1"/>
            <p:nvPr/>
          </p:nvSpPr>
          <p:spPr>
            <a:xfrm>
              <a:off x="4096362" y="3818174"/>
              <a:ext cx="7912806" cy="923330"/>
            </a:xfrm>
            <a:prstGeom prst="rect">
              <a:avLst/>
            </a:prstGeom>
            <a:noFill/>
          </p:spPr>
          <p:txBody>
            <a:bodyPr wrap="square" rtlCol="0">
              <a:spAutoFit/>
            </a:bodyPr>
            <a:lstStyle/>
            <a:p>
              <a:pPr marL="285750" indent="-285750">
                <a:buFont typeface="Arial" panose="020B0604020202020204" pitchFamily="34" charset="0"/>
                <a:buChar char="•"/>
              </a:pPr>
              <a:r>
                <a:rPr lang="en-US" dirty="0"/>
                <a:t>Offers Sales Navigator to assist businesses convert easily</a:t>
              </a:r>
            </a:p>
            <a:p>
              <a:pPr marL="285750" indent="-285750">
                <a:buFont typeface="Arial" panose="020B0604020202020204" pitchFamily="34" charset="0"/>
                <a:buChar char="•"/>
              </a:pPr>
              <a:r>
                <a:rPr lang="en-US" dirty="0"/>
                <a:t>Businesses can drive more revenues at lower costs</a:t>
              </a:r>
            </a:p>
            <a:p>
              <a:pPr marL="285750" indent="-285750">
                <a:buFont typeface="Arial" panose="020B0604020202020204" pitchFamily="34" charset="0"/>
                <a:buChar char="•"/>
              </a:pPr>
              <a:r>
                <a:rPr lang="en-US" dirty="0"/>
                <a:t>Has deep sales platform that allows businesses to get insights from sales</a:t>
              </a:r>
            </a:p>
          </p:txBody>
        </p:sp>
        <p:sp>
          <p:nvSpPr>
            <p:cNvPr id="46" name="TextBox 45">
              <a:extLst>
                <a:ext uri="{FF2B5EF4-FFF2-40B4-BE49-F238E27FC236}">
                  <a16:creationId xmlns:a16="http://schemas.microsoft.com/office/drawing/2014/main" id="{B5D97421-3F7D-D01C-3535-49002D8C620D}"/>
                </a:ext>
              </a:extLst>
            </p:cNvPr>
            <p:cNvSpPr txBox="1"/>
            <p:nvPr/>
          </p:nvSpPr>
          <p:spPr>
            <a:xfrm>
              <a:off x="4096362" y="5353594"/>
              <a:ext cx="7912806" cy="923330"/>
            </a:xfrm>
            <a:prstGeom prst="rect">
              <a:avLst/>
            </a:prstGeom>
            <a:noFill/>
          </p:spPr>
          <p:txBody>
            <a:bodyPr wrap="square" rtlCol="0">
              <a:spAutoFit/>
            </a:bodyPr>
            <a:lstStyle/>
            <a:p>
              <a:pPr marL="285750" indent="-285750">
                <a:buFont typeface="Arial" panose="020B0604020202020204" pitchFamily="34" charset="0"/>
                <a:buChar char="•"/>
              </a:pPr>
              <a:r>
                <a:rPr lang="en-US" dirty="0"/>
                <a:t>Users subscribe to exclusive features to assist them achieve their goals.</a:t>
              </a:r>
            </a:p>
            <a:p>
              <a:pPr marL="285750" indent="-285750">
                <a:buFont typeface="Arial" panose="020B0604020202020204" pitchFamily="34" charset="0"/>
                <a:buChar char="•"/>
              </a:pPr>
              <a:r>
                <a:rPr lang="en-US" dirty="0"/>
                <a:t>Subscriptions help them access Applicant, Interview Prep tools, Company Insights, and InMail</a:t>
              </a:r>
            </a:p>
          </p:txBody>
        </p:sp>
        <p:cxnSp>
          <p:nvCxnSpPr>
            <p:cNvPr id="47" name="Straight Connector 46">
              <a:extLst>
                <a:ext uri="{FF2B5EF4-FFF2-40B4-BE49-F238E27FC236}">
                  <a16:creationId xmlns:a16="http://schemas.microsoft.com/office/drawing/2014/main" id="{9F217E9F-6A1C-F683-0830-616514A258D0}"/>
                </a:ext>
              </a:extLst>
            </p:cNvPr>
            <p:cNvCxnSpPr>
              <a:cxnSpLocks/>
            </p:cNvCxnSpPr>
            <p:nvPr/>
          </p:nvCxnSpPr>
          <p:spPr>
            <a:xfrm flipV="1">
              <a:off x="4129548" y="2516494"/>
              <a:ext cx="7700502" cy="34391"/>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87D7534D-7921-5920-826B-F4A71127118F}"/>
                </a:ext>
              </a:extLst>
            </p:cNvPr>
            <p:cNvCxnSpPr>
              <a:cxnSpLocks/>
            </p:cNvCxnSpPr>
            <p:nvPr/>
          </p:nvCxnSpPr>
          <p:spPr>
            <a:xfrm flipV="1">
              <a:off x="4096362" y="3573469"/>
              <a:ext cx="7700502" cy="34391"/>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5C60942B-6581-3EA3-C8DA-5F3CB1E59562}"/>
                </a:ext>
              </a:extLst>
            </p:cNvPr>
            <p:cNvCxnSpPr>
              <a:cxnSpLocks/>
            </p:cNvCxnSpPr>
            <p:nvPr/>
          </p:nvCxnSpPr>
          <p:spPr>
            <a:xfrm flipV="1">
              <a:off x="4096362" y="4694364"/>
              <a:ext cx="7700502" cy="34391"/>
            </a:xfrm>
            <a:prstGeom prst="line">
              <a:avLst/>
            </a:prstGeom>
          </p:spPr>
          <p:style>
            <a:lnRef idx="1">
              <a:schemeClr val="accent1"/>
            </a:lnRef>
            <a:fillRef idx="0">
              <a:schemeClr val="accent1"/>
            </a:fillRef>
            <a:effectRef idx="0">
              <a:schemeClr val="accent1"/>
            </a:effectRef>
            <a:fontRef idx="minor">
              <a:schemeClr val="tx1"/>
            </a:fontRef>
          </p:style>
        </p:cxnSp>
      </p:grpSp>
      <p:cxnSp>
        <p:nvCxnSpPr>
          <p:cNvPr id="51" name="Straight Connector 50">
            <a:extLst>
              <a:ext uri="{FF2B5EF4-FFF2-40B4-BE49-F238E27FC236}">
                <a16:creationId xmlns:a16="http://schemas.microsoft.com/office/drawing/2014/main" id="{2F80F3B8-AFD3-D545-D554-C9428FF85B43}"/>
              </a:ext>
            </a:extLst>
          </p:cNvPr>
          <p:cNvCxnSpPr>
            <a:cxnSpLocks/>
          </p:cNvCxnSpPr>
          <p:nvPr/>
        </p:nvCxnSpPr>
        <p:spPr>
          <a:xfrm>
            <a:off x="1106311" y="985875"/>
            <a:ext cx="9887656" cy="0"/>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717870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p:txBody>
          <a:bodyPr vert="horz" lIns="91440" tIns="45720" rIns="91440" bIns="45720" rtlCol="0" anchor="ctr">
            <a:normAutofit/>
          </a:bodyPr>
          <a:lstStyle/>
          <a:p>
            <a:pPr algn="ctr"/>
            <a:r>
              <a:rPr lang="en-US" sz="3600" b="1" dirty="0">
                <a:solidFill>
                  <a:srgbClr val="0070C0"/>
                </a:solidFill>
                <a:latin typeface="Arial" panose="020B0604020202020204" pitchFamily="34" charset="0"/>
              </a:rPr>
              <a:t>Internal analysis of LinkedIn</a:t>
            </a:r>
          </a:p>
        </p:txBody>
      </p:sp>
      <p:sp>
        <p:nvSpPr>
          <p:cNvPr id="3" name="Content Placeholder 2">
            <a:extLst>
              <a:ext uri="{FF2B5EF4-FFF2-40B4-BE49-F238E27FC236}">
                <a16:creationId xmlns:a16="http://schemas.microsoft.com/office/drawing/2014/main" id="{389AF2CB-564D-845D-77A3-ACD87CE02E4F}"/>
              </a:ext>
            </a:extLst>
          </p:cNvPr>
          <p:cNvSpPr>
            <a:spLocks noGrp="1"/>
          </p:cNvSpPr>
          <p:nvPr>
            <p:ph idx="1"/>
          </p:nvPr>
        </p:nvSpPr>
        <p:spPr>
          <a:xfrm>
            <a:off x="1569720" y="1814710"/>
            <a:ext cx="10515600" cy="4351338"/>
          </a:xfrm>
        </p:spPr>
        <p:txBody>
          <a:bodyPr>
            <a:normAutofit fontScale="92500" lnSpcReduction="10000"/>
          </a:bodyPr>
          <a:lstStyle/>
          <a:p>
            <a:pPr marL="0" indent="0">
              <a:buNone/>
            </a:pPr>
            <a:r>
              <a:rPr lang="en-US" dirty="0">
                <a:solidFill>
                  <a:srgbClr val="0070C0"/>
                </a:solidFill>
              </a:rPr>
              <a:t>Strengths</a:t>
            </a:r>
            <a:r>
              <a:rPr lang="en-US" dirty="0"/>
              <a:t> </a:t>
            </a:r>
          </a:p>
          <a:p>
            <a:pPr lvl="1"/>
            <a:r>
              <a:rPr lang="en-US" dirty="0"/>
              <a:t>Brand popularity with strong awareness worldwide with 950 monthly users</a:t>
            </a:r>
          </a:p>
          <a:p>
            <a:pPr lvl="1"/>
            <a:r>
              <a:rPr lang="en-US" dirty="0"/>
              <a:t>Effective tools to assist users filter through searches providing users with greater networking opportunities</a:t>
            </a:r>
          </a:p>
          <a:p>
            <a:pPr lvl="1"/>
            <a:r>
              <a:rPr lang="en-US" dirty="0"/>
              <a:t>Offers users with the opportunity to use free subscriptions maintaining a large number of users</a:t>
            </a:r>
          </a:p>
          <a:p>
            <a:pPr lvl="1"/>
            <a:r>
              <a:rPr lang="en-US" dirty="0"/>
              <a:t>Growth in revenue by over 34%</a:t>
            </a:r>
          </a:p>
          <a:p>
            <a:pPr lvl="1"/>
            <a:r>
              <a:rPr lang="en-US" dirty="0"/>
              <a:t>Over 80% of fortune 100 companies utilize LinkedIn learning platform</a:t>
            </a:r>
          </a:p>
          <a:p>
            <a:pPr marL="0" indent="0">
              <a:buNone/>
            </a:pPr>
            <a:r>
              <a:rPr lang="en-US" dirty="0">
                <a:solidFill>
                  <a:srgbClr val="0070C0"/>
                </a:solidFill>
              </a:rPr>
              <a:t>Weaknesses</a:t>
            </a:r>
          </a:p>
          <a:p>
            <a:pPr lvl="1"/>
            <a:r>
              <a:rPr lang="en-US" dirty="0"/>
              <a:t>Poor user experience because of poor user interface leading to frustrated users</a:t>
            </a:r>
          </a:p>
          <a:p>
            <a:pPr lvl="1"/>
            <a:r>
              <a:rPr lang="en-US" dirty="0"/>
              <a:t>Provide users personal data and information to marketers creating a threat to users likelihood of data breach</a:t>
            </a:r>
          </a:p>
          <a:p>
            <a:pPr lvl="1"/>
            <a:r>
              <a:rPr lang="en-US" dirty="0"/>
              <a:t>Increased scams because of fake job opportunities</a:t>
            </a:r>
          </a:p>
          <a:p>
            <a:pPr lvl="1"/>
            <a:endParaRPr lang="en-US" dirty="0"/>
          </a:p>
        </p:txBody>
      </p:sp>
      <p:sp>
        <p:nvSpPr>
          <p:cNvPr id="4" name="TextBox 3">
            <a:extLst>
              <a:ext uri="{FF2B5EF4-FFF2-40B4-BE49-F238E27FC236}">
                <a16:creationId xmlns:a16="http://schemas.microsoft.com/office/drawing/2014/main" id="{1C26D14D-972A-7D9D-083B-D09EDB333BFB}"/>
              </a:ext>
            </a:extLst>
          </p:cNvPr>
          <p:cNvSpPr txBox="1"/>
          <p:nvPr/>
        </p:nvSpPr>
        <p:spPr>
          <a:xfrm>
            <a:off x="7200900" y="6308209"/>
            <a:ext cx="5238397" cy="369332"/>
          </a:xfrm>
          <a:prstGeom prst="rect">
            <a:avLst/>
          </a:prstGeom>
          <a:noFill/>
        </p:spPr>
        <p:txBody>
          <a:bodyPr wrap="square" rtlCol="0">
            <a:spAutoFit/>
          </a:bodyPr>
          <a:lstStyle/>
          <a:p>
            <a:r>
              <a:rPr lang="en-US" dirty="0"/>
              <a:t>(Hutchinson, 2022)</a:t>
            </a:r>
          </a:p>
        </p:txBody>
      </p:sp>
      <p:cxnSp>
        <p:nvCxnSpPr>
          <p:cNvPr id="5" name="Straight Connector 4">
            <a:extLst>
              <a:ext uri="{FF2B5EF4-FFF2-40B4-BE49-F238E27FC236}">
                <a16:creationId xmlns:a16="http://schemas.microsoft.com/office/drawing/2014/main" id="{B37A6864-A1CC-73ED-2CCA-49D4C617937F}"/>
              </a:ext>
            </a:extLst>
          </p:cNvPr>
          <p:cNvCxnSpPr>
            <a:cxnSpLocks/>
          </p:cNvCxnSpPr>
          <p:nvPr/>
        </p:nvCxnSpPr>
        <p:spPr>
          <a:xfrm>
            <a:off x="815622" y="1264642"/>
            <a:ext cx="9795934" cy="13057"/>
          </a:xfrm>
          <a:prstGeom prst="line">
            <a:avLst/>
          </a:prstGeom>
        </p:spPr>
        <p:style>
          <a:lnRef idx="2">
            <a:schemeClr val="dk1"/>
          </a:lnRef>
          <a:fillRef idx="0">
            <a:schemeClr val="dk1"/>
          </a:fillRef>
          <a:effectRef idx="1">
            <a:schemeClr val="dk1"/>
          </a:effectRef>
          <a:fontRef idx="minor">
            <a:schemeClr val="tx1"/>
          </a:fontRef>
        </p:style>
      </p:cxnSp>
      <p:sp>
        <p:nvSpPr>
          <p:cNvPr id="6" name="Oval 5">
            <a:extLst>
              <a:ext uri="{FF2B5EF4-FFF2-40B4-BE49-F238E27FC236}">
                <a16:creationId xmlns:a16="http://schemas.microsoft.com/office/drawing/2014/main" id="{9731B4A8-2636-748B-ADC7-6465F3D5E1A8}"/>
              </a:ext>
            </a:extLst>
          </p:cNvPr>
          <p:cNvSpPr/>
          <p:nvPr/>
        </p:nvSpPr>
        <p:spPr>
          <a:xfrm>
            <a:off x="1119858" y="1814710"/>
            <a:ext cx="449862" cy="36250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1</a:t>
            </a:r>
          </a:p>
        </p:txBody>
      </p:sp>
      <p:sp>
        <p:nvSpPr>
          <p:cNvPr id="7" name="Oval 6">
            <a:extLst>
              <a:ext uri="{FF2B5EF4-FFF2-40B4-BE49-F238E27FC236}">
                <a16:creationId xmlns:a16="http://schemas.microsoft.com/office/drawing/2014/main" id="{575A808E-D2FD-40B2-B358-28EAC206916F}"/>
              </a:ext>
            </a:extLst>
          </p:cNvPr>
          <p:cNvSpPr/>
          <p:nvPr/>
        </p:nvSpPr>
        <p:spPr>
          <a:xfrm>
            <a:off x="1119858" y="4499532"/>
            <a:ext cx="449862" cy="36250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2</a:t>
            </a:r>
          </a:p>
        </p:txBody>
      </p:sp>
    </p:spTree>
    <p:extLst>
      <p:ext uri="{BB962C8B-B14F-4D97-AF65-F5344CB8AC3E}">
        <p14:creationId xmlns:p14="http://schemas.microsoft.com/office/powerpoint/2010/main" val="3408380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p:txBody>
          <a:bodyPr vert="horz" lIns="91440" tIns="45720" rIns="91440" bIns="45720" rtlCol="0" anchor="ctr">
            <a:normAutofit/>
          </a:bodyPr>
          <a:lstStyle/>
          <a:p>
            <a:pPr algn="ctr"/>
            <a:r>
              <a:rPr lang="en-US" sz="3600" b="1" dirty="0">
                <a:solidFill>
                  <a:srgbClr val="0070C0"/>
                </a:solidFill>
                <a:latin typeface="Arial" panose="020B0604020202020204" pitchFamily="34" charset="0"/>
              </a:rPr>
              <a:t>External analysis of LinkedIn  </a:t>
            </a:r>
          </a:p>
        </p:txBody>
      </p:sp>
      <p:sp>
        <p:nvSpPr>
          <p:cNvPr id="3" name="Content Placeholder 2">
            <a:extLst>
              <a:ext uri="{FF2B5EF4-FFF2-40B4-BE49-F238E27FC236}">
                <a16:creationId xmlns:a16="http://schemas.microsoft.com/office/drawing/2014/main" id="{389AF2CB-564D-845D-77A3-ACD87CE02E4F}"/>
              </a:ext>
            </a:extLst>
          </p:cNvPr>
          <p:cNvSpPr>
            <a:spLocks noGrp="1"/>
          </p:cNvSpPr>
          <p:nvPr>
            <p:ph idx="1"/>
          </p:nvPr>
        </p:nvSpPr>
        <p:spPr>
          <a:xfrm>
            <a:off x="1680210" y="1870780"/>
            <a:ext cx="9673590" cy="4351338"/>
          </a:xfrm>
        </p:spPr>
        <p:txBody>
          <a:bodyPr>
            <a:normAutofit fontScale="92500" lnSpcReduction="20000"/>
          </a:bodyPr>
          <a:lstStyle/>
          <a:p>
            <a:pPr marL="0" indent="0">
              <a:buNone/>
            </a:pPr>
            <a:r>
              <a:rPr lang="en-US" dirty="0">
                <a:solidFill>
                  <a:srgbClr val="0070C0"/>
                </a:solidFill>
              </a:rPr>
              <a:t>Opportunities</a:t>
            </a:r>
            <a:r>
              <a:rPr lang="en-US" dirty="0"/>
              <a:t> </a:t>
            </a:r>
          </a:p>
          <a:p>
            <a:pPr lvl="1"/>
            <a:r>
              <a:rPr lang="en-US" dirty="0"/>
              <a:t>Increased demand from user subscriptions with growth 22% CAGR</a:t>
            </a:r>
          </a:p>
          <a:p>
            <a:pPr lvl="1"/>
            <a:r>
              <a:rPr lang="en-US" dirty="0"/>
              <a:t>Positive trends and stories in e-learning which leads to demand for online workplace learning opportunities </a:t>
            </a:r>
          </a:p>
          <a:p>
            <a:pPr lvl="1"/>
            <a:r>
              <a:rPr lang="en-US" dirty="0"/>
              <a:t>Expected CAGR of 3.30% by 2027 with a market volume of over $65.12 billion in 2027</a:t>
            </a:r>
          </a:p>
          <a:p>
            <a:pPr lvl="1"/>
            <a:r>
              <a:rPr lang="en-US" dirty="0"/>
              <a:t>Over 30% of learners using social media features also watch over 30% hours of online learning content</a:t>
            </a:r>
          </a:p>
          <a:p>
            <a:pPr lvl="1"/>
            <a:r>
              <a:rPr lang="en-US" dirty="0"/>
              <a:t>Over 59% of Learning and development professional consider upskilling and reskilling as core priority. </a:t>
            </a:r>
          </a:p>
          <a:p>
            <a:pPr marL="0" indent="0">
              <a:buNone/>
            </a:pPr>
            <a:r>
              <a:rPr lang="en-US" dirty="0">
                <a:solidFill>
                  <a:srgbClr val="0070C0"/>
                </a:solidFill>
              </a:rPr>
              <a:t>Threats</a:t>
            </a:r>
          </a:p>
          <a:p>
            <a:pPr lvl="1"/>
            <a:r>
              <a:rPr lang="en-US" dirty="0"/>
              <a:t>Competition from well established social media networks such a Facebook, Hired, Angelist, Jobcase, and Meetup</a:t>
            </a:r>
          </a:p>
          <a:p>
            <a:pPr lvl="1"/>
            <a:r>
              <a:rPr lang="en-US" dirty="0"/>
              <a:t>Competition from growing online learning platforms</a:t>
            </a:r>
          </a:p>
          <a:p>
            <a:pPr lvl="1"/>
            <a:r>
              <a:rPr lang="en-US" dirty="0"/>
              <a:t>Cyber security threats threatening phishing scams, data theft, DDoS attack</a:t>
            </a:r>
          </a:p>
          <a:p>
            <a:pPr lvl="1"/>
            <a:endParaRPr lang="en-US" dirty="0"/>
          </a:p>
        </p:txBody>
      </p:sp>
      <p:sp>
        <p:nvSpPr>
          <p:cNvPr id="4" name="TextBox 3">
            <a:extLst>
              <a:ext uri="{FF2B5EF4-FFF2-40B4-BE49-F238E27FC236}">
                <a16:creationId xmlns:a16="http://schemas.microsoft.com/office/drawing/2014/main" id="{AD0F7C5F-86A0-71EF-3584-466100F9BCA6}"/>
              </a:ext>
            </a:extLst>
          </p:cNvPr>
          <p:cNvSpPr txBox="1"/>
          <p:nvPr/>
        </p:nvSpPr>
        <p:spPr>
          <a:xfrm>
            <a:off x="7200900" y="6308209"/>
            <a:ext cx="5238397" cy="369332"/>
          </a:xfrm>
          <a:prstGeom prst="rect">
            <a:avLst/>
          </a:prstGeom>
          <a:noFill/>
        </p:spPr>
        <p:txBody>
          <a:bodyPr wrap="square" rtlCol="0">
            <a:spAutoFit/>
          </a:bodyPr>
          <a:lstStyle/>
          <a:p>
            <a:r>
              <a:rPr lang="en-US" dirty="0"/>
              <a:t>(Statista Market Insights, 2023; LinkedIn, 2023)</a:t>
            </a:r>
          </a:p>
        </p:txBody>
      </p:sp>
      <p:cxnSp>
        <p:nvCxnSpPr>
          <p:cNvPr id="5" name="Straight Connector 4">
            <a:extLst>
              <a:ext uri="{FF2B5EF4-FFF2-40B4-BE49-F238E27FC236}">
                <a16:creationId xmlns:a16="http://schemas.microsoft.com/office/drawing/2014/main" id="{652A4CD1-E80F-F339-8C2A-EF54ABFBAD9F}"/>
              </a:ext>
            </a:extLst>
          </p:cNvPr>
          <p:cNvCxnSpPr>
            <a:cxnSpLocks/>
          </p:cNvCxnSpPr>
          <p:nvPr/>
        </p:nvCxnSpPr>
        <p:spPr>
          <a:xfrm>
            <a:off x="815622" y="1264642"/>
            <a:ext cx="9795934" cy="13057"/>
          </a:xfrm>
          <a:prstGeom prst="line">
            <a:avLst/>
          </a:prstGeom>
        </p:spPr>
        <p:style>
          <a:lnRef idx="2">
            <a:schemeClr val="dk1"/>
          </a:lnRef>
          <a:fillRef idx="0">
            <a:schemeClr val="dk1"/>
          </a:fillRef>
          <a:effectRef idx="1">
            <a:schemeClr val="dk1"/>
          </a:effectRef>
          <a:fontRef idx="minor">
            <a:schemeClr val="tx1"/>
          </a:fontRef>
        </p:style>
      </p:cxnSp>
      <p:sp>
        <p:nvSpPr>
          <p:cNvPr id="6" name="Oval 5">
            <a:extLst>
              <a:ext uri="{FF2B5EF4-FFF2-40B4-BE49-F238E27FC236}">
                <a16:creationId xmlns:a16="http://schemas.microsoft.com/office/drawing/2014/main" id="{DA650BEB-521D-5E53-784D-EFAA0F063F7D}"/>
              </a:ext>
            </a:extLst>
          </p:cNvPr>
          <p:cNvSpPr/>
          <p:nvPr/>
        </p:nvSpPr>
        <p:spPr>
          <a:xfrm>
            <a:off x="1230348" y="1814710"/>
            <a:ext cx="381282" cy="3227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3</a:t>
            </a:r>
          </a:p>
        </p:txBody>
      </p:sp>
      <p:sp>
        <p:nvSpPr>
          <p:cNvPr id="7" name="Oval 6">
            <a:extLst>
              <a:ext uri="{FF2B5EF4-FFF2-40B4-BE49-F238E27FC236}">
                <a16:creationId xmlns:a16="http://schemas.microsoft.com/office/drawing/2014/main" id="{CCD40EBB-A526-DF04-417B-9E0AF515159A}"/>
              </a:ext>
            </a:extLst>
          </p:cNvPr>
          <p:cNvSpPr/>
          <p:nvPr/>
        </p:nvSpPr>
        <p:spPr>
          <a:xfrm>
            <a:off x="1230348" y="4680785"/>
            <a:ext cx="449862" cy="36250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4</a:t>
            </a:r>
          </a:p>
        </p:txBody>
      </p:sp>
    </p:spTree>
    <p:extLst>
      <p:ext uri="{BB962C8B-B14F-4D97-AF65-F5344CB8AC3E}">
        <p14:creationId xmlns:p14="http://schemas.microsoft.com/office/powerpoint/2010/main" val="2862080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a:xfrm>
            <a:off x="838200" y="212102"/>
            <a:ext cx="11353800" cy="1325563"/>
          </a:xfrm>
        </p:spPr>
        <p:txBody>
          <a:bodyPr vert="horz" lIns="91440" tIns="45720" rIns="91440" bIns="45720" rtlCol="0" anchor="ctr">
            <a:normAutofit/>
          </a:bodyPr>
          <a:lstStyle/>
          <a:p>
            <a:r>
              <a:rPr lang="en-US" sz="3600" b="1" dirty="0">
                <a:solidFill>
                  <a:srgbClr val="0070C0"/>
                </a:solidFill>
                <a:latin typeface="Arial" panose="020B0604020202020204" pitchFamily="34" charset="0"/>
              </a:rPr>
              <a:t>Understanding larger environment through PESTEL analysis </a:t>
            </a:r>
          </a:p>
        </p:txBody>
      </p:sp>
      <p:sp>
        <p:nvSpPr>
          <p:cNvPr id="3" name="Content Placeholder 2">
            <a:extLst>
              <a:ext uri="{FF2B5EF4-FFF2-40B4-BE49-F238E27FC236}">
                <a16:creationId xmlns:a16="http://schemas.microsoft.com/office/drawing/2014/main" id="{389AF2CB-564D-845D-77A3-ACD87CE02E4F}"/>
              </a:ext>
            </a:extLst>
          </p:cNvPr>
          <p:cNvSpPr>
            <a:spLocks noGrp="1"/>
          </p:cNvSpPr>
          <p:nvPr>
            <p:ph idx="1"/>
          </p:nvPr>
        </p:nvSpPr>
        <p:spPr>
          <a:xfrm>
            <a:off x="1135945" y="1553725"/>
            <a:ext cx="5140678" cy="1151466"/>
          </a:xfrm>
        </p:spPr>
        <p:style>
          <a:lnRef idx="2">
            <a:schemeClr val="dk1"/>
          </a:lnRef>
          <a:fillRef idx="1">
            <a:schemeClr val="lt1"/>
          </a:fillRef>
          <a:effectRef idx="0">
            <a:schemeClr val="dk1"/>
          </a:effectRef>
          <a:fontRef idx="minor">
            <a:schemeClr val="dk1"/>
          </a:fontRef>
        </p:style>
        <p:txBody>
          <a:bodyPr>
            <a:normAutofit lnSpcReduction="10000"/>
          </a:bodyPr>
          <a:lstStyle/>
          <a:p>
            <a:pPr marL="0" indent="0">
              <a:buNone/>
            </a:pPr>
            <a:r>
              <a:rPr lang="en-US" dirty="0">
                <a:solidFill>
                  <a:schemeClr val="tx1"/>
                </a:solidFill>
              </a:rPr>
              <a:t>	Political</a:t>
            </a:r>
          </a:p>
          <a:p>
            <a:pPr lvl="1"/>
            <a:r>
              <a:rPr lang="en-US" sz="1300" dirty="0">
                <a:solidFill>
                  <a:schemeClr val="tx1"/>
                </a:solidFill>
              </a:rPr>
              <a:t>Government support for national social networking sites</a:t>
            </a:r>
          </a:p>
          <a:p>
            <a:pPr lvl="1"/>
            <a:r>
              <a:rPr lang="en-US" sz="1300" dirty="0">
                <a:solidFill>
                  <a:schemeClr val="tx1"/>
                </a:solidFill>
              </a:rPr>
              <a:t>Data protection advocacy</a:t>
            </a:r>
          </a:p>
          <a:p>
            <a:pPr lvl="1"/>
            <a:r>
              <a:rPr lang="en-US" sz="1300" dirty="0">
                <a:solidFill>
                  <a:schemeClr val="tx1"/>
                </a:solidFill>
              </a:rPr>
              <a:t>Restriction on data security measures</a:t>
            </a:r>
          </a:p>
        </p:txBody>
      </p:sp>
      <p:sp>
        <p:nvSpPr>
          <p:cNvPr id="4" name="Content Placeholder 2">
            <a:extLst>
              <a:ext uri="{FF2B5EF4-FFF2-40B4-BE49-F238E27FC236}">
                <a16:creationId xmlns:a16="http://schemas.microsoft.com/office/drawing/2014/main" id="{3340481F-6932-96E8-55D0-BD0C9ADB1718}"/>
              </a:ext>
            </a:extLst>
          </p:cNvPr>
          <p:cNvSpPr txBox="1">
            <a:spLocks/>
          </p:cNvSpPr>
          <p:nvPr/>
        </p:nvSpPr>
        <p:spPr>
          <a:xfrm>
            <a:off x="6863644" y="1422397"/>
            <a:ext cx="4185355" cy="1151466"/>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	Economic</a:t>
            </a:r>
            <a:endParaRPr lang="en-US" sz="1200" dirty="0"/>
          </a:p>
          <a:p>
            <a:pPr lvl="1"/>
            <a:r>
              <a:rPr lang="en-US" sz="1200" dirty="0"/>
              <a:t>Employment growth rates</a:t>
            </a:r>
          </a:p>
          <a:p>
            <a:pPr lvl="1"/>
            <a:r>
              <a:rPr lang="en-US" sz="1200" dirty="0"/>
              <a:t>Lower costs of internet use on data</a:t>
            </a:r>
          </a:p>
          <a:p>
            <a:endParaRPr lang="en-US" dirty="0"/>
          </a:p>
        </p:txBody>
      </p:sp>
      <p:sp>
        <p:nvSpPr>
          <p:cNvPr id="9" name="Content Placeholder 2">
            <a:extLst>
              <a:ext uri="{FF2B5EF4-FFF2-40B4-BE49-F238E27FC236}">
                <a16:creationId xmlns:a16="http://schemas.microsoft.com/office/drawing/2014/main" id="{6274D0BA-C605-06BF-8608-AE384D21B014}"/>
              </a:ext>
            </a:extLst>
          </p:cNvPr>
          <p:cNvSpPr txBox="1">
            <a:spLocks/>
          </p:cNvSpPr>
          <p:nvPr/>
        </p:nvSpPr>
        <p:spPr>
          <a:xfrm>
            <a:off x="1109133" y="3008491"/>
            <a:ext cx="5167490" cy="1337732"/>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	Social</a:t>
            </a:r>
          </a:p>
          <a:p>
            <a:pPr lvl="1"/>
            <a:r>
              <a:rPr lang="en-US" sz="1400" dirty="0"/>
              <a:t>Rise in use of virtual networks for learning</a:t>
            </a:r>
          </a:p>
          <a:p>
            <a:pPr lvl="1"/>
            <a:r>
              <a:rPr lang="en-US" sz="1400" dirty="0"/>
              <a:t>Increased adoption of online recruitment, marketing, and training</a:t>
            </a:r>
          </a:p>
        </p:txBody>
      </p:sp>
      <p:sp>
        <p:nvSpPr>
          <p:cNvPr id="10" name="Content Placeholder 2">
            <a:extLst>
              <a:ext uri="{FF2B5EF4-FFF2-40B4-BE49-F238E27FC236}">
                <a16:creationId xmlns:a16="http://schemas.microsoft.com/office/drawing/2014/main" id="{2F547C2A-8BA5-1422-C907-9379E7EA23F4}"/>
              </a:ext>
            </a:extLst>
          </p:cNvPr>
          <p:cNvSpPr txBox="1">
            <a:spLocks/>
          </p:cNvSpPr>
          <p:nvPr/>
        </p:nvSpPr>
        <p:spPr>
          <a:xfrm>
            <a:off x="5297311" y="3194757"/>
            <a:ext cx="3959578" cy="11514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dirty="0"/>
          </a:p>
        </p:txBody>
      </p:sp>
      <p:sp>
        <p:nvSpPr>
          <p:cNvPr id="11" name="Content Placeholder 2">
            <a:extLst>
              <a:ext uri="{FF2B5EF4-FFF2-40B4-BE49-F238E27FC236}">
                <a16:creationId xmlns:a16="http://schemas.microsoft.com/office/drawing/2014/main" id="{91862CC8-A170-13C2-27F8-C01C430B7016}"/>
              </a:ext>
            </a:extLst>
          </p:cNvPr>
          <p:cNvSpPr txBox="1">
            <a:spLocks/>
          </p:cNvSpPr>
          <p:nvPr/>
        </p:nvSpPr>
        <p:spPr>
          <a:xfrm>
            <a:off x="5184422" y="1512713"/>
            <a:ext cx="3959578" cy="11514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dirty="0"/>
          </a:p>
        </p:txBody>
      </p:sp>
      <p:sp>
        <p:nvSpPr>
          <p:cNvPr id="13" name="Content Placeholder 2">
            <a:extLst>
              <a:ext uri="{FF2B5EF4-FFF2-40B4-BE49-F238E27FC236}">
                <a16:creationId xmlns:a16="http://schemas.microsoft.com/office/drawing/2014/main" id="{28F20430-3C57-B692-E366-0B19DD6D4585}"/>
              </a:ext>
            </a:extLst>
          </p:cNvPr>
          <p:cNvSpPr txBox="1">
            <a:spLocks/>
          </p:cNvSpPr>
          <p:nvPr/>
        </p:nvSpPr>
        <p:spPr>
          <a:xfrm>
            <a:off x="6863644" y="2973450"/>
            <a:ext cx="4185355" cy="1337731"/>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	Technological</a:t>
            </a:r>
            <a:endParaRPr lang="en-US" sz="1100" dirty="0"/>
          </a:p>
          <a:p>
            <a:pPr lvl="1"/>
            <a:r>
              <a:rPr lang="en-US" sz="1100" dirty="0"/>
              <a:t>Smart technologies for content creation such as generative AI for user productivity and engagement </a:t>
            </a:r>
          </a:p>
          <a:p>
            <a:pPr lvl="1"/>
            <a:r>
              <a:rPr lang="en-US" sz="1100" dirty="0"/>
              <a:t>Increased online job description for hiring marketing, and selling</a:t>
            </a:r>
          </a:p>
          <a:p>
            <a:pPr lvl="1"/>
            <a:endParaRPr lang="en-US" sz="1100" dirty="0"/>
          </a:p>
        </p:txBody>
      </p:sp>
      <p:sp>
        <p:nvSpPr>
          <p:cNvPr id="14" name="Content Placeholder 2">
            <a:extLst>
              <a:ext uri="{FF2B5EF4-FFF2-40B4-BE49-F238E27FC236}">
                <a16:creationId xmlns:a16="http://schemas.microsoft.com/office/drawing/2014/main" id="{BA420A8F-8D50-A028-81C0-E57DD9A1AF44}"/>
              </a:ext>
            </a:extLst>
          </p:cNvPr>
          <p:cNvSpPr txBox="1">
            <a:spLocks/>
          </p:cNvSpPr>
          <p:nvPr/>
        </p:nvSpPr>
        <p:spPr>
          <a:xfrm>
            <a:off x="6863644" y="4769554"/>
            <a:ext cx="4309533" cy="1151466"/>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	Legal</a:t>
            </a:r>
          </a:p>
          <a:p>
            <a:pPr lvl="1"/>
            <a:r>
              <a:rPr lang="en-US" sz="1100" dirty="0"/>
              <a:t>Restriction on mergers</a:t>
            </a:r>
          </a:p>
          <a:p>
            <a:pPr lvl="1"/>
            <a:r>
              <a:rPr lang="en-US" sz="1100" dirty="0"/>
              <a:t>Restrictions on social networking sites in China</a:t>
            </a:r>
          </a:p>
        </p:txBody>
      </p:sp>
      <p:sp>
        <p:nvSpPr>
          <p:cNvPr id="15" name="Content Placeholder 2">
            <a:extLst>
              <a:ext uri="{FF2B5EF4-FFF2-40B4-BE49-F238E27FC236}">
                <a16:creationId xmlns:a16="http://schemas.microsoft.com/office/drawing/2014/main" id="{4F92E7DC-B2CE-4B38-D249-BCCCADBD88AE}"/>
              </a:ext>
            </a:extLst>
          </p:cNvPr>
          <p:cNvSpPr txBox="1">
            <a:spLocks/>
          </p:cNvSpPr>
          <p:nvPr/>
        </p:nvSpPr>
        <p:spPr>
          <a:xfrm>
            <a:off x="1135945" y="4893736"/>
            <a:ext cx="5140678" cy="1151466"/>
          </a:xfrm>
          <a:prstGeom prst="rect">
            <a:avLst/>
          </a:prstGeom>
          <a:ln/>
        </p:spPr>
        <p:style>
          <a:lnRef idx="2">
            <a:schemeClr val="dk1"/>
          </a:lnRef>
          <a:fillRef idx="1">
            <a:schemeClr val="lt1"/>
          </a:fillRef>
          <a:effectRef idx="0">
            <a:schemeClr val="dk1"/>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	Environment</a:t>
            </a:r>
          </a:p>
          <a:p>
            <a:pPr lvl="1"/>
            <a:r>
              <a:rPr lang="en-US" sz="1100" dirty="0"/>
              <a:t>Advocacy for online smart use</a:t>
            </a:r>
          </a:p>
          <a:p>
            <a:pPr lvl="1"/>
            <a:r>
              <a:rPr lang="en-US" sz="1100" dirty="0"/>
              <a:t>Increasing use of smart solutions </a:t>
            </a:r>
          </a:p>
        </p:txBody>
      </p:sp>
      <p:sp>
        <p:nvSpPr>
          <p:cNvPr id="18" name="TextBox 17">
            <a:extLst>
              <a:ext uri="{FF2B5EF4-FFF2-40B4-BE49-F238E27FC236}">
                <a16:creationId xmlns:a16="http://schemas.microsoft.com/office/drawing/2014/main" id="{C16075CF-BC5D-1773-BD2F-4582727C5C7E}"/>
              </a:ext>
            </a:extLst>
          </p:cNvPr>
          <p:cNvSpPr txBox="1"/>
          <p:nvPr/>
        </p:nvSpPr>
        <p:spPr>
          <a:xfrm>
            <a:off x="7200900" y="6308209"/>
            <a:ext cx="5238397" cy="369332"/>
          </a:xfrm>
          <a:prstGeom prst="rect">
            <a:avLst/>
          </a:prstGeom>
          <a:noFill/>
        </p:spPr>
        <p:txBody>
          <a:bodyPr wrap="square" rtlCol="0">
            <a:spAutoFit/>
          </a:bodyPr>
          <a:lstStyle/>
          <a:p>
            <a:r>
              <a:rPr lang="en-US" dirty="0"/>
              <a:t>(Canales, 2023)</a:t>
            </a:r>
          </a:p>
        </p:txBody>
      </p:sp>
      <p:cxnSp>
        <p:nvCxnSpPr>
          <p:cNvPr id="19" name="Straight Connector 18">
            <a:extLst>
              <a:ext uri="{FF2B5EF4-FFF2-40B4-BE49-F238E27FC236}">
                <a16:creationId xmlns:a16="http://schemas.microsoft.com/office/drawing/2014/main" id="{93038503-FE3C-DB82-F24E-6C9160BF02FC}"/>
              </a:ext>
            </a:extLst>
          </p:cNvPr>
          <p:cNvCxnSpPr>
            <a:cxnSpLocks/>
          </p:cNvCxnSpPr>
          <p:nvPr/>
        </p:nvCxnSpPr>
        <p:spPr>
          <a:xfrm>
            <a:off x="815622" y="1287220"/>
            <a:ext cx="9795934" cy="13057"/>
          </a:xfrm>
          <a:prstGeom prst="line">
            <a:avLst/>
          </a:prstGeom>
        </p:spPr>
        <p:style>
          <a:lnRef idx="2">
            <a:schemeClr val="dk1"/>
          </a:lnRef>
          <a:fillRef idx="0">
            <a:schemeClr val="dk1"/>
          </a:fillRef>
          <a:effectRef idx="1">
            <a:schemeClr val="dk1"/>
          </a:effectRef>
          <a:fontRef idx="minor">
            <a:schemeClr val="tx1"/>
          </a:fontRef>
        </p:style>
      </p:cxnSp>
      <p:sp>
        <p:nvSpPr>
          <p:cNvPr id="20" name="Oval 19">
            <a:extLst>
              <a:ext uri="{FF2B5EF4-FFF2-40B4-BE49-F238E27FC236}">
                <a16:creationId xmlns:a16="http://schemas.microsoft.com/office/drawing/2014/main" id="{92AF2065-3729-559B-5CC8-013A14EC0CDC}"/>
              </a:ext>
            </a:extLst>
          </p:cNvPr>
          <p:cNvSpPr/>
          <p:nvPr/>
        </p:nvSpPr>
        <p:spPr>
          <a:xfrm>
            <a:off x="1577058" y="1535005"/>
            <a:ext cx="449862" cy="36250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1</a:t>
            </a:r>
          </a:p>
        </p:txBody>
      </p:sp>
      <p:sp>
        <p:nvSpPr>
          <p:cNvPr id="21" name="Oval 20">
            <a:extLst>
              <a:ext uri="{FF2B5EF4-FFF2-40B4-BE49-F238E27FC236}">
                <a16:creationId xmlns:a16="http://schemas.microsoft.com/office/drawing/2014/main" id="{FF64501A-606C-E8D6-7FCD-EEC1DF405A04}"/>
              </a:ext>
            </a:extLst>
          </p:cNvPr>
          <p:cNvSpPr/>
          <p:nvPr/>
        </p:nvSpPr>
        <p:spPr>
          <a:xfrm>
            <a:off x="7280628" y="1448915"/>
            <a:ext cx="449862" cy="36250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2</a:t>
            </a:r>
          </a:p>
        </p:txBody>
      </p:sp>
      <p:sp>
        <p:nvSpPr>
          <p:cNvPr id="22" name="Oval 21">
            <a:extLst>
              <a:ext uri="{FF2B5EF4-FFF2-40B4-BE49-F238E27FC236}">
                <a16:creationId xmlns:a16="http://schemas.microsoft.com/office/drawing/2014/main" id="{DAEEBF17-71F4-25EA-A3E8-6C93000B7798}"/>
              </a:ext>
            </a:extLst>
          </p:cNvPr>
          <p:cNvSpPr/>
          <p:nvPr/>
        </p:nvSpPr>
        <p:spPr>
          <a:xfrm>
            <a:off x="1577058" y="3071451"/>
            <a:ext cx="449862" cy="36250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3</a:t>
            </a:r>
          </a:p>
        </p:txBody>
      </p:sp>
      <p:sp>
        <p:nvSpPr>
          <p:cNvPr id="23" name="Oval 22">
            <a:extLst>
              <a:ext uri="{FF2B5EF4-FFF2-40B4-BE49-F238E27FC236}">
                <a16:creationId xmlns:a16="http://schemas.microsoft.com/office/drawing/2014/main" id="{687477B3-91A9-A3CA-AD41-09A506EC01CB}"/>
              </a:ext>
            </a:extLst>
          </p:cNvPr>
          <p:cNvSpPr/>
          <p:nvPr/>
        </p:nvSpPr>
        <p:spPr>
          <a:xfrm>
            <a:off x="7280628" y="3049453"/>
            <a:ext cx="449862" cy="36250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4</a:t>
            </a:r>
          </a:p>
        </p:txBody>
      </p:sp>
      <p:sp>
        <p:nvSpPr>
          <p:cNvPr id="24" name="Oval 23">
            <a:extLst>
              <a:ext uri="{FF2B5EF4-FFF2-40B4-BE49-F238E27FC236}">
                <a16:creationId xmlns:a16="http://schemas.microsoft.com/office/drawing/2014/main" id="{7EC071B2-FD17-4EAE-CD39-01E72CFEF8FE}"/>
              </a:ext>
            </a:extLst>
          </p:cNvPr>
          <p:cNvSpPr/>
          <p:nvPr/>
        </p:nvSpPr>
        <p:spPr>
          <a:xfrm>
            <a:off x="1577058" y="4960489"/>
            <a:ext cx="449862" cy="36250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5</a:t>
            </a:r>
          </a:p>
        </p:txBody>
      </p:sp>
      <p:sp>
        <p:nvSpPr>
          <p:cNvPr id="25" name="Oval 24">
            <a:extLst>
              <a:ext uri="{FF2B5EF4-FFF2-40B4-BE49-F238E27FC236}">
                <a16:creationId xmlns:a16="http://schemas.microsoft.com/office/drawing/2014/main" id="{6BC6B678-7850-0FE1-92DC-CA42B80FE1E2}"/>
              </a:ext>
            </a:extLst>
          </p:cNvPr>
          <p:cNvSpPr/>
          <p:nvPr/>
        </p:nvSpPr>
        <p:spPr>
          <a:xfrm>
            <a:off x="7277100" y="4835789"/>
            <a:ext cx="449862" cy="36250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6</a:t>
            </a:r>
          </a:p>
        </p:txBody>
      </p:sp>
    </p:spTree>
    <p:extLst>
      <p:ext uri="{BB962C8B-B14F-4D97-AF65-F5344CB8AC3E}">
        <p14:creationId xmlns:p14="http://schemas.microsoft.com/office/powerpoint/2010/main" val="872276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a:xfrm>
            <a:off x="838200" y="365125"/>
            <a:ext cx="10515600" cy="715551"/>
          </a:xfrm>
        </p:spPr>
        <p:txBody>
          <a:bodyPr vert="horz" lIns="91440" tIns="45720" rIns="91440" bIns="45720" rtlCol="0" anchor="ctr">
            <a:normAutofit fontScale="90000"/>
          </a:bodyPr>
          <a:lstStyle/>
          <a:p>
            <a:r>
              <a:rPr lang="en-US" sz="3600" b="1" dirty="0">
                <a:solidFill>
                  <a:srgbClr val="0070C0"/>
                </a:solidFill>
                <a:latin typeface="Arial" panose="020B0604020202020204" pitchFamily="34" charset="0"/>
              </a:rPr>
              <a:t>LinkedIn benefits from six categories of stakeholders</a:t>
            </a:r>
          </a:p>
        </p:txBody>
      </p:sp>
      <p:sp>
        <p:nvSpPr>
          <p:cNvPr id="6" name="Freeform: Shape 5">
            <a:extLst>
              <a:ext uri="{FF2B5EF4-FFF2-40B4-BE49-F238E27FC236}">
                <a16:creationId xmlns:a16="http://schemas.microsoft.com/office/drawing/2014/main" id="{64454565-7DEE-7A82-DF10-5BD7C728BC07}"/>
              </a:ext>
            </a:extLst>
          </p:cNvPr>
          <p:cNvSpPr/>
          <p:nvPr/>
        </p:nvSpPr>
        <p:spPr>
          <a:xfrm>
            <a:off x="5293306" y="2726809"/>
            <a:ext cx="2125211" cy="1806568"/>
          </a:xfrm>
          <a:custGeom>
            <a:avLst/>
            <a:gdLst>
              <a:gd name="connsiteX0" fmla="*/ 0 w 2014358"/>
              <a:gd name="connsiteY0" fmla="*/ 871251 h 1742501"/>
              <a:gd name="connsiteX1" fmla="*/ 497833 w 2014358"/>
              <a:gd name="connsiteY1" fmla="*/ 0 h 1742501"/>
              <a:gd name="connsiteX2" fmla="*/ 1516525 w 2014358"/>
              <a:gd name="connsiteY2" fmla="*/ 0 h 1742501"/>
              <a:gd name="connsiteX3" fmla="*/ 2014358 w 2014358"/>
              <a:gd name="connsiteY3" fmla="*/ 871251 h 1742501"/>
              <a:gd name="connsiteX4" fmla="*/ 1516525 w 2014358"/>
              <a:gd name="connsiteY4" fmla="*/ 1742501 h 1742501"/>
              <a:gd name="connsiteX5" fmla="*/ 497833 w 2014358"/>
              <a:gd name="connsiteY5" fmla="*/ 1742501 h 1742501"/>
              <a:gd name="connsiteX6" fmla="*/ 0 w 2014358"/>
              <a:gd name="connsiteY6" fmla="*/ 871251 h 1742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4358" h="1742501">
                <a:moveTo>
                  <a:pt x="0" y="871251"/>
                </a:moveTo>
                <a:lnTo>
                  <a:pt x="497833" y="0"/>
                </a:lnTo>
                <a:lnTo>
                  <a:pt x="1516525" y="0"/>
                </a:lnTo>
                <a:lnTo>
                  <a:pt x="2014358" y="871251"/>
                </a:lnTo>
                <a:lnTo>
                  <a:pt x="1516525" y="1742501"/>
                </a:lnTo>
                <a:lnTo>
                  <a:pt x="497833" y="1742501"/>
                </a:lnTo>
                <a:lnTo>
                  <a:pt x="0" y="871251"/>
                </a:lnTo>
                <a:close/>
              </a:path>
            </a:pathLst>
          </a:custGeom>
        </p:spPr>
        <p:style>
          <a:lnRef idx="2">
            <a:schemeClr val="dk1">
              <a:shade val="15000"/>
            </a:schemeClr>
          </a:lnRef>
          <a:fillRef idx="1">
            <a:schemeClr val="dk1"/>
          </a:fillRef>
          <a:effectRef idx="0">
            <a:schemeClr val="dk1"/>
          </a:effectRef>
          <a:fontRef idx="minor">
            <a:schemeClr val="lt1"/>
          </a:fontRef>
        </p:style>
        <p:txBody>
          <a:bodyPr spcFirstLastPara="0" vert="horz" wrap="square" lIns="352857" tIns="307807" rIns="352857" bIns="307807" numCol="1" spcCol="1270" anchor="ctr" anchorCtr="0">
            <a:noAutofit/>
          </a:bodyPr>
          <a:lstStyle/>
          <a:p>
            <a:pPr marL="0" lvl="0" indent="0" algn="ctr" defTabSz="666750">
              <a:lnSpc>
                <a:spcPct val="90000"/>
              </a:lnSpc>
              <a:spcBef>
                <a:spcPct val="0"/>
              </a:spcBef>
              <a:spcAft>
                <a:spcPct val="35000"/>
              </a:spcAft>
              <a:buNone/>
            </a:pPr>
            <a:r>
              <a:rPr lang="en-US" sz="1500" kern="1200" dirty="0"/>
              <a:t>Stakeholders</a:t>
            </a:r>
          </a:p>
        </p:txBody>
      </p:sp>
      <p:sp>
        <p:nvSpPr>
          <p:cNvPr id="8" name="Freeform: Shape 7">
            <a:extLst>
              <a:ext uri="{FF2B5EF4-FFF2-40B4-BE49-F238E27FC236}">
                <a16:creationId xmlns:a16="http://schemas.microsoft.com/office/drawing/2014/main" id="{6534BBF5-D58F-2725-49BF-38CF8EC0A579}"/>
              </a:ext>
            </a:extLst>
          </p:cNvPr>
          <p:cNvSpPr/>
          <p:nvPr/>
        </p:nvSpPr>
        <p:spPr>
          <a:xfrm>
            <a:off x="5489069" y="1083733"/>
            <a:ext cx="1741595" cy="1480601"/>
          </a:xfrm>
          <a:custGeom>
            <a:avLst/>
            <a:gdLst>
              <a:gd name="connsiteX0" fmla="*/ 0 w 1650752"/>
              <a:gd name="connsiteY0" fmla="*/ 714047 h 1428094"/>
              <a:gd name="connsiteX1" fmla="*/ 408006 w 1650752"/>
              <a:gd name="connsiteY1" fmla="*/ 0 h 1428094"/>
              <a:gd name="connsiteX2" fmla="*/ 1242746 w 1650752"/>
              <a:gd name="connsiteY2" fmla="*/ 0 h 1428094"/>
              <a:gd name="connsiteX3" fmla="*/ 1650752 w 1650752"/>
              <a:gd name="connsiteY3" fmla="*/ 714047 h 1428094"/>
              <a:gd name="connsiteX4" fmla="*/ 1242746 w 1650752"/>
              <a:gd name="connsiteY4" fmla="*/ 1428094 h 1428094"/>
              <a:gd name="connsiteX5" fmla="*/ 408006 w 1650752"/>
              <a:gd name="connsiteY5" fmla="*/ 1428094 h 1428094"/>
              <a:gd name="connsiteX6" fmla="*/ 0 w 1650752"/>
              <a:gd name="connsiteY6" fmla="*/ 714047 h 1428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752" h="1428094">
                <a:moveTo>
                  <a:pt x="0" y="714047"/>
                </a:moveTo>
                <a:lnTo>
                  <a:pt x="408006" y="0"/>
                </a:lnTo>
                <a:lnTo>
                  <a:pt x="1242746" y="0"/>
                </a:lnTo>
                <a:lnTo>
                  <a:pt x="1650752" y="714047"/>
                </a:lnTo>
                <a:lnTo>
                  <a:pt x="1242746" y="1428094"/>
                </a:lnTo>
                <a:lnTo>
                  <a:pt x="408006" y="1428094"/>
                </a:lnTo>
                <a:lnTo>
                  <a:pt x="0" y="7140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2615" tIns="255716" rIns="292615" bIns="255716" numCol="1" spcCol="1270" anchor="ctr" anchorCtr="0">
            <a:noAutofit/>
          </a:bodyPr>
          <a:lstStyle/>
          <a:p>
            <a:pPr marL="0" lvl="0" indent="0" algn="ctr" defTabSz="666750">
              <a:lnSpc>
                <a:spcPct val="90000"/>
              </a:lnSpc>
              <a:spcBef>
                <a:spcPct val="0"/>
              </a:spcBef>
              <a:spcAft>
                <a:spcPct val="35000"/>
              </a:spcAft>
              <a:buNone/>
            </a:pPr>
            <a:r>
              <a:rPr lang="en-US" sz="1500" kern="1200" dirty="0"/>
              <a:t>Employees</a:t>
            </a:r>
          </a:p>
          <a:p>
            <a:pPr marL="0" lvl="0" indent="0" algn="ctr" defTabSz="666750">
              <a:lnSpc>
                <a:spcPct val="90000"/>
              </a:lnSpc>
              <a:spcBef>
                <a:spcPct val="0"/>
              </a:spcBef>
              <a:spcAft>
                <a:spcPct val="35000"/>
              </a:spcAft>
              <a:buNone/>
            </a:pPr>
            <a:r>
              <a:rPr lang="en-US" sz="1500" dirty="0"/>
              <a:t>22,000 </a:t>
            </a:r>
            <a:endParaRPr lang="en-US" sz="1500" kern="1200" dirty="0"/>
          </a:p>
        </p:txBody>
      </p:sp>
      <p:sp>
        <p:nvSpPr>
          <p:cNvPr id="10" name="Freeform: Shape 9">
            <a:extLst>
              <a:ext uri="{FF2B5EF4-FFF2-40B4-BE49-F238E27FC236}">
                <a16:creationId xmlns:a16="http://schemas.microsoft.com/office/drawing/2014/main" id="{46C97E72-2B83-E8BA-454F-C4C2D8D49143}"/>
              </a:ext>
            </a:extLst>
          </p:cNvPr>
          <p:cNvSpPr/>
          <p:nvPr/>
        </p:nvSpPr>
        <p:spPr>
          <a:xfrm>
            <a:off x="7086315" y="1994402"/>
            <a:ext cx="1741595" cy="1480601"/>
          </a:xfrm>
          <a:custGeom>
            <a:avLst/>
            <a:gdLst>
              <a:gd name="connsiteX0" fmla="*/ 0 w 1650752"/>
              <a:gd name="connsiteY0" fmla="*/ 714047 h 1428094"/>
              <a:gd name="connsiteX1" fmla="*/ 408006 w 1650752"/>
              <a:gd name="connsiteY1" fmla="*/ 0 h 1428094"/>
              <a:gd name="connsiteX2" fmla="*/ 1242746 w 1650752"/>
              <a:gd name="connsiteY2" fmla="*/ 0 h 1428094"/>
              <a:gd name="connsiteX3" fmla="*/ 1650752 w 1650752"/>
              <a:gd name="connsiteY3" fmla="*/ 714047 h 1428094"/>
              <a:gd name="connsiteX4" fmla="*/ 1242746 w 1650752"/>
              <a:gd name="connsiteY4" fmla="*/ 1428094 h 1428094"/>
              <a:gd name="connsiteX5" fmla="*/ 408006 w 1650752"/>
              <a:gd name="connsiteY5" fmla="*/ 1428094 h 1428094"/>
              <a:gd name="connsiteX6" fmla="*/ 0 w 1650752"/>
              <a:gd name="connsiteY6" fmla="*/ 714047 h 1428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752" h="1428094">
                <a:moveTo>
                  <a:pt x="0" y="714047"/>
                </a:moveTo>
                <a:lnTo>
                  <a:pt x="408006" y="0"/>
                </a:lnTo>
                <a:lnTo>
                  <a:pt x="1242746" y="0"/>
                </a:lnTo>
                <a:lnTo>
                  <a:pt x="1650752" y="714047"/>
                </a:lnTo>
                <a:lnTo>
                  <a:pt x="1242746" y="1428094"/>
                </a:lnTo>
                <a:lnTo>
                  <a:pt x="408006" y="1428094"/>
                </a:lnTo>
                <a:lnTo>
                  <a:pt x="0" y="7140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2615" tIns="255716" rIns="292615" bIns="255716" numCol="1" spcCol="1270" anchor="ctr" anchorCtr="0">
            <a:noAutofit/>
          </a:bodyPr>
          <a:lstStyle/>
          <a:p>
            <a:pPr marL="0" lvl="0" indent="0" algn="ctr" defTabSz="666750">
              <a:lnSpc>
                <a:spcPct val="90000"/>
              </a:lnSpc>
              <a:spcBef>
                <a:spcPct val="0"/>
              </a:spcBef>
              <a:spcAft>
                <a:spcPct val="35000"/>
              </a:spcAft>
              <a:buNone/>
            </a:pPr>
            <a:r>
              <a:rPr lang="en-US" sz="1500" kern="1200" dirty="0"/>
              <a:t>Users</a:t>
            </a:r>
          </a:p>
          <a:p>
            <a:pPr marL="0" lvl="0" indent="0" algn="ctr" defTabSz="666750">
              <a:lnSpc>
                <a:spcPct val="90000"/>
              </a:lnSpc>
              <a:spcBef>
                <a:spcPct val="0"/>
              </a:spcBef>
              <a:spcAft>
                <a:spcPct val="35000"/>
              </a:spcAft>
              <a:buNone/>
            </a:pPr>
            <a:r>
              <a:rPr lang="en-US" sz="1500" dirty="0"/>
              <a:t>Businesses and individuals</a:t>
            </a:r>
            <a:endParaRPr lang="en-US" sz="1500" kern="1200" dirty="0"/>
          </a:p>
        </p:txBody>
      </p:sp>
      <p:sp>
        <p:nvSpPr>
          <p:cNvPr id="12" name="Freeform: Shape 11">
            <a:extLst>
              <a:ext uri="{FF2B5EF4-FFF2-40B4-BE49-F238E27FC236}">
                <a16:creationId xmlns:a16="http://schemas.microsoft.com/office/drawing/2014/main" id="{28160608-97BA-092E-3AA7-00ED0857AE02}"/>
              </a:ext>
            </a:extLst>
          </p:cNvPr>
          <p:cNvSpPr/>
          <p:nvPr/>
        </p:nvSpPr>
        <p:spPr>
          <a:xfrm>
            <a:off x="7086315" y="3784672"/>
            <a:ext cx="1741595" cy="1480601"/>
          </a:xfrm>
          <a:custGeom>
            <a:avLst/>
            <a:gdLst>
              <a:gd name="connsiteX0" fmla="*/ 0 w 1650752"/>
              <a:gd name="connsiteY0" fmla="*/ 714047 h 1428094"/>
              <a:gd name="connsiteX1" fmla="*/ 408006 w 1650752"/>
              <a:gd name="connsiteY1" fmla="*/ 0 h 1428094"/>
              <a:gd name="connsiteX2" fmla="*/ 1242746 w 1650752"/>
              <a:gd name="connsiteY2" fmla="*/ 0 h 1428094"/>
              <a:gd name="connsiteX3" fmla="*/ 1650752 w 1650752"/>
              <a:gd name="connsiteY3" fmla="*/ 714047 h 1428094"/>
              <a:gd name="connsiteX4" fmla="*/ 1242746 w 1650752"/>
              <a:gd name="connsiteY4" fmla="*/ 1428094 h 1428094"/>
              <a:gd name="connsiteX5" fmla="*/ 408006 w 1650752"/>
              <a:gd name="connsiteY5" fmla="*/ 1428094 h 1428094"/>
              <a:gd name="connsiteX6" fmla="*/ 0 w 1650752"/>
              <a:gd name="connsiteY6" fmla="*/ 714047 h 1428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752" h="1428094">
                <a:moveTo>
                  <a:pt x="0" y="714047"/>
                </a:moveTo>
                <a:lnTo>
                  <a:pt x="408006" y="0"/>
                </a:lnTo>
                <a:lnTo>
                  <a:pt x="1242746" y="0"/>
                </a:lnTo>
                <a:lnTo>
                  <a:pt x="1650752" y="714047"/>
                </a:lnTo>
                <a:lnTo>
                  <a:pt x="1242746" y="1428094"/>
                </a:lnTo>
                <a:lnTo>
                  <a:pt x="408006" y="1428094"/>
                </a:lnTo>
                <a:lnTo>
                  <a:pt x="0" y="7140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2615" tIns="255716" rIns="292615" bIns="255716" numCol="1" spcCol="1270" anchor="ctr" anchorCtr="0">
            <a:noAutofit/>
          </a:bodyPr>
          <a:lstStyle/>
          <a:p>
            <a:pPr marL="0" lvl="0" indent="0" algn="ctr" defTabSz="666750">
              <a:lnSpc>
                <a:spcPct val="90000"/>
              </a:lnSpc>
              <a:spcBef>
                <a:spcPct val="0"/>
              </a:spcBef>
              <a:spcAft>
                <a:spcPct val="35000"/>
              </a:spcAft>
              <a:buNone/>
            </a:pPr>
            <a:r>
              <a:rPr lang="en-US" sz="1500" kern="1200" dirty="0"/>
              <a:t>Suppliers</a:t>
            </a:r>
          </a:p>
        </p:txBody>
      </p:sp>
      <p:sp>
        <p:nvSpPr>
          <p:cNvPr id="14" name="Freeform: Shape 13">
            <a:extLst>
              <a:ext uri="{FF2B5EF4-FFF2-40B4-BE49-F238E27FC236}">
                <a16:creationId xmlns:a16="http://schemas.microsoft.com/office/drawing/2014/main" id="{B8CD712C-0C7F-19F5-3FE0-2A0B7F57C841}"/>
              </a:ext>
            </a:extLst>
          </p:cNvPr>
          <p:cNvSpPr/>
          <p:nvPr/>
        </p:nvSpPr>
        <p:spPr>
          <a:xfrm>
            <a:off x="5489069" y="4696361"/>
            <a:ext cx="1741595" cy="1480601"/>
          </a:xfrm>
          <a:custGeom>
            <a:avLst/>
            <a:gdLst>
              <a:gd name="connsiteX0" fmla="*/ 0 w 1650752"/>
              <a:gd name="connsiteY0" fmla="*/ 714047 h 1428094"/>
              <a:gd name="connsiteX1" fmla="*/ 408006 w 1650752"/>
              <a:gd name="connsiteY1" fmla="*/ 0 h 1428094"/>
              <a:gd name="connsiteX2" fmla="*/ 1242746 w 1650752"/>
              <a:gd name="connsiteY2" fmla="*/ 0 h 1428094"/>
              <a:gd name="connsiteX3" fmla="*/ 1650752 w 1650752"/>
              <a:gd name="connsiteY3" fmla="*/ 714047 h 1428094"/>
              <a:gd name="connsiteX4" fmla="*/ 1242746 w 1650752"/>
              <a:gd name="connsiteY4" fmla="*/ 1428094 h 1428094"/>
              <a:gd name="connsiteX5" fmla="*/ 408006 w 1650752"/>
              <a:gd name="connsiteY5" fmla="*/ 1428094 h 1428094"/>
              <a:gd name="connsiteX6" fmla="*/ 0 w 1650752"/>
              <a:gd name="connsiteY6" fmla="*/ 714047 h 1428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752" h="1428094">
                <a:moveTo>
                  <a:pt x="0" y="714047"/>
                </a:moveTo>
                <a:lnTo>
                  <a:pt x="408006" y="0"/>
                </a:lnTo>
                <a:lnTo>
                  <a:pt x="1242746" y="0"/>
                </a:lnTo>
                <a:lnTo>
                  <a:pt x="1650752" y="714047"/>
                </a:lnTo>
                <a:lnTo>
                  <a:pt x="1242746" y="1428094"/>
                </a:lnTo>
                <a:lnTo>
                  <a:pt x="408006" y="1428094"/>
                </a:lnTo>
                <a:lnTo>
                  <a:pt x="0" y="7140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2615" tIns="255716" rIns="292615" bIns="255716" numCol="1" spcCol="1270" anchor="ctr" anchorCtr="0">
            <a:noAutofit/>
          </a:bodyPr>
          <a:lstStyle/>
          <a:p>
            <a:pPr marL="0" lvl="0" indent="0" algn="ctr" defTabSz="666750">
              <a:lnSpc>
                <a:spcPct val="90000"/>
              </a:lnSpc>
              <a:spcBef>
                <a:spcPct val="0"/>
              </a:spcBef>
              <a:spcAft>
                <a:spcPct val="35000"/>
              </a:spcAft>
              <a:buNone/>
            </a:pPr>
            <a:r>
              <a:rPr lang="en-US" sz="1500" kern="1200" dirty="0"/>
              <a:t>Regulatory bodies</a:t>
            </a:r>
          </a:p>
          <a:p>
            <a:pPr marL="0" lvl="0" indent="0" algn="ctr" defTabSz="666750">
              <a:lnSpc>
                <a:spcPct val="90000"/>
              </a:lnSpc>
              <a:spcBef>
                <a:spcPct val="0"/>
              </a:spcBef>
              <a:spcAft>
                <a:spcPct val="35000"/>
              </a:spcAft>
              <a:buNone/>
            </a:pPr>
            <a:r>
              <a:rPr lang="en-US" sz="1500" dirty="0"/>
              <a:t>governments</a:t>
            </a:r>
            <a:endParaRPr lang="en-US" sz="1500" kern="1200" dirty="0"/>
          </a:p>
        </p:txBody>
      </p:sp>
      <p:sp>
        <p:nvSpPr>
          <p:cNvPr id="16" name="Freeform: Shape 15">
            <a:extLst>
              <a:ext uri="{FF2B5EF4-FFF2-40B4-BE49-F238E27FC236}">
                <a16:creationId xmlns:a16="http://schemas.microsoft.com/office/drawing/2014/main" id="{D1A98492-E984-4090-B247-154E400E3BC3}"/>
              </a:ext>
            </a:extLst>
          </p:cNvPr>
          <p:cNvSpPr/>
          <p:nvPr/>
        </p:nvSpPr>
        <p:spPr>
          <a:xfrm>
            <a:off x="3884409" y="3785692"/>
            <a:ext cx="1741595" cy="1480601"/>
          </a:xfrm>
          <a:custGeom>
            <a:avLst/>
            <a:gdLst>
              <a:gd name="connsiteX0" fmla="*/ 0 w 1650752"/>
              <a:gd name="connsiteY0" fmla="*/ 714047 h 1428094"/>
              <a:gd name="connsiteX1" fmla="*/ 408006 w 1650752"/>
              <a:gd name="connsiteY1" fmla="*/ 0 h 1428094"/>
              <a:gd name="connsiteX2" fmla="*/ 1242746 w 1650752"/>
              <a:gd name="connsiteY2" fmla="*/ 0 h 1428094"/>
              <a:gd name="connsiteX3" fmla="*/ 1650752 w 1650752"/>
              <a:gd name="connsiteY3" fmla="*/ 714047 h 1428094"/>
              <a:gd name="connsiteX4" fmla="*/ 1242746 w 1650752"/>
              <a:gd name="connsiteY4" fmla="*/ 1428094 h 1428094"/>
              <a:gd name="connsiteX5" fmla="*/ 408006 w 1650752"/>
              <a:gd name="connsiteY5" fmla="*/ 1428094 h 1428094"/>
              <a:gd name="connsiteX6" fmla="*/ 0 w 1650752"/>
              <a:gd name="connsiteY6" fmla="*/ 714047 h 1428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752" h="1428094">
                <a:moveTo>
                  <a:pt x="0" y="714047"/>
                </a:moveTo>
                <a:lnTo>
                  <a:pt x="408006" y="0"/>
                </a:lnTo>
                <a:lnTo>
                  <a:pt x="1242746" y="0"/>
                </a:lnTo>
                <a:lnTo>
                  <a:pt x="1650752" y="714047"/>
                </a:lnTo>
                <a:lnTo>
                  <a:pt x="1242746" y="1428094"/>
                </a:lnTo>
                <a:lnTo>
                  <a:pt x="408006" y="1428094"/>
                </a:lnTo>
                <a:lnTo>
                  <a:pt x="0" y="7140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2615" tIns="255716" rIns="292615" bIns="255716" numCol="1" spcCol="1270" anchor="ctr" anchorCtr="0">
            <a:noAutofit/>
          </a:bodyPr>
          <a:lstStyle/>
          <a:p>
            <a:pPr marL="0" lvl="0" indent="0" algn="ctr" defTabSz="666750">
              <a:lnSpc>
                <a:spcPct val="90000"/>
              </a:lnSpc>
              <a:spcBef>
                <a:spcPct val="0"/>
              </a:spcBef>
              <a:spcAft>
                <a:spcPct val="35000"/>
              </a:spcAft>
              <a:buNone/>
            </a:pPr>
            <a:r>
              <a:rPr lang="en-US" sz="1500" kern="1200" dirty="0"/>
              <a:t>NGOs</a:t>
            </a:r>
          </a:p>
          <a:p>
            <a:pPr marL="0" lvl="0" indent="0" algn="ctr" defTabSz="666750">
              <a:lnSpc>
                <a:spcPct val="90000"/>
              </a:lnSpc>
              <a:spcBef>
                <a:spcPct val="0"/>
              </a:spcBef>
              <a:spcAft>
                <a:spcPct val="35000"/>
              </a:spcAft>
              <a:buNone/>
            </a:pPr>
            <a:r>
              <a:rPr lang="en-US" sz="1500" dirty="0"/>
              <a:t>Military and veterans</a:t>
            </a:r>
          </a:p>
          <a:p>
            <a:pPr marL="0" lvl="0" indent="0" algn="ctr" defTabSz="666750">
              <a:lnSpc>
                <a:spcPct val="90000"/>
              </a:lnSpc>
              <a:spcBef>
                <a:spcPct val="0"/>
              </a:spcBef>
              <a:spcAft>
                <a:spcPct val="35000"/>
              </a:spcAft>
              <a:buNone/>
            </a:pPr>
            <a:r>
              <a:rPr lang="en-US" sz="1500" dirty="0"/>
              <a:t>refugees</a:t>
            </a:r>
          </a:p>
          <a:p>
            <a:pPr marL="0" lvl="0" indent="0" algn="ctr" defTabSz="666750">
              <a:lnSpc>
                <a:spcPct val="90000"/>
              </a:lnSpc>
              <a:spcBef>
                <a:spcPct val="0"/>
              </a:spcBef>
              <a:spcAft>
                <a:spcPct val="35000"/>
              </a:spcAft>
              <a:buNone/>
            </a:pPr>
            <a:endParaRPr lang="en-US" sz="1500" kern="1200" dirty="0"/>
          </a:p>
        </p:txBody>
      </p:sp>
      <p:sp>
        <p:nvSpPr>
          <p:cNvPr id="17" name="Freeform: Shape 16">
            <a:extLst>
              <a:ext uri="{FF2B5EF4-FFF2-40B4-BE49-F238E27FC236}">
                <a16:creationId xmlns:a16="http://schemas.microsoft.com/office/drawing/2014/main" id="{27F113A0-36B8-4C6B-76A3-4A6FFEDAEC32}"/>
              </a:ext>
            </a:extLst>
          </p:cNvPr>
          <p:cNvSpPr/>
          <p:nvPr/>
        </p:nvSpPr>
        <p:spPr>
          <a:xfrm>
            <a:off x="3884409" y="1992365"/>
            <a:ext cx="1741595" cy="1480601"/>
          </a:xfrm>
          <a:custGeom>
            <a:avLst/>
            <a:gdLst>
              <a:gd name="connsiteX0" fmla="*/ 0 w 1650752"/>
              <a:gd name="connsiteY0" fmla="*/ 714047 h 1428094"/>
              <a:gd name="connsiteX1" fmla="*/ 408006 w 1650752"/>
              <a:gd name="connsiteY1" fmla="*/ 0 h 1428094"/>
              <a:gd name="connsiteX2" fmla="*/ 1242746 w 1650752"/>
              <a:gd name="connsiteY2" fmla="*/ 0 h 1428094"/>
              <a:gd name="connsiteX3" fmla="*/ 1650752 w 1650752"/>
              <a:gd name="connsiteY3" fmla="*/ 714047 h 1428094"/>
              <a:gd name="connsiteX4" fmla="*/ 1242746 w 1650752"/>
              <a:gd name="connsiteY4" fmla="*/ 1428094 h 1428094"/>
              <a:gd name="connsiteX5" fmla="*/ 408006 w 1650752"/>
              <a:gd name="connsiteY5" fmla="*/ 1428094 h 1428094"/>
              <a:gd name="connsiteX6" fmla="*/ 0 w 1650752"/>
              <a:gd name="connsiteY6" fmla="*/ 714047 h 1428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752" h="1428094">
                <a:moveTo>
                  <a:pt x="0" y="714047"/>
                </a:moveTo>
                <a:lnTo>
                  <a:pt x="408006" y="0"/>
                </a:lnTo>
                <a:lnTo>
                  <a:pt x="1242746" y="0"/>
                </a:lnTo>
                <a:lnTo>
                  <a:pt x="1650752" y="714047"/>
                </a:lnTo>
                <a:lnTo>
                  <a:pt x="1242746" y="1428094"/>
                </a:lnTo>
                <a:lnTo>
                  <a:pt x="408006" y="1428094"/>
                </a:lnTo>
                <a:lnTo>
                  <a:pt x="0" y="7140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2615" tIns="255716" rIns="292615" bIns="255716" numCol="1" spcCol="1270" anchor="ctr" anchorCtr="0">
            <a:noAutofit/>
          </a:bodyPr>
          <a:lstStyle/>
          <a:p>
            <a:pPr marL="0" lvl="0" indent="0" algn="ctr" defTabSz="666750">
              <a:lnSpc>
                <a:spcPct val="90000"/>
              </a:lnSpc>
              <a:spcBef>
                <a:spcPct val="0"/>
              </a:spcBef>
              <a:spcAft>
                <a:spcPct val="35000"/>
              </a:spcAft>
              <a:buNone/>
            </a:pPr>
            <a:r>
              <a:rPr lang="en-US" sz="1500" kern="1200" dirty="0"/>
              <a:t>Investors</a:t>
            </a:r>
          </a:p>
          <a:p>
            <a:pPr marL="0" lvl="0" indent="0" algn="ctr" defTabSz="666750">
              <a:lnSpc>
                <a:spcPct val="90000"/>
              </a:lnSpc>
              <a:spcBef>
                <a:spcPct val="0"/>
              </a:spcBef>
              <a:spcAft>
                <a:spcPct val="35000"/>
              </a:spcAft>
              <a:buNone/>
            </a:pPr>
            <a:r>
              <a:rPr lang="en-US" sz="1500" dirty="0"/>
              <a:t>Microsoft, businesses</a:t>
            </a:r>
            <a:endParaRPr lang="en-US" sz="1500" kern="1200" dirty="0"/>
          </a:p>
        </p:txBody>
      </p:sp>
      <p:cxnSp>
        <p:nvCxnSpPr>
          <p:cNvPr id="18" name="Straight Connector 17">
            <a:extLst>
              <a:ext uri="{FF2B5EF4-FFF2-40B4-BE49-F238E27FC236}">
                <a16:creationId xmlns:a16="http://schemas.microsoft.com/office/drawing/2014/main" id="{7223AB61-2E49-911B-0C04-BE4EE71D553A}"/>
              </a:ext>
            </a:extLst>
          </p:cNvPr>
          <p:cNvCxnSpPr>
            <a:cxnSpLocks/>
          </p:cNvCxnSpPr>
          <p:nvPr/>
        </p:nvCxnSpPr>
        <p:spPr>
          <a:xfrm>
            <a:off x="939800" y="1003690"/>
            <a:ext cx="10270067" cy="0"/>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4256278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a:xfrm>
            <a:off x="723900" y="-2599"/>
            <a:ext cx="11353800" cy="1325563"/>
          </a:xfrm>
        </p:spPr>
        <p:txBody>
          <a:bodyPr>
            <a:normAutofit/>
          </a:bodyPr>
          <a:lstStyle/>
          <a:p>
            <a:r>
              <a:rPr lang="en-US" sz="3600" b="1" dirty="0">
                <a:solidFill>
                  <a:srgbClr val="0070C0"/>
                </a:solidFill>
                <a:effectLst/>
                <a:latin typeface="Arial" panose="020B0604020202020204" pitchFamily="34" charset="0"/>
                <a:ea typeface="Times New Roman" panose="02020603050405020304" pitchFamily="18" charset="0"/>
              </a:rPr>
              <a:t>LinkedIn upholds four major ethical considerations  </a:t>
            </a:r>
            <a:endParaRPr lang="en-US" sz="3600" b="1" dirty="0">
              <a:solidFill>
                <a:srgbClr val="0070C0"/>
              </a:solidFill>
            </a:endParaRPr>
          </a:p>
        </p:txBody>
      </p:sp>
      <p:grpSp>
        <p:nvGrpSpPr>
          <p:cNvPr id="23" name="Group 22">
            <a:extLst>
              <a:ext uri="{FF2B5EF4-FFF2-40B4-BE49-F238E27FC236}">
                <a16:creationId xmlns:a16="http://schemas.microsoft.com/office/drawing/2014/main" id="{863E1722-07DA-710B-C17A-D86090A674E3}"/>
              </a:ext>
            </a:extLst>
          </p:cNvPr>
          <p:cNvGrpSpPr/>
          <p:nvPr/>
        </p:nvGrpSpPr>
        <p:grpSpPr>
          <a:xfrm>
            <a:off x="623711" y="1583452"/>
            <a:ext cx="11170968" cy="4177304"/>
            <a:chOff x="838200" y="1367501"/>
            <a:chExt cx="11170968" cy="4177304"/>
          </a:xfrm>
        </p:grpSpPr>
        <p:pic>
          <p:nvPicPr>
            <p:cNvPr id="38" name="Graphic 37" descr="Marketing">
              <a:extLst>
                <a:ext uri="{FF2B5EF4-FFF2-40B4-BE49-F238E27FC236}">
                  <a16:creationId xmlns:a16="http://schemas.microsoft.com/office/drawing/2014/main" id="{247C3A93-226C-F52F-DF52-D6B42DAE4E09}"/>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200" y="2804083"/>
              <a:ext cx="754626" cy="732402"/>
            </a:xfrm>
            <a:prstGeom prst="rect">
              <a:avLst/>
            </a:prstGeom>
          </p:spPr>
        </p:pic>
        <p:sp>
          <p:nvSpPr>
            <p:cNvPr id="25" name="TextBox 24">
              <a:extLst>
                <a:ext uri="{FF2B5EF4-FFF2-40B4-BE49-F238E27FC236}">
                  <a16:creationId xmlns:a16="http://schemas.microsoft.com/office/drawing/2014/main" id="{7C9F86BC-A6E7-9C94-5D03-12A4CC984DCB}"/>
                </a:ext>
              </a:extLst>
            </p:cNvPr>
            <p:cNvSpPr txBox="1"/>
            <p:nvPr/>
          </p:nvSpPr>
          <p:spPr>
            <a:xfrm>
              <a:off x="1910652" y="1755233"/>
              <a:ext cx="2327197" cy="369332"/>
            </a:xfrm>
            <a:prstGeom prst="rect">
              <a:avLst/>
            </a:prstGeom>
            <a:noFill/>
          </p:spPr>
          <p:txBody>
            <a:bodyPr wrap="square" rtlCol="0">
              <a:spAutoFit/>
            </a:bodyPr>
            <a:lstStyle>
              <a:defPPr>
                <a:defRPr lang="en-US"/>
              </a:defPPr>
              <a:lvl1pPr>
                <a:defRPr b="1">
                  <a:solidFill>
                    <a:schemeClr val="accent1"/>
                  </a:solidFill>
                </a:defRPr>
              </a:lvl1pPr>
            </a:lstStyle>
            <a:p>
              <a:r>
                <a:rPr lang="en-US" dirty="0"/>
                <a:t>Standards of conduct</a:t>
              </a:r>
            </a:p>
          </p:txBody>
        </p:sp>
        <p:sp>
          <p:nvSpPr>
            <p:cNvPr id="26" name="TextBox 25">
              <a:extLst>
                <a:ext uri="{FF2B5EF4-FFF2-40B4-BE49-F238E27FC236}">
                  <a16:creationId xmlns:a16="http://schemas.microsoft.com/office/drawing/2014/main" id="{902A7C70-8E61-3B53-1807-F3C2B529C3CC}"/>
                </a:ext>
              </a:extLst>
            </p:cNvPr>
            <p:cNvSpPr txBox="1"/>
            <p:nvPr/>
          </p:nvSpPr>
          <p:spPr>
            <a:xfrm>
              <a:off x="2002093" y="2888959"/>
              <a:ext cx="2127455" cy="369332"/>
            </a:xfrm>
            <a:prstGeom prst="rect">
              <a:avLst/>
            </a:prstGeom>
            <a:noFill/>
          </p:spPr>
          <p:txBody>
            <a:bodyPr wrap="square" rtlCol="0">
              <a:spAutoFit/>
            </a:bodyPr>
            <a:lstStyle>
              <a:defPPr>
                <a:defRPr lang="en-US"/>
              </a:defPPr>
              <a:lvl1pPr>
                <a:defRPr b="1">
                  <a:solidFill>
                    <a:schemeClr val="accent1"/>
                  </a:solidFill>
                </a:defRPr>
              </a:lvl1pPr>
            </a:lstStyle>
            <a:p>
              <a:r>
                <a:rPr lang="en-US" dirty="0"/>
                <a:t>Whistle blowing</a:t>
              </a:r>
            </a:p>
          </p:txBody>
        </p:sp>
        <p:sp>
          <p:nvSpPr>
            <p:cNvPr id="27" name="TextBox 26">
              <a:extLst>
                <a:ext uri="{FF2B5EF4-FFF2-40B4-BE49-F238E27FC236}">
                  <a16:creationId xmlns:a16="http://schemas.microsoft.com/office/drawing/2014/main" id="{268FE78A-5132-A31E-E2B9-D2C888DD5713}"/>
                </a:ext>
              </a:extLst>
            </p:cNvPr>
            <p:cNvSpPr txBox="1"/>
            <p:nvPr/>
          </p:nvSpPr>
          <p:spPr>
            <a:xfrm>
              <a:off x="2002092" y="4086129"/>
              <a:ext cx="2094271" cy="369332"/>
            </a:xfrm>
            <a:prstGeom prst="rect">
              <a:avLst/>
            </a:prstGeom>
            <a:noFill/>
          </p:spPr>
          <p:txBody>
            <a:bodyPr wrap="square" rtlCol="0">
              <a:spAutoFit/>
            </a:bodyPr>
            <a:lstStyle>
              <a:defPPr>
                <a:defRPr lang="en-US"/>
              </a:defPPr>
              <a:lvl1pPr>
                <a:defRPr b="1">
                  <a:solidFill>
                    <a:schemeClr val="accent1"/>
                  </a:solidFill>
                </a:defRPr>
              </a:lvl1pPr>
            </a:lstStyle>
            <a:p>
              <a:r>
                <a:rPr lang="en-US" dirty="0"/>
                <a:t>Anti-corruption</a:t>
              </a:r>
            </a:p>
          </p:txBody>
        </p:sp>
        <p:sp>
          <p:nvSpPr>
            <p:cNvPr id="28" name="TextBox 27">
              <a:extLst>
                <a:ext uri="{FF2B5EF4-FFF2-40B4-BE49-F238E27FC236}">
                  <a16:creationId xmlns:a16="http://schemas.microsoft.com/office/drawing/2014/main" id="{5BD4603A-1635-5B03-9085-2E884F91DD66}"/>
                </a:ext>
              </a:extLst>
            </p:cNvPr>
            <p:cNvSpPr txBox="1"/>
            <p:nvPr/>
          </p:nvSpPr>
          <p:spPr>
            <a:xfrm>
              <a:off x="2035277" y="4973612"/>
              <a:ext cx="3094112" cy="369332"/>
            </a:xfrm>
            <a:prstGeom prst="rect">
              <a:avLst/>
            </a:prstGeom>
            <a:noFill/>
          </p:spPr>
          <p:txBody>
            <a:bodyPr wrap="square" rtlCol="0">
              <a:spAutoFit/>
            </a:bodyPr>
            <a:lstStyle>
              <a:defPPr>
                <a:defRPr lang="en-US"/>
              </a:defPPr>
              <a:lvl1pPr>
                <a:defRPr b="1">
                  <a:solidFill>
                    <a:schemeClr val="accent1"/>
                  </a:solidFill>
                </a:defRPr>
              </a:lvl1pPr>
            </a:lstStyle>
            <a:p>
              <a:r>
                <a:rPr lang="en-US" dirty="0"/>
                <a:t>Algorithm experiments</a:t>
              </a:r>
            </a:p>
          </p:txBody>
        </p:sp>
        <p:sp>
          <p:nvSpPr>
            <p:cNvPr id="29" name="TextBox 28">
              <a:extLst>
                <a:ext uri="{FF2B5EF4-FFF2-40B4-BE49-F238E27FC236}">
                  <a16:creationId xmlns:a16="http://schemas.microsoft.com/office/drawing/2014/main" id="{9C84D9BD-903E-1C0F-15AB-F33EAF77BA77}"/>
                </a:ext>
              </a:extLst>
            </p:cNvPr>
            <p:cNvSpPr txBox="1"/>
            <p:nvPr/>
          </p:nvSpPr>
          <p:spPr>
            <a:xfrm>
              <a:off x="4672188" y="1367501"/>
              <a:ext cx="7336979" cy="1200329"/>
            </a:xfrm>
            <a:prstGeom prst="rect">
              <a:avLst/>
            </a:prstGeom>
            <a:noFill/>
          </p:spPr>
          <p:txBody>
            <a:bodyPr wrap="square" rtlCol="0">
              <a:spAutoFit/>
            </a:bodyPr>
            <a:lstStyle/>
            <a:p>
              <a:pPr marL="285750" indent="-285750">
                <a:buFont typeface="Arial" panose="020B0604020202020204" pitchFamily="34" charset="0"/>
                <a:buChar char="•"/>
              </a:pPr>
              <a:r>
                <a:rPr lang="en-US" dirty="0"/>
                <a:t>LinkedIn has set up standards of practice in all offices worldwide to guide employees in their daily operations</a:t>
              </a:r>
            </a:p>
            <a:p>
              <a:pPr marL="285750" indent="-285750">
                <a:buFont typeface="Arial" panose="020B0604020202020204" pitchFamily="34" charset="0"/>
                <a:buChar char="•"/>
              </a:pPr>
              <a:r>
                <a:rPr lang="en-US" dirty="0"/>
                <a:t>Standards and policies when dealing with third parties</a:t>
              </a:r>
            </a:p>
            <a:p>
              <a:pPr marL="285750" indent="-285750">
                <a:buFont typeface="Arial" panose="020B0604020202020204" pitchFamily="34" charset="0"/>
                <a:buChar char="•"/>
              </a:pPr>
              <a:r>
                <a:rPr lang="en-US" dirty="0"/>
                <a:t>Legal and ethical responsibilities</a:t>
              </a:r>
            </a:p>
          </p:txBody>
        </p:sp>
        <p:sp>
          <p:nvSpPr>
            <p:cNvPr id="30" name="TextBox 29">
              <a:extLst>
                <a:ext uri="{FF2B5EF4-FFF2-40B4-BE49-F238E27FC236}">
                  <a16:creationId xmlns:a16="http://schemas.microsoft.com/office/drawing/2014/main" id="{38C82ED6-469B-8E65-5CD4-09E1DA6C8112}"/>
                </a:ext>
              </a:extLst>
            </p:cNvPr>
            <p:cNvSpPr txBox="1"/>
            <p:nvPr/>
          </p:nvSpPr>
          <p:spPr>
            <a:xfrm>
              <a:off x="4672188" y="2884725"/>
              <a:ext cx="7336979" cy="646331"/>
            </a:xfrm>
            <a:prstGeom prst="rect">
              <a:avLst/>
            </a:prstGeom>
            <a:noFill/>
          </p:spPr>
          <p:txBody>
            <a:bodyPr wrap="square" rtlCol="0">
              <a:spAutoFit/>
            </a:bodyPr>
            <a:lstStyle/>
            <a:p>
              <a:pPr marL="285750" indent="-285750">
                <a:buFont typeface="Arial" panose="020B0604020202020204" pitchFamily="34" charset="0"/>
                <a:buChar char="•"/>
              </a:pPr>
              <a:r>
                <a:rPr lang="en-US" dirty="0"/>
                <a:t>All employees are encourages to speak their mind</a:t>
              </a:r>
            </a:p>
            <a:p>
              <a:pPr marL="285750" indent="-285750">
                <a:buFont typeface="Arial" panose="020B0604020202020204" pitchFamily="34" charset="0"/>
                <a:buChar char="•"/>
              </a:pPr>
              <a:r>
                <a:rPr lang="en-US" dirty="0"/>
                <a:t>Availability of integrity help line</a:t>
              </a:r>
            </a:p>
          </p:txBody>
        </p:sp>
        <p:sp>
          <p:nvSpPr>
            <p:cNvPr id="31" name="TextBox 30">
              <a:extLst>
                <a:ext uri="{FF2B5EF4-FFF2-40B4-BE49-F238E27FC236}">
                  <a16:creationId xmlns:a16="http://schemas.microsoft.com/office/drawing/2014/main" id="{6280FE65-2B47-6266-B39E-4F282F738519}"/>
                </a:ext>
              </a:extLst>
            </p:cNvPr>
            <p:cNvSpPr txBox="1"/>
            <p:nvPr/>
          </p:nvSpPr>
          <p:spPr>
            <a:xfrm>
              <a:off x="4672188" y="3818174"/>
              <a:ext cx="7336979" cy="646331"/>
            </a:xfrm>
            <a:prstGeom prst="rect">
              <a:avLst/>
            </a:prstGeom>
            <a:noFill/>
          </p:spPr>
          <p:txBody>
            <a:bodyPr wrap="square" rtlCol="0">
              <a:spAutoFit/>
            </a:bodyPr>
            <a:lstStyle/>
            <a:p>
              <a:pPr marL="285750" indent="-285750">
                <a:buFont typeface="Arial" panose="020B0604020202020204" pitchFamily="34" charset="0"/>
                <a:buChar char="•"/>
              </a:pPr>
              <a:r>
                <a:rPr lang="en-US" dirty="0"/>
                <a:t>Non tolerance for bribes or corruption practices</a:t>
              </a:r>
            </a:p>
            <a:p>
              <a:pPr marL="285750" indent="-285750">
                <a:buFont typeface="Arial" panose="020B0604020202020204" pitchFamily="34" charset="0"/>
                <a:buChar char="•"/>
              </a:pPr>
              <a:r>
                <a:rPr lang="en-US" dirty="0"/>
                <a:t>Robust anti-corruption practices</a:t>
              </a:r>
            </a:p>
          </p:txBody>
        </p:sp>
        <p:sp>
          <p:nvSpPr>
            <p:cNvPr id="32" name="TextBox 31">
              <a:extLst>
                <a:ext uri="{FF2B5EF4-FFF2-40B4-BE49-F238E27FC236}">
                  <a16:creationId xmlns:a16="http://schemas.microsoft.com/office/drawing/2014/main" id="{20A6D697-EE50-75AB-05D9-160F020F980A}"/>
                </a:ext>
              </a:extLst>
            </p:cNvPr>
            <p:cNvSpPr txBox="1"/>
            <p:nvPr/>
          </p:nvSpPr>
          <p:spPr>
            <a:xfrm>
              <a:off x="4644406" y="4898474"/>
              <a:ext cx="7364762" cy="646331"/>
            </a:xfrm>
            <a:prstGeom prst="rect">
              <a:avLst/>
            </a:prstGeom>
            <a:noFill/>
          </p:spPr>
          <p:txBody>
            <a:bodyPr wrap="square" rtlCol="0">
              <a:spAutoFit/>
            </a:bodyPr>
            <a:lstStyle/>
            <a:p>
              <a:pPr marL="285750" indent="-285750">
                <a:buFont typeface="Arial" panose="020B0604020202020204" pitchFamily="34" charset="0"/>
                <a:buChar char="•"/>
              </a:pPr>
              <a:r>
                <a:rPr lang="en-US" dirty="0"/>
                <a:t>Industry transparency in hiring algorithms </a:t>
              </a:r>
            </a:p>
            <a:p>
              <a:pPr marL="285750" indent="-285750">
                <a:buFont typeface="Arial" panose="020B0604020202020204" pitchFamily="34" charset="0"/>
                <a:buChar char="•"/>
              </a:pPr>
              <a:r>
                <a:rPr lang="en-US" dirty="0"/>
                <a:t>Frequent research oversights</a:t>
              </a:r>
            </a:p>
          </p:txBody>
        </p:sp>
        <p:cxnSp>
          <p:nvCxnSpPr>
            <p:cNvPr id="33" name="Straight Connector 32">
              <a:extLst>
                <a:ext uri="{FF2B5EF4-FFF2-40B4-BE49-F238E27FC236}">
                  <a16:creationId xmlns:a16="http://schemas.microsoft.com/office/drawing/2014/main" id="{5799E96E-2795-9761-1BCF-5CD7A16FDFF6}"/>
                </a:ext>
              </a:extLst>
            </p:cNvPr>
            <p:cNvCxnSpPr>
              <a:cxnSpLocks/>
            </p:cNvCxnSpPr>
            <p:nvPr/>
          </p:nvCxnSpPr>
          <p:spPr>
            <a:xfrm flipV="1">
              <a:off x="4129548" y="2516494"/>
              <a:ext cx="7700502" cy="34391"/>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EC76CC37-FFB3-8E9D-3309-84163B1850E0}"/>
                </a:ext>
              </a:extLst>
            </p:cNvPr>
            <p:cNvCxnSpPr>
              <a:cxnSpLocks/>
            </p:cNvCxnSpPr>
            <p:nvPr/>
          </p:nvCxnSpPr>
          <p:spPr>
            <a:xfrm flipV="1">
              <a:off x="4096362" y="3573469"/>
              <a:ext cx="7700502" cy="34391"/>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C6815D1-1F2E-D772-1F9C-A70203B57036}"/>
                </a:ext>
              </a:extLst>
            </p:cNvPr>
            <p:cNvCxnSpPr>
              <a:cxnSpLocks/>
            </p:cNvCxnSpPr>
            <p:nvPr/>
          </p:nvCxnSpPr>
          <p:spPr>
            <a:xfrm flipV="1">
              <a:off x="4096362" y="4694364"/>
              <a:ext cx="7700502" cy="34391"/>
            </a:xfrm>
            <a:prstGeom prst="line">
              <a:avLst/>
            </a:prstGeom>
          </p:spPr>
          <p:style>
            <a:lnRef idx="1">
              <a:schemeClr val="accent1"/>
            </a:lnRef>
            <a:fillRef idx="0">
              <a:schemeClr val="accent1"/>
            </a:fillRef>
            <a:effectRef idx="0">
              <a:schemeClr val="accent1"/>
            </a:effectRef>
            <a:fontRef idx="minor">
              <a:schemeClr val="tx1"/>
            </a:fontRef>
          </p:style>
        </p:cxnSp>
      </p:grpSp>
      <p:cxnSp>
        <p:nvCxnSpPr>
          <p:cNvPr id="40" name="Straight Connector 39">
            <a:extLst>
              <a:ext uri="{FF2B5EF4-FFF2-40B4-BE49-F238E27FC236}">
                <a16:creationId xmlns:a16="http://schemas.microsoft.com/office/drawing/2014/main" id="{539D747F-B299-9B42-261C-BECB5280C635}"/>
              </a:ext>
            </a:extLst>
          </p:cNvPr>
          <p:cNvCxnSpPr>
            <a:cxnSpLocks/>
          </p:cNvCxnSpPr>
          <p:nvPr/>
        </p:nvCxnSpPr>
        <p:spPr>
          <a:xfrm flipV="1">
            <a:off x="815622" y="1024611"/>
            <a:ext cx="11140158" cy="3768"/>
          </a:xfrm>
          <a:prstGeom prst="line">
            <a:avLst/>
          </a:prstGeom>
        </p:spPr>
        <p:style>
          <a:lnRef idx="2">
            <a:schemeClr val="dk1"/>
          </a:lnRef>
          <a:fillRef idx="0">
            <a:schemeClr val="dk1"/>
          </a:fillRef>
          <a:effectRef idx="1">
            <a:schemeClr val="dk1"/>
          </a:effectRef>
          <a:fontRef idx="minor">
            <a:schemeClr val="tx1"/>
          </a:fontRef>
        </p:style>
      </p:cxnSp>
      <p:pic>
        <p:nvPicPr>
          <p:cNvPr id="43" name="Graphic 42" descr="Scales of justice">
            <a:extLst>
              <a:ext uri="{FF2B5EF4-FFF2-40B4-BE49-F238E27FC236}">
                <a16:creationId xmlns:a16="http://schemas.microsoft.com/office/drawing/2014/main" id="{30465F6F-4712-8A7A-019E-94AB886F24B3}"/>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23711" y="1698650"/>
            <a:ext cx="914400" cy="914400"/>
          </a:xfrm>
          <a:prstGeom prst="rect">
            <a:avLst/>
          </a:prstGeom>
        </p:spPr>
      </p:pic>
      <p:pic>
        <p:nvPicPr>
          <p:cNvPr id="45" name="Graphic 44" descr="Gavel">
            <a:extLst>
              <a:ext uri="{FF2B5EF4-FFF2-40B4-BE49-F238E27FC236}">
                <a16:creationId xmlns:a16="http://schemas.microsoft.com/office/drawing/2014/main" id="{04193D5A-5100-64FF-D041-BE624635C9A2}"/>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39917" y="4034125"/>
            <a:ext cx="914400" cy="914400"/>
          </a:xfrm>
          <a:prstGeom prst="rect">
            <a:avLst/>
          </a:prstGeom>
        </p:spPr>
      </p:pic>
      <p:pic>
        <p:nvPicPr>
          <p:cNvPr id="47" name="Graphic 46" descr="Circles with arrows">
            <a:extLst>
              <a:ext uri="{FF2B5EF4-FFF2-40B4-BE49-F238E27FC236}">
                <a16:creationId xmlns:a16="http://schemas.microsoft.com/office/drawing/2014/main" id="{AC7886D3-1E3D-46EE-D3A9-9600ADD402D5}"/>
              </a:ext>
            </a:extLst>
          </p:cNvPr>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543824" y="5055528"/>
            <a:ext cx="914400" cy="914400"/>
          </a:xfrm>
          <a:prstGeom prst="rect">
            <a:avLst/>
          </a:prstGeom>
        </p:spPr>
      </p:pic>
    </p:spTree>
    <p:extLst>
      <p:ext uri="{BB962C8B-B14F-4D97-AF65-F5344CB8AC3E}">
        <p14:creationId xmlns:p14="http://schemas.microsoft.com/office/powerpoint/2010/main" val="33856510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AF65-B5CF-1C22-0A3C-6253AF5B7D8B}"/>
              </a:ext>
            </a:extLst>
          </p:cNvPr>
          <p:cNvSpPr>
            <a:spLocks noGrp="1"/>
          </p:cNvSpPr>
          <p:nvPr>
            <p:ph type="title"/>
          </p:nvPr>
        </p:nvSpPr>
        <p:spPr>
          <a:xfrm>
            <a:off x="838200" y="90941"/>
            <a:ext cx="10515600" cy="846037"/>
          </a:xfrm>
        </p:spPr>
        <p:txBody>
          <a:bodyPr vert="horz" lIns="91440" tIns="45720" rIns="91440" bIns="45720" rtlCol="0" anchor="ctr">
            <a:normAutofit/>
          </a:bodyPr>
          <a:lstStyle/>
          <a:p>
            <a:pPr algn="ctr"/>
            <a:r>
              <a:rPr lang="en-US" sz="3600" b="1" dirty="0">
                <a:solidFill>
                  <a:srgbClr val="0070C0"/>
                </a:solidFill>
                <a:latin typeface="Arial" panose="020B0604020202020204" pitchFamily="34" charset="0"/>
              </a:rPr>
              <a:t>LinkedIn CRS</a:t>
            </a:r>
          </a:p>
        </p:txBody>
      </p:sp>
      <p:grpSp>
        <p:nvGrpSpPr>
          <p:cNvPr id="5" name="Group 4">
            <a:extLst>
              <a:ext uri="{FF2B5EF4-FFF2-40B4-BE49-F238E27FC236}">
                <a16:creationId xmlns:a16="http://schemas.microsoft.com/office/drawing/2014/main" id="{88080F17-9889-C66A-74E5-BE1C39972DE6}"/>
              </a:ext>
            </a:extLst>
          </p:cNvPr>
          <p:cNvGrpSpPr/>
          <p:nvPr/>
        </p:nvGrpSpPr>
        <p:grpSpPr>
          <a:xfrm>
            <a:off x="2540001" y="824089"/>
            <a:ext cx="7382932" cy="6033911"/>
            <a:chOff x="2912566" y="1402938"/>
            <a:chExt cx="6366866" cy="4770907"/>
          </a:xfrm>
        </p:grpSpPr>
        <p:sp>
          <p:nvSpPr>
            <p:cNvPr id="6" name="Freeform: Shape 5">
              <a:extLst>
                <a:ext uri="{FF2B5EF4-FFF2-40B4-BE49-F238E27FC236}">
                  <a16:creationId xmlns:a16="http://schemas.microsoft.com/office/drawing/2014/main" id="{54B0FF7E-9256-53F7-1D83-EE09BF907CF9}"/>
                </a:ext>
              </a:extLst>
            </p:cNvPr>
            <p:cNvSpPr/>
            <p:nvPr/>
          </p:nvSpPr>
          <p:spPr>
            <a:xfrm>
              <a:off x="5720354" y="1402938"/>
              <a:ext cx="1538660" cy="1768575"/>
            </a:xfrm>
            <a:custGeom>
              <a:avLst/>
              <a:gdLst>
                <a:gd name="connsiteX0" fmla="*/ 0 w 1768574"/>
                <a:gd name="connsiteY0" fmla="*/ 769330 h 1538659"/>
                <a:gd name="connsiteX1" fmla="*/ 384665 w 1768574"/>
                <a:gd name="connsiteY1" fmla="*/ 0 h 1538659"/>
                <a:gd name="connsiteX2" fmla="*/ 1383909 w 1768574"/>
                <a:gd name="connsiteY2" fmla="*/ 0 h 1538659"/>
                <a:gd name="connsiteX3" fmla="*/ 1768574 w 1768574"/>
                <a:gd name="connsiteY3" fmla="*/ 769330 h 1538659"/>
                <a:gd name="connsiteX4" fmla="*/ 1383909 w 1768574"/>
                <a:gd name="connsiteY4" fmla="*/ 1538659 h 1538659"/>
                <a:gd name="connsiteX5" fmla="*/ 384665 w 1768574"/>
                <a:gd name="connsiteY5" fmla="*/ 1538659 h 1538659"/>
                <a:gd name="connsiteX6" fmla="*/ 0 w 1768574"/>
                <a:gd name="connsiteY6" fmla="*/ 769330 h 153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74" h="1538659">
                  <a:moveTo>
                    <a:pt x="884286" y="0"/>
                  </a:moveTo>
                  <a:lnTo>
                    <a:pt x="1768573" y="334659"/>
                  </a:lnTo>
                  <a:lnTo>
                    <a:pt x="1768573" y="1204000"/>
                  </a:lnTo>
                  <a:lnTo>
                    <a:pt x="884286" y="1538659"/>
                  </a:lnTo>
                  <a:lnTo>
                    <a:pt x="1" y="1204000"/>
                  </a:lnTo>
                  <a:lnTo>
                    <a:pt x="1" y="334659"/>
                  </a:lnTo>
                  <a:lnTo>
                    <a:pt x="88428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6924" tIns="332754" rIns="296925" bIns="332753" numCol="1" spcCol="1270" anchor="ctr" anchorCtr="0">
              <a:noAutofit/>
            </a:bodyPr>
            <a:lstStyle/>
            <a:p>
              <a:pPr marL="0" lvl="0" indent="0" algn="ctr" defTabSz="666750">
                <a:lnSpc>
                  <a:spcPct val="90000"/>
                </a:lnSpc>
                <a:spcBef>
                  <a:spcPct val="0"/>
                </a:spcBef>
                <a:spcAft>
                  <a:spcPct val="35000"/>
                </a:spcAft>
                <a:buNone/>
              </a:pPr>
              <a:r>
                <a:rPr lang="en-US" sz="1500" kern="1200" dirty="0"/>
                <a:t>Environmental sustainability</a:t>
              </a:r>
            </a:p>
          </p:txBody>
        </p:sp>
        <p:sp>
          <p:nvSpPr>
            <p:cNvPr id="7" name="Rectangle 6">
              <a:extLst>
                <a:ext uri="{FF2B5EF4-FFF2-40B4-BE49-F238E27FC236}">
                  <a16:creationId xmlns:a16="http://schemas.microsoft.com/office/drawing/2014/main" id="{8482AFA0-9E6A-07C6-3DD3-9C39741F7741}"/>
                </a:ext>
              </a:extLst>
            </p:cNvPr>
            <p:cNvSpPr/>
            <p:nvPr/>
          </p:nvSpPr>
          <p:spPr>
            <a:xfrm>
              <a:off x="7305704" y="1756654"/>
              <a:ext cx="1973728" cy="1061144"/>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US" dirty="0"/>
            </a:p>
          </p:txBody>
        </p:sp>
        <p:sp>
          <p:nvSpPr>
            <p:cNvPr id="8" name="Freeform: Shape 7">
              <a:extLst>
                <a:ext uri="{FF2B5EF4-FFF2-40B4-BE49-F238E27FC236}">
                  <a16:creationId xmlns:a16="http://schemas.microsoft.com/office/drawing/2014/main" id="{C8B9784B-D153-37AC-BA83-B4468A1AB0DC}"/>
                </a:ext>
              </a:extLst>
            </p:cNvPr>
            <p:cNvSpPr/>
            <p:nvPr/>
          </p:nvSpPr>
          <p:spPr>
            <a:xfrm>
              <a:off x="4058602" y="1402938"/>
              <a:ext cx="1538660" cy="1768575"/>
            </a:xfrm>
            <a:custGeom>
              <a:avLst/>
              <a:gdLst>
                <a:gd name="connsiteX0" fmla="*/ 0 w 1768574"/>
                <a:gd name="connsiteY0" fmla="*/ 769330 h 1538659"/>
                <a:gd name="connsiteX1" fmla="*/ 384665 w 1768574"/>
                <a:gd name="connsiteY1" fmla="*/ 0 h 1538659"/>
                <a:gd name="connsiteX2" fmla="*/ 1383909 w 1768574"/>
                <a:gd name="connsiteY2" fmla="*/ 0 h 1538659"/>
                <a:gd name="connsiteX3" fmla="*/ 1768574 w 1768574"/>
                <a:gd name="connsiteY3" fmla="*/ 769330 h 1538659"/>
                <a:gd name="connsiteX4" fmla="*/ 1383909 w 1768574"/>
                <a:gd name="connsiteY4" fmla="*/ 1538659 h 1538659"/>
                <a:gd name="connsiteX5" fmla="*/ 384665 w 1768574"/>
                <a:gd name="connsiteY5" fmla="*/ 1538659 h 1538659"/>
                <a:gd name="connsiteX6" fmla="*/ 0 w 1768574"/>
                <a:gd name="connsiteY6" fmla="*/ 769330 h 153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74" h="1538659">
                  <a:moveTo>
                    <a:pt x="884286" y="0"/>
                  </a:moveTo>
                  <a:lnTo>
                    <a:pt x="1768573" y="334659"/>
                  </a:lnTo>
                  <a:lnTo>
                    <a:pt x="1768573" y="1204000"/>
                  </a:lnTo>
                  <a:lnTo>
                    <a:pt x="884286" y="1538659"/>
                  </a:lnTo>
                  <a:lnTo>
                    <a:pt x="1" y="1204000"/>
                  </a:lnTo>
                  <a:lnTo>
                    <a:pt x="1" y="334659"/>
                  </a:lnTo>
                  <a:lnTo>
                    <a:pt x="88428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774" tIns="275604" rIns="239775" bIns="275603" numCol="1" spcCol="1270" anchor="ctr" anchorCtr="0">
              <a:noAutofit/>
            </a:bodyPr>
            <a:lstStyle/>
            <a:p>
              <a:pPr marL="0" lvl="0" indent="0" algn="ctr" defTabSz="666750">
                <a:lnSpc>
                  <a:spcPct val="90000"/>
                </a:lnSpc>
                <a:spcBef>
                  <a:spcPct val="0"/>
                </a:spcBef>
                <a:spcAft>
                  <a:spcPct val="35000"/>
                </a:spcAft>
                <a:buNone/>
              </a:pPr>
              <a:r>
                <a:rPr lang="en-US" sz="1500" kern="1200" dirty="0"/>
                <a:t>Diversity, Inclusion and Belonging</a:t>
              </a:r>
            </a:p>
          </p:txBody>
        </p:sp>
        <p:sp>
          <p:nvSpPr>
            <p:cNvPr id="9" name="Freeform: Shape 8">
              <a:extLst>
                <a:ext uri="{FF2B5EF4-FFF2-40B4-BE49-F238E27FC236}">
                  <a16:creationId xmlns:a16="http://schemas.microsoft.com/office/drawing/2014/main" id="{92B1D564-3395-7ED7-9F08-C0B13115567F}"/>
                </a:ext>
              </a:extLst>
            </p:cNvPr>
            <p:cNvSpPr/>
            <p:nvPr/>
          </p:nvSpPr>
          <p:spPr>
            <a:xfrm>
              <a:off x="4886294" y="2904104"/>
              <a:ext cx="1538660" cy="1768575"/>
            </a:xfrm>
            <a:custGeom>
              <a:avLst/>
              <a:gdLst>
                <a:gd name="connsiteX0" fmla="*/ 0 w 1768574"/>
                <a:gd name="connsiteY0" fmla="*/ 769330 h 1538659"/>
                <a:gd name="connsiteX1" fmla="*/ 384665 w 1768574"/>
                <a:gd name="connsiteY1" fmla="*/ 0 h 1538659"/>
                <a:gd name="connsiteX2" fmla="*/ 1383909 w 1768574"/>
                <a:gd name="connsiteY2" fmla="*/ 0 h 1538659"/>
                <a:gd name="connsiteX3" fmla="*/ 1768574 w 1768574"/>
                <a:gd name="connsiteY3" fmla="*/ 769330 h 1538659"/>
                <a:gd name="connsiteX4" fmla="*/ 1383909 w 1768574"/>
                <a:gd name="connsiteY4" fmla="*/ 1538659 h 1538659"/>
                <a:gd name="connsiteX5" fmla="*/ 384665 w 1768574"/>
                <a:gd name="connsiteY5" fmla="*/ 1538659 h 1538659"/>
                <a:gd name="connsiteX6" fmla="*/ 0 w 1768574"/>
                <a:gd name="connsiteY6" fmla="*/ 769330 h 153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74" h="1538659">
                  <a:moveTo>
                    <a:pt x="884286" y="0"/>
                  </a:moveTo>
                  <a:lnTo>
                    <a:pt x="1768573" y="334659"/>
                  </a:lnTo>
                  <a:lnTo>
                    <a:pt x="1768573" y="1204000"/>
                  </a:lnTo>
                  <a:lnTo>
                    <a:pt x="884286" y="1538659"/>
                  </a:lnTo>
                  <a:lnTo>
                    <a:pt x="1" y="1204000"/>
                  </a:lnTo>
                  <a:lnTo>
                    <a:pt x="1" y="334659"/>
                  </a:lnTo>
                  <a:lnTo>
                    <a:pt x="884286" y="0"/>
                  </a:lnTo>
                  <a:close/>
                </a:path>
              </a:pathLst>
            </a:custGeom>
          </p:spPr>
          <p:style>
            <a:lnRef idx="2">
              <a:schemeClr val="dk1">
                <a:shade val="15000"/>
              </a:schemeClr>
            </a:lnRef>
            <a:fillRef idx="1">
              <a:schemeClr val="dk1"/>
            </a:fillRef>
            <a:effectRef idx="0">
              <a:schemeClr val="dk1"/>
            </a:effectRef>
            <a:fontRef idx="minor">
              <a:schemeClr val="lt1"/>
            </a:fontRef>
          </p:style>
          <p:txBody>
            <a:bodyPr spcFirstLastPara="0" vert="horz" wrap="square" lIns="296924" tIns="332754" rIns="296925" bIns="332753" numCol="1" spcCol="1270" anchor="ctr" anchorCtr="0">
              <a:noAutofit/>
            </a:bodyPr>
            <a:lstStyle/>
            <a:p>
              <a:pPr marL="0" lvl="0" indent="0" algn="ctr" defTabSz="666750">
                <a:lnSpc>
                  <a:spcPct val="90000"/>
                </a:lnSpc>
                <a:spcBef>
                  <a:spcPct val="0"/>
                </a:spcBef>
                <a:spcAft>
                  <a:spcPct val="35000"/>
                </a:spcAft>
                <a:buNone/>
              </a:pPr>
              <a:r>
                <a:rPr lang="en-US" sz="1500" dirty="0"/>
                <a:t>CSR</a:t>
              </a:r>
              <a:endParaRPr lang="en-US" sz="1500" kern="1200" dirty="0"/>
            </a:p>
          </p:txBody>
        </p:sp>
        <p:sp>
          <p:nvSpPr>
            <p:cNvPr id="10" name="Rectangle 9">
              <a:extLst>
                <a:ext uri="{FF2B5EF4-FFF2-40B4-BE49-F238E27FC236}">
                  <a16:creationId xmlns:a16="http://schemas.microsoft.com/office/drawing/2014/main" id="{34F2F610-9FFC-5EC5-5CA0-FE5B9A7BBBF0}"/>
                </a:ext>
              </a:extLst>
            </p:cNvPr>
            <p:cNvSpPr/>
            <p:nvPr/>
          </p:nvSpPr>
          <p:spPr>
            <a:xfrm>
              <a:off x="2912566" y="3257820"/>
              <a:ext cx="1910060" cy="1061144"/>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US" dirty="0"/>
            </a:p>
          </p:txBody>
        </p:sp>
        <p:sp>
          <p:nvSpPr>
            <p:cNvPr id="11" name="Freeform: Shape 10">
              <a:extLst>
                <a:ext uri="{FF2B5EF4-FFF2-40B4-BE49-F238E27FC236}">
                  <a16:creationId xmlns:a16="http://schemas.microsoft.com/office/drawing/2014/main" id="{BD81514E-4EC2-EAE9-D356-09DBCBB67484}"/>
                </a:ext>
              </a:extLst>
            </p:cNvPr>
            <p:cNvSpPr/>
            <p:nvPr/>
          </p:nvSpPr>
          <p:spPr>
            <a:xfrm>
              <a:off x="6548047" y="2904104"/>
              <a:ext cx="1538660" cy="1768575"/>
            </a:xfrm>
            <a:custGeom>
              <a:avLst/>
              <a:gdLst>
                <a:gd name="connsiteX0" fmla="*/ 0 w 1768574"/>
                <a:gd name="connsiteY0" fmla="*/ 769330 h 1538659"/>
                <a:gd name="connsiteX1" fmla="*/ 384665 w 1768574"/>
                <a:gd name="connsiteY1" fmla="*/ 0 h 1538659"/>
                <a:gd name="connsiteX2" fmla="*/ 1383909 w 1768574"/>
                <a:gd name="connsiteY2" fmla="*/ 0 h 1538659"/>
                <a:gd name="connsiteX3" fmla="*/ 1768574 w 1768574"/>
                <a:gd name="connsiteY3" fmla="*/ 769330 h 1538659"/>
                <a:gd name="connsiteX4" fmla="*/ 1383909 w 1768574"/>
                <a:gd name="connsiteY4" fmla="*/ 1538659 h 1538659"/>
                <a:gd name="connsiteX5" fmla="*/ 384665 w 1768574"/>
                <a:gd name="connsiteY5" fmla="*/ 1538659 h 1538659"/>
                <a:gd name="connsiteX6" fmla="*/ 0 w 1768574"/>
                <a:gd name="connsiteY6" fmla="*/ 769330 h 153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74" h="1538659">
                  <a:moveTo>
                    <a:pt x="884286" y="0"/>
                  </a:moveTo>
                  <a:lnTo>
                    <a:pt x="1768573" y="334659"/>
                  </a:lnTo>
                  <a:lnTo>
                    <a:pt x="1768573" y="1204000"/>
                  </a:lnTo>
                  <a:lnTo>
                    <a:pt x="884286" y="1538659"/>
                  </a:lnTo>
                  <a:lnTo>
                    <a:pt x="1" y="1204000"/>
                  </a:lnTo>
                  <a:lnTo>
                    <a:pt x="1" y="334659"/>
                  </a:lnTo>
                  <a:lnTo>
                    <a:pt x="88428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774" tIns="275604" rIns="239775" bIns="275603" numCol="1" spcCol="1270" anchor="ctr" anchorCtr="0">
              <a:noAutofit/>
            </a:bodyPr>
            <a:lstStyle/>
            <a:p>
              <a:pPr marL="0" lvl="0" indent="0" algn="ctr" defTabSz="666750">
                <a:lnSpc>
                  <a:spcPct val="90000"/>
                </a:lnSpc>
                <a:spcBef>
                  <a:spcPct val="0"/>
                </a:spcBef>
                <a:spcAft>
                  <a:spcPct val="35000"/>
                </a:spcAft>
                <a:buNone/>
              </a:pPr>
              <a:r>
                <a:rPr lang="en-US" sz="1500" kern="1200" dirty="0"/>
                <a:t>Global ethics and compliance</a:t>
              </a:r>
            </a:p>
          </p:txBody>
        </p:sp>
        <p:sp>
          <p:nvSpPr>
            <p:cNvPr id="12" name="Freeform: Shape 11">
              <a:extLst>
                <a:ext uri="{FF2B5EF4-FFF2-40B4-BE49-F238E27FC236}">
                  <a16:creationId xmlns:a16="http://schemas.microsoft.com/office/drawing/2014/main" id="{A78FFD68-325C-1D17-3362-F777CDE9124A}"/>
                </a:ext>
              </a:extLst>
            </p:cNvPr>
            <p:cNvSpPr/>
            <p:nvPr/>
          </p:nvSpPr>
          <p:spPr>
            <a:xfrm>
              <a:off x="5720354" y="4405270"/>
              <a:ext cx="1538660" cy="1768575"/>
            </a:xfrm>
            <a:custGeom>
              <a:avLst/>
              <a:gdLst>
                <a:gd name="connsiteX0" fmla="*/ 0 w 1768574"/>
                <a:gd name="connsiteY0" fmla="*/ 769330 h 1538659"/>
                <a:gd name="connsiteX1" fmla="*/ 384665 w 1768574"/>
                <a:gd name="connsiteY1" fmla="*/ 0 h 1538659"/>
                <a:gd name="connsiteX2" fmla="*/ 1383909 w 1768574"/>
                <a:gd name="connsiteY2" fmla="*/ 0 h 1538659"/>
                <a:gd name="connsiteX3" fmla="*/ 1768574 w 1768574"/>
                <a:gd name="connsiteY3" fmla="*/ 769330 h 1538659"/>
                <a:gd name="connsiteX4" fmla="*/ 1383909 w 1768574"/>
                <a:gd name="connsiteY4" fmla="*/ 1538659 h 1538659"/>
                <a:gd name="connsiteX5" fmla="*/ 384665 w 1768574"/>
                <a:gd name="connsiteY5" fmla="*/ 1538659 h 1538659"/>
                <a:gd name="connsiteX6" fmla="*/ 0 w 1768574"/>
                <a:gd name="connsiteY6" fmla="*/ 769330 h 153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74" h="1538659">
                  <a:moveTo>
                    <a:pt x="884286" y="0"/>
                  </a:moveTo>
                  <a:lnTo>
                    <a:pt x="1768573" y="334659"/>
                  </a:lnTo>
                  <a:lnTo>
                    <a:pt x="1768573" y="1204000"/>
                  </a:lnTo>
                  <a:lnTo>
                    <a:pt x="884286" y="1538659"/>
                  </a:lnTo>
                  <a:lnTo>
                    <a:pt x="1" y="1204000"/>
                  </a:lnTo>
                  <a:lnTo>
                    <a:pt x="1" y="334659"/>
                  </a:lnTo>
                  <a:lnTo>
                    <a:pt x="88428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6924" tIns="332754" rIns="296925" bIns="332753" numCol="1" spcCol="1270" anchor="ctr" anchorCtr="0">
              <a:noAutofit/>
            </a:bodyPr>
            <a:lstStyle/>
            <a:p>
              <a:pPr marL="0" lvl="0" indent="0" algn="ctr" defTabSz="666750">
                <a:lnSpc>
                  <a:spcPct val="90000"/>
                </a:lnSpc>
                <a:spcBef>
                  <a:spcPct val="0"/>
                </a:spcBef>
                <a:spcAft>
                  <a:spcPct val="35000"/>
                </a:spcAft>
                <a:buNone/>
              </a:pPr>
              <a:r>
                <a:rPr lang="en-US" sz="1500" kern="1200" dirty="0"/>
                <a:t>Accessibility</a:t>
              </a:r>
            </a:p>
          </p:txBody>
        </p:sp>
        <p:sp>
          <p:nvSpPr>
            <p:cNvPr id="13" name="Rectangle 12">
              <a:extLst>
                <a:ext uri="{FF2B5EF4-FFF2-40B4-BE49-F238E27FC236}">
                  <a16:creationId xmlns:a16="http://schemas.microsoft.com/office/drawing/2014/main" id="{60C104FA-5351-F99E-327E-4973FE5EDE68}"/>
                </a:ext>
              </a:extLst>
            </p:cNvPr>
            <p:cNvSpPr/>
            <p:nvPr/>
          </p:nvSpPr>
          <p:spPr>
            <a:xfrm>
              <a:off x="7305704" y="4758986"/>
              <a:ext cx="1973728" cy="1061144"/>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US" dirty="0"/>
            </a:p>
          </p:txBody>
        </p:sp>
        <p:sp>
          <p:nvSpPr>
            <p:cNvPr id="14" name="Freeform: Shape 13">
              <a:extLst>
                <a:ext uri="{FF2B5EF4-FFF2-40B4-BE49-F238E27FC236}">
                  <a16:creationId xmlns:a16="http://schemas.microsoft.com/office/drawing/2014/main" id="{FF72EC97-0C3B-5C73-6C31-DD77D3284C90}"/>
                </a:ext>
              </a:extLst>
            </p:cNvPr>
            <p:cNvSpPr/>
            <p:nvPr/>
          </p:nvSpPr>
          <p:spPr>
            <a:xfrm>
              <a:off x="4058602" y="4405270"/>
              <a:ext cx="1538660" cy="1768575"/>
            </a:xfrm>
            <a:custGeom>
              <a:avLst/>
              <a:gdLst>
                <a:gd name="connsiteX0" fmla="*/ 0 w 1768574"/>
                <a:gd name="connsiteY0" fmla="*/ 769330 h 1538659"/>
                <a:gd name="connsiteX1" fmla="*/ 384665 w 1768574"/>
                <a:gd name="connsiteY1" fmla="*/ 0 h 1538659"/>
                <a:gd name="connsiteX2" fmla="*/ 1383909 w 1768574"/>
                <a:gd name="connsiteY2" fmla="*/ 0 h 1538659"/>
                <a:gd name="connsiteX3" fmla="*/ 1768574 w 1768574"/>
                <a:gd name="connsiteY3" fmla="*/ 769330 h 1538659"/>
                <a:gd name="connsiteX4" fmla="*/ 1383909 w 1768574"/>
                <a:gd name="connsiteY4" fmla="*/ 1538659 h 1538659"/>
                <a:gd name="connsiteX5" fmla="*/ 384665 w 1768574"/>
                <a:gd name="connsiteY5" fmla="*/ 1538659 h 1538659"/>
                <a:gd name="connsiteX6" fmla="*/ 0 w 1768574"/>
                <a:gd name="connsiteY6" fmla="*/ 769330 h 153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74" h="1538659">
                  <a:moveTo>
                    <a:pt x="884286" y="0"/>
                  </a:moveTo>
                  <a:lnTo>
                    <a:pt x="1768573" y="334659"/>
                  </a:lnTo>
                  <a:lnTo>
                    <a:pt x="1768573" y="1204000"/>
                  </a:lnTo>
                  <a:lnTo>
                    <a:pt x="884286" y="1538659"/>
                  </a:lnTo>
                  <a:lnTo>
                    <a:pt x="1" y="1204000"/>
                  </a:lnTo>
                  <a:lnTo>
                    <a:pt x="1" y="334659"/>
                  </a:lnTo>
                  <a:lnTo>
                    <a:pt x="88428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9774" tIns="275604" rIns="239775" bIns="275603" numCol="1" spcCol="1270" anchor="ctr" anchorCtr="0">
              <a:noAutofit/>
            </a:bodyPr>
            <a:lstStyle/>
            <a:p>
              <a:pPr marL="0" lvl="0" indent="0" algn="ctr" defTabSz="666750">
                <a:lnSpc>
                  <a:spcPct val="90000"/>
                </a:lnSpc>
                <a:spcBef>
                  <a:spcPct val="0"/>
                </a:spcBef>
                <a:spcAft>
                  <a:spcPct val="35000"/>
                </a:spcAft>
                <a:buNone/>
              </a:pPr>
              <a:r>
                <a:rPr lang="en-US" sz="1500" kern="1200" dirty="0"/>
                <a:t>Disaster response</a:t>
              </a:r>
            </a:p>
          </p:txBody>
        </p:sp>
      </p:grpSp>
      <p:sp>
        <p:nvSpPr>
          <p:cNvPr id="15" name="Callout: Line 14">
            <a:extLst>
              <a:ext uri="{FF2B5EF4-FFF2-40B4-BE49-F238E27FC236}">
                <a16:creationId xmlns:a16="http://schemas.microsoft.com/office/drawing/2014/main" id="{B4691BB3-FCCB-C66A-2F45-DA6ACCD15CB3}"/>
              </a:ext>
            </a:extLst>
          </p:cNvPr>
          <p:cNvSpPr/>
          <p:nvPr/>
        </p:nvSpPr>
        <p:spPr>
          <a:xfrm>
            <a:off x="8594004" y="550988"/>
            <a:ext cx="3597993" cy="2429597"/>
          </a:xfrm>
          <a:prstGeom prst="borderCallout1">
            <a:avLst>
              <a:gd name="adj1" fmla="val 52588"/>
              <a:gd name="adj2" fmla="val -591"/>
              <a:gd name="adj3" fmla="val 59193"/>
              <a:gd name="adj4" fmla="val -30390"/>
            </a:avLst>
          </a:prstGeom>
        </p:spPr>
        <p:style>
          <a:lnRef idx="2">
            <a:schemeClr val="dk1"/>
          </a:lnRef>
          <a:fillRef idx="1">
            <a:schemeClr val="lt1"/>
          </a:fillRef>
          <a:effectRef idx="0">
            <a:schemeClr val="dk1"/>
          </a:effectRef>
          <a:fontRef idx="minor">
            <a:schemeClr val="dk1"/>
          </a:fontRef>
        </p:style>
        <p:txBody>
          <a:bodyPr rtlCol="0" anchor="ctr"/>
          <a:lstStyle/>
          <a:p>
            <a:pPr marL="285750" indent="-285750">
              <a:buFont typeface="Arial" panose="020B0604020202020204" pitchFamily="34" charset="0"/>
              <a:buChar char="•"/>
            </a:pPr>
            <a:r>
              <a:rPr lang="en-US" dirty="0"/>
              <a:t>Supports  Ceres, Project Drawdown, the Greenlining, The Climate Reality Project,  and PAGE</a:t>
            </a:r>
          </a:p>
          <a:p>
            <a:pPr marL="285750" indent="-285750">
              <a:buFont typeface="Arial" panose="020B0604020202020204" pitchFamily="34" charset="0"/>
              <a:buChar char="•"/>
            </a:pPr>
            <a:r>
              <a:rPr lang="en-US" b="0" i="0" dirty="0">
                <a:effectLst/>
                <a:latin typeface="Source Sans Pro" panose="020B0503030403020204" pitchFamily="34" charset="0"/>
              </a:rPr>
              <a:t>Reducing our carbon footprint</a:t>
            </a:r>
          </a:p>
          <a:p>
            <a:pPr marL="285750" indent="-285750">
              <a:buFont typeface="Arial" panose="020B0604020202020204" pitchFamily="34" charset="0"/>
              <a:buChar char="•"/>
            </a:pPr>
            <a:r>
              <a:rPr lang="en-US" dirty="0">
                <a:latin typeface="Source Sans Pro" panose="020B0503030403020204" pitchFamily="34" charset="0"/>
              </a:rPr>
              <a:t>A</a:t>
            </a:r>
            <a:r>
              <a:rPr lang="en-US" b="0" i="0" dirty="0">
                <a:effectLst/>
                <a:latin typeface="Source Sans Pro" panose="020B0503030403020204" pitchFamily="34" charset="0"/>
              </a:rPr>
              <a:t>chieve Zero Waste certification by 2030 </a:t>
            </a:r>
            <a:endParaRPr lang="en-US" dirty="0"/>
          </a:p>
          <a:p>
            <a:pPr marL="285750" indent="-285750">
              <a:buFont typeface="Arial" panose="020B0604020202020204" pitchFamily="34" charset="0"/>
              <a:buChar char="•"/>
            </a:pPr>
            <a:endParaRPr lang="en-US" dirty="0"/>
          </a:p>
        </p:txBody>
      </p:sp>
      <p:sp>
        <p:nvSpPr>
          <p:cNvPr id="16" name="Callout: Line 15">
            <a:extLst>
              <a:ext uri="{FF2B5EF4-FFF2-40B4-BE49-F238E27FC236}">
                <a16:creationId xmlns:a16="http://schemas.microsoft.com/office/drawing/2014/main" id="{D548A570-5EC0-ECB3-8552-855EDD894ADF}"/>
              </a:ext>
            </a:extLst>
          </p:cNvPr>
          <p:cNvSpPr/>
          <p:nvPr/>
        </p:nvSpPr>
        <p:spPr>
          <a:xfrm>
            <a:off x="8686292" y="3096383"/>
            <a:ext cx="3505705" cy="1856659"/>
          </a:xfrm>
          <a:prstGeom prst="borderCallout1">
            <a:avLst>
              <a:gd name="adj1" fmla="val 43322"/>
              <a:gd name="adj2" fmla="val 249"/>
              <a:gd name="adj3" fmla="val 41254"/>
              <a:gd name="adj4" fmla="val -4613"/>
            </a:avLst>
          </a:prstGeom>
        </p:spPr>
        <p:style>
          <a:lnRef idx="2">
            <a:schemeClr val="dk1"/>
          </a:lnRef>
          <a:fillRef idx="1">
            <a:schemeClr val="lt1"/>
          </a:fillRef>
          <a:effectRef idx="0">
            <a:schemeClr val="dk1"/>
          </a:effectRef>
          <a:fontRef idx="minor">
            <a:schemeClr val="dk1"/>
          </a:fontRef>
        </p:style>
        <p:txBody>
          <a:bodyPr rtlCol="0" anchor="ctr"/>
          <a:lstStyle/>
          <a:p>
            <a:pPr marL="285750" indent="-285750">
              <a:buFont typeface="Arial" panose="020B0604020202020204" pitchFamily="34" charset="0"/>
              <a:buChar char="•"/>
            </a:pPr>
            <a:r>
              <a:rPr lang="en-US" b="0" i="0" dirty="0">
                <a:effectLst/>
                <a:latin typeface="Source Sans Pro" panose="020B0503030403020204" pitchFamily="34" charset="0"/>
              </a:rPr>
              <a:t>high standards of business conduct and good governance</a:t>
            </a:r>
          </a:p>
          <a:p>
            <a:pPr marL="285750" indent="-285750">
              <a:buFont typeface="Arial" panose="020B0604020202020204" pitchFamily="34" charset="0"/>
              <a:buChar char="•"/>
            </a:pPr>
            <a:r>
              <a:rPr lang="en-US" b="0" i="0" dirty="0">
                <a:effectLst/>
                <a:latin typeface="Source Sans Pro" panose="020B0503030403020204" pitchFamily="34" charset="0"/>
              </a:rPr>
              <a:t>practical guidance for common compliance challenges</a:t>
            </a:r>
            <a:endParaRPr lang="en-US" dirty="0">
              <a:latin typeface="Source Sans Pro" panose="020B0503030403020204" pitchFamily="34" charset="0"/>
            </a:endParaRPr>
          </a:p>
          <a:p>
            <a:pPr marL="285750" indent="-285750">
              <a:buFont typeface="Arial" panose="020B0604020202020204" pitchFamily="34" charset="0"/>
              <a:buChar char="•"/>
            </a:pPr>
            <a:r>
              <a:rPr lang="en-US" dirty="0">
                <a:latin typeface="Source Sans Pro" panose="020B0503030403020204" pitchFamily="34" charset="0"/>
              </a:rPr>
              <a:t>Retain robust standards</a:t>
            </a:r>
            <a:endParaRPr lang="en-US" dirty="0"/>
          </a:p>
        </p:txBody>
      </p:sp>
      <p:sp>
        <p:nvSpPr>
          <p:cNvPr id="17" name="Callout: Line 16">
            <a:extLst>
              <a:ext uri="{FF2B5EF4-FFF2-40B4-BE49-F238E27FC236}">
                <a16:creationId xmlns:a16="http://schemas.microsoft.com/office/drawing/2014/main" id="{2995114C-8BD0-EF33-21FA-DE230DA6ED7A}"/>
              </a:ext>
            </a:extLst>
          </p:cNvPr>
          <p:cNvSpPr/>
          <p:nvPr/>
        </p:nvSpPr>
        <p:spPr>
          <a:xfrm>
            <a:off x="1" y="550988"/>
            <a:ext cx="3597993" cy="2782971"/>
          </a:xfrm>
          <a:prstGeom prst="borderCallout1">
            <a:avLst>
              <a:gd name="adj1" fmla="val 47355"/>
              <a:gd name="adj2" fmla="val 100387"/>
              <a:gd name="adj3" fmla="val 45569"/>
              <a:gd name="adj4" fmla="val 106599"/>
            </a:avLst>
          </a:prstGeom>
        </p:spPr>
        <p:style>
          <a:lnRef idx="2">
            <a:schemeClr val="dk1"/>
          </a:lnRef>
          <a:fillRef idx="1">
            <a:schemeClr val="lt1"/>
          </a:fillRef>
          <a:effectRef idx="0">
            <a:schemeClr val="dk1"/>
          </a:effectRef>
          <a:fontRef idx="minor">
            <a:schemeClr val="dk1"/>
          </a:fontRef>
        </p:style>
        <p:txBody>
          <a:bodyPr rtlCol="0" anchor="ctr"/>
          <a:lstStyle/>
          <a:p>
            <a:pPr marL="285750" indent="-285750">
              <a:buFont typeface="Arial" panose="020B0604020202020204" pitchFamily="34" charset="0"/>
              <a:buChar char="•"/>
            </a:pPr>
            <a:r>
              <a:rPr lang="en-US" dirty="0"/>
              <a:t>Accommodation and hiring practices ensure everyone at the workplace is heard and cared for,</a:t>
            </a:r>
          </a:p>
          <a:p>
            <a:pPr marL="285750" indent="-285750">
              <a:buFont typeface="Arial" panose="020B0604020202020204" pitchFamily="34" charset="0"/>
              <a:buChar char="•"/>
            </a:pPr>
            <a:r>
              <a:rPr lang="en-US" dirty="0"/>
              <a:t>Applicants know their rights at the hiring process</a:t>
            </a:r>
          </a:p>
          <a:p>
            <a:pPr marL="285750" indent="-285750">
              <a:buFont typeface="Arial" panose="020B0604020202020204" pitchFamily="34" charset="0"/>
              <a:buChar char="•"/>
            </a:pPr>
            <a:r>
              <a:rPr lang="en-US" dirty="0"/>
              <a:t>Ranked top as the Best place to Work in 2021.</a:t>
            </a:r>
          </a:p>
          <a:p>
            <a:pPr marL="285750" indent="-285750">
              <a:buFont typeface="Arial" panose="020B0604020202020204" pitchFamily="34" charset="0"/>
              <a:buChar char="•"/>
            </a:pPr>
            <a:endParaRPr lang="en-US" dirty="0"/>
          </a:p>
        </p:txBody>
      </p:sp>
      <p:sp>
        <p:nvSpPr>
          <p:cNvPr id="18" name="Callout: Line 17">
            <a:extLst>
              <a:ext uri="{FF2B5EF4-FFF2-40B4-BE49-F238E27FC236}">
                <a16:creationId xmlns:a16="http://schemas.microsoft.com/office/drawing/2014/main" id="{2D8BB220-B72F-B8AC-4B9A-013D4E679651}"/>
              </a:ext>
            </a:extLst>
          </p:cNvPr>
          <p:cNvSpPr/>
          <p:nvPr/>
        </p:nvSpPr>
        <p:spPr>
          <a:xfrm>
            <a:off x="8539865" y="5139990"/>
            <a:ext cx="3652132" cy="1705234"/>
          </a:xfrm>
          <a:prstGeom prst="borderCallout1">
            <a:avLst>
              <a:gd name="adj1" fmla="val 44899"/>
              <a:gd name="adj2" fmla="val -1036"/>
              <a:gd name="adj3" fmla="val 39230"/>
              <a:gd name="adj4" fmla="val -32918"/>
            </a:avLst>
          </a:prstGeom>
        </p:spPr>
        <p:style>
          <a:lnRef idx="2">
            <a:schemeClr val="dk1"/>
          </a:lnRef>
          <a:fillRef idx="1">
            <a:schemeClr val="lt1"/>
          </a:fillRef>
          <a:effectRef idx="0">
            <a:schemeClr val="dk1"/>
          </a:effectRef>
          <a:fontRef idx="minor">
            <a:schemeClr val="dk1"/>
          </a:fontRef>
        </p:style>
        <p:txBody>
          <a:bodyPr rtlCol="0" anchor="ctr"/>
          <a:lstStyle/>
          <a:p>
            <a:pPr marL="285750" indent="-285750">
              <a:buFont typeface="Arial" panose="020B0604020202020204" pitchFamily="34" charset="0"/>
              <a:buChar char="•"/>
            </a:pPr>
            <a:r>
              <a:rPr lang="en-US" dirty="0">
                <a:latin typeface="Source Sans Pro" panose="020B0503030403020204" pitchFamily="34" charset="0"/>
              </a:rPr>
              <a:t>Everyone has access to the work place, </a:t>
            </a:r>
          </a:p>
          <a:p>
            <a:pPr marL="285750" indent="-285750">
              <a:buFont typeface="Arial" panose="020B0604020202020204" pitchFamily="34" charset="0"/>
              <a:buChar char="•"/>
            </a:pPr>
            <a:r>
              <a:rPr lang="en-US" dirty="0">
                <a:latin typeface="Source Sans Pro" panose="020B0503030403020204" pitchFamily="34" charset="0"/>
              </a:rPr>
              <a:t>Use of devices,</a:t>
            </a:r>
          </a:p>
          <a:p>
            <a:pPr marL="285750" indent="-285750">
              <a:buFont typeface="Arial" panose="020B0604020202020204" pitchFamily="34" charset="0"/>
              <a:buChar char="•"/>
            </a:pPr>
            <a:r>
              <a:rPr lang="en-US" dirty="0">
                <a:latin typeface="Source Sans Pro" panose="020B0503030403020204" pitchFamily="34" charset="0"/>
              </a:rPr>
              <a:t> And reporting. </a:t>
            </a:r>
          </a:p>
          <a:p>
            <a:pPr marL="285750" indent="-285750">
              <a:buFont typeface="Arial" panose="020B0604020202020204" pitchFamily="34" charset="0"/>
              <a:buChar char="•"/>
            </a:pPr>
            <a:r>
              <a:rPr lang="en-US" dirty="0">
                <a:latin typeface="Source Sans Pro" panose="020B0503030403020204" pitchFamily="34" charset="0"/>
              </a:rPr>
              <a:t>Everyone should have access despite their abilities</a:t>
            </a:r>
          </a:p>
        </p:txBody>
      </p:sp>
    </p:spTree>
    <p:extLst>
      <p:ext uri="{BB962C8B-B14F-4D97-AF65-F5344CB8AC3E}">
        <p14:creationId xmlns:p14="http://schemas.microsoft.com/office/powerpoint/2010/main" val="16898033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A3A6A-8010-3C14-B417-294098AA54E4}"/>
              </a:ext>
            </a:extLst>
          </p:cNvPr>
          <p:cNvSpPr>
            <a:spLocks noGrp="1"/>
          </p:cNvSpPr>
          <p:nvPr>
            <p:ph type="title"/>
          </p:nvPr>
        </p:nvSpPr>
        <p:spPr/>
        <p:txBody>
          <a:bodyPr vert="horz" lIns="91440" tIns="45720" rIns="91440" bIns="45720" rtlCol="0" anchor="ctr">
            <a:normAutofit/>
          </a:bodyPr>
          <a:lstStyle/>
          <a:p>
            <a:pPr algn="ctr"/>
            <a:r>
              <a:rPr lang="en-US" sz="3600" b="1" dirty="0">
                <a:solidFill>
                  <a:srgbClr val="0070C0"/>
                </a:solidFill>
                <a:latin typeface="Arial" panose="020B0604020202020204" pitchFamily="34" charset="0"/>
              </a:rPr>
              <a:t>References </a:t>
            </a:r>
          </a:p>
        </p:txBody>
      </p:sp>
      <p:sp>
        <p:nvSpPr>
          <p:cNvPr id="3" name="Content Placeholder 2">
            <a:extLst>
              <a:ext uri="{FF2B5EF4-FFF2-40B4-BE49-F238E27FC236}">
                <a16:creationId xmlns:a16="http://schemas.microsoft.com/office/drawing/2014/main" id="{7ED6458A-2C72-763C-BDFF-56867C1BCC69}"/>
              </a:ext>
            </a:extLst>
          </p:cNvPr>
          <p:cNvSpPr>
            <a:spLocks noGrp="1"/>
          </p:cNvSpPr>
          <p:nvPr>
            <p:ph idx="1"/>
          </p:nvPr>
        </p:nvSpPr>
        <p:spPr>
          <a:xfrm>
            <a:off x="204952" y="1825624"/>
            <a:ext cx="11987048" cy="5032376"/>
          </a:xfrm>
        </p:spPr>
        <p:txBody>
          <a:bodyPr>
            <a:normAutofit fontScale="77500" lnSpcReduction="20000"/>
          </a:bodyPr>
          <a:lstStyle/>
          <a:p>
            <a:r>
              <a:rPr lang="en-US" dirty="0"/>
              <a:t>LinkedIn Pressroom (2023). LinkedIn Business Highlights from Microsoft’s FY23 Q4 Earnings. Company News</a:t>
            </a:r>
          </a:p>
          <a:p>
            <a:r>
              <a:rPr lang="en-US" dirty="0"/>
              <a:t>Business of Apps (2023). LinkedIn usage and revenue statistics (2023). </a:t>
            </a:r>
            <a:r>
              <a:rPr lang="en-US" dirty="0">
                <a:hlinkClick r:id="rId2"/>
              </a:rPr>
              <a:t>LinkedIn Usage and Revenue Statistics (2023) - Business of Apps</a:t>
            </a:r>
            <a:endParaRPr lang="en-US" dirty="0"/>
          </a:p>
          <a:p>
            <a:r>
              <a:rPr lang="en-US" dirty="0"/>
              <a:t>Statista Market Insights (2023). Online Learning Platforms – Worldwide. </a:t>
            </a:r>
            <a:r>
              <a:rPr lang="en-US" dirty="0">
                <a:hlinkClick r:id="rId3"/>
              </a:rPr>
              <a:t>Online Learning Platforms - Global | Market Forecast (statista.com)</a:t>
            </a:r>
            <a:endParaRPr lang="en-US" dirty="0"/>
          </a:p>
          <a:p>
            <a:r>
              <a:rPr lang="en-US" dirty="0"/>
              <a:t>Hutchinson, A. (2023). LinkedIn Continues to See ‘Record Levels’ of Engagement, Revenue Up 34%. </a:t>
            </a:r>
            <a:r>
              <a:rPr lang="en-US" dirty="0">
                <a:hlinkClick r:id="rId4"/>
              </a:rPr>
              <a:t>LinkedIn Continues to See 'Record Levels' of Engagement, Revenue Up 34% | Social Media Today</a:t>
            </a:r>
            <a:endParaRPr lang="en-US" dirty="0"/>
          </a:p>
          <a:p>
            <a:r>
              <a:rPr lang="en-US" dirty="0"/>
              <a:t>Canales, K (2023). LinkedIn is blocking the Chinese profiles of journalists and researchers over 'prohibited content' not approved by the government. Business Insider Africa</a:t>
            </a:r>
          </a:p>
          <a:p>
            <a:r>
              <a:rPr lang="en-US" dirty="0"/>
              <a:t>Iyengar, R. (2021). LinkedIn is shutting down its China platform because of a ‘challenging operating environment’. CNN Business</a:t>
            </a:r>
          </a:p>
          <a:p>
            <a:r>
              <a:rPr lang="en-US" dirty="0"/>
              <a:t>LinkedIn (2023). Business solutions. </a:t>
            </a:r>
            <a:r>
              <a:rPr lang="en-US" dirty="0">
                <a:hlinkClick r:id="rId5"/>
              </a:rPr>
              <a:t>https://business.linkedin.com/marketing-solutions</a:t>
            </a:r>
            <a:endParaRPr lang="en-US" dirty="0"/>
          </a:p>
          <a:p>
            <a:r>
              <a:rPr lang="en-US" dirty="0"/>
              <a:t>LinkedIn (2023). Talent solutions. </a:t>
            </a:r>
            <a:r>
              <a:rPr lang="en-US" dirty="0">
                <a:hlinkClick r:id="rId6"/>
              </a:rPr>
              <a:t>https://business.linkedin.com/talent-solutions</a:t>
            </a:r>
            <a:endParaRPr lang="en-US" dirty="0"/>
          </a:p>
          <a:p>
            <a:r>
              <a:rPr lang="en-US" dirty="0"/>
              <a:t>LinkedIn (2023). LinkedIn learning solutions: </a:t>
            </a:r>
            <a:r>
              <a:rPr lang="en-US" b="0" i="0" dirty="0">
                <a:effectLst/>
                <a:latin typeface="Source Sans Pro" panose="020B0503030403020204" pitchFamily="34" charset="0"/>
              </a:rPr>
              <a:t>A learning experience built for skill builders. </a:t>
            </a:r>
            <a:r>
              <a:rPr lang="en-US" dirty="0"/>
              <a:t> </a:t>
            </a:r>
          </a:p>
          <a:p>
            <a:r>
              <a:rPr lang="en-US" dirty="0"/>
              <a:t>LinkedIn (2023). Global impact. </a:t>
            </a:r>
            <a:r>
              <a:rPr lang="en-US" dirty="0">
                <a:hlinkClick r:id="rId7"/>
              </a:rPr>
              <a:t>Environmental sustainability I Global Impact (linkedin.com)</a:t>
            </a:r>
            <a:r>
              <a:rPr lang="en-US" dirty="0"/>
              <a:t> </a:t>
            </a:r>
          </a:p>
          <a:p>
            <a:endParaRPr lang="en-US" dirty="0"/>
          </a:p>
          <a:p>
            <a:endParaRPr lang="en-US" dirty="0"/>
          </a:p>
        </p:txBody>
      </p:sp>
    </p:spTree>
    <p:extLst>
      <p:ext uri="{BB962C8B-B14F-4D97-AF65-F5344CB8AC3E}">
        <p14:creationId xmlns:p14="http://schemas.microsoft.com/office/powerpoint/2010/main" val="7811475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556</TotalTime>
  <Words>2421</Words>
  <Application>Microsoft Office PowerPoint</Application>
  <PresentationFormat>Widescreen</PresentationFormat>
  <Paragraphs>274</Paragraphs>
  <Slides>13</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-apple-system</vt:lpstr>
      <vt:lpstr>Arial</vt:lpstr>
      <vt:lpstr>Calibri</vt:lpstr>
      <vt:lpstr>Calibri Light</vt:lpstr>
      <vt:lpstr>Source Sans Pro</vt:lpstr>
      <vt:lpstr>Wingdings</vt:lpstr>
      <vt:lpstr>Office Theme</vt:lpstr>
      <vt:lpstr>Assessment Component 2 Practical Group Presentation-</vt:lpstr>
      <vt:lpstr>PowerPoint Presentation</vt:lpstr>
      <vt:lpstr> LinkedIn company overview</vt:lpstr>
      <vt:lpstr>LinkedIn uses traditional top-down management structure</vt:lpstr>
      <vt:lpstr>Three aspects showing LinkedIn size</vt:lpstr>
      <vt:lpstr>LinkedIn offers four solutions to users  </vt:lpstr>
      <vt:lpstr>Internal analysis of LinkedIn</vt:lpstr>
      <vt:lpstr>External analysis of LinkedIn  </vt:lpstr>
      <vt:lpstr>Understanding larger environment through PESTEL analysis </vt:lpstr>
      <vt:lpstr>LinkedIn benefits from six categories of stakeholders</vt:lpstr>
      <vt:lpstr>LinkedIn upholds four major ethical considerations  </vt:lpstr>
      <vt:lpstr>LinkedIn CRS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george allin</dc:creator>
  <cp:lastModifiedBy>Andreea Tudorache</cp:lastModifiedBy>
  <cp:revision>5</cp:revision>
  <dcterms:created xsi:type="dcterms:W3CDTF">2023-10-10T04:45:00Z</dcterms:created>
  <dcterms:modified xsi:type="dcterms:W3CDTF">2023-11-04T15:32:29Z</dcterms:modified>
</cp:coreProperties>
</file>