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1" r:id="rId5"/>
    <p:sldId id="260" r:id="rId6"/>
    <p:sldId id="263" r:id="rId7"/>
    <p:sldId id="264" r:id="rId8"/>
    <p:sldId id="265" r:id="rId9"/>
    <p:sldId id="269" r:id="rId10"/>
    <p:sldId id="266" r:id="rId11"/>
    <p:sldId id="267" r:id="rId12"/>
    <p:sldId id="268" r:id="rId13"/>
    <p:sldId id="270" r:id="rId14"/>
    <p:sldId id="273" r:id="rId15"/>
    <p:sldId id="272" r:id="rId16"/>
    <p:sldId id="262" r:id="rId17"/>
    <p:sldId id="271" r:id="rId18"/>
    <p:sldId id="259"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napToGrid="0">
      <p:cViewPr varScale="1">
        <p:scale>
          <a:sx n="69" d="100"/>
          <a:sy n="69" d="100"/>
        </p:scale>
        <p:origin x="90" y="13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5B869C-A262-4054-AAEF-768E303B70F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257F4CD-5E9A-4B63-8F8C-B7C4C5DD7A23}">
      <dgm:prSet phldrT="[Text]"/>
      <dgm:spPr/>
      <dgm:t>
        <a:bodyPr/>
        <a:lstStyle/>
        <a:p>
          <a:r>
            <a:rPr lang="en-GB" dirty="0"/>
            <a:t>Historic Movement </a:t>
          </a:r>
        </a:p>
      </dgm:t>
    </dgm:pt>
    <dgm:pt modelId="{86D32560-517E-476E-A0BC-84627996A2B2}" type="parTrans" cxnId="{27AC29C2-6FEA-4A80-9E78-E6C86C37DD57}">
      <dgm:prSet/>
      <dgm:spPr/>
      <dgm:t>
        <a:bodyPr/>
        <a:lstStyle/>
        <a:p>
          <a:endParaRPr lang="en-GB"/>
        </a:p>
      </dgm:t>
    </dgm:pt>
    <dgm:pt modelId="{B617FA2E-8440-4779-A8A6-A64895129628}" type="sibTrans" cxnId="{27AC29C2-6FEA-4A80-9E78-E6C86C37DD57}">
      <dgm:prSet/>
      <dgm:spPr/>
      <dgm:t>
        <a:bodyPr/>
        <a:lstStyle/>
        <a:p>
          <a:endParaRPr lang="en-GB"/>
        </a:p>
      </dgm:t>
    </dgm:pt>
    <dgm:pt modelId="{3F316C16-972E-4818-87B7-7E5FECC28252}">
      <dgm:prSet phldrT="[Text]"/>
      <dgm:spPr/>
      <dgm:t>
        <a:bodyPr/>
        <a:lstStyle/>
        <a:p>
          <a:r>
            <a:rPr lang="en-GB" dirty="0"/>
            <a:t>Culture</a:t>
          </a:r>
        </a:p>
      </dgm:t>
    </dgm:pt>
    <dgm:pt modelId="{DC21BE3B-9006-4AC3-AE73-536F2B81B6FA}" type="parTrans" cxnId="{8BB99DAA-F353-40FF-B8C6-66E839378BDB}">
      <dgm:prSet/>
      <dgm:spPr/>
      <dgm:t>
        <a:bodyPr/>
        <a:lstStyle/>
        <a:p>
          <a:endParaRPr lang="en-GB"/>
        </a:p>
      </dgm:t>
    </dgm:pt>
    <dgm:pt modelId="{0BD45EAB-BACE-445F-A397-7E3EEE273D27}" type="sibTrans" cxnId="{8BB99DAA-F353-40FF-B8C6-66E839378BDB}">
      <dgm:prSet/>
      <dgm:spPr/>
      <dgm:t>
        <a:bodyPr/>
        <a:lstStyle/>
        <a:p>
          <a:endParaRPr lang="en-GB"/>
        </a:p>
      </dgm:t>
    </dgm:pt>
    <dgm:pt modelId="{7CA00509-B585-4D74-9647-D568891596A6}">
      <dgm:prSet phldrT="[Text]"/>
      <dgm:spPr/>
      <dgm:t>
        <a:bodyPr/>
        <a:lstStyle/>
        <a:p>
          <a:r>
            <a:rPr lang="en-GB" dirty="0"/>
            <a:t>Country</a:t>
          </a:r>
        </a:p>
      </dgm:t>
    </dgm:pt>
    <dgm:pt modelId="{227324A9-7A04-4A0F-8CF8-C5DD6EF65163}" type="parTrans" cxnId="{565993E8-728F-4667-8BD3-C734DA65CCF7}">
      <dgm:prSet/>
      <dgm:spPr/>
      <dgm:t>
        <a:bodyPr/>
        <a:lstStyle/>
        <a:p>
          <a:endParaRPr lang="en-GB"/>
        </a:p>
      </dgm:t>
    </dgm:pt>
    <dgm:pt modelId="{C5870A37-EA38-47EE-BCF8-E64DB1473BCE}" type="sibTrans" cxnId="{565993E8-728F-4667-8BD3-C734DA65CCF7}">
      <dgm:prSet/>
      <dgm:spPr/>
      <dgm:t>
        <a:bodyPr/>
        <a:lstStyle/>
        <a:p>
          <a:endParaRPr lang="en-GB"/>
        </a:p>
      </dgm:t>
    </dgm:pt>
    <dgm:pt modelId="{7BADFFF4-0823-4BCA-ADA3-E874D0EAB07C}">
      <dgm:prSet phldrT="[Text]"/>
      <dgm:spPr/>
      <dgm:t>
        <a:bodyPr/>
        <a:lstStyle/>
        <a:p>
          <a:r>
            <a:rPr lang="en-GB" dirty="0"/>
            <a:t>Causes</a:t>
          </a:r>
        </a:p>
      </dgm:t>
    </dgm:pt>
    <dgm:pt modelId="{BD41D8E3-4F67-4F66-AF5D-C9E2F7BB1959}" type="parTrans" cxnId="{C901B986-C064-412E-BF17-DF6845848585}">
      <dgm:prSet/>
      <dgm:spPr/>
      <dgm:t>
        <a:bodyPr/>
        <a:lstStyle/>
        <a:p>
          <a:endParaRPr lang="en-GB"/>
        </a:p>
      </dgm:t>
    </dgm:pt>
    <dgm:pt modelId="{44CCC47D-6339-4422-821F-F4F58E8A09CC}" type="sibTrans" cxnId="{C901B986-C064-412E-BF17-DF6845848585}">
      <dgm:prSet/>
      <dgm:spPr/>
      <dgm:t>
        <a:bodyPr/>
        <a:lstStyle/>
        <a:p>
          <a:endParaRPr lang="en-GB"/>
        </a:p>
      </dgm:t>
    </dgm:pt>
    <dgm:pt modelId="{3FC21904-63B4-41AF-9339-251E44DB3365}">
      <dgm:prSet phldrT="[Text]"/>
      <dgm:spPr/>
      <dgm:t>
        <a:bodyPr/>
        <a:lstStyle/>
        <a:p>
          <a:r>
            <a:rPr lang="en-GB" dirty="0"/>
            <a:t>Goals</a:t>
          </a:r>
        </a:p>
      </dgm:t>
    </dgm:pt>
    <dgm:pt modelId="{C63A2C6E-296C-4A6D-9E36-2338DEDA8061}" type="parTrans" cxnId="{1EA3B3F4-7FD7-475D-915D-BD95BE2394E3}">
      <dgm:prSet/>
      <dgm:spPr/>
      <dgm:t>
        <a:bodyPr/>
        <a:lstStyle/>
        <a:p>
          <a:endParaRPr lang="en-GB"/>
        </a:p>
      </dgm:t>
    </dgm:pt>
    <dgm:pt modelId="{875119B3-3CE3-4D23-96DB-EE0DC4E449B1}" type="sibTrans" cxnId="{1EA3B3F4-7FD7-475D-915D-BD95BE2394E3}">
      <dgm:prSet/>
      <dgm:spPr/>
      <dgm:t>
        <a:bodyPr/>
        <a:lstStyle/>
        <a:p>
          <a:endParaRPr lang="en-GB"/>
        </a:p>
      </dgm:t>
    </dgm:pt>
    <dgm:pt modelId="{218568D4-9FDE-4A95-9D61-D3D3D9156F10}" type="pres">
      <dgm:prSet presAssocID="{0F5B869C-A262-4054-AAEF-768E303B70F6}" presName="diagram" presStyleCnt="0">
        <dgm:presLayoutVars>
          <dgm:dir/>
          <dgm:resizeHandles val="exact"/>
        </dgm:presLayoutVars>
      </dgm:prSet>
      <dgm:spPr/>
    </dgm:pt>
    <dgm:pt modelId="{C2B45DDC-0097-434A-B1EF-77B47D3D0A32}" type="pres">
      <dgm:prSet presAssocID="{3257F4CD-5E9A-4B63-8F8C-B7C4C5DD7A23}" presName="node" presStyleLbl="node1" presStyleIdx="0" presStyleCnt="5">
        <dgm:presLayoutVars>
          <dgm:bulletEnabled val="1"/>
        </dgm:presLayoutVars>
      </dgm:prSet>
      <dgm:spPr/>
    </dgm:pt>
    <dgm:pt modelId="{79634926-96A7-4473-AF15-4F0891C48AE9}" type="pres">
      <dgm:prSet presAssocID="{B617FA2E-8440-4779-A8A6-A64895129628}" presName="sibTrans" presStyleCnt="0"/>
      <dgm:spPr/>
    </dgm:pt>
    <dgm:pt modelId="{5CE7134A-D9AE-4743-ADF3-73649E15B2FF}" type="pres">
      <dgm:prSet presAssocID="{3F316C16-972E-4818-87B7-7E5FECC28252}" presName="node" presStyleLbl="node1" presStyleIdx="1" presStyleCnt="5">
        <dgm:presLayoutVars>
          <dgm:bulletEnabled val="1"/>
        </dgm:presLayoutVars>
      </dgm:prSet>
      <dgm:spPr/>
    </dgm:pt>
    <dgm:pt modelId="{3642CD4A-471F-4734-BC41-052990CF59A0}" type="pres">
      <dgm:prSet presAssocID="{0BD45EAB-BACE-445F-A397-7E3EEE273D27}" presName="sibTrans" presStyleCnt="0"/>
      <dgm:spPr/>
    </dgm:pt>
    <dgm:pt modelId="{D5B3B9BA-F6E5-4ACE-B5F2-08B9976BD4D6}" type="pres">
      <dgm:prSet presAssocID="{7CA00509-B585-4D74-9647-D568891596A6}" presName="node" presStyleLbl="node1" presStyleIdx="2" presStyleCnt="5">
        <dgm:presLayoutVars>
          <dgm:bulletEnabled val="1"/>
        </dgm:presLayoutVars>
      </dgm:prSet>
      <dgm:spPr/>
    </dgm:pt>
    <dgm:pt modelId="{93922358-27EC-41AA-BEED-DC819D279A4C}" type="pres">
      <dgm:prSet presAssocID="{C5870A37-EA38-47EE-BCF8-E64DB1473BCE}" presName="sibTrans" presStyleCnt="0"/>
      <dgm:spPr/>
    </dgm:pt>
    <dgm:pt modelId="{5A6CE5A0-DDF2-48F9-BAB4-0619B0E54FC8}" type="pres">
      <dgm:prSet presAssocID="{7BADFFF4-0823-4BCA-ADA3-E874D0EAB07C}" presName="node" presStyleLbl="node1" presStyleIdx="3" presStyleCnt="5">
        <dgm:presLayoutVars>
          <dgm:bulletEnabled val="1"/>
        </dgm:presLayoutVars>
      </dgm:prSet>
      <dgm:spPr/>
    </dgm:pt>
    <dgm:pt modelId="{53279D9B-2DD3-4FAA-85BA-144E28B7535A}" type="pres">
      <dgm:prSet presAssocID="{44CCC47D-6339-4422-821F-F4F58E8A09CC}" presName="sibTrans" presStyleCnt="0"/>
      <dgm:spPr/>
    </dgm:pt>
    <dgm:pt modelId="{8DCCBB66-4B7E-4E90-9839-83210C732B3B}" type="pres">
      <dgm:prSet presAssocID="{3FC21904-63B4-41AF-9339-251E44DB3365}" presName="node" presStyleLbl="node1" presStyleIdx="4" presStyleCnt="5">
        <dgm:presLayoutVars>
          <dgm:bulletEnabled val="1"/>
        </dgm:presLayoutVars>
      </dgm:prSet>
      <dgm:spPr/>
    </dgm:pt>
  </dgm:ptLst>
  <dgm:cxnLst>
    <dgm:cxn modelId="{13A06B06-00A2-4630-99B3-348DC4BB5F8A}" type="presOf" srcId="{0F5B869C-A262-4054-AAEF-768E303B70F6}" destId="{218568D4-9FDE-4A95-9D61-D3D3D9156F10}" srcOrd="0" destOrd="0" presId="urn:microsoft.com/office/officeart/2005/8/layout/default"/>
    <dgm:cxn modelId="{7B221827-06A0-4F81-9C03-A714992BB4B7}" type="presOf" srcId="{3257F4CD-5E9A-4B63-8F8C-B7C4C5DD7A23}" destId="{C2B45DDC-0097-434A-B1EF-77B47D3D0A32}" srcOrd="0" destOrd="0" presId="urn:microsoft.com/office/officeart/2005/8/layout/default"/>
    <dgm:cxn modelId="{39E84657-E761-4BD1-93F6-4EA5C7C55278}" type="presOf" srcId="{7CA00509-B585-4D74-9647-D568891596A6}" destId="{D5B3B9BA-F6E5-4ACE-B5F2-08B9976BD4D6}" srcOrd="0" destOrd="0" presId="urn:microsoft.com/office/officeart/2005/8/layout/default"/>
    <dgm:cxn modelId="{C901B986-C064-412E-BF17-DF6845848585}" srcId="{0F5B869C-A262-4054-AAEF-768E303B70F6}" destId="{7BADFFF4-0823-4BCA-ADA3-E874D0EAB07C}" srcOrd="3" destOrd="0" parTransId="{BD41D8E3-4F67-4F66-AF5D-C9E2F7BB1959}" sibTransId="{44CCC47D-6339-4422-821F-F4F58E8A09CC}"/>
    <dgm:cxn modelId="{6D3AE79E-2A02-47D2-8F56-32D8603068FA}" type="presOf" srcId="{3FC21904-63B4-41AF-9339-251E44DB3365}" destId="{8DCCBB66-4B7E-4E90-9839-83210C732B3B}" srcOrd="0" destOrd="0" presId="urn:microsoft.com/office/officeart/2005/8/layout/default"/>
    <dgm:cxn modelId="{310A37AA-70D0-4ABA-B6B2-45133E0896EA}" type="presOf" srcId="{3F316C16-972E-4818-87B7-7E5FECC28252}" destId="{5CE7134A-D9AE-4743-ADF3-73649E15B2FF}" srcOrd="0" destOrd="0" presId="urn:microsoft.com/office/officeart/2005/8/layout/default"/>
    <dgm:cxn modelId="{8BB99DAA-F353-40FF-B8C6-66E839378BDB}" srcId="{0F5B869C-A262-4054-AAEF-768E303B70F6}" destId="{3F316C16-972E-4818-87B7-7E5FECC28252}" srcOrd="1" destOrd="0" parTransId="{DC21BE3B-9006-4AC3-AE73-536F2B81B6FA}" sibTransId="{0BD45EAB-BACE-445F-A397-7E3EEE273D27}"/>
    <dgm:cxn modelId="{27AC29C2-6FEA-4A80-9E78-E6C86C37DD57}" srcId="{0F5B869C-A262-4054-AAEF-768E303B70F6}" destId="{3257F4CD-5E9A-4B63-8F8C-B7C4C5DD7A23}" srcOrd="0" destOrd="0" parTransId="{86D32560-517E-476E-A0BC-84627996A2B2}" sibTransId="{B617FA2E-8440-4779-A8A6-A64895129628}"/>
    <dgm:cxn modelId="{A05301E3-E796-407C-9050-374A427016F3}" type="presOf" srcId="{7BADFFF4-0823-4BCA-ADA3-E874D0EAB07C}" destId="{5A6CE5A0-DDF2-48F9-BAB4-0619B0E54FC8}" srcOrd="0" destOrd="0" presId="urn:microsoft.com/office/officeart/2005/8/layout/default"/>
    <dgm:cxn modelId="{565993E8-728F-4667-8BD3-C734DA65CCF7}" srcId="{0F5B869C-A262-4054-AAEF-768E303B70F6}" destId="{7CA00509-B585-4D74-9647-D568891596A6}" srcOrd="2" destOrd="0" parTransId="{227324A9-7A04-4A0F-8CF8-C5DD6EF65163}" sibTransId="{C5870A37-EA38-47EE-BCF8-E64DB1473BCE}"/>
    <dgm:cxn modelId="{1EA3B3F4-7FD7-475D-915D-BD95BE2394E3}" srcId="{0F5B869C-A262-4054-AAEF-768E303B70F6}" destId="{3FC21904-63B4-41AF-9339-251E44DB3365}" srcOrd="4" destOrd="0" parTransId="{C63A2C6E-296C-4A6D-9E36-2338DEDA8061}" sibTransId="{875119B3-3CE3-4D23-96DB-EE0DC4E449B1}"/>
    <dgm:cxn modelId="{E589E842-50AC-49A9-8CEF-CE657218FBF4}" type="presParOf" srcId="{218568D4-9FDE-4A95-9D61-D3D3D9156F10}" destId="{C2B45DDC-0097-434A-B1EF-77B47D3D0A32}" srcOrd="0" destOrd="0" presId="urn:microsoft.com/office/officeart/2005/8/layout/default"/>
    <dgm:cxn modelId="{DF4C04AF-C15D-4808-B72B-7323331DDFD0}" type="presParOf" srcId="{218568D4-9FDE-4A95-9D61-D3D3D9156F10}" destId="{79634926-96A7-4473-AF15-4F0891C48AE9}" srcOrd="1" destOrd="0" presId="urn:microsoft.com/office/officeart/2005/8/layout/default"/>
    <dgm:cxn modelId="{AAD5A1D6-A853-424A-8F92-72EA6B8E5090}" type="presParOf" srcId="{218568D4-9FDE-4A95-9D61-D3D3D9156F10}" destId="{5CE7134A-D9AE-4743-ADF3-73649E15B2FF}" srcOrd="2" destOrd="0" presId="urn:microsoft.com/office/officeart/2005/8/layout/default"/>
    <dgm:cxn modelId="{6C0B3E98-D931-493F-B38E-021333B11BC5}" type="presParOf" srcId="{218568D4-9FDE-4A95-9D61-D3D3D9156F10}" destId="{3642CD4A-471F-4734-BC41-052990CF59A0}" srcOrd="3" destOrd="0" presId="urn:microsoft.com/office/officeart/2005/8/layout/default"/>
    <dgm:cxn modelId="{D5469CAA-2262-410B-8CC6-2696A8CAA681}" type="presParOf" srcId="{218568D4-9FDE-4A95-9D61-D3D3D9156F10}" destId="{D5B3B9BA-F6E5-4ACE-B5F2-08B9976BD4D6}" srcOrd="4" destOrd="0" presId="urn:microsoft.com/office/officeart/2005/8/layout/default"/>
    <dgm:cxn modelId="{EE0169B5-9C0D-4BC6-9F43-CE8E22DA0C89}" type="presParOf" srcId="{218568D4-9FDE-4A95-9D61-D3D3D9156F10}" destId="{93922358-27EC-41AA-BEED-DC819D279A4C}" srcOrd="5" destOrd="0" presId="urn:microsoft.com/office/officeart/2005/8/layout/default"/>
    <dgm:cxn modelId="{B58B6BD6-6119-436F-91C5-E096107F407C}" type="presParOf" srcId="{218568D4-9FDE-4A95-9D61-D3D3D9156F10}" destId="{5A6CE5A0-DDF2-48F9-BAB4-0619B0E54FC8}" srcOrd="6" destOrd="0" presId="urn:microsoft.com/office/officeart/2005/8/layout/default"/>
    <dgm:cxn modelId="{12ED3C69-DBDE-4AD4-AE14-7BD75A8CCD79}" type="presParOf" srcId="{218568D4-9FDE-4A95-9D61-D3D3D9156F10}" destId="{53279D9B-2DD3-4FAA-85BA-144E28B7535A}" srcOrd="7" destOrd="0" presId="urn:microsoft.com/office/officeart/2005/8/layout/default"/>
    <dgm:cxn modelId="{68AB36FC-F440-49B2-A247-639EE6DE8C0D}" type="presParOf" srcId="{218568D4-9FDE-4A95-9D61-D3D3D9156F10}" destId="{8DCCBB66-4B7E-4E90-9839-83210C732B3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2E95E6-08CD-4D7A-ADC3-988191AA0436}"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GB"/>
        </a:p>
      </dgm:t>
    </dgm:pt>
    <dgm:pt modelId="{8248DDEB-9CB6-420F-ABC0-52C30F63F830}">
      <dgm:prSet phldrT="[Text]"/>
      <dgm:spPr/>
      <dgm:t>
        <a:bodyPr/>
        <a:lstStyle/>
        <a:p>
          <a:r>
            <a:rPr lang="en-GB" dirty="0"/>
            <a:t>19</a:t>
          </a:r>
          <a:r>
            <a:rPr lang="en-GB" baseline="30000" dirty="0"/>
            <a:t>th</a:t>
          </a:r>
          <a:r>
            <a:rPr lang="en-GB" dirty="0"/>
            <a:t> and 20</a:t>
          </a:r>
          <a:r>
            <a:rPr lang="en-GB" baseline="30000" dirty="0"/>
            <a:t>th</a:t>
          </a:r>
          <a:r>
            <a:rPr lang="en-GB" dirty="0"/>
            <a:t> Century</a:t>
          </a:r>
        </a:p>
      </dgm:t>
    </dgm:pt>
    <dgm:pt modelId="{7157797B-02C8-4EA5-AB0F-169775C6D2D3}" type="parTrans" cxnId="{754C85EF-64DA-439F-9FBA-C0BDE71B8FE9}">
      <dgm:prSet/>
      <dgm:spPr/>
      <dgm:t>
        <a:bodyPr/>
        <a:lstStyle/>
        <a:p>
          <a:endParaRPr lang="en-GB"/>
        </a:p>
      </dgm:t>
    </dgm:pt>
    <dgm:pt modelId="{72116734-4624-484D-9FEA-2F49B5DD4D41}" type="sibTrans" cxnId="{754C85EF-64DA-439F-9FBA-C0BDE71B8FE9}">
      <dgm:prSet/>
      <dgm:spPr/>
      <dgm:t>
        <a:bodyPr/>
        <a:lstStyle/>
        <a:p>
          <a:endParaRPr lang="en-GB"/>
        </a:p>
      </dgm:t>
    </dgm:pt>
    <dgm:pt modelId="{CEE4C98B-4A34-41BE-8CBF-649FFEEA3D2F}">
      <dgm:prSet phldrT="[Text]"/>
      <dgm:spPr/>
      <dgm:t>
        <a:bodyPr/>
        <a:lstStyle/>
        <a:p>
          <a:r>
            <a:rPr lang="en-GB" dirty="0"/>
            <a:t>Duration of movement</a:t>
          </a:r>
        </a:p>
      </dgm:t>
    </dgm:pt>
    <dgm:pt modelId="{0D877F83-608A-4496-8212-33C49CDCCE16}" type="parTrans" cxnId="{43FA6380-8E72-4BDB-99F4-DB5AAA270D36}">
      <dgm:prSet/>
      <dgm:spPr/>
      <dgm:t>
        <a:bodyPr/>
        <a:lstStyle/>
        <a:p>
          <a:endParaRPr lang="en-GB"/>
        </a:p>
      </dgm:t>
    </dgm:pt>
    <dgm:pt modelId="{94F5C1EA-94A7-417D-9F6C-A951A2198197}" type="sibTrans" cxnId="{43FA6380-8E72-4BDB-99F4-DB5AAA270D36}">
      <dgm:prSet/>
      <dgm:spPr/>
      <dgm:t>
        <a:bodyPr/>
        <a:lstStyle/>
        <a:p>
          <a:endParaRPr lang="en-GB"/>
        </a:p>
      </dgm:t>
    </dgm:pt>
    <dgm:pt modelId="{42F5E24A-6689-4441-A425-5026DE0D5676}">
      <dgm:prSet phldrT="[Text]"/>
      <dgm:spPr/>
      <dgm:t>
        <a:bodyPr/>
        <a:lstStyle/>
        <a:p>
          <a:r>
            <a:rPr lang="en-GB" dirty="0"/>
            <a:t>United Kingdom and USA</a:t>
          </a:r>
        </a:p>
      </dgm:t>
    </dgm:pt>
    <dgm:pt modelId="{52A000EB-7C42-4B24-9BB1-633E8DBD7FBD}" type="parTrans" cxnId="{6A3A5C92-4C53-449E-87CD-AD51864F7834}">
      <dgm:prSet/>
      <dgm:spPr/>
      <dgm:t>
        <a:bodyPr/>
        <a:lstStyle/>
        <a:p>
          <a:endParaRPr lang="en-GB"/>
        </a:p>
      </dgm:t>
    </dgm:pt>
    <dgm:pt modelId="{544BF2A2-FD5F-40C2-B215-5379EC1BF2DC}" type="sibTrans" cxnId="{6A3A5C92-4C53-449E-87CD-AD51864F7834}">
      <dgm:prSet/>
      <dgm:spPr/>
      <dgm:t>
        <a:bodyPr/>
        <a:lstStyle/>
        <a:p>
          <a:endParaRPr lang="en-GB"/>
        </a:p>
      </dgm:t>
    </dgm:pt>
    <dgm:pt modelId="{8B079CF4-C1CD-42DA-B47F-F78A4934869F}">
      <dgm:prSet phldrT="[Text]"/>
      <dgm:spPr/>
      <dgm:t>
        <a:bodyPr/>
        <a:lstStyle/>
        <a:p>
          <a:r>
            <a:rPr lang="en-GB" dirty="0"/>
            <a:t>Equality</a:t>
          </a:r>
        </a:p>
      </dgm:t>
    </dgm:pt>
    <dgm:pt modelId="{99084912-E88F-4C11-934A-AC640C377013}" type="parTrans" cxnId="{6FE6E45A-85AB-44A9-B198-3778568BFAFD}">
      <dgm:prSet/>
      <dgm:spPr/>
      <dgm:t>
        <a:bodyPr/>
        <a:lstStyle/>
        <a:p>
          <a:endParaRPr lang="en-GB"/>
        </a:p>
      </dgm:t>
    </dgm:pt>
    <dgm:pt modelId="{69F7B0D2-D6E5-4B38-97D2-18FB91A59413}" type="sibTrans" cxnId="{6FE6E45A-85AB-44A9-B198-3778568BFAFD}">
      <dgm:prSet/>
      <dgm:spPr/>
      <dgm:t>
        <a:bodyPr/>
        <a:lstStyle/>
        <a:p>
          <a:endParaRPr lang="en-GB"/>
        </a:p>
      </dgm:t>
    </dgm:pt>
    <dgm:pt modelId="{F223E212-9A49-4BB4-9C55-671E0D242E4A}">
      <dgm:prSet phldrT="[Text]"/>
      <dgm:spPr/>
      <dgm:t>
        <a:bodyPr/>
        <a:lstStyle/>
        <a:p>
          <a:r>
            <a:rPr lang="en-GB" dirty="0"/>
            <a:t>At the end of the 19</a:t>
          </a:r>
          <a:r>
            <a:rPr lang="en-GB" baseline="30000" dirty="0"/>
            <a:t>th</a:t>
          </a:r>
          <a:r>
            <a:rPr lang="en-GB" dirty="0"/>
            <a:t> Century</a:t>
          </a:r>
        </a:p>
      </dgm:t>
    </dgm:pt>
    <dgm:pt modelId="{A2F2D14F-BC10-4EA9-87C5-BF6F454B3608}" type="parTrans" cxnId="{A388DF12-E87A-49DE-A66A-31E0ECB39A8B}">
      <dgm:prSet/>
      <dgm:spPr/>
      <dgm:t>
        <a:bodyPr/>
        <a:lstStyle/>
        <a:p>
          <a:endParaRPr lang="en-GB"/>
        </a:p>
      </dgm:t>
    </dgm:pt>
    <dgm:pt modelId="{3EA7E257-816D-47A7-B5B3-F3DDFAE8B4EA}" type="sibTrans" cxnId="{A388DF12-E87A-49DE-A66A-31E0ECB39A8B}">
      <dgm:prSet/>
      <dgm:spPr/>
      <dgm:t>
        <a:bodyPr/>
        <a:lstStyle/>
        <a:p>
          <a:endParaRPr lang="en-GB"/>
        </a:p>
      </dgm:t>
    </dgm:pt>
    <dgm:pt modelId="{BC20E9A4-0985-4E77-B0A8-11B6C1479F14}">
      <dgm:prSet phldrT="[Text]"/>
      <dgm:spPr/>
      <dgm:t>
        <a:bodyPr/>
        <a:lstStyle/>
        <a:p>
          <a:r>
            <a:rPr lang="en-GB" dirty="0"/>
            <a:t>Woman Suffrage</a:t>
          </a:r>
        </a:p>
      </dgm:t>
    </dgm:pt>
    <dgm:pt modelId="{C528FE30-8CBE-4F50-BDA3-DDA239A67D0A}" type="parTrans" cxnId="{59882D52-8F0A-4C9B-A680-BAC6A587DA1F}">
      <dgm:prSet/>
      <dgm:spPr/>
      <dgm:t>
        <a:bodyPr/>
        <a:lstStyle/>
        <a:p>
          <a:endParaRPr lang="en-GB"/>
        </a:p>
      </dgm:t>
    </dgm:pt>
    <dgm:pt modelId="{2C90AEF6-477A-4395-AF87-352EA0AC9FD2}" type="sibTrans" cxnId="{59882D52-8F0A-4C9B-A680-BAC6A587DA1F}">
      <dgm:prSet/>
      <dgm:spPr/>
      <dgm:t>
        <a:bodyPr/>
        <a:lstStyle/>
        <a:p>
          <a:endParaRPr lang="en-GB"/>
        </a:p>
      </dgm:t>
    </dgm:pt>
    <dgm:pt modelId="{1CAD7B9F-4936-4F28-BCEF-CD650B551ABA}">
      <dgm:prSet phldrT="[Text]"/>
      <dgm:spPr/>
      <dgm:t>
        <a:bodyPr/>
        <a:lstStyle/>
        <a:p>
          <a:r>
            <a:rPr lang="en-GB" dirty="0"/>
            <a:t>Marriage </a:t>
          </a:r>
        </a:p>
      </dgm:t>
    </dgm:pt>
    <dgm:pt modelId="{41F38D30-756A-40CB-A9FD-3FB737899ADB}" type="parTrans" cxnId="{99CEE294-C392-44A2-9963-66FBE0535DD5}">
      <dgm:prSet/>
      <dgm:spPr/>
      <dgm:t>
        <a:bodyPr/>
        <a:lstStyle/>
        <a:p>
          <a:endParaRPr lang="en-GB"/>
        </a:p>
      </dgm:t>
    </dgm:pt>
    <dgm:pt modelId="{E3B39DC7-6233-4D10-8F8F-29D6B3F01F8D}" type="sibTrans" cxnId="{99CEE294-C392-44A2-9963-66FBE0535DD5}">
      <dgm:prSet/>
      <dgm:spPr/>
      <dgm:t>
        <a:bodyPr/>
        <a:lstStyle/>
        <a:p>
          <a:endParaRPr lang="en-GB"/>
        </a:p>
      </dgm:t>
    </dgm:pt>
    <dgm:pt modelId="{362F1E6A-B446-49ED-8012-D890A0D9405B}">
      <dgm:prSet phldrT="[Text]"/>
      <dgm:spPr/>
      <dgm:t>
        <a:bodyPr/>
        <a:lstStyle/>
        <a:p>
          <a:r>
            <a:rPr lang="en-GB" dirty="0"/>
            <a:t>Parenting</a:t>
          </a:r>
        </a:p>
      </dgm:t>
    </dgm:pt>
    <dgm:pt modelId="{2A3CDC6D-C80C-4F4F-B237-D91593C43792}" type="parTrans" cxnId="{C4A6394E-CC73-4D1A-A2C1-A32E022ED0C2}">
      <dgm:prSet/>
      <dgm:spPr/>
      <dgm:t>
        <a:bodyPr/>
        <a:lstStyle/>
        <a:p>
          <a:endParaRPr lang="en-GB"/>
        </a:p>
      </dgm:t>
    </dgm:pt>
    <dgm:pt modelId="{B3E16D4D-B0DE-409F-8ED5-61E269CA9647}" type="sibTrans" cxnId="{C4A6394E-CC73-4D1A-A2C1-A32E022ED0C2}">
      <dgm:prSet/>
      <dgm:spPr/>
      <dgm:t>
        <a:bodyPr/>
        <a:lstStyle/>
        <a:p>
          <a:endParaRPr lang="en-GB"/>
        </a:p>
      </dgm:t>
    </dgm:pt>
    <dgm:pt modelId="{EB919959-7FD2-44F3-BB9E-F7BCA8363465}">
      <dgm:prSet phldrT="[Text]"/>
      <dgm:spPr/>
      <dgm:t>
        <a:bodyPr/>
        <a:lstStyle/>
        <a:p>
          <a:r>
            <a:rPr lang="en-GB" dirty="0"/>
            <a:t>Property</a:t>
          </a:r>
        </a:p>
      </dgm:t>
    </dgm:pt>
    <dgm:pt modelId="{3A50A237-7D70-48A0-B864-902BE6FA54AF}" type="parTrans" cxnId="{F31E21F5-BA7E-4F11-B3BD-BCA102ABD4BC}">
      <dgm:prSet/>
      <dgm:spPr/>
      <dgm:t>
        <a:bodyPr/>
        <a:lstStyle/>
        <a:p>
          <a:endParaRPr lang="en-GB"/>
        </a:p>
      </dgm:t>
    </dgm:pt>
    <dgm:pt modelId="{6822185A-5C6E-495F-92FC-7672F15ABE13}" type="sibTrans" cxnId="{F31E21F5-BA7E-4F11-B3BD-BCA102ABD4BC}">
      <dgm:prSet/>
      <dgm:spPr/>
      <dgm:t>
        <a:bodyPr/>
        <a:lstStyle/>
        <a:p>
          <a:endParaRPr lang="en-GB"/>
        </a:p>
      </dgm:t>
    </dgm:pt>
    <dgm:pt modelId="{60DF580F-CD28-4628-B813-B063C43A94FF}">
      <dgm:prSet phldrT="[Text]"/>
      <dgm:spPr/>
      <dgm:t>
        <a:bodyPr/>
        <a:lstStyle/>
        <a:p>
          <a:r>
            <a:rPr lang="en-GB" dirty="0"/>
            <a:t>Political power</a:t>
          </a:r>
        </a:p>
      </dgm:t>
    </dgm:pt>
    <dgm:pt modelId="{81E7A30F-7A4D-4C84-9703-C125DC9CFEC9}" type="parTrans" cxnId="{10358F26-F5E8-470B-A09C-9272380E0D9F}">
      <dgm:prSet/>
      <dgm:spPr/>
      <dgm:t>
        <a:bodyPr/>
        <a:lstStyle/>
        <a:p>
          <a:endParaRPr lang="en-GB"/>
        </a:p>
      </dgm:t>
    </dgm:pt>
    <dgm:pt modelId="{F59F652A-51B9-45AD-AFBE-27E868EF55E2}" type="sibTrans" cxnId="{10358F26-F5E8-470B-A09C-9272380E0D9F}">
      <dgm:prSet/>
      <dgm:spPr/>
      <dgm:t>
        <a:bodyPr/>
        <a:lstStyle/>
        <a:p>
          <a:endParaRPr lang="en-GB"/>
        </a:p>
      </dgm:t>
    </dgm:pt>
    <dgm:pt modelId="{C660AA34-B7B6-4700-8C6C-C9AAE6CD3241}">
      <dgm:prSet phldrT="[Text]"/>
      <dgm:spPr/>
      <dgm:t>
        <a:bodyPr/>
        <a:lstStyle/>
        <a:p>
          <a:r>
            <a:rPr lang="en-GB" dirty="0"/>
            <a:t>Economic Rights</a:t>
          </a:r>
        </a:p>
      </dgm:t>
    </dgm:pt>
    <dgm:pt modelId="{45AD0ADD-013F-4CF9-ADE2-037C2D5AB2B8}" type="parTrans" cxnId="{0D468D53-CA50-4CF3-B9F5-E9FE1E15411E}">
      <dgm:prSet/>
      <dgm:spPr/>
      <dgm:t>
        <a:bodyPr/>
        <a:lstStyle/>
        <a:p>
          <a:endParaRPr lang="en-GB"/>
        </a:p>
      </dgm:t>
    </dgm:pt>
    <dgm:pt modelId="{4B85D6A8-7EA4-4D80-ABB7-EEC09B625474}" type="sibTrans" cxnId="{0D468D53-CA50-4CF3-B9F5-E9FE1E15411E}">
      <dgm:prSet/>
      <dgm:spPr/>
      <dgm:t>
        <a:bodyPr/>
        <a:lstStyle/>
        <a:p>
          <a:endParaRPr lang="en-GB"/>
        </a:p>
      </dgm:t>
    </dgm:pt>
    <dgm:pt modelId="{F207AD4F-EBC4-4034-B136-0DBEBE853355}" type="pres">
      <dgm:prSet presAssocID="{1E2E95E6-08CD-4D7A-ADC3-988191AA0436}" presName="linearFlow" presStyleCnt="0">
        <dgm:presLayoutVars>
          <dgm:dir/>
          <dgm:animLvl val="lvl"/>
          <dgm:resizeHandles val="exact"/>
        </dgm:presLayoutVars>
      </dgm:prSet>
      <dgm:spPr/>
    </dgm:pt>
    <dgm:pt modelId="{749E0438-C2D5-400C-A561-4B0590675B77}" type="pres">
      <dgm:prSet presAssocID="{8248DDEB-9CB6-420F-ABC0-52C30F63F830}" presName="composite" presStyleCnt="0"/>
      <dgm:spPr/>
    </dgm:pt>
    <dgm:pt modelId="{9C814B0D-D390-4BF7-BA6F-C50F4E052ED7}" type="pres">
      <dgm:prSet presAssocID="{8248DDEB-9CB6-420F-ABC0-52C30F63F830}" presName="parTx" presStyleLbl="node1" presStyleIdx="0" presStyleCnt="3">
        <dgm:presLayoutVars>
          <dgm:chMax val="0"/>
          <dgm:chPref val="0"/>
          <dgm:bulletEnabled val="1"/>
        </dgm:presLayoutVars>
      </dgm:prSet>
      <dgm:spPr/>
    </dgm:pt>
    <dgm:pt modelId="{B4DDC010-B247-470A-9DF6-0569F3FA3C5D}" type="pres">
      <dgm:prSet presAssocID="{8248DDEB-9CB6-420F-ABC0-52C30F63F830}" presName="parSh" presStyleLbl="node1" presStyleIdx="0" presStyleCnt="3"/>
      <dgm:spPr/>
    </dgm:pt>
    <dgm:pt modelId="{ADEDE512-BF12-4B3A-AE5F-9135C69E8E7C}" type="pres">
      <dgm:prSet presAssocID="{8248DDEB-9CB6-420F-ABC0-52C30F63F830}" presName="desTx" presStyleLbl="fgAcc1" presStyleIdx="0" presStyleCnt="3">
        <dgm:presLayoutVars>
          <dgm:bulletEnabled val="1"/>
        </dgm:presLayoutVars>
      </dgm:prSet>
      <dgm:spPr/>
    </dgm:pt>
    <dgm:pt modelId="{4B6B7DB0-A330-4380-A505-30136E4CDA48}" type="pres">
      <dgm:prSet presAssocID="{72116734-4624-484D-9FEA-2F49B5DD4D41}" presName="sibTrans" presStyleLbl="sibTrans2D1" presStyleIdx="0" presStyleCnt="2"/>
      <dgm:spPr/>
    </dgm:pt>
    <dgm:pt modelId="{686175D0-8A3B-4608-B96D-85636E2CD5D4}" type="pres">
      <dgm:prSet presAssocID="{72116734-4624-484D-9FEA-2F49B5DD4D41}" presName="connTx" presStyleLbl="sibTrans2D1" presStyleIdx="0" presStyleCnt="2"/>
      <dgm:spPr/>
    </dgm:pt>
    <dgm:pt modelId="{7D1C7690-4943-46C4-8F49-761CC3E0C95C}" type="pres">
      <dgm:prSet presAssocID="{42F5E24A-6689-4441-A425-5026DE0D5676}" presName="composite" presStyleCnt="0"/>
      <dgm:spPr/>
    </dgm:pt>
    <dgm:pt modelId="{968D86B5-B30E-45C4-97A0-4D1945AEC626}" type="pres">
      <dgm:prSet presAssocID="{42F5E24A-6689-4441-A425-5026DE0D5676}" presName="parTx" presStyleLbl="node1" presStyleIdx="0" presStyleCnt="3">
        <dgm:presLayoutVars>
          <dgm:chMax val="0"/>
          <dgm:chPref val="0"/>
          <dgm:bulletEnabled val="1"/>
        </dgm:presLayoutVars>
      </dgm:prSet>
      <dgm:spPr/>
    </dgm:pt>
    <dgm:pt modelId="{9759B10A-41B0-4274-8E61-063B5DB7F918}" type="pres">
      <dgm:prSet presAssocID="{42F5E24A-6689-4441-A425-5026DE0D5676}" presName="parSh" presStyleLbl="node1" presStyleIdx="1" presStyleCnt="3"/>
      <dgm:spPr/>
    </dgm:pt>
    <dgm:pt modelId="{90DA7D63-EFE9-48C0-BA4B-A56481628DED}" type="pres">
      <dgm:prSet presAssocID="{42F5E24A-6689-4441-A425-5026DE0D5676}" presName="desTx" presStyleLbl="fgAcc1" presStyleIdx="1" presStyleCnt="3">
        <dgm:presLayoutVars>
          <dgm:bulletEnabled val="1"/>
        </dgm:presLayoutVars>
      </dgm:prSet>
      <dgm:spPr/>
    </dgm:pt>
    <dgm:pt modelId="{F7A87691-AEF8-4AA1-B895-42251F202784}" type="pres">
      <dgm:prSet presAssocID="{544BF2A2-FD5F-40C2-B215-5379EC1BF2DC}" presName="sibTrans" presStyleLbl="sibTrans2D1" presStyleIdx="1" presStyleCnt="2"/>
      <dgm:spPr/>
    </dgm:pt>
    <dgm:pt modelId="{6C9F68AD-9559-413F-87C7-80AD579EE275}" type="pres">
      <dgm:prSet presAssocID="{544BF2A2-FD5F-40C2-B215-5379EC1BF2DC}" presName="connTx" presStyleLbl="sibTrans2D1" presStyleIdx="1" presStyleCnt="2"/>
      <dgm:spPr/>
    </dgm:pt>
    <dgm:pt modelId="{CB0D680D-3BAC-4D70-AD74-112CCA1FB4C7}" type="pres">
      <dgm:prSet presAssocID="{F223E212-9A49-4BB4-9C55-671E0D242E4A}" presName="composite" presStyleCnt="0"/>
      <dgm:spPr/>
    </dgm:pt>
    <dgm:pt modelId="{3F04BEFF-99A0-4735-B85A-6CB4AFCC9985}" type="pres">
      <dgm:prSet presAssocID="{F223E212-9A49-4BB4-9C55-671E0D242E4A}" presName="parTx" presStyleLbl="node1" presStyleIdx="1" presStyleCnt="3">
        <dgm:presLayoutVars>
          <dgm:chMax val="0"/>
          <dgm:chPref val="0"/>
          <dgm:bulletEnabled val="1"/>
        </dgm:presLayoutVars>
      </dgm:prSet>
      <dgm:spPr/>
    </dgm:pt>
    <dgm:pt modelId="{D3FF632C-E3EB-4D13-8791-9518788D83CF}" type="pres">
      <dgm:prSet presAssocID="{F223E212-9A49-4BB4-9C55-671E0D242E4A}" presName="parSh" presStyleLbl="node1" presStyleIdx="2" presStyleCnt="3"/>
      <dgm:spPr/>
    </dgm:pt>
    <dgm:pt modelId="{4C5902C7-9313-4D9B-81E7-A5DDA0D6A532}" type="pres">
      <dgm:prSet presAssocID="{F223E212-9A49-4BB4-9C55-671E0D242E4A}" presName="desTx" presStyleLbl="fgAcc1" presStyleIdx="2" presStyleCnt="3">
        <dgm:presLayoutVars>
          <dgm:bulletEnabled val="1"/>
        </dgm:presLayoutVars>
      </dgm:prSet>
      <dgm:spPr/>
    </dgm:pt>
  </dgm:ptLst>
  <dgm:cxnLst>
    <dgm:cxn modelId="{A1158A04-B471-4136-A8DD-FAB743B346C7}" type="presOf" srcId="{72116734-4624-484D-9FEA-2F49B5DD4D41}" destId="{686175D0-8A3B-4608-B96D-85636E2CD5D4}" srcOrd="1" destOrd="0" presId="urn:microsoft.com/office/officeart/2005/8/layout/process3"/>
    <dgm:cxn modelId="{630FCA09-6E91-4163-9EF9-C78C435D6608}" type="presOf" srcId="{544BF2A2-FD5F-40C2-B215-5379EC1BF2DC}" destId="{F7A87691-AEF8-4AA1-B895-42251F202784}" srcOrd="0" destOrd="0" presId="urn:microsoft.com/office/officeart/2005/8/layout/process3"/>
    <dgm:cxn modelId="{90EDA10A-FB8D-4F30-948B-DE1E00D8031C}" type="presOf" srcId="{BC20E9A4-0985-4E77-B0A8-11B6C1479F14}" destId="{4C5902C7-9313-4D9B-81E7-A5DDA0D6A532}" srcOrd="0" destOrd="0" presId="urn:microsoft.com/office/officeart/2005/8/layout/process3"/>
    <dgm:cxn modelId="{A388DF12-E87A-49DE-A66A-31E0ECB39A8B}" srcId="{1E2E95E6-08CD-4D7A-ADC3-988191AA0436}" destId="{F223E212-9A49-4BB4-9C55-671E0D242E4A}" srcOrd="2" destOrd="0" parTransId="{A2F2D14F-BC10-4EA9-87C5-BF6F454B3608}" sibTransId="{3EA7E257-816D-47A7-B5B3-F3DDFAE8B4EA}"/>
    <dgm:cxn modelId="{BDAFC321-DD0F-4546-8243-D9850E8E5DD9}" type="presOf" srcId="{8248DDEB-9CB6-420F-ABC0-52C30F63F830}" destId="{9C814B0D-D390-4BF7-BA6F-C50F4E052ED7}" srcOrd="0" destOrd="0" presId="urn:microsoft.com/office/officeart/2005/8/layout/process3"/>
    <dgm:cxn modelId="{E5BB1F26-26EB-4605-8BBF-16484D91603F}" type="presOf" srcId="{C660AA34-B7B6-4700-8C6C-C9AAE6CD3241}" destId="{4C5902C7-9313-4D9B-81E7-A5DDA0D6A532}" srcOrd="0" destOrd="2" presId="urn:microsoft.com/office/officeart/2005/8/layout/process3"/>
    <dgm:cxn modelId="{10358F26-F5E8-470B-A09C-9272380E0D9F}" srcId="{F223E212-9A49-4BB4-9C55-671E0D242E4A}" destId="{60DF580F-CD28-4628-B813-B063C43A94FF}" srcOrd="1" destOrd="0" parTransId="{81E7A30F-7A4D-4C84-9703-C125DC9CFEC9}" sibTransId="{F59F652A-51B9-45AD-AFBE-27E868EF55E2}"/>
    <dgm:cxn modelId="{285CBD41-BFA1-4E16-A32A-060628F477E1}" type="presOf" srcId="{F223E212-9A49-4BB4-9C55-671E0D242E4A}" destId="{D3FF632C-E3EB-4D13-8791-9518788D83CF}" srcOrd="1" destOrd="0" presId="urn:microsoft.com/office/officeart/2005/8/layout/process3"/>
    <dgm:cxn modelId="{2C41A468-3BE1-4DE0-9357-E8801DB6BDAF}" type="presOf" srcId="{362F1E6A-B446-49ED-8012-D890A0D9405B}" destId="{90DA7D63-EFE9-48C0-BA4B-A56481628DED}" srcOrd="0" destOrd="2" presId="urn:microsoft.com/office/officeart/2005/8/layout/process3"/>
    <dgm:cxn modelId="{C4A6394E-CC73-4D1A-A2C1-A32E022ED0C2}" srcId="{42F5E24A-6689-4441-A425-5026DE0D5676}" destId="{362F1E6A-B446-49ED-8012-D890A0D9405B}" srcOrd="2" destOrd="0" parTransId="{2A3CDC6D-C80C-4F4F-B237-D91593C43792}" sibTransId="{B3E16D4D-B0DE-409F-8ED5-61E269CA9647}"/>
    <dgm:cxn modelId="{5C618750-091D-41C8-B37E-C49CB539A0B1}" type="presOf" srcId="{42F5E24A-6689-4441-A425-5026DE0D5676}" destId="{968D86B5-B30E-45C4-97A0-4D1945AEC626}" srcOrd="0" destOrd="0" presId="urn:microsoft.com/office/officeart/2005/8/layout/process3"/>
    <dgm:cxn modelId="{59882D52-8F0A-4C9B-A680-BAC6A587DA1F}" srcId="{F223E212-9A49-4BB4-9C55-671E0D242E4A}" destId="{BC20E9A4-0985-4E77-B0A8-11B6C1479F14}" srcOrd="0" destOrd="0" parTransId="{C528FE30-8CBE-4F50-BDA3-DDA239A67D0A}" sibTransId="{2C90AEF6-477A-4395-AF87-352EA0AC9FD2}"/>
    <dgm:cxn modelId="{0D468D53-CA50-4CF3-B9F5-E9FE1E15411E}" srcId="{F223E212-9A49-4BB4-9C55-671E0D242E4A}" destId="{C660AA34-B7B6-4700-8C6C-C9AAE6CD3241}" srcOrd="2" destOrd="0" parTransId="{45AD0ADD-013F-4CF9-ADE2-037C2D5AB2B8}" sibTransId="{4B85D6A8-7EA4-4D80-ABB7-EEC09B625474}"/>
    <dgm:cxn modelId="{6FE6E45A-85AB-44A9-B198-3778568BFAFD}" srcId="{42F5E24A-6689-4441-A425-5026DE0D5676}" destId="{8B079CF4-C1CD-42DA-B47F-F78A4934869F}" srcOrd="0" destOrd="0" parTransId="{99084912-E88F-4C11-934A-AC640C377013}" sibTransId="{69F7B0D2-D6E5-4B38-97D2-18FB91A59413}"/>
    <dgm:cxn modelId="{12313F7E-9B9B-4008-A75F-EB5F6760A88C}" type="presOf" srcId="{72116734-4624-484D-9FEA-2F49B5DD4D41}" destId="{4B6B7DB0-A330-4380-A505-30136E4CDA48}" srcOrd="0" destOrd="0" presId="urn:microsoft.com/office/officeart/2005/8/layout/process3"/>
    <dgm:cxn modelId="{43FA6380-8E72-4BDB-99F4-DB5AAA270D36}" srcId="{8248DDEB-9CB6-420F-ABC0-52C30F63F830}" destId="{CEE4C98B-4A34-41BE-8CBF-649FFEEA3D2F}" srcOrd="0" destOrd="0" parTransId="{0D877F83-608A-4496-8212-33C49CDCCE16}" sibTransId="{94F5C1EA-94A7-417D-9F6C-A951A2198197}"/>
    <dgm:cxn modelId="{C101E386-F4F5-4B60-9AD0-363EE5FF5529}" type="presOf" srcId="{8248DDEB-9CB6-420F-ABC0-52C30F63F830}" destId="{B4DDC010-B247-470A-9DF6-0569F3FA3C5D}" srcOrd="1" destOrd="0" presId="urn:microsoft.com/office/officeart/2005/8/layout/process3"/>
    <dgm:cxn modelId="{6A3A5C92-4C53-449E-87CD-AD51864F7834}" srcId="{1E2E95E6-08CD-4D7A-ADC3-988191AA0436}" destId="{42F5E24A-6689-4441-A425-5026DE0D5676}" srcOrd="1" destOrd="0" parTransId="{52A000EB-7C42-4B24-9BB1-633E8DBD7FBD}" sibTransId="{544BF2A2-FD5F-40C2-B215-5379EC1BF2DC}"/>
    <dgm:cxn modelId="{99CEE294-C392-44A2-9963-66FBE0535DD5}" srcId="{42F5E24A-6689-4441-A425-5026DE0D5676}" destId="{1CAD7B9F-4936-4F28-BCEF-CD650B551ABA}" srcOrd="1" destOrd="0" parTransId="{41F38D30-756A-40CB-A9FD-3FB737899ADB}" sibTransId="{E3B39DC7-6233-4D10-8F8F-29D6B3F01F8D}"/>
    <dgm:cxn modelId="{AAF9D99B-4250-4AB5-B835-0B698204BF02}" type="presOf" srcId="{544BF2A2-FD5F-40C2-B215-5379EC1BF2DC}" destId="{6C9F68AD-9559-413F-87C7-80AD579EE275}" srcOrd="1" destOrd="0" presId="urn:microsoft.com/office/officeart/2005/8/layout/process3"/>
    <dgm:cxn modelId="{99FE7BB5-0B58-4613-9FE8-07A91A370393}" type="presOf" srcId="{8B079CF4-C1CD-42DA-B47F-F78A4934869F}" destId="{90DA7D63-EFE9-48C0-BA4B-A56481628DED}" srcOrd="0" destOrd="0" presId="urn:microsoft.com/office/officeart/2005/8/layout/process3"/>
    <dgm:cxn modelId="{31E8D1B8-0D9C-469F-9BCA-F87D21004477}" type="presOf" srcId="{1CAD7B9F-4936-4F28-BCEF-CD650B551ABA}" destId="{90DA7D63-EFE9-48C0-BA4B-A56481628DED}" srcOrd="0" destOrd="1" presId="urn:microsoft.com/office/officeart/2005/8/layout/process3"/>
    <dgm:cxn modelId="{902289BF-5F65-47FD-A069-22003F587247}" type="presOf" srcId="{EB919959-7FD2-44F3-BB9E-F7BCA8363465}" destId="{90DA7D63-EFE9-48C0-BA4B-A56481628DED}" srcOrd="0" destOrd="3" presId="urn:microsoft.com/office/officeart/2005/8/layout/process3"/>
    <dgm:cxn modelId="{4B30D5BF-8BD8-47A5-97BA-B7355DECE9EE}" type="presOf" srcId="{42F5E24A-6689-4441-A425-5026DE0D5676}" destId="{9759B10A-41B0-4274-8E61-063B5DB7F918}" srcOrd="1" destOrd="0" presId="urn:microsoft.com/office/officeart/2005/8/layout/process3"/>
    <dgm:cxn modelId="{2EA090E3-B559-4A80-8A3D-7F0F9280D21D}" type="presOf" srcId="{60DF580F-CD28-4628-B813-B063C43A94FF}" destId="{4C5902C7-9313-4D9B-81E7-A5DDA0D6A532}" srcOrd="0" destOrd="1" presId="urn:microsoft.com/office/officeart/2005/8/layout/process3"/>
    <dgm:cxn modelId="{961B5BE8-D37E-4563-BF02-CF5F6E10C571}" type="presOf" srcId="{1E2E95E6-08CD-4D7A-ADC3-988191AA0436}" destId="{F207AD4F-EBC4-4034-B136-0DBEBE853355}" srcOrd="0" destOrd="0" presId="urn:microsoft.com/office/officeart/2005/8/layout/process3"/>
    <dgm:cxn modelId="{754C85EF-64DA-439F-9FBA-C0BDE71B8FE9}" srcId="{1E2E95E6-08CD-4D7A-ADC3-988191AA0436}" destId="{8248DDEB-9CB6-420F-ABC0-52C30F63F830}" srcOrd="0" destOrd="0" parTransId="{7157797B-02C8-4EA5-AB0F-169775C6D2D3}" sibTransId="{72116734-4624-484D-9FEA-2F49B5DD4D41}"/>
    <dgm:cxn modelId="{F31E21F5-BA7E-4F11-B3BD-BCA102ABD4BC}" srcId="{42F5E24A-6689-4441-A425-5026DE0D5676}" destId="{EB919959-7FD2-44F3-BB9E-F7BCA8363465}" srcOrd="3" destOrd="0" parTransId="{3A50A237-7D70-48A0-B864-902BE6FA54AF}" sibTransId="{6822185A-5C6E-495F-92FC-7672F15ABE13}"/>
    <dgm:cxn modelId="{5A0547F6-C0A8-46CF-81AE-13A1AD8356C1}" type="presOf" srcId="{CEE4C98B-4A34-41BE-8CBF-649FFEEA3D2F}" destId="{ADEDE512-BF12-4B3A-AE5F-9135C69E8E7C}" srcOrd="0" destOrd="0" presId="urn:microsoft.com/office/officeart/2005/8/layout/process3"/>
    <dgm:cxn modelId="{3FCCE6FA-6093-4A8C-B5BE-C490EC8A685C}" type="presOf" srcId="{F223E212-9A49-4BB4-9C55-671E0D242E4A}" destId="{3F04BEFF-99A0-4735-B85A-6CB4AFCC9985}" srcOrd="0" destOrd="0" presId="urn:microsoft.com/office/officeart/2005/8/layout/process3"/>
    <dgm:cxn modelId="{FA6A3DAD-5D01-4FEA-AE73-CE1B71D897D4}" type="presParOf" srcId="{F207AD4F-EBC4-4034-B136-0DBEBE853355}" destId="{749E0438-C2D5-400C-A561-4B0590675B77}" srcOrd="0" destOrd="0" presId="urn:microsoft.com/office/officeart/2005/8/layout/process3"/>
    <dgm:cxn modelId="{8A8D707F-10CC-4C15-8D42-959A3D3C35D4}" type="presParOf" srcId="{749E0438-C2D5-400C-A561-4B0590675B77}" destId="{9C814B0D-D390-4BF7-BA6F-C50F4E052ED7}" srcOrd="0" destOrd="0" presId="urn:microsoft.com/office/officeart/2005/8/layout/process3"/>
    <dgm:cxn modelId="{A9EF130E-E068-49FD-B906-D48494616522}" type="presParOf" srcId="{749E0438-C2D5-400C-A561-4B0590675B77}" destId="{B4DDC010-B247-470A-9DF6-0569F3FA3C5D}" srcOrd="1" destOrd="0" presId="urn:microsoft.com/office/officeart/2005/8/layout/process3"/>
    <dgm:cxn modelId="{BC3E3A00-B22B-4714-B715-1A444B5F1EEE}" type="presParOf" srcId="{749E0438-C2D5-400C-A561-4B0590675B77}" destId="{ADEDE512-BF12-4B3A-AE5F-9135C69E8E7C}" srcOrd="2" destOrd="0" presId="urn:microsoft.com/office/officeart/2005/8/layout/process3"/>
    <dgm:cxn modelId="{55A77A16-DBDB-4B38-80E4-69020183A40A}" type="presParOf" srcId="{F207AD4F-EBC4-4034-B136-0DBEBE853355}" destId="{4B6B7DB0-A330-4380-A505-30136E4CDA48}" srcOrd="1" destOrd="0" presId="urn:microsoft.com/office/officeart/2005/8/layout/process3"/>
    <dgm:cxn modelId="{49FF4596-3FA4-4738-9997-454B321EDCA6}" type="presParOf" srcId="{4B6B7DB0-A330-4380-A505-30136E4CDA48}" destId="{686175D0-8A3B-4608-B96D-85636E2CD5D4}" srcOrd="0" destOrd="0" presId="urn:microsoft.com/office/officeart/2005/8/layout/process3"/>
    <dgm:cxn modelId="{CE4521F0-B3A5-4D6C-95AF-4DB69AD0DAD1}" type="presParOf" srcId="{F207AD4F-EBC4-4034-B136-0DBEBE853355}" destId="{7D1C7690-4943-46C4-8F49-761CC3E0C95C}" srcOrd="2" destOrd="0" presId="urn:microsoft.com/office/officeart/2005/8/layout/process3"/>
    <dgm:cxn modelId="{892398C2-75A5-4CE4-93F0-2C33650E9DF2}" type="presParOf" srcId="{7D1C7690-4943-46C4-8F49-761CC3E0C95C}" destId="{968D86B5-B30E-45C4-97A0-4D1945AEC626}" srcOrd="0" destOrd="0" presId="urn:microsoft.com/office/officeart/2005/8/layout/process3"/>
    <dgm:cxn modelId="{8C9B66C4-521B-435D-8970-9FBE416EEDCC}" type="presParOf" srcId="{7D1C7690-4943-46C4-8F49-761CC3E0C95C}" destId="{9759B10A-41B0-4274-8E61-063B5DB7F918}" srcOrd="1" destOrd="0" presId="urn:microsoft.com/office/officeart/2005/8/layout/process3"/>
    <dgm:cxn modelId="{9570E132-A02F-4743-AC6D-88CD697F6C5E}" type="presParOf" srcId="{7D1C7690-4943-46C4-8F49-761CC3E0C95C}" destId="{90DA7D63-EFE9-48C0-BA4B-A56481628DED}" srcOrd="2" destOrd="0" presId="urn:microsoft.com/office/officeart/2005/8/layout/process3"/>
    <dgm:cxn modelId="{937DB132-9D6F-4F71-AF46-C2BBB0F85385}" type="presParOf" srcId="{F207AD4F-EBC4-4034-B136-0DBEBE853355}" destId="{F7A87691-AEF8-4AA1-B895-42251F202784}" srcOrd="3" destOrd="0" presId="urn:microsoft.com/office/officeart/2005/8/layout/process3"/>
    <dgm:cxn modelId="{AF236E8D-36CC-470F-BAB7-F151027AE6D0}" type="presParOf" srcId="{F7A87691-AEF8-4AA1-B895-42251F202784}" destId="{6C9F68AD-9559-413F-87C7-80AD579EE275}" srcOrd="0" destOrd="0" presId="urn:microsoft.com/office/officeart/2005/8/layout/process3"/>
    <dgm:cxn modelId="{53914308-5ACD-424E-8DB8-02B2DB4EB707}" type="presParOf" srcId="{F207AD4F-EBC4-4034-B136-0DBEBE853355}" destId="{CB0D680D-3BAC-4D70-AD74-112CCA1FB4C7}" srcOrd="4" destOrd="0" presId="urn:microsoft.com/office/officeart/2005/8/layout/process3"/>
    <dgm:cxn modelId="{228F4995-310C-43F3-B476-FC28DD19879E}" type="presParOf" srcId="{CB0D680D-3BAC-4D70-AD74-112CCA1FB4C7}" destId="{3F04BEFF-99A0-4735-B85A-6CB4AFCC9985}" srcOrd="0" destOrd="0" presId="urn:microsoft.com/office/officeart/2005/8/layout/process3"/>
    <dgm:cxn modelId="{09F9D52C-7065-4742-94CB-A75D0F733A49}" type="presParOf" srcId="{CB0D680D-3BAC-4D70-AD74-112CCA1FB4C7}" destId="{D3FF632C-E3EB-4D13-8791-9518788D83CF}" srcOrd="1" destOrd="0" presId="urn:microsoft.com/office/officeart/2005/8/layout/process3"/>
    <dgm:cxn modelId="{8AF13396-21E9-4EDC-9E13-6A9C1479A99D}" type="presParOf" srcId="{CB0D680D-3BAC-4D70-AD74-112CCA1FB4C7}" destId="{4C5902C7-9313-4D9B-81E7-A5DDA0D6A532}"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32B8AF-1CF0-4936-8EE9-B849507934BE}"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851BF273-81A1-48C7-AD16-CA51A9752483}">
      <dgm:prSet phldrT="[Text]"/>
      <dgm:spPr/>
      <dgm:t>
        <a:bodyPr/>
        <a:lstStyle/>
        <a:p>
          <a:r>
            <a:rPr lang="en-GB" dirty="0"/>
            <a:t>Liberal Feminism</a:t>
          </a:r>
        </a:p>
      </dgm:t>
    </dgm:pt>
    <dgm:pt modelId="{EBD5A52D-FD1D-40E3-BCB6-080C3E8BB5A9}" type="parTrans" cxnId="{16744011-EE16-42D9-A5BA-E4F3A115A62A}">
      <dgm:prSet/>
      <dgm:spPr/>
      <dgm:t>
        <a:bodyPr/>
        <a:lstStyle/>
        <a:p>
          <a:endParaRPr lang="en-GB"/>
        </a:p>
      </dgm:t>
    </dgm:pt>
    <dgm:pt modelId="{D34A90F1-FF1E-4C40-B0CD-662EC3E4990B}" type="sibTrans" cxnId="{16744011-EE16-42D9-A5BA-E4F3A115A62A}">
      <dgm:prSet/>
      <dgm:spPr/>
      <dgm:t>
        <a:bodyPr/>
        <a:lstStyle/>
        <a:p>
          <a:endParaRPr lang="en-GB"/>
        </a:p>
      </dgm:t>
    </dgm:pt>
    <dgm:pt modelId="{1B5AB078-3BAA-481C-B116-594E506CF289}">
      <dgm:prSet phldrT="[Text]"/>
      <dgm:spPr/>
      <dgm:t>
        <a:bodyPr/>
        <a:lstStyle/>
        <a:p>
          <a:r>
            <a:rPr lang="en-GB" dirty="0"/>
            <a:t>Marxist and Social Feminism</a:t>
          </a:r>
        </a:p>
      </dgm:t>
    </dgm:pt>
    <dgm:pt modelId="{466A1646-D2C1-433A-A495-75238B62CBD6}" type="parTrans" cxnId="{B1E7F3E3-1EF1-46ED-886D-446E3651FA4D}">
      <dgm:prSet/>
      <dgm:spPr/>
      <dgm:t>
        <a:bodyPr/>
        <a:lstStyle/>
        <a:p>
          <a:endParaRPr lang="en-GB"/>
        </a:p>
      </dgm:t>
    </dgm:pt>
    <dgm:pt modelId="{A4DFB3CB-32AB-4E74-B108-A8648D2AFB6E}" type="sibTrans" cxnId="{B1E7F3E3-1EF1-46ED-886D-446E3651FA4D}">
      <dgm:prSet/>
      <dgm:spPr/>
      <dgm:t>
        <a:bodyPr/>
        <a:lstStyle/>
        <a:p>
          <a:endParaRPr lang="en-GB"/>
        </a:p>
      </dgm:t>
    </dgm:pt>
    <dgm:pt modelId="{5EC35A9F-01D0-4A12-93ED-58C4982FE6C5}">
      <dgm:prSet phldrT="[Text]"/>
      <dgm:spPr/>
      <dgm:t>
        <a:bodyPr/>
        <a:lstStyle/>
        <a:p>
          <a:r>
            <a:rPr lang="en-GB" dirty="0"/>
            <a:t>Cultural Feminism</a:t>
          </a:r>
        </a:p>
      </dgm:t>
    </dgm:pt>
    <dgm:pt modelId="{B6BCA1EE-7F3B-42CC-8B6C-1950C0009F3F}" type="parTrans" cxnId="{376504F9-E7DB-4D81-8263-FF2684FD6C9A}">
      <dgm:prSet/>
      <dgm:spPr/>
      <dgm:t>
        <a:bodyPr/>
        <a:lstStyle/>
        <a:p>
          <a:endParaRPr lang="en-GB"/>
        </a:p>
      </dgm:t>
    </dgm:pt>
    <dgm:pt modelId="{66322FE4-976E-4049-A180-2DA06A7639F0}" type="sibTrans" cxnId="{376504F9-E7DB-4D81-8263-FF2684FD6C9A}">
      <dgm:prSet/>
      <dgm:spPr/>
      <dgm:t>
        <a:bodyPr/>
        <a:lstStyle/>
        <a:p>
          <a:endParaRPr lang="en-GB"/>
        </a:p>
      </dgm:t>
    </dgm:pt>
    <dgm:pt modelId="{1C8F449A-47B8-477C-BC41-245264183388}">
      <dgm:prSet phldrT="[Text]"/>
      <dgm:spPr/>
      <dgm:t>
        <a:bodyPr/>
        <a:lstStyle/>
        <a:p>
          <a:r>
            <a:rPr lang="en-GB" dirty="0"/>
            <a:t>Eco Feminism</a:t>
          </a:r>
        </a:p>
      </dgm:t>
    </dgm:pt>
    <dgm:pt modelId="{840AC6FD-2B98-4B55-97A4-C1A2310712CB}" type="parTrans" cxnId="{A3CEE696-9E63-4D9B-8E0F-BDEBF7BA015A}">
      <dgm:prSet/>
      <dgm:spPr/>
      <dgm:t>
        <a:bodyPr/>
        <a:lstStyle/>
        <a:p>
          <a:endParaRPr lang="en-GB"/>
        </a:p>
      </dgm:t>
    </dgm:pt>
    <dgm:pt modelId="{5F099169-484A-47A5-8DBB-465883442172}" type="sibTrans" cxnId="{A3CEE696-9E63-4D9B-8E0F-BDEBF7BA015A}">
      <dgm:prSet/>
      <dgm:spPr/>
      <dgm:t>
        <a:bodyPr/>
        <a:lstStyle/>
        <a:p>
          <a:endParaRPr lang="en-GB"/>
        </a:p>
      </dgm:t>
    </dgm:pt>
    <dgm:pt modelId="{81CF27A4-4C44-46E3-A006-A6F9149FEB5A}">
      <dgm:prSet phldrT="[Text]"/>
      <dgm:spPr/>
      <dgm:t>
        <a:bodyPr/>
        <a:lstStyle/>
        <a:p>
          <a:r>
            <a:rPr lang="en-GB" dirty="0"/>
            <a:t>Radical Feminism</a:t>
          </a:r>
        </a:p>
      </dgm:t>
    </dgm:pt>
    <dgm:pt modelId="{A7B7B42D-F8F9-445B-B8ED-66AA26E0F0D1}" type="parTrans" cxnId="{F00F8E9D-7BD9-4C0F-BEB6-83FDEC0FBEAA}">
      <dgm:prSet/>
      <dgm:spPr/>
      <dgm:t>
        <a:bodyPr/>
        <a:lstStyle/>
        <a:p>
          <a:endParaRPr lang="en-GB"/>
        </a:p>
      </dgm:t>
    </dgm:pt>
    <dgm:pt modelId="{9455F3F9-FCB0-4BAD-96C6-44C49E267315}" type="sibTrans" cxnId="{F00F8E9D-7BD9-4C0F-BEB6-83FDEC0FBEAA}">
      <dgm:prSet/>
      <dgm:spPr/>
      <dgm:t>
        <a:bodyPr/>
        <a:lstStyle/>
        <a:p>
          <a:endParaRPr lang="en-GB"/>
        </a:p>
      </dgm:t>
    </dgm:pt>
    <dgm:pt modelId="{0FDDB1F9-749D-4A9F-83F7-7C628A4FF100}" type="pres">
      <dgm:prSet presAssocID="{0F32B8AF-1CF0-4936-8EE9-B849507934BE}" presName="cycle" presStyleCnt="0">
        <dgm:presLayoutVars>
          <dgm:chMax val="1"/>
          <dgm:dir/>
          <dgm:animLvl val="ctr"/>
          <dgm:resizeHandles val="exact"/>
        </dgm:presLayoutVars>
      </dgm:prSet>
      <dgm:spPr/>
    </dgm:pt>
    <dgm:pt modelId="{85BDF6C5-66A6-44CD-B9BD-1FAD6C8022C4}" type="pres">
      <dgm:prSet presAssocID="{851BF273-81A1-48C7-AD16-CA51A9752483}" presName="centerShape" presStyleLbl="node0" presStyleIdx="0" presStyleCnt="1"/>
      <dgm:spPr/>
    </dgm:pt>
    <dgm:pt modelId="{00B31CDD-9622-43FA-B4A6-4DCE80E62208}" type="pres">
      <dgm:prSet presAssocID="{466A1646-D2C1-433A-A495-75238B62CBD6}" presName="Name9" presStyleLbl="parChTrans1D2" presStyleIdx="0" presStyleCnt="4"/>
      <dgm:spPr/>
    </dgm:pt>
    <dgm:pt modelId="{E6677844-C5AF-4DBF-94B2-FABB278EAF7C}" type="pres">
      <dgm:prSet presAssocID="{466A1646-D2C1-433A-A495-75238B62CBD6}" presName="connTx" presStyleLbl="parChTrans1D2" presStyleIdx="0" presStyleCnt="4"/>
      <dgm:spPr/>
    </dgm:pt>
    <dgm:pt modelId="{12ECDC1E-8945-4068-8ADF-8388AE5197B1}" type="pres">
      <dgm:prSet presAssocID="{1B5AB078-3BAA-481C-B116-594E506CF289}" presName="node" presStyleLbl="node1" presStyleIdx="0" presStyleCnt="4">
        <dgm:presLayoutVars>
          <dgm:bulletEnabled val="1"/>
        </dgm:presLayoutVars>
      </dgm:prSet>
      <dgm:spPr/>
    </dgm:pt>
    <dgm:pt modelId="{0ADDBF87-4281-43C9-9465-CB8015F661CD}" type="pres">
      <dgm:prSet presAssocID="{B6BCA1EE-7F3B-42CC-8B6C-1950C0009F3F}" presName="Name9" presStyleLbl="parChTrans1D2" presStyleIdx="1" presStyleCnt="4"/>
      <dgm:spPr/>
    </dgm:pt>
    <dgm:pt modelId="{F649A8CD-1291-4C99-B3D6-5EDEC619B960}" type="pres">
      <dgm:prSet presAssocID="{B6BCA1EE-7F3B-42CC-8B6C-1950C0009F3F}" presName="connTx" presStyleLbl="parChTrans1D2" presStyleIdx="1" presStyleCnt="4"/>
      <dgm:spPr/>
    </dgm:pt>
    <dgm:pt modelId="{CA6400C7-8123-4958-BAAD-EB02E5BBB32A}" type="pres">
      <dgm:prSet presAssocID="{5EC35A9F-01D0-4A12-93ED-58C4982FE6C5}" presName="node" presStyleLbl="node1" presStyleIdx="1" presStyleCnt="4">
        <dgm:presLayoutVars>
          <dgm:bulletEnabled val="1"/>
        </dgm:presLayoutVars>
      </dgm:prSet>
      <dgm:spPr/>
    </dgm:pt>
    <dgm:pt modelId="{F71DA36F-96F5-4DD8-B74C-158B9C1DBEA5}" type="pres">
      <dgm:prSet presAssocID="{840AC6FD-2B98-4B55-97A4-C1A2310712CB}" presName="Name9" presStyleLbl="parChTrans1D2" presStyleIdx="2" presStyleCnt="4"/>
      <dgm:spPr/>
    </dgm:pt>
    <dgm:pt modelId="{09B86272-3631-4643-B4FB-E16763CE4A53}" type="pres">
      <dgm:prSet presAssocID="{840AC6FD-2B98-4B55-97A4-C1A2310712CB}" presName="connTx" presStyleLbl="parChTrans1D2" presStyleIdx="2" presStyleCnt="4"/>
      <dgm:spPr/>
    </dgm:pt>
    <dgm:pt modelId="{F8D9BFDF-8A29-4C9B-8F75-847C871CF6D1}" type="pres">
      <dgm:prSet presAssocID="{1C8F449A-47B8-477C-BC41-245264183388}" presName="node" presStyleLbl="node1" presStyleIdx="2" presStyleCnt="4">
        <dgm:presLayoutVars>
          <dgm:bulletEnabled val="1"/>
        </dgm:presLayoutVars>
      </dgm:prSet>
      <dgm:spPr/>
    </dgm:pt>
    <dgm:pt modelId="{5CC9FA0F-A5D4-42D9-B1D8-31B030D2C08F}" type="pres">
      <dgm:prSet presAssocID="{A7B7B42D-F8F9-445B-B8ED-66AA26E0F0D1}" presName="Name9" presStyleLbl="parChTrans1D2" presStyleIdx="3" presStyleCnt="4"/>
      <dgm:spPr/>
    </dgm:pt>
    <dgm:pt modelId="{F1EA9CE1-715B-427E-8E42-B071B629A2DC}" type="pres">
      <dgm:prSet presAssocID="{A7B7B42D-F8F9-445B-B8ED-66AA26E0F0D1}" presName="connTx" presStyleLbl="parChTrans1D2" presStyleIdx="3" presStyleCnt="4"/>
      <dgm:spPr/>
    </dgm:pt>
    <dgm:pt modelId="{191E26CA-757E-4A58-A2A5-7F559AC6917F}" type="pres">
      <dgm:prSet presAssocID="{81CF27A4-4C44-46E3-A006-A6F9149FEB5A}" presName="node" presStyleLbl="node1" presStyleIdx="3" presStyleCnt="4">
        <dgm:presLayoutVars>
          <dgm:bulletEnabled val="1"/>
        </dgm:presLayoutVars>
      </dgm:prSet>
      <dgm:spPr/>
    </dgm:pt>
  </dgm:ptLst>
  <dgm:cxnLst>
    <dgm:cxn modelId="{6CA8440C-AB1C-4906-9271-C306599952AA}" type="presOf" srcId="{B6BCA1EE-7F3B-42CC-8B6C-1950C0009F3F}" destId="{F649A8CD-1291-4C99-B3D6-5EDEC619B960}" srcOrd="1" destOrd="0" presId="urn:microsoft.com/office/officeart/2005/8/layout/radial1"/>
    <dgm:cxn modelId="{16744011-EE16-42D9-A5BA-E4F3A115A62A}" srcId="{0F32B8AF-1CF0-4936-8EE9-B849507934BE}" destId="{851BF273-81A1-48C7-AD16-CA51A9752483}" srcOrd="0" destOrd="0" parTransId="{EBD5A52D-FD1D-40E3-BCB6-080C3E8BB5A9}" sibTransId="{D34A90F1-FF1E-4C40-B0CD-662EC3E4990B}"/>
    <dgm:cxn modelId="{DDF35521-944C-4A34-BFD8-3A983FBB9BA8}" type="presOf" srcId="{A7B7B42D-F8F9-445B-B8ED-66AA26E0F0D1}" destId="{F1EA9CE1-715B-427E-8E42-B071B629A2DC}" srcOrd="1" destOrd="0" presId="urn:microsoft.com/office/officeart/2005/8/layout/radial1"/>
    <dgm:cxn modelId="{D31E3F30-704E-4A17-A7B1-3BA11CA23367}" type="presOf" srcId="{5EC35A9F-01D0-4A12-93ED-58C4982FE6C5}" destId="{CA6400C7-8123-4958-BAAD-EB02E5BBB32A}" srcOrd="0" destOrd="0" presId="urn:microsoft.com/office/officeart/2005/8/layout/radial1"/>
    <dgm:cxn modelId="{C24B414E-B37C-4797-A1C8-8065A0672DE6}" type="presOf" srcId="{1B5AB078-3BAA-481C-B116-594E506CF289}" destId="{12ECDC1E-8945-4068-8ADF-8388AE5197B1}" srcOrd="0" destOrd="0" presId="urn:microsoft.com/office/officeart/2005/8/layout/radial1"/>
    <dgm:cxn modelId="{A1A22B51-A5BB-4692-A5BC-F8ED60FC5A17}" type="presOf" srcId="{0F32B8AF-1CF0-4936-8EE9-B849507934BE}" destId="{0FDDB1F9-749D-4A9F-83F7-7C628A4FF100}" srcOrd="0" destOrd="0" presId="urn:microsoft.com/office/officeart/2005/8/layout/radial1"/>
    <dgm:cxn modelId="{2FA44A78-A5A2-4265-BDAD-276D94BEBDB3}" type="presOf" srcId="{466A1646-D2C1-433A-A495-75238B62CBD6}" destId="{E6677844-C5AF-4DBF-94B2-FABB278EAF7C}" srcOrd="1" destOrd="0" presId="urn:microsoft.com/office/officeart/2005/8/layout/radial1"/>
    <dgm:cxn modelId="{05F9E17E-D344-4C2D-83EA-8F5AFA7909CA}" type="presOf" srcId="{840AC6FD-2B98-4B55-97A4-C1A2310712CB}" destId="{F71DA36F-96F5-4DD8-B74C-158B9C1DBEA5}" srcOrd="0" destOrd="0" presId="urn:microsoft.com/office/officeart/2005/8/layout/radial1"/>
    <dgm:cxn modelId="{C82A747F-7A88-43E5-B58F-0BE113A1C71C}" type="presOf" srcId="{840AC6FD-2B98-4B55-97A4-C1A2310712CB}" destId="{09B86272-3631-4643-B4FB-E16763CE4A53}" srcOrd="1" destOrd="0" presId="urn:microsoft.com/office/officeart/2005/8/layout/radial1"/>
    <dgm:cxn modelId="{A3CEE696-9E63-4D9B-8E0F-BDEBF7BA015A}" srcId="{851BF273-81A1-48C7-AD16-CA51A9752483}" destId="{1C8F449A-47B8-477C-BC41-245264183388}" srcOrd="2" destOrd="0" parTransId="{840AC6FD-2B98-4B55-97A4-C1A2310712CB}" sibTransId="{5F099169-484A-47A5-8DBB-465883442172}"/>
    <dgm:cxn modelId="{EBC9779B-3835-4BA0-8CC7-C194210DBB90}" type="presOf" srcId="{81CF27A4-4C44-46E3-A006-A6F9149FEB5A}" destId="{191E26CA-757E-4A58-A2A5-7F559AC6917F}" srcOrd="0" destOrd="0" presId="urn:microsoft.com/office/officeart/2005/8/layout/radial1"/>
    <dgm:cxn modelId="{F00F8E9D-7BD9-4C0F-BEB6-83FDEC0FBEAA}" srcId="{851BF273-81A1-48C7-AD16-CA51A9752483}" destId="{81CF27A4-4C44-46E3-A006-A6F9149FEB5A}" srcOrd="3" destOrd="0" parTransId="{A7B7B42D-F8F9-445B-B8ED-66AA26E0F0D1}" sibTransId="{9455F3F9-FCB0-4BAD-96C6-44C49E267315}"/>
    <dgm:cxn modelId="{D78E1FD8-C5E4-4440-A323-389C657461C4}" type="presOf" srcId="{A7B7B42D-F8F9-445B-B8ED-66AA26E0F0D1}" destId="{5CC9FA0F-A5D4-42D9-B1D8-31B030D2C08F}" srcOrd="0" destOrd="0" presId="urn:microsoft.com/office/officeart/2005/8/layout/radial1"/>
    <dgm:cxn modelId="{1F7E35DC-C5A5-40F5-BB21-1FC22F8212A0}" type="presOf" srcId="{851BF273-81A1-48C7-AD16-CA51A9752483}" destId="{85BDF6C5-66A6-44CD-B9BD-1FAD6C8022C4}" srcOrd="0" destOrd="0" presId="urn:microsoft.com/office/officeart/2005/8/layout/radial1"/>
    <dgm:cxn modelId="{B1E7F3E3-1EF1-46ED-886D-446E3651FA4D}" srcId="{851BF273-81A1-48C7-AD16-CA51A9752483}" destId="{1B5AB078-3BAA-481C-B116-594E506CF289}" srcOrd="0" destOrd="0" parTransId="{466A1646-D2C1-433A-A495-75238B62CBD6}" sibTransId="{A4DFB3CB-32AB-4E74-B108-A8648D2AFB6E}"/>
    <dgm:cxn modelId="{6DA27DEB-E67C-4D51-954A-D4F9A4F8EC82}" type="presOf" srcId="{1C8F449A-47B8-477C-BC41-245264183388}" destId="{F8D9BFDF-8A29-4C9B-8F75-847C871CF6D1}" srcOrd="0" destOrd="0" presId="urn:microsoft.com/office/officeart/2005/8/layout/radial1"/>
    <dgm:cxn modelId="{531C51F4-C44F-4651-887E-23B26261A915}" type="presOf" srcId="{466A1646-D2C1-433A-A495-75238B62CBD6}" destId="{00B31CDD-9622-43FA-B4A6-4DCE80E62208}" srcOrd="0" destOrd="0" presId="urn:microsoft.com/office/officeart/2005/8/layout/radial1"/>
    <dgm:cxn modelId="{7A57D6F7-71D9-4918-9654-4C3B43684FC8}" type="presOf" srcId="{B6BCA1EE-7F3B-42CC-8B6C-1950C0009F3F}" destId="{0ADDBF87-4281-43C9-9465-CB8015F661CD}" srcOrd="0" destOrd="0" presId="urn:microsoft.com/office/officeart/2005/8/layout/radial1"/>
    <dgm:cxn modelId="{376504F9-E7DB-4D81-8263-FF2684FD6C9A}" srcId="{851BF273-81A1-48C7-AD16-CA51A9752483}" destId="{5EC35A9F-01D0-4A12-93ED-58C4982FE6C5}" srcOrd="1" destOrd="0" parTransId="{B6BCA1EE-7F3B-42CC-8B6C-1950C0009F3F}" sibTransId="{66322FE4-976E-4049-A180-2DA06A7639F0}"/>
    <dgm:cxn modelId="{4EB7E055-F0DD-4E5C-A7F3-69C8020041C2}" type="presParOf" srcId="{0FDDB1F9-749D-4A9F-83F7-7C628A4FF100}" destId="{85BDF6C5-66A6-44CD-B9BD-1FAD6C8022C4}" srcOrd="0" destOrd="0" presId="urn:microsoft.com/office/officeart/2005/8/layout/radial1"/>
    <dgm:cxn modelId="{6FCE6CDB-9787-45DC-A543-E2088504C824}" type="presParOf" srcId="{0FDDB1F9-749D-4A9F-83F7-7C628A4FF100}" destId="{00B31CDD-9622-43FA-B4A6-4DCE80E62208}" srcOrd="1" destOrd="0" presId="urn:microsoft.com/office/officeart/2005/8/layout/radial1"/>
    <dgm:cxn modelId="{61726A10-F807-4E50-97B1-7BF4F0D999EB}" type="presParOf" srcId="{00B31CDD-9622-43FA-B4A6-4DCE80E62208}" destId="{E6677844-C5AF-4DBF-94B2-FABB278EAF7C}" srcOrd="0" destOrd="0" presId="urn:microsoft.com/office/officeart/2005/8/layout/radial1"/>
    <dgm:cxn modelId="{A070556A-C3B0-493E-B10A-796BD5250BCB}" type="presParOf" srcId="{0FDDB1F9-749D-4A9F-83F7-7C628A4FF100}" destId="{12ECDC1E-8945-4068-8ADF-8388AE5197B1}" srcOrd="2" destOrd="0" presId="urn:microsoft.com/office/officeart/2005/8/layout/radial1"/>
    <dgm:cxn modelId="{DABDA512-435B-4991-8B8F-AC976FDD9CA4}" type="presParOf" srcId="{0FDDB1F9-749D-4A9F-83F7-7C628A4FF100}" destId="{0ADDBF87-4281-43C9-9465-CB8015F661CD}" srcOrd="3" destOrd="0" presId="urn:microsoft.com/office/officeart/2005/8/layout/radial1"/>
    <dgm:cxn modelId="{B1A96361-5829-46FD-859C-B993B5AD85FB}" type="presParOf" srcId="{0ADDBF87-4281-43C9-9465-CB8015F661CD}" destId="{F649A8CD-1291-4C99-B3D6-5EDEC619B960}" srcOrd="0" destOrd="0" presId="urn:microsoft.com/office/officeart/2005/8/layout/radial1"/>
    <dgm:cxn modelId="{A7336EC1-3FD5-401C-AF1A-C86167E6A63E}" type="presParOf" srcId="{0FDDB1F9-749D-4A9F-83F7-7C628A4FF100}" destId="{CA6400C7-8123-4958-BAAD-EB02E5BBB32A}" srcOrd="4" destOrd="0" presId="urn:microsoft.com/office/officeart/2005/8/layout/radial1"/>
    <dgm:cxn modelId="{C75D8701-B232-4BA1-AC62-482F845CA65B}" type="presParOf" srcId="{0FDDB1F9-749D-4A9F-83F7-7C628A4FF100}" destId="{F71DA36F-96F5-4DD8-B74C-158B9C1DBEA5}" srcOrd="5" destOrd="0" presId="urn:microsoft.com/office/officeart/2005/8/layout/radial1"/>
    <dgm:cxn modelId="{887FA237-41FC-41D2-A51F-415CB59918E7}" type="presParOf" srcId="{F71DA36F-96F5-4DD8-B74C-158B9C1DBEA5}" destId="{09B86272-3631-4643-B4FB-E16763CE4A53}" srcOrd="0" destOrd="0" presId="urn:microsoft.com/office/officeart/2005/8/layout/radial1"/>
    <dgm:cxn modelId="{C4577261-E11D-4269-A7FE-68E6253D0075}" type="presParOf" srcId="{0FDDB1F9-749D-4A9F-83F7-7C628A4FF100}" destId="{F8D9BFDF-8A29-4C9B-8F75-847C871CF6D1}" srcOrd="6" destOrd="0" presId="urn:microsoft.com/office/officeart/2005/8/layout/radial1"/>
    <dgm:cxn modelId="{5C91C561-2744-49EE-BA9D-333563F8E1B1}" type="presParOf" srcId="{0FDDB1F9-749D-4A9F-83F7-7C628A4FF100}" destId="{5CC9FA0F-A5D4-42D9-B1D8-31B030D2C08F}" srcOrd="7" destOrd="0" presId="urn:microsoft.com/office/officeart/2005/8/layout/radial1"/>
    <dgm:cxn modelId="{387F181A-8161-493C-A536-F2898532C944}" type="presParOf" srcId="{5CC9FA0F-A5D4-42D9-B1D8-31B030D2C08F}" destId="{F1EA9CE1-715B-427E-8E42-B071B629A2DC}" srcOrd="0" destOrd="0" presId="urn:microsoft.com/office/officeart/2005/8/layout/radial1"/>
    <dgm:cxn modelId="{A6569B96-BD46-4544-91ED-E7E2691A5475}" type="presParOf" srcId="{0FDDB1F9-749D-4A9F-83F7-7C628A4FF100}" destId="{191E26CA-757E-4A58-A2A5-7F559AC6917F}"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B45DDC-0097-434A-B1EF-77B47D3D0A32}">
      <dsp:nvSpPr>
        <dsp:cNvPr id="0" name=""/>
        <dsp:cNvSpPr/>
      </dsp:nvSpPr>
      <dsp:spPr>
        <a:xfrm>
          <a:off x="0" y="453718"/>
          <a:ext cx="1555749" cy="93345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Historic Movement </a:t>
          </a:r>
        </a:p>
      </dsp:txBody>
      <dsp:txXfrm>
        <a:off x="0" y="453718"/>
        <a:ext cx="1555749" cy="933450"/>
      </dsp:txXfrm>
    </dsp:sp>
    <dsp:sp modelId="{5CE7134A-D9AE-4743-ADF3-73649E15B2FF}">
      <dsp:nvSpPr>
        <dsp:cNvPr id="0" name=""/>
        <dsp:cNvSpPr/>
      </dsp:nvSpPr>
      <dsp:spPr>
        <a:xfrm>
          <a:off x="1711325" y="453718"/>
          <a:ext cx="1555749" cy="93345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Culture</a:t>
          </a:r>
        </a:p>
      </dsp:txBody>
      <dsp:txXfrm>
        <a:off x="1711325" y="453718"/>
        <a:ext cx="1555749" cy="933450"/>
      </dsp:txXfrm>
    </dsp:sp>
    <dsp:sp modelId="{D5B3B9BA-F6E5-4ACE-B5F2-08B9976BD4D6}">
      <dsp:nvSpPr>
        <dsp:cNvPr id="0" name=""/>
        <dsp:cNvSpPr/>
      </dsp:nvSpPr>
      <dsp:spPr>
        <a:xfrm>
          <a:off x="3422650" y="453718"/>
          <a:ext cx="1555749" cy="93345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Country</a:t>
          </a:r>
        </a:p>
      </dsp:txBody>
      <dsp:txXfrm>
        <a:off x="3422650" y="453718"/>
        <a:ext cx="1555749" cy="933450"/>
      </dsp:txXfrm>
    </dsp:sp>
    <dsp:sp modelId="{5A6CE5A0-DDF2-48F9-BAB4-0619B0E54FC8}">
      <dsp:nvSpPr>
        <dsp:cNvPr id="0" name=""/>
        <dsp:cNvSpPr/>
      </dsp:nvSpPr>
      <dsp:spPr>
        <a:xfrm>
          <a:off x="855662" y="1542743"/>
          <a:ext cx="1555749" cy="93345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Causes</a:t>
          </a:r>
        </a:p>
      </dsp:txBody>
      <dsp:txXfrm>
        <a:off x="855662" y="1542743"/>
        <a:ext cx="1555749" cy="933450"/>
      </dsp:txXfrm>
    </dsp:sp>
    <dsp:sp modelId="{8DCCBB66-4B7E-4E90-9839-83210C732B3B}">
      <dsp:nvSpPr>
        <dsp:cNvPr id="0" name=""/>
        <dsp:cNvSpPr/>
      </dsp:nvSpPr>
      <dsp:spPr>
        <a:xfrm>
          <a:off x="2566987" y="1542743"/>
          <a:ext cx="1555749" cy="93345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Goals</a:t>
          </a:r>
        </a:p>
      </dsp:txBody>
      <dsp:txXfrm>
        <a:off x="2566987" y="1542743"/>
        <a:ext cx="1555749" cy="9334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DDC010-B247-470A-9DF6-0569F3FA3C5D}">
      <dsp:nvSpPr>
        <dsp:cNvPr id="0" name=""/>
        <dsp:cNvSpPr/>
      </dsp:nvSpPr>
      <dsp:spPr>
        <a:xfrm>
          <a:off x="4780" y="1059409"/>
          <a:ext cx="2173602" cy="112290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GB" sz="1900" kern="1200" dirty="0"/>
            <a:t>19</a:t>
          </a:r>
          <a:r>
            <a:rPr lang="en-GB" sz="1900" kern="1200" baseline="30000" dirty="0"/>
            <a:t>th</a:t>
          </a:r>
          <a:r>
            <a:rPr lang="en-GB" sz="1900" kern="1200" dirty="0"/>
            <a:t> and 20</a:t>
          </a:r>
          <a:r>
            <a:rPr lang="en-GB" sz="1900" kern="1200" baseline="30000" dirty="0"/>
            <a:t>th</a:t>
          </a:r>
          <a:r>
            <a:rPr lang="en-GB" sz="1900" kern="1200" dirty="0"/>
            <a:t> Century</a:t>
          </a:r>
        </a:p>
      </dsp:txBody>
      <dsp:txXfrm>
        <a:off x="4780" y="1059409"/>
        <a:ext cx="2173602" cy="748600"/>
      </dsp:txXfrm>
    </dsp:sp>
    <dsp:sp modelId="{ADEDE512-BF12-4B3A-AE5F-9135C69E8E7C}">
      <dsp:nvSpPr>
        <dsp:cNvPr id="0" name=""/>
        <dsp:cNvSpPr/>
      </dsp:nvSpPr>
      <dsp:spPr>
        <a:xfrm>
          <a:off x="449976" y="1808010"/>
          <a:ext cx="2173602" cy="2113987"/>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n-GB" sz="1900" kern="1200" dirty="0"/>
            <a:t>Duration of movement</a:t>
          </a:r>
        </a:p>
      </dsp:txBody>
      <dsp:txXfrm>
        <a:off x="511893" y="1869927"/>
        <a:ext cx="2049768" cy="1990153"/>
      </dsp:txXfrm>
    </dsp:sp>
    <dsp:sp modelId="{4B6B7DB0-A330-4380-A505-30136E4CDA48}">
      <dsp:nvSpPr>
        <dsp:cNvPr id="0" name=""/>
        <dsp:cNvSpPr/>
      </dsp:nvSpPr>
      <dsp:spPr>
        <a:xfrm>
          <a:off x="2507892" y="1163128"/>
          <a:ext cx="698561" cy="54116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2507892" y="1271361"/>
        <a:ext cx="536212" cy="324698"/>
      </dsp:txXfrm>
    </dsp:sp>
    <dsp:sp modelId="{9759B10A-41B0-4274-8E61-063B5DB7F918}">
      <dsp:nvSpPr>
        <dsp:cNvPr id="0" name=""/>
        <dsp:cNvSpPr/>
      </dsp:nvSpPr>
      <dsp:spPr>
        <a:xfrm>
          <a:off x="3496423" y="1059409"/>
          <a:ext cx="2173602" cy="112290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GB" sz="1900" kern="1200" dirty="0"/>
            <a:t>United Kingdom and USA</a:t>
          </a:r>
        </a:p>
      </dsp:txBody>
      <dsp:txXfrm>
        <a:off x="3496423" y="1059409"/>
        <a:ext cx="2173602" cy="748600"/>
      </dsp:txXfrm>
    </dsp:sp>
    <dsp:sp modelId="{90DA7D63-EFE9-48C0-BA4B-A56481628DED}">
      <dsp:nvSpPr>
        <dsp:cNvPr id="0" name=""/>
        <dsp:cNvSpPr/>
      </dsp:nvSpPr>
      <dsp:spPr>
        <a:xfrm>
          <a:off x="3941619" y="1808010"/>
          <a:ext cx="2173602" cy="2113987"/>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n-GB" sz="1900" kern="1200" dirty="0"/>
            <a:t>Equality</a:t>
          </a:r>
        </a:p>
        <a:p>
          <a:pPr marL="171450" lvl="1" indent="-171450" algn="l" defTabSz="844550">
            <a:lnSpc>
              <a:spcPct val="90000"/>
            </a:lnSpc>
            <a:spcBef>
              <a:spcPct val="0"/>
            </a:spcBef>
            <a:spcAft>
              <a:spcPct val="15000"/>
            </a:spcAft>
            <a:buChar char="•"/>
          </a:pPr>
          <a:r>
            <a:rPr lang="en-GB" sz="1900" kern="1200" dirty="0"/>
            <a:t>Marriage </a:t>
          </a:r>
        </a:p>
        <a:p>
          <a:pPr marL="171450" lvl="1" indent="-171450" algn="l" defTabSz="844550">
            <a:lnSpc>
              <a:spcPct val="90000"/>
            </a:lnSpc>
            <a:spcBef>
              <a:spcPct val="0"/>
            </a:spcBef>
            <a:spcAft>
              <a:spcPct val="15000"/>
            </a:spcAft>
            <a:buChar char="•"/>
          </a:pPr>
          <a:r>
            <a:rPr lang="en-GB" sz="1900" kern="1200" dirty="0"/>
            <a:t>Parenting</a:t>
          </a:r>
        </a:p>
        <a:p>
          <a:pPr marL="171450" lvl="1" indent="-171450" algn="l" defTabSz="844550">
            <a:lnSpc>
              <a:spcPct val="90000"/>
            </a:lnSpc>
            <a:spcBef>
              <a:spcPct val="0"/>
            </a:spcBef>
            <a:spcAft>
              <a:spcPct val="15000"/>
            </a:spcAft>
            <a:buChar char="•"/>
          </a:pPr>
          <a:r>
            <a:rPr lang="en-GB" sz="1900" kern="1200" dirty="0"/>
            <a:t>Property</a:t>
          </a:r>
        </a:p>
      </dsp:txBody>
      <dsp:txXfrm>
        <a:off x="4003536" y="1869927"/>
        <a:ext cx="2049768" cy="1990153"/>
      </dsp:txXfrm>
    </dsp:sp>
    <dsp:sp modelId="{F7A87691-AEF8-4AA1-B895-42251F202784}">
      <dsp:nvSpPr>
        <dsp:cNvPr id="0" name=""/>
        <dsp:cNvSpPr/>
      </dsp:nvSpPr>
      <dsp:spPr>
        <a:xfrm>
          <a:off x="5999536" y="1163128"/>
          <a:ext cx="698561" cy="54116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5999536" y="1271361"/>
        <a:ext cx="536212" cy="324698"/>
      </dsp:txXfrm>
    </dsp:sp>
    <dsp:sp modelId="{D3FF632C-E3EB-4D13-8791-9518788D83CF}">
      <dsp:nvSpPr>
        <dsp:cNvPr id="0" name=""/>
        <dsp:cNvSpPr/>
      </dsp:nvSpPr>
      <dsp:spPr>
        <a:xfrm>
          <a:off x="6988066" y="1059409"/>
          <a:ext cx="2173602" cy="112290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GB" sz="1900" kern="1200" dirty="0"/>
            <a:t>At the end of the 19</a:t>
          </a:r>
          <a:r>
            <a:rPr lang="en-GB" sz="1900" kern="1200" baseline="30000" dirty="0"/>
            <a:t>th</a:t>
          </a:r>
          <a:r>
            <a:rPr lang="en-GB" sz="1900" kern="1200" dirty="0"/>
            <a:t> Century</a:t>
          </a:r>
        </a:p>
      </dsp:txBody>
      <dsp:txXfrm>
        <a:off x="6988066" y="1059409"/>
        <a:ext cx="2173602" cy="748600"/>
      </dsp:txXfrm>
    </dsp:sp>
    <dsp:sp modelId="{4C5902C7-9313-4D9B-81E7-A5DDA0D6A532}">
      <dsp:nvSpPr>
        <dsp:cNvPr id="0" name=""/>
        <dsp:cNvSpPr/>
      </dsp:nvSpPr>
      <dsp:spPr>
        <a:xfrm>
          <a:off x="7433262" y="1808010"/>
          <a:ext cx="2173602" cy="2113987"/>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n-GB" sz="1900" kern="1200" dirty="0"/>
            <a:t>Woman Suffrage</a:t>
          </a:r>
        </a:p>
        <a:p>
          <a:pPr marL="171450" lvl="1" indent="-171450" algn="l" defTabSz="844550">
            <a:lnSpc>
              <a:spcPct val="90000"/>
            </a:lnSpc>
            <a:spcBef>
              <a:spcPct val="0"/>
            </a:spcBef>
            <a:spcAft>
              <a:spcPct val="15000"/>
            </a:spcAft>
            <a:buChar char="•"/>
          </a:pPr>
          <a:r>
            <a:rPr lang="en-GB" sz="1900" kern="1200" dirty="0"/>
            <a:t>Political power</a:t>
          </a:r>
        </a:p>
        <a:p>
          <a:pPr marL="171450" lvl="1" indent="-171450" algn="l" defTabSz="844550">
            <a:lnSpc>
              <a:spcPct val="90000"/>
            </a:lnSpc>
            <a:spcBef>
              <a:spcPct val="0"/>
            </a:spcBef>
            <a:spcAft>
              <a:spcPct val="15000"/>
            </a:spcAft>
            <a:buChar char="•"/>
          </a:pPr>
          <a:r>
            <a:rPr lang="en-GB" sz="1900" kern="1200" dirty="0"/>
            <a:t>Economic Rights</a:t>
          </a:r>
        </a:p>
      </dsp:txBody>
      <dsp:txXfrm>
        <a:off x="7495179" y="1869927"/>
        <a:ext cx="2049768" cy="19901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BDF6C5-66A6-44CD-B9BD-1FAD6C8022C4}">
      <dsp:nvSpPr>
        <dsp:cNvPr id="0" name=""/>
        <dsp:cNvSpPr/>
      </dsp:nvSpPr>
      <dsp:spPr>
        <a:xfrm>
          <a:off x="5195491" y="1781488"/>
          <a:ext cx="1354262" cy="1354262"/>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Liberal Feminism</a:t>
          </a:r>
        </a:p>
      </dsp:txBody>
      <dsp:txXfrm>
        <a:off x="5393818" y="1979815"/>
        <a:ext cx="957608" cy="957608"/>
      </dsp:txXfrm>
    </dsp:sp>
    <dsp:sp modelId="{00B31CDD-9622-43FA-B4A6-4DCE80E62208}">
      <dsp:nvSpPr>
        <dsp:cNvPr id="0" name=""/>
        <dsp:cNvSpPr/>
      </dsp:nvSpPr>
      <dsp:spPr>
        <a:xfrm rot="16200000">
          <a:off x="5667976" y="1566465"/>
          <a:ext cx="409291" cy="20754"/>
        </a:xfrm>
        <a:custGeom>
          <a:avLst/>
          <a:gdLst/>
          <a:ahLst/>
          <a:cxnLst/>
          <a:rect l="0" t="0" r="0" b="0"/>
          <a:pathLst>
            <a:path>
              <a:moveTo>
                <a:pt x="0" y="10377"/>
              </a:moveTo>
              <a:lnTo>
                <a:pt x="409291" y="10377"/>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862390" y="1566610"/>
        <a:ext cx="20464" cy="20464"/>
      </dsp:txXfrm>
    </dsp:sp>
    <dsp:sp modelId="{12ECDC1E-8945-4068-8ADF-8388AE5197B1}">
      <dsp:nvSpPr>
        <dsp:cNvPr id="0" name=""/>
        <dsp:cNvSpPr/>
      </dsp:nvSpPr>
      <dsp:spPr>
        <a:xfrm>
          <a:off x="5195491" y="17934"/>
          <a:ext cx="1354262" cy="1354262"/>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Marxist and Social Feminism</a:t>
          </a:r>
        </a:p>
      </dsp:txBody>
      <dsp:txXfrm>
        <a:off x="5393818" y="216261"/>
        <a:ext cx="957608" cy="957608"/>
      </dsp:txXfrm>
    </dsp:sp>
    <dsp:sp modelId="{0ADDBF87-4281-43C9-9465-CB8015F661CD}">
      <dsp:nvSpPr>
        <dsp:cNvPr id="0" name=""/>
        <dsp:cNvSpPr/>
      </dsp:nvSpPr>
      <dsp:spPr>
        <a:xfrm>
          <a:off x="6549753" y="2448242"/>
          <a:ext cx="409291" cy="20754"/>
        </a:xfrm>
        <a:custGeom>
          <a:avLst/>
          <a:gdLst/>
          <a:ahLst/>
          <a:cxnLst/>
          <a:rect l="0" t="0" r="0" b="0"/>
          <a:pathLst>
            <a:path>
              <a:moveTo>
                <a:pt x="0" y="10377"/>
              </a:moveTo>
              <a:lnTo>
                <a:pt x="409291" y="10377"/>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44167" y="2448387"/>
        <a:ext cx="20464" cy="20464"/>
      </dsp:txXfrm>
    </dsp:sp>
    <dsp:sp modelId="{CA6400C7-8123-4958-BAAD-EB02E5BBB32A}">
      <dsp:nvSpPr>
        <dsp:cNvPr id="0" name=""/>
        <dsp:cNvSpPr/>
      </dsp:nvSpPr>
      <dsp:spPr>
        <a:xfrm>
          <a:off x="6959045" y="1781488"/>
          <a:ext cx="1354262" cy="1354262"/>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Cultural Feminism</a:t>
          </a:r>
        </a:p>
      </dsp:txBody>
      <dsp:txXfrm>
        <a:off x="7157372" y="1979815"/>
        <a:ext cx="957608" cy="957608"/>
      </dsp:txXfrm>
    </dsp:sp>
    <dsp:sp modelId="{F71DA36F-96F5-4DD8-B74C-158B9C1DBEA5}">
      <dsp:nvSpPr>
        <dsp:cNvPr id="0" name=""/>
        <dsp:cNvSpPr/>
      </dsp:nvSpPr>
      <dsp:spPr>
        <a:xfrm rot="5400000">
          <a:off x="5667976" y="3330019"/>
          <a:ext cx="409291" cy="20754"/>
        </a:xfrm>
        <a:custGeom>
          <a:avLst/>
          <a:gdLst/>
          <a:ahLst/>
          <a:cxnLst/>
          <a:rect l="0" t="0" r="0" b="0"/>
          <a:pathLst>
            <a:path>
              <a:moveTo>
                <a:pt x="0" y="10377"/>
              </a:moveTo>
              <a:lnTo>
                <a:pt x="409291" y="10377"/>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862390" y="3330164"/>
        <a:ext cx="20464" cy="20464"/>
      </dsp:txXfrm>
    </dsp:sp>
    <dsp:sp modelId="{F8D9BFDF-8A29-4C9B-8F75-847C871CF6D1}">
      <dsp:nvSpPr>
        <dsp:cNvPr id="0" name=""/>
        <dsp:cNvSpPr/>
      </dsp:nvSpPr>
      <dsp:spPr>
        <a:xfrm>
          <a:off x="5195491" y="3545042"/>
          <a:ext cx="1354262" cy="1354262"/>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Eco Feminism</a:t>
          </a:r>
        </a:p>
      </dsp:txBody>
      <dsp:txXfrm>
        <a:off x="5393818" y="3743369"/>
        <a:ext cx="957608" cy="957608"/>
      </dsp:txXfrm>
    </dsp:sp>
    <dsp:sp modelId="{5CC9FA0F-A5D4-42D9-B1D8-31B030D2C08F}">
      <dsp:nvSpPr>
        <dsp:cNvPr id="0" name=""/>
        <dsp:cNvSpPr/>
      </dsp:nvSpPr>
      <dsp:spPr>
        <a:xfrm rot="10800000">
          <a:off x="4786199" y="2448242"/>
          <a:ext cx="409291" cy="20754"/>
        </a:xfrm>
        <a:custGeom>
          <a:avLst/>
          <a:gdLst/>
          <a:ahLst/>
          <a:cxnLst/>
          <a:rect l="0" t="0" r="0" b="0"/>
          <a:pathLst>
            <a:path>
              <a:moveTo>
                <a:pt x="0" y="10377"/>
              </a:moveTo>
              <a:lnTo>
                <a:pt x="409291" y="10377"/>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980613" y="2448387"/>
        <a:ext cx="20464" cy="20464"/>
      </dsp:txXfrm>
    </dsp:sp>
    <dsp:sp modelId="{191E26CA-757E-4A58-A2A5-7F559AC6917F}">
      <dsp:nvSpPr>
        <dsp:cNvPr id="0" name=""/>
        <dsp:cNvSpPr/>
      </dsp:nvSpPr>
      <dsp:spPr>
        <a:xfrm>
          <a:off x="3431937" y="1781488"/>
          <a:ext cx="1354262" cy="1354262"/>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Radical Feminism</a:t>
          </a:r>
        </a:p>
      </dsp:txBody>
      <dsp:txXfrm>
        <a:off x="3630264" y="1979815"/>
        <a:ext cx="957608" cy="95760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everydayfeminism.com/2015/01/why-our-feminism-must-be-intersectiona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A00A0-6BC0-4757-BBB6-F4181F2F2800}"/>
              </a:ext>
            </a:extLst>
          </p:cNvPr>
          <p:cNvSpPr>
            <a:spLocks noGrp="1"/>
          </p:cNvSpPr>
          <p:nvPr>
            <p:ph type="ctrTitle"/>
          </p:nvPr>
        </p:nvSpPr>
        <p:spPr>
          <a:xfrm>
            <a:off x="1964717" y="3952323"/>
            <a:ext cx="8915399" cy="1292059"/>
          </a:xfrm>
        </p:spPr>
        <p:txBody>
          <a:bodyPr>
            <a:normAutofit/>
          </a:bodyPr>
          <a:lstStyle/>
          <a:p>
            <a:pPr algn="ctr"/>
            <a:r>
              <a:rPr lang="en-GB" dirty="0"/>
              <a:t>Feminism </a:t>
            </a:r>
          </a:p>
        </p:txBody>
      </p:sp>
      <p:sp>
        <p:nvSpPr>
          <p:cNvPr id="3" name="Subtitle 2">
            <a:extLst>
              <a:ext uri="{FF2B5EF4-FFF2-40B4-BE49-F238E27FC236}">
                <a16:creationId xmlns:a16="http://schemas.microsoft.com/office/drawing/2014/main" id="{FD140310-99F9-4A0E-A60A-DF4061DD38A5}"/>
              </a:ext>
            </a:extLst>
          </p:cNvPr>
          <p:cNvSpPr>
            <a:spLocks noGrp="1"/>
          </p:cNvSpPr>
          <p:nvPr>
            <p:ph type="subTitle" idx="1"/>
          </p:nvPr>
        </p:nvSpPr>
        <p:spPr>
          <a:xfrm>
            <a:off x="1964718" y="5244382"/>
            <a:ext cx="8915399" cy="646028"/>
          </a:xfrm>
        </p:spPr>
        <p:txBody>
          <a:bodyPr>
            <a:noAutofit/>
          </a:bodyPr>
          <a:lstStyle/>
          <a:p>
            <a:pPr algn="ctr"/>
            <a:r>
              <a:rPr lang="en-GB" sz="3200" dirty="0"/>
              <a:t>Autumn Gale </a:t>
            </a:r>
          </a:p>
          <a:p>
            <a:pPr algn="ctr"/>
            <a:r>
              <a:rPr lang="en-GB" sz="3200" dirty="0"/>
              <a:t>1811212</a:t>
            </a:r>
          </a:p>
        </p:txBody>
      </p:sp>
      <p:pic>
        <p:nvPicPr>
          <p:cNvPr id="1026" name="Picture 2" descr="See the source image">
            <a:extLst>
              <a:ext uri="{FF2B5EF4-FFF2-40B4-BE49-F238E27FC236}">
                <a16:creationId xmlns:a16="http://schemas.microsoft.com/office/drawing/2014/main" id="{62EEDB86-08A3-4321-A0A4-211DC8A3C9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1176" y="390336"/>
            <a:ext cx="5067214" cy="3743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3A43D2-C97E-4264-B154-907D08AC7A94}"/>
              </a:ext>
            </a:extLst>
          </p:cNvPr>
          <p:cNvSpPr txBox="1"/>
          <p:nvPr/>
        </p:nvSpPr>
        <p:spPr>
          <a:xfrm>
            <a:off x="3689074" y="4133836"/>
            <a:ext cx="2663687" cy="246221"/>
          </a:xfrm>
          <a:prstGeom prst="rect">
            <a:avLst/>
          </a:prstGeom>
          <a:noFill/>
        </p:spPr>
        <p:txBody>
          <a:bodyPr wrap="square" rtlCol="0">
            <a:spAutoFit/>
          </a:bodyPr>
          <a:lstStyle/>
          <a:p>
            <a:r>
              <a:rPr lang="en-GB" sz="1000" dirty="0"/>
              <a:t>Image 1: (VAL3NTEA, no date)</a:t>
            </a:r>
          </a:p>
        </p:txBody>
      </p:sp>
    </p:spTree>
    <p:extLst>
      <p:ext uri="{BB962C8B-B14F-4D97-AF65-F5344CB8AC3E}">
        <p14:creationId xmlns:p14="http://schemas.microsoft.com/office/powerpoint/2010/main" val="865540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2640E-4557-400A-827F-845B9EA65EAA}"/>
              </a:ext>
            </a:extLst>
          </p:cNvPr>
          <p:cNvSpPr>
            <a:spLocks noGrp="1"/>
          </p:cNvSpPr>
          <p:nvPr>
            <p:ph type="title"/>
          </p:nvPr>
        </p:nvSpPr>
        <p:spPr/>
        <p:txBody>
          <a:bodyPr/>
          <a:lstStyle/>
          <a:p>
            <a:r>
              <a:rPr lang="en-GB" dirty="0"/>
              <a:t>Contents </a:t>
            </a:r>
          </a:p>
        </p:txBody>
      </p:sp>
      <p:sp>
        <p:nvSpPr>
          <p:cNvPr id="3" name="Content Placeholder 2">
            <a:extLst>
              <a:ext uri="{FF2B5EF4-FFF2-40B4-BE49-F238E27FC236}">
                <a16:creationId xmlns:a16="http://schemas.microsoft.com/office/drawing/2014/main" id="{1FFA15F1-A0C2-4298-BC91-5866774ECB10}"/>
              </a:ext>
            </a:extLst>
          </p:cNvPr>
          <p:cNvSpPr>
            <a:spLocks noGrp="1"/>
          </p:cNvSpPr>
          <p:nvPr>
            <p:ph idx="1"/>
          </p:nvPr>
        </p:nvSpPr>
        <p:spPr>
          <a:xfrm>
            <a:off x="2146852" y="1537251"/>
            <a:ext cx="9357760" cy="5075583"/>
          </a:xfrm>
        </p:spPr>
        <p:txBody>
          <a:bodyPr>
            <a:normAutofit lnSpcReduction="10000"/>
          </a:bodyPr>
          <a:lstStyle/>
          <a:p>
            <a:r>
              <a:rPr lang="en-GB" dirty="0"/>
              <a:t>What is feminism?</a:t>
            </a:r>
          </a:p>
          <a:p>
            <a:r>
              <a:rPr lang="en-GB" dirty="0"/>
              <a:t>The history of feminism</a:t>
            </a:r>
          </a:p>
          <a:p>
            <a:r>
              <a:rPr lang="en-GB" dirty="0"/>
              <a:t>First wave of feminism</a:t>
            </a:r>
          </a:p>
          <a:p>
            <a:r>
              <a:rPr lang="en-GB" dirty="0"/>
              <a:t>Second wave of feminism</a:t>
            </a:r>
          </a:p>
          <a:p>
            <a:r>
              <a:rPr lang="en-GB" dirty="0"/>
              <a:t>Third wave of feminism</a:t>
            </a:r>
          </a:p>
          <a:p>
            <a:r>
              <a:rPr lang="en-GB" dirty="0"/>
              <a:t>Is there a fourth wave?</a:t>
            </a:r>
          </a:p>
          <a:p>
            <a:r>
              <a:rPr lang="en-GB" dirty="0"/>
              <a:t>Feminist theory</a:t>
            </a:r>
          </a:p>
          <a:p>
            <a:r>
              <a:rPr lang="en-GB" dirty="0"/>
              <a:t>Types of feminism</a:t>
            </a:r>
          </a:p>
          <a:p>
            <a:r>
              <a:rPr lang="en-GB" dirty="0"/>
              <a:t>Post feminism</a:t>
            </a:r>
          </a:p>
          <a:p>
            <a:r>
              <a:rPr lang="en-GB" dirty="0"/>
              <a:t>Feminist movements in Britain</a:t>
            </a:r>
          </a:p>
          <a:p>
            <a:r>
              <a:rPr lang="en-GB" dirty="0"/>
              <a:t>Conflicts in Feminism</a:t>
            </a:r>
          </a:p>
          <a:p>
            <a:r>
              <a:rPr lang="en-GB" dirty="0"/>
              <a:t>Legislation</a:t>
            </a:r>
          </a:p>
          <a:p>
            <a:r>
              <a:rPr lang="en-GB" dirty="0"/>
              <a:t>Conclusion</a:t>
            </a:r>
          </a:p>
        </p:txBody>
      </p:sp>
    </p:spTree>
    <p:extLst>
      <p:ext uri="{BB962C8B-B14F-4D97-AF65-F5344CB8AC3E}">
        <p14:creationId xmlns:p14="http://schemas.microsoft.com/office/powerpoint/2010/main" val="2730431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0FA8A-4D0C-4CA7-8F47-8F78EE7EC287}"/>
              </a:ext>
            </a:extLst>
          </p:cNvPr>
          <p:cNvSpPr>
            <a:spLocks noGrp="1"/>
          </p:cNvSpPr>
          <p:nvPr>
            <p:ph type="title"/>
          </p:nvPr>
        </p:nvSpPr>
        <p:spPr/>
        <p:txBody>
          <a:bodyPr/>
          <a:lstStyle/>
          <a:p>
            <a:r>
              <a:rPr lang="en-GB" dirty="0"/>
              <a:t>What is feminism?</a:t>
            </a:r>
          </a:p>
        </p:txBody>
      </p:sp>
      <p:sp>
        <p:nvSpPr>
          <p:cNvPr id="3" name="Content Placeholder 2">
            <a:extLst>
              <a:ext uri="{FF2B5EF4-FFF2-40B4-BE49-F238E27FC236}">
                <a16:creationId xmlns:a16="http://schemas.microsoft.com/office/drawing/2014/main" id="{B76FACF2-7D0B-4DF8-85CC-F65803E0F562}"/>
              </a:ext>
            </a:extLst>
          </p:cNvPr>
          <p:cNvSpPr>
            <a:spLocks noGrp="1"/>
          </p:cNvSpPr>
          <p:nvPr>
            <p:ph idx="1"/>
          </p:nvPr>
        </p:nvSpPr>
        <p:spPr>
          <a:xfrm>
            <a:off x="2589212" y="2133600"/>
            <a:ext cx="8915400" cy="3777622"/>
          </a:xfrm>
        </p:spPr>
        <p:txBody>
          <a:bodyPr/>
          <a:lstStyle/>
          <a:p>
            <a:r>
              <a:rPr lang="en-GB" dirty="0"/>
              <a:t>Confusion persists when looking at the term ‘feminism’ and ‘feminist’. Many look at feminism in a negative context.</a:t>
            </a:r>
          </a:p>
          <a:p>
            <a:r>
              <a:rPr lang="en-GB" dirty="0"/>
              <a:t>Feminism is an ideology where the rudimentary goal is to eliminate the discrimination and degradation of woman and to tackle the male dominance within society. </a:t>
            </a:r>
          </a:p>
          <a:p>
            <a:r>
              <a:rPr lang="en-GB" dirty="0"/>
              <a:t>A feminist is someone that holds belief that woman suffer discrimination due to their sex, specific needs they have remain neglected and unfulfilled. Fulfilment of these needs would require a radical change (a revolution even) in the social, and political order.</a:t>
            </a:r>
          </a:p>
          <a:p>
            <a:pPr marL="0" indent="0">
              <a:buNone/>
            </a:pPr>
            <a:r>
              <a:rPr lang="en-GB" dirty="0"/>
              <a:t>(</a:t>
            </a:r>
            <a:r>
              <a:rPr lang="en-GB" dirty="0" err="1"/>
              <a:t>Dahlerup</a:t>
            </a:r>
            <a:r>
              <a:rPr lang="en-GB" dirty="0"/>
              <a:t>, 1990)</a:t>
            </a:r>
          </a:p>
        </p:txBody>
      </p:sp>
    </p:spTree>
    <p:extLst>
      <p:ext uri="{BB962C8B-B14F-4D97-AF65-F5344CB8AC3E}">
        <p14:creationId xmlns:p14="http://schemas.microsoft.com/office/powerpoint/2010/main" val="1030613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87CF1-2D84-4126-A7AD-232AA71F51E4}"/>
              </a:ext>
            </a:extLst>
          </p:cNvPr>
          <p:cNvSpPr>
            <a:spLocks noGrp="1"/>
          </p:cNvSpPr>
          <p:nvPr>
            <p:ph type="title"/>
          </p:nvPr>
        </p:nvSpPr>
        <p:spPr/>
        <p:txBody>
          <a:bodyPr/>
          <a:lstStyle/>
          <a:p>
            <a:r>
              <a:rPr lang="en-GB" dirty="0"/>
              <a:t>The history of feminism</a:t>
            </a:r>
          </a:p>
        </p:txBody>
      </p:sp>
      <p:sp>
        <p:nvSpPr>
          <p:cNvPr id="3" name="Content Placeholder 2">
            <a:extLst>
              <a:ext uri="{FF2B5EF4-FFF2-40B4-BE49-F238E27FC236}">
                <a16:creationId xmlns:a16="http://schemas.microsoft.com/office/drawing/2014/main" id="{F4978AAB-6525-4B1E-BED5-C70623726B34}"/>
              </a:ext>
            </a:extLst>
          </p:cNvPr>
          <p:cNvSpPr>
            <a:spLocks noGrp="1"/>
          </p:cNvSpPr>
          <p:nvPr>
            <p:ph idx="1"/>
          </p:nvPr>
        </p:nvSpPr>
        <p:spPr>
          <a:xfrm>
            <a:off x="2248234" y="1540189"/>
            <a:ext cx="8915400" cy="3777622"/>
          </a:xfrm>
        </p:spPr>
        <p:txBody>
          <a:bodyPr/>
          <a:lstStyle/>
          <a:p>
            <a:r>
              <a:rPr lang="en-GB" dirty="0"/>
              <a:t>Feminism began in France in the early 1890’s ‘</a:t>
            </a:r>
            <a:r>
              <a:rPr lang="en-GB" dirty="0" err="1"/>
              <a:t>feminisme</a:t>
            </a:r>
            <a:r>
              <a:rPr lang="en-GB" dirty="0"/>
              <a:t>’ Feminism came in three waves each dealing with different aspects of the same issue</a:t>
            </a:r>
          </a:p>
          <a:p>
            <a:r>
              <a:rPr lang="en-GB" dirty="0"/>
              <a:t>The feminist movement appeared in the late 19</a:t>
            </a:r>
            <a:r>
              <a:rPr lang="en-GB" baseline="30000" dirty="0"/>
              <a:t>th</a:t>
            </a:r>
            <a:r>
              <a:rPr lang="en-GB" dirty="0"/>
              <a:t> century, which was the beginning of the first feminist wave focusing on the suffrage movement</a:t>
            </a:r>
          </a:p>
          <a:p>
            <a:r>
              <a:rPr lang="en-GB" dirty="0"/>
              <a:t>The second wave came after the second world war focusing on the inequalities of law as well as the unofficial inequalities </a:t>
            </a:r>
          </a:p>
          <a:p>
            <a:r>
              <a:rPr lang="en-GB" dirty="0"/>
              <a:t>The third wave came after the 1990’s tackling the failures from the second wave, it would also appear not only to challenge fairness and equality for woman, but for all of mankind.</a:t>
            </a:r>
          </a:p>
          <a:p>
            <a:endParaRPr lang="en-GB" dirty="0"/>
          </a:p>
          <a:p>
            <a:pPr marL="0" indent="0">
              <a:buNone/>
            </a:pPr>
            <a:r>
              <a:rPr lang="en-GB" dirty="0"/>
              <a:t>(Tandon, 2008)</a:t>
            </a:r>
          </a:p>
        </p:txBody>
      </p:sp>
      <p:graphicFrame>
        <p:nvGraphicFramePr>
          <p:cNvPr id="4" name="Diagram 3">
            <a:extLst>
              <a:ext uri="{FF2B5EF4-FFF2-40B4-BE49-F238E27FC236}">
                <a16:creationId xmlns:a16="http://schemas.microsoft.com/office/drawing/2014/main" id="{F50461E6-F818-475A-87B1-41E0838E6288}"/>
              </a:ext>
            </a:extLst>
          </p:cNvPr>
          <p:cNvGraphicFramePr/>
          <p:nvPr>
            <p:extLst>
              <p:ext uri="{D42A27DB-BD31-4B8C-83A1-F6EECF244321}">
                <p14:modId xmlns:p14="http://schemas.microsoft.com/office/powerpoint/2010/main" val="1985968687"/>
              </p:ext>
            </p:extLst>
          </p:nvPr>
        </p:nvGraphicFramePr>
        <p:xfrm>
          <a:off x="4197684" y="4269803"/>
          <a:ext cx="4978400" cy="292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1865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ontent Placeholder 19">
            <a:extLst>
              <a:ext uri="{FF2B5EF4-FFF2-40B4-BE49-F238E27FC236}">
                <a16:creationId xmlns:a16="http://schemas.microsoft.com/office/drawing/2014/main" id="{5196023D-0DFD-4A3C-86CB-EBB53CE2B5C1}"/>
              </a:ext>
            </a:extLst>
          </p:cNvPr>
          <p:cNvGraphicFramePr>
            <a:graphicFrameLocks noGrp="1"/>
          </p:cNvGraphicFramePr>
          <p:nvPr>
            <p:ph idx="1"/>
            <p:extLst>
              <p:ext uri="{D42A27DB-BD31-4B8C-83A1-F6EECF244321}">
                <p14:modId xmlns:p14="http://schemas.microsoft.com/office/powerpoint/2010/main" val="1580815815"/>
              </p:ext>
            </p:extLst>
          </p:nvPr>
        </p:nvGraphicFramePr>
        <p:xfrm>
          <a:off x="1892968" y="930442"/>
          <a:ext cx="9611645" cy="4981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70C15D7C-1379-4142-913F-9476A09B1A28}"/>
              </a:ext>
            </a:extLst>
          </p:cNvPr>
          <p:cNvSpPr txBox="1"/>
          <p:nvPr/>
        </p:nvSpPr>
        <p:spPr>
          <a:xfrm>
            <a:off x="1722783" y="5327393"/>
            <a:ext cx="3246783" cy="369332"/>
          </a:xfrm>
          <a:prstGeom prst="rect">
            <a:avLst/>
          </a:prstGeom>
          <a:noFill/>
        </p:spPr>
        <p:txBody>
          <a:bodyPr wrap="square" rtlCol="0">
            <a:spAutoFit/>
          </a:bodyPr>
          <a:lstStyle/>
          <a:p>
            <a:r>
              <a:rPr lang="en-GB" dirty="0"/>
              <a:t>(Tandon, 2008)</a:t>
            </a:r>
          </a:p>
        </p:txBody>
      </p:sp>
    </p:spTree>
    <p:extLst>
      <p:ext uri="{BB962C8B-B14F-4D97-AF65-F5344CB8AC3E}">
        <p14:creationId xmlns:p14="http://schemas.microsoft.com/office/powerpoint/2010/main" val="381125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FFD41-D8C0-45C1-87F1-00D2C0DE9ACD}"/>
              </a:ext>
            </a:extLst>
          </p:cNvPr>
          <p:cNvSpPr>
            <a:spLocks noGrp="1"/>
          </p:cNvSpPr>
          <p:nvPr>
            <p:ph type="title"/>
          </p:nvPr>
        </p:nvSpPr>
        <p:spPr/>
        <p:txBody>
          <a:bodyPr/>
          <a:lstStyle/>
          <a:p>
            <a:r>
              <a:rPr lang="en-GB" dirty="0"/>
              <a:t>First Wave of Feminism</a:t>
            </a:r>
          </a:p>
        </p:txBody>
      </p:sp>
      <p:sp>
        <p:nvSpPr>
          <p:cNvPr id="3" name="Content Placeholder 2">
            <a:extLst>
              <a:ext uri="{FF2B5EF4-FFF2-40B4-BE49-F238E27FC236}">
                <a16:creationId xmlns:a16="http://schemas.microsoft.com/office/drawing/2014/main" id="{8266AAC1-B963-4895-9198-A077F20BA2B1}"/>
              </a:ext>
            </a:extLst>
          </p:cNvPr>
          <p:cNvSpPr>
            <a:spLocks noGrp="1"/>
          </p:cNvSpPr>
          <p:nvPr>
            <p:ph idx="1"/>
          </p:nvPr>
        </p:nvSpPr>
        <p:spPr/>
        <p:txBody>
          <a:bodyPr>
            <a:normAutofit lnSpcReduction="10000"/>
          </a:bodyPr>
          <a:lstStyle/>
          <a:p>
            <a:r>
              <a:rPr lang="en-GB" dirty="0"/>
              <a:t>The first wave of feminism was the uprising battle of women demanding for equal rights to vote and respect.</a:t>
            </a:r>
          </a:p>
          <a:p>
            <a:r>
              <a:rPr lang="en-GB" dirty="0"/>
              <a:t>Topics such as marriage, property, ownership and children was challenged.</a:t>
            </a:r>
          </a:p>
          <a:p>
            <a:r>
              <a:rPr lang="en-GB" dirty="0"/>
              <a:t>The development of the ‘Suffrage movement’ happened during 1866 and 1966 in France.</a:t>
            </a:r>
          </a:p>
          <a:p>
            <a:r>
              <a:rPr lang="en-GB" dirty="0"/>
              <a:t>Here in the UK women during the late 1890’s campaigned for the right to vote. </a:t>
            </a:r>
          </a:p>
          <a:p>
            <a:r>
              <a:rPr lang="en-GB" dirty="0"/>
              <a:t>Married women over the age of 30 won the right to vote in the UK in 1918.</a:t>
            </a:r>
          </a:p>
          <a:p>
            <a:r>
              <a:rPr lang="en-GB" dirty="0"/>
              <a:t>Major Achievements – Voting rights, property rights and birth control </a:t>
            </a:r>
          </a:p>
          <a:p>
            <a:pPr marL="0" indent="0">
              <a:buNone/>
            </a:pPr>
            <a:endParaRPr lang="en-GB" dirty="0"/>
          </a:p>
          <a:p>
            <a:pPr marL="0" indent="0">
              <a:buNone/>
            </a:pPr>
            <a:r>
              <a:rPr lang="en-GB" dirty="0"/>
              <a:t>(</a:t>
            </a:r>
            <a:r>
              <a:rPr lang="en-GB" dirty="0" err="1"/>
              <a:t>Souhami</a:t>
            </a:r>
            <a:r>
              <a:rPr lang="en-GB" dirty="0"/>
              <a:t>, 1986)</a:t>
            </a:r>
          </a:p>
        </p:txBody>
      </p:sp>
    </p:spTree>
    <p:extLst>
      <p:ext uri="{BB962C8B-B14F-4D97-AF65-F5344CB8AC3E}">
        <p14:creationId xmlns:p14="http://schemas.microsoft.com/office/powerpoint/2010/main" val="2406707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B1BD0-537E-433C-B462-7E5BCF673474}"/>
              </a:ext>
            </a:extLst>
          </p:cNvPr>
          <p:cNvSpPr>
            <a:spLocks noGrp="1"/>
          </p:cNvSpPr>
          <p:nvPr>
            <p:ph type="title"/>
          </p:nvPr>
        </p:nvSpPr>
        <p:spPr/>
        <p:txBody>
          <a:bodyPr/>
          <a:lstStyle/>
          <a:p>
            <a:r>
              <a:rPr lang="en-GB" dirty="0"/>
              <a:t>Second Wave of Feminism</a:t>
            </a:r>
          </a:p>
        </p:txBody>
      </p:sp>
      <p:sp>
        <p:nvSpPr>
          <p:cNvPr id="3" name="Content Placeholder 2">
            <a:extLst>
              <a:ext uri="{FF2B5EF4-FFF2-40B4-BE49-F238E27FC236}">
                <a16:creationId xmlns:a16="http://schemas.microsoft.com/office/drawing/2014/main" id="{F3F0F101-32D8-4EC1-B764-ED8C0D37C885}"/>
              </a:ext>
            </a:extLst>
          </p:cNvPr>
          <p:cNvSpPr>
            <a:spLocks noGrp="1"/>
          </p:cNvSpPr>
          <p:nvPr>
            <p:ph idx="1"/>
          </p:nvPr>
        </p:nvSpPr>
        <p:spPr/>
        <p:txBody>
          <a:bodyPr/>
          <a:lstStyle/>
          <a:p>
            <a:r>
              <a:rPr lang="en-GB" dirty="0"/>
              <a:t>In the 1960’s, throughout the second wave a extraordinary event in history transpired, the ending of ‘patriarchy’</a:t>
            </a:r>
          </a:p>
          <a:p>
            <a:r>
              <a:rPr lang="en-GB" dirty="0"/>
              <a:t>Women </a:t>
            </a:r>
            <a:r>
              <a:rPr lang="en-GB"/>
              <a:t>became present in </a:t>
            </a:r>
            <a:r>
              <a:rPr lang="en-GB" dirty="0"/>
              <a:t>politics, won the rights to be educated in university, to having a career and being able to divorce.</a:t>
            </a:r>
          </a:p>
          <a:p>
            <a:r>
              <a:rPr lang="en-GB" dirty="0"/>
              <a:t>Second world war</a:t>
            </a:r>
          </a:p>
          <a:p>
            <a:endParaRPr lang="en-GB" dirty="0"/>
          </a:p>
          <a:p>
            <a:r>
              <a:rPr lang="en-GB" dirty="0"/>
              <a:t>Major Achievements – Sexual freedom, integration in the workplace and political arena, equal funding</a:t>
            </a:r>
          </a:p>
          <a:p>
            <a:pPr marL="0" indent="0">
              <a:buNone/>
            </a:pPr>
            <a:endParaRPr lang="en-GB" dirty="0"/>
          </a:p>
          <a:p>
            <a:pPr marL="0" indent="0">
              <a:buNone/>
            </a:pPr>
            <a:r>
              <a:rPr lang="en-GB" dirty="0"/>
              <a:t>(Browne, 2011)</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308061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88123-02AE-4ADF-9AF8-B725F6E15911}"/>
              </a:ext>
            </a:extLst>
          </p:cNvPr>
          <p:cNvSpPr>
            <a:spLocks noGrp="1"/>
          </p:cNvSpPr>
          <p:nvPr>
            <p:ph type="title"/>
          </p:nvPr>
        </p:nvSpPr>
        <p:spPr/>
        <p:txBody>
          <a:bodyPr/>
          <a:lstStyle/>
          <a:p>
            <a:r>
              <a:rPr lang="en-GB" dirty="0"/>
              <a:t>Third Wave of feminism</a:t>
            </a:r>
          </a:p>
        </p:txBody>
      </p:sp>
      <p:sp>
        <p:nvSpPr>
          <p:cNvPr id="3" name="Content Placeholder 2">
            <a:extLst>
              <a:ext uri="{FF2B5EF4-FFF2-40B4-BE49-F238E27FC236}">
                <a16:creationId xmlns:a16="http://schemas.microsoft.com/office/drawing/2014/main" id="{D003D6A7-C4E0-4297-B216-393423566221}"/>
              </a:ext>
            </a:extLst>
          </p:cNvPr>
          <p:cNvSpPr>
            <a:spLocks noGrp="1"/>
          </p:cNvSpPr>
          <p:nvPr>
            <p:ph idx="1"/>
          </p:nvPr>
        </p:nvSpPr>
        <p:spPr/>
        <p:txBody>
          <a:bodyPr/>
          <a:lstStyle/>
          <a:p>
            <a:r>
              <a:rPr lang="en-GB" dirty="0"/>
              <a:t>The Third wave of feminism deals with issues which seem to limit or oppress women.</a:t>
            </a:r>
          </a:p>
          <a:p>
            <a:r>
              <a:rPr lang="en-GB" dirty="0"/>
              <a:t>Violence around gender became a dominant issue.</a:t>
            </a:r>
          </a:p>
          <a:p>
            <a:r>
              <a:rPr lang="en-GB" dirty="0"/>
              <a:t>Groups of women, as well as women of colour;</a:t>
            </a:r>
          </a:p>
          <a:p>
            <a:pPr marL="0" indent="0">
              <a:buNone/>
            </a:pPr>
            <a:r>
              <a:rPr lang="en-GB" dirty="0"/>
              <a:t>      lesbian, bisexual, transgender, low income</a:t>
            </a:r>
          </a:p>
          <a:p>
            <a:pPr marL="0" indent="0">
              <a:buNone/>
            </a:pPr>
            <a:endParaRPr lang="en-GB" dirty="0"/>
          </a:p>
          <a:p>
            <a:pPr marL="0" indent="0">
              <a:buNone/>
            </a:pPr>
            <a:r>
              <a:rPr lang="en-GB" dirty="0"/>
              <a:t>(Jackson, 2002)</a:t>
            </a:r>
          </a:p>
        </p:txBody>
      </p:sp>
    </p:spTree>
    <p:extLst>
      <p:ext uri="{BB962C8B-B14F-4D97-AF65-F5344CB8AC3E}">
        <p14:creationId xmlns:p14="http://schemas.microsoft.com/office/powerpoint/2010/main" val="3884882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2" name="Rectangle 81">
            <a:extLst>
              <a:ext uri="{FF2B5EF4-FFF2-40B4-BE49-F238E27FC236}">
                <a16:creationId xmlns:a16="http://schemas.microsoft.com/office/drawing/2014/main" id="{37B5A23F-7276-435D-91DA-09104D7777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35481"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2F3ECD7F-BF61-4CB1-AA15-464BB771E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966F1B29-3A08-4DB7-9F92-4C09B3BCF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8229600" cy="6858000"/>
          </a:xfrm>
          <a:prstGeom prst="rect">
            <a:avLst/>
          </a:prstGeom>
          <a:solidFill>
            <a:schemeClr val="bg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Freeform 5">
            <a:extLst>
              <a:ext uri="{FF2B5EF4-FFF2-40B4-BE49-F238E27FC236}">
                <a16:creationId xmlns:a16="http://schemas.microsoft.com/office/drawing/2014/main" id="{44A5AAD1-9616-4E1C-B3AC-E5497A6A3C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0961149-CC55-4805-BB1B-20AC63CDBB55}"/>
              </a:ext>
            </a:extLst>
          </p:cNvPr>
          <p:cNvSpPr>
            <a:spLocks noGrp="1"/>
          </p:cNvSpPr>
          <p:nvPr>
            <p:ph type="title"/>
          </p:nvPr>
        </p:nvSpPr>
        <p:spPr>
          <a:xfrm>
            <a:off x="541867" y="787400"/>
            <a:ext cx="7145866" cy="778933"/>
          </a:xfrm>
        </p:spPr>
        <p:txBody>
          <a:bodyPr anchor="ctr">
            <a:normAutofit/>
          </a:bodyPr>
          <a:lstStyle/>
          <a:p>
            <a:r>
              <a:rPr lang="en-GB" sz="3200">
                <a:solidFill>
                  <a:srgbClr val="FEFFFF"/>
                </a:solidFill>
              </a:rPr>
              <a:t>Is there a Fourth Wave?</a:t>
            </a:r>
          </a:p>
        </p:txBody>
      </p:sp>
      <p:sp>
        <p:nvSpPr>
          <p:cNvPr id="3" name="Content Placeholder 2">
            <a:extLst>
              <a:ext uri="{FF2B5EF4-FFF2-40B4-BE49-F238E27FC236}">
                <a16:creationId xmlns:a16="http://schemas.microsoft.com/office/drawing/2014/main" id="{E50DE657-D1B5-4174-926E-FBF091A4C8AC}"/>
              </a:ext>
            </a:extLst>
          </p:cNvPr>
          <p:cNvSpPr>
            <a:spLocks noGrp="1"/>
          </p:cNvSpPr>
          <p:nvPr>
            <p:ph idx="1"/>
          </p:nvPr>
        </p:nvSpPr>
        <p:spPr>
          <a:xfrm>
            <a:off x="541866" y="2032000"/>
            <a:ext cx="7145867" cy="3879222"/>
          </a:xfrm>
        </p:spPr>
        <p:txBody>
          <a:bodyPr>
            <a:normAutofit/>
          </a:bodyPr>
          <a:lstStyle/>
          <a:p>
            <a:pPr fontAlgn="base"/>
            <a:r>
              <a:rPr lang="en-GB">
                <a:solidFill>
                  <a:srgbClr val="FEFFFF"/>
                </a:solidFill>
              </a:rPr>
              <a:t>Many argue that the internet and social media platforms have shifted creating a fourth wave in feminism. What is certain is the internet has created a new kind of culture, in which sexism and misogyny can be called out and challenged via the means of advertising, film, television, media and so on. It is clear the internet has created a global community of feminists who use the internet for discussion and activism. Many social media users are women. Facebook has been forced to confront issues regarding gender-based hate speech online reflecting on its violation of terms of service (PSA, 2019).</a:t>
            </a:r>
          </a:p>
          <a:p>
            <a:pPr marL="0" indent="0">
              <a:buNone/>
            </a:pPr>
            <a:r>
              <a:rPr lang="en-GB">
                <a:solidFill>
                  <a:srgbClr val="FEFFFF"/>
                </a:solidFill>
              </a:rPr>
              <a:t>     </a:t>
            </a:r>
          </a:p>
        </p:txBody>
      </p:sp>
      <p:pic>
        <p:nvPicPr>
          <p:cNvPr id="79" name="Graphic 78" descr="Group">
            <a:extLst>
              <a:ext uri="{FF2B5EF4-FFF2-40B4-BE49-F238E27FC236}">
                <a16:creationId xmlns:a16="http://schemas.microsoft.com/office/drawing/2014/main" id="{ED16980A-4486-4C4A-86D6-909E20DC09E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13057" y="2462282"/>
            <a:ext cx="3001931" cy="3001931"/>
          </a:xfrm>
          <a:prstGeom prst="rect">
            <a:avLst/>
          </a:prstGeom>
        </p:spPr>
      </p:pic>
    </p:spTree>
    <p:extLst>
      <p:ext uri="{BB962C8B-B14F-4D97-AF65-F5344CB8AC3E}">
        <p14:creationId xmlns:p14="http://schemas.microsoft.com/office/powerpoint/2010/main" val="3895555157"/>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4" name="Rectangle 153">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F1D380-084A-4A20-A70C-A0D92137C52C}"/>
              </a:ext>
            </a:extLst>
          </p:cNvPr>
          <p:cNvSpPr>
            <a:spLocks noGrp="1"/>
          </p:cNvSpPr>
          <p:nvPr>
            <p:ph type="title"/>
          </p:nvPr>
        </p:nvSpPr>
        <p:spPr>
          <a:xfrm>
            <a:off x="1046019" y="942108"/>
            <a:ext cx="3256550" cy="4969113"/>
          </a:xfrm>
        </p:spPr>
        <p:txBody>
          <a:bodyPr anchor="ctr">
            <a:normAutofit/>
          </a:bodyPr>
          <a:lstStyle/>
          <a:p>
            <a:r>
              <a:rPr lang="en-GB">
                <a:solidFill>
                  <a:schemeClr val="tx2">
                    <a:lumMod val="75000"/>
                  </a:schemeClr>
                </a:solidFill>
              </a:rPr>
              <a:t>Feminist Theory</a:t>
            </a:r>
          </a:p>
        </p:txBody>
      </p:sp>
      <p:sp>
        <p:nvSpPr>
          <p:cNvPr id="156" name="Rectangle 155">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158" name="Straight Connector 157">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160" name="Group 159">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61"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62"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63"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4"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65"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6"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67"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68"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69"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170"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171"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172"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3" name="Content Placeholder 2">
            <a:extLst>
              <a:ext uri="{FF2B5EF4-FFF2-40B4-BE49-F238E27FC236}">
                <a16:creationId xmlns:a16="http://schemas.microsoft.com/office/drawing/2014/main" id="{63EA0963-0425-46F5-93A7-16B9BD8E283E}"/>
              </a:ext>
            </a:extLst>
          </p:cNvPr>
          <p:cNvSpPr>
            <a:spLocks noGrp="1"/>
          </p:cNvSpPr>
          <p:nvPr>
            <p:ph idx="1"/>
          </p:nvPr>
        </p:nvSpPr>
        <p:spPr>
          <a:xfrm>
            <a:off x="5049062" y="942108"/>
            <a:ext cx="6455549" cy="4969114"/>
          </a:xfrm>
        </p:spPr>
        <p:txBody>
          <a:bodyPr anchor="ctr">
            <a:normAutofit/>
          </a:bodyPr>
          <a:lstStyle/>
          <a:p>
            <a:r>
              <a:rPr lang="en-GB">
                <a:solidFill>
                  <a:schemeClr val="tx2">
                    <a:lumMod val="75000"/>
                  </a:schemeClr>
                </a:solidFill>
              </a:rPr>
              <a:t>Feminist theory aims to understand the inequalities between gender and focuses on gender politics, power and relations providing a critique. Feminist theory also focuses on women interests and rights.</a:t>
            </a:r>
          </a:p>
          <a:p>
            <a:endParaRPr lang="en-GB">
              <a:solidFill>
                <a:schemeClr val="tx2">
                  <a:lumMod val="75000"/>
                </a:schemeClr>
              </a:solidFill>
            </a:endParaRPr>
          </a:p>
          <a:p>
            <a:r>
              <a:rPr lang="en-GB">
                <a:solidFill>
                  <a:schemeClr val="tx2">
                    <a:lumMod val="75000"/>
                  </a:schemeClr>
                </a:solidFill>
              </a:rPr>
              <a:t>Simon de Beauvoir ‘The second sex’ (1949)</a:t>
            </a:r>
          </a:p>
          <a:p>
            <a:r>
              <a:rPr lang="en-GB">
                <a:solidFill>
                  <a:schemeClr val="tx2">
                    <a:lumMod val="75000"/>
                  </a:schemeClr>
                </a:solidFill>
              </a:rPr>
              <a:t>Mary Wollstonecraft ‘A vindication of the rights of women’ (1792)</a:t>
            </a:r>
          </a:p>
          <a:p>
            <a:r>
              <a:rPr lang="en-GB">
                <a:solidFill>
                  <a:schemeClr val="tx2">
                    <a:lumMod val="75000"/>
                  </a:schemeClr>
                </a:solidFill>
              </a:rPr>
              <a:t>Olive Schreiner ‘Women and labour’ (1911)</a:t>
            </a:r>
          </a:p>
          <a:p>
            <a:r>
              <a:rPr lang="en-GB">
                <a:solidFill>
                  <a:schemeClr val="tx2">
                    <a:lumMod val="75000"/>
                  </a:schemeClr>
                </a:solidFill>
              </a:rPr>
              <a:t>Virginia Wolf ‘A room of ones own’ (1927)</a:t>
            </a:r>
          </a:p>
          <a:p>
            <a:pPr marL="0" indent="0">
              <a:buNone/>
            </a:pPr>
            <a:endParaRPr lang="en-GB">
              <a:solidFill>
                <a:schemeClr val="tx2">
                  <a:lumMod val="75000"/>
                </a:schemeClr>
              </a:solidFill>
            </a:endParaRPr>
          </a:p>
          <a:p>
            <a:pPr marL="0" indent="0">
              <a:buNone/>
            </a:pPr>
            <a:r>
              <a:rPr lang="en-GB">
                <a:solidFill>
                  <a:schemeClr val="tx2">
                    <a:lumMod val="75000"/>
                  </a:schemeClr>
                </a:solidFill>
              </a:rPr>
              <a:t>      (Jackson, 2002)</a:t>
            </a:r>
          </a:p>
        </p:txBody>
      </p:sp>
    </p:spTree>
    <p:extLst>
      <p:ext uri="{BB962C8B-B14F-4D97-AF65-F5344CB8AC3E}">
        <p14:creationId xmlns:p14="http://schemas.microsoft.com/office/powerpoint/2010/main" val="3911558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AFA06-A6F9-4FE2-AE93-2D9B242A2C16}"/>
              </a:ext>
            </a:extLst>
          </p:cNvPr>
          <p:cNvSpPr>
            <a:spLocks noGrp="1"/>
          </p:cNvSpPr>
          <p:nvPr>
            <p:ph type="title"/>
          </p:nvPr>
        </p:nvSpPr>
        <p:spPr/>
        <p:txBody>
          <a:bodyPr/>
          <a:lstStyle/>
          <a:p>
            <a:r>
              <a:rPr lang="en-GB" dirty="0">
                <a:ln w="0"/>
                <a:solidFill>
                  <a:schemeClr val="accent1"/>
                </a:solidFill>
                <a:effectLst>
                  <a:outerShdw blurRad="38100" dist="25400" dir="5400000" algn="ctr" rotWithShape="0">
                    <a:srgbClr val="6E747A">
                      <a:alpha val="43000"/>
                    </a:srgbClr>
                  </a:outerShdw>
                </a:effectLst>
              </a:rPr>
              <a:t>Types of Feminism</a:t>
            </a:r>
          </a:p>
        </p:txBody>
      </p:sp>
      <p:graphicFrame>
        <p:nvGraphicFramePr>
          <p:cNvPr id="4" name="Content Placeholder 3">
            <a:extLst>
              <a:ext uri="{FF2B5EF4-FFF2-40B4-BE49-F238E27FC236}">
                <a16:creationId xmlns:a16="http://schemas.microsoft.com/office/drawing/2014/main" id="{5C2A551A-BA2B-44A2-92DA-D2F33C9362CB}"/>
              </a:ext>
            </a:extLst>
          </p:cNvPr>
          <p:cNvGraphicFramePr>
            <a:graphicFrameLocks noGrp="1"/>
          </p:cNvGraphicFramePr>
          <p:nvPr>
            <p:ph idx="1"/>
            <p:extLst>
              <p:ext uri="{D42A27DB-BD31-4B8C-83A1-F6EECF244321}">
                <p14:modId xmlns:p14="http://schemas.microsoft.com/office/powerpoint/2010/main" val="4100113817"/>
              </p:ext>
            </p:extLst>
          </p:nvPr>
        </p:nvGraphicFramePr>
        <p:xfrm>
          <a:off x="677630" y="1604211"/>
          <a:ext cx="11745245" cy="49172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81DDC6E-C89C-46D5-851A-85A78AC37911}"/>
              </a:ext>
            </a:extLst>
          </p:cNvPr>
          <p:cNvSpPr txBox="1"/>
          <p:nvPr/>
        </p:nvSpPr>
        <p:spPr>
          <a:xfrm>
            <a:off x="821635" y="5314122"/>
            <a:ext cx="3034748" cy="369332"/>
          </a:xfrm>
          <a:prstGeom prst="rect">
            <a:avLst/>
          </a:prstGeom>
          <a:noFill/>
        </p:spPr>
        <p:txBody>
          <a:bodyPr wrap="square" rtlCol="0">
            <a:spAutoFit/>
          </a:bodyPr>
          <a:lstStyle/>
          <a:p>
            <a:r>
              <a:rPr lang="en-GB"/>
              <a:t>(Uah.edu, 2019)</a:t>
            </a:r>
            <a:endParaRPr lang="en-GB" dirty="0"/>
          </a:p>
        </p:txBody>
      </p:sp>
    </p:spTree>
    <p:extLst>
      <p:ext uri="{BB962C8B-B14F-4D97-AF65-F5344CB8AC3E}">
        <p14:creationId xmlns:p14="http://schemas.microsoft.com/office/powerpoint/2010/main" val="2205656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CE44D-EDC4-4C61-9974-497283E4CE47}"/>
              </a:ext>
            </a:extLst>
          </p:cNvPr>
          <p:cNvSpPr>
            <a:spLocks noGrp="1"/>
          </p:cNvSpPr>
          <p:nvPr>
            <p:ph type="title"/>
          </p:nvPr>
        </p:nvSpPr>
        <p:spPr/>
        <p:txBody>
          <a:bodyPr/>
          <a:lstStyle/>
          <a:p>
            <a:r>
              <a:rPr lang="en-GB" dirty="0"/>
              <a:t>Post Feminism</a:t>
            </a:r>
          </a:p>
        </p:txBody>
      </p:sp>
      <p:sp>
        <p:nvSpPr>
          <p:cNvPr id="3" name="Content Placeholder 2">
            <a:extLst>
              <a:ext uri="{FF2B5EF4-FFF2-40B4-BE49-F238E27FC236}">
                <a16:creationId xmlns:a16="http://schemas.microsoft.com/office/drawing/2014/main" id="{49C7E396-E571-419E-830C-37BFED78EAB0}"/>
              </a:ext>
            </a:extLst>
          </p:cNvPr>
          <p:cNvSpPr>
            <a:spLocks noGrp="1"/>
          </p:cNvSpPr>
          <p:nvPr>
            <p:ph idx="1"/>
          </p:nvPr>
        </p:nvSpPr>
        <p:spPr/>
        <p:txBody>
          <a:bodyPr/>
          <a:lstStyle/>
          <a:p>
            <a:r>
              <a:rPr lang="en-GB" dirty="0"/>
              <a:t>Criticism between waves</a:t>
            </a:r>
          </a:p>
          <a:p>
            <a:r>
              <a:rPr lang="en-GB" dirty="0"/>
              <a:t>Feminism is no longer relevant to todays society</a:t>
            </a:r>
          </a:p>
          <a:p>
            <a:r>
              <a:rPr lang="en-GB" dirty="0"/>
              <a:t>Views that separate the sexes are classed as sexist rather than feminist</a:t>
            </a:r>
          </a:p>
          <a:p>
            <a:r>
              <a:rPr lang="en-GB" dirty="0"/>
              <a:t>Empowerment does not have to consist of traditional feminist views</a:t>
            </a:r>
          </a:p>
          <a:p>
            <a:endParaRPr lang="en-GB" dirty="0"/>
          </a:p>
          <a:p>
            <a:pPr marL="0" indent="0">
              <a:buNone/>
            </a:pPr>
            <a:r>
              <a:rPr lang="en-GB" dirty="0"/>
              <a:t>(Nicholson, 1990)</a:t>
            </a:r>
          </a:p>
        </p:txBody>
      </p:sp>
    </p:spTree>
    <p:extLst>
      <p:ext uri="{BB962C8B-B14F-4D97-AF65-F5344CB8AC3E}">
        <p14:creationId xmlns:p14="http://schemas.microsoft.com/office/powerpoint/2010/main" val="1951077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23D2D-66C4-4E34-96A1-4FF85D9A56D4}"/>
              </a:ext>
            </a:extLst>
          </p:cNvPr>
          <p:cNvSpPr>
            <a:spLocks noGrp="1"/>
          </p:cNvSpPr>
          <p:nvPr>
            <p:ph type="title"/>
          </p:nvPr>
        </p:nvSpPr>
        <p:spPr/>
        <p:txBody>
          <a:bodyPr/>
          <a:lstStyle/>
          <a:p>
            <a:r>
              <a:rPr lang="en-GB" dirty="0"/>
              <a:t>Feminist Movements in Britain</a:t>
            </a:r>
          </a:p>
        </p:txBody>
      </p:sp>
      <p:sp>
        <p:nvSpPr>
          <p:cNvPr id="3" name="Content Placeholder 2">
            <a:extLst>
              <a:ext uri="{FF2B5EF4-FFF2-40B4-BE49-F238E27FC236}">
                <a16:creationId xmlns:a16="http://schemas.microsoft.com/office/drawing/2014/main" id="{E1F4FAA8-B703-4D99-A3A4-B8F2103E9CB6}"/>
              </a:ext>
            </a:extLst>
          </p:cNvPr>
          <p:cNvSpPr>
            <a:spLocks noGrp="1"/>
          </p:cNvSpPr>
          <p:nvPr>
            <p:ph idx="1"/>
          </p:nvPr>
        </p:nvSpPr>
        <p:spPr/>
        <p:txBody>
          <a:bodyPr/>
          <a:lstStyle/>
          <a:p>
            <a:r>
              <a:rPr lang="en-GB" dirty="0"/>
              <a:t>Votes for women (1900-1928)</a:t>
            </a:r>
          </a:p>
          <a:p>
            <a:r>
              <a:rPr lang="en-GB" dirty="0"/>
              <a:t>Women work in wartime (1914 &amp; 1939)</a:t>
            </a:r>
          </a:p>
          <a:p>
            <a:r>
              <a:rPr lang="en-GB" dirty="0"/>
              <a:t>The education in girls </a:t>
            </a:r>
          </a:p>
          <a:p>
            <a:r>
              <a:rPr lang="en-GB" dirty="0"/>
              <a:t>Women and the family</a:t>
            </a:r>
          </a:p>
          <a:p>
            <a:r>
              <a:rPr lang="en-GB" dirty="0"/>
              <a:t>Women’s work </a:t>
            </a:r>
          </a:p>
          <a:p>
            <a:r>
              <a:rPr lang="en-GB" dirty="0"/>
              <a:t>Image and stereotyping</a:t>
            </a:r>
          </a:p>
          <a:p>
            <a:r>
              <a:rPr lang="en-GB" dirty="0"/>
              <a:t>Protest and change</a:t>
            </a:r>
          </a:p>
          <a:p>
            <a:pPr marL="0" indent="0">
              <a:buNone/>
            </a:pPr>
            <a:endParaRPr lang="en-GB" dirty="0"/>
          </a:p>
          <a:p>
            <a:pPr marL="0" indent="0">
              <a:buNone/>
            </a:pPr>
            <a:r>
              <a:rPr lang="en-GB" dirty="0"/>
              <a:t>(</a:t>
            </a:r>
            <a:r>
              <a:rPr lang="en-GB" dirty="0" err="1"/>
              <a:t>Souhami</a:t>
            </a:r>
            <a:r>
              <a:rPr lang="en-GB" dirty="0"/>
              <a:t>, 1986)</a:t>
            </a:r>
          </a:p>
        </p:txBody>
      </p:sp>
    </p:spTree>
    <p:extLst>
      <p:ext uri="{BB962C8B-B14F-4D97-AF65-F5344CB8AC3E}">
        <p14:creationId xmlns:p14="http://schemas.microsoft.com/office/powerpoint/2010/main" val="1906899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7A4F5-87C5-422D-A734-3779D233B09B}"/>
              </a:ext>
            </a:extLst>
          </p:cNvPr>
          <p:cNvSpPr>
            <a:spLocks noGrp="1"/>
          </p:cNvSpPr>
          <p:nvPr>
            <p:ph type="title"/>
          </p:nvPr>
        </p:nvSpPr>
        <p:spPr/>
        <p:txBody>
          <a:bodyPr/>
          <a:lstStyle/>
          <a:p>
            <a:r>
              <a:rPr lang="en-GB" dirty="0"/>
              <a:t>Conflicts in Feminism</a:t>
            </a:r>
          </a:p>
        </p:txBody>
      </p:sp>
      <p:sp>
        <p:nvSpPr>
          <p:cNvPr id="3" name="Content Placeholder 2">
            <a:extLst>
              <a:ext uri="{FF2B5EF4-FFF2-40B4-BE49-F238E27FC236}">
                <a16:creationId xmlns:a16="http://schemas.microsoft.com/office/drawing/2014/main" id="{5DF473EA-7D34-480A-BCF0-7011611476C3}"/>
              </a:ext>
            </a:extLst>
          </p:cNvPr>
          <p:cNvSpPr>
            <a:spLocks noGrp="1"/>
          </p:cNvSpPr>
          <p:nvPr>
            <p:ph idx="1"/>
          </p:nvPr>
        </p:nvSpPr>
        <p:spPr/>
        <p:txBody>
          <a:bodyPr/>
          <a:lstStyle/>
          <a:p>
            <a:r>
              <a:rPr lang="en-GB" dirty="0"/>
              <a:t>Marxism and feminism are theories of power and its distribution: inequality. They provide accounts of how social measures of difference can be unfair. In Marxism to be disadvantaged of ones work, in feminism of ones sexuality. Marxist theory argues that society is primarily made of the relations people form as they do and make things necessary to survive feasibly. The feminist theory is a similar argument: the moulding, direction, and expression of sexuality organises civilisation into two sexes – women and men. they exist to argue correspondingly, that many work and few gain. </a:t>
            </a:r>
          </a:p>
          <a:p>
            <a:pPr marL="0" indent="0">
              <a:buNone/>
            </a:pPr>
            <a:endParaRPr lang="en-GB" dirty="0"/>
          </a:p>
          <a:p>
            <a:pPr marL="0" indent="0">
              <a:buNone/>
            </a:pPr>
            <a:r>
              <a:rPr lang="en-GB" dirty="0"/>
              <a:t>(Hirsch, 1990)</a:t>
            </a:r>
          </a:p>
          <a:p>
            <a:pPr marL="0" indent="0">
              <a:buNone/>
            </a:pPr>
            <a:endParaRPr lang="en-GB" dirty="0"/>
          </a:p>
        </p:txBody>
      </p:sp>
    </p:spTree>
    <p:extLst>
      <p:ext uri="{BB962C8B-B14F-4D97-AF65-F5344CB8AC3E}">
        <p14:creationId xmlns:p14="http://schemas.microsoft.com/office/powerpoint/2010/main" val="341600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F1A58-F81F-4800-8523-A598684126A0}"/>
              </a:ext>
            </a:extLst>
          </p:cNvPr>
          <p:cNvSpPr>
            <a:spLocks noGrp="1"/>
          </p:cNvSpPr>
          <p:nvPr>
            <p:ph type="title"/>
          </p:nvPr>
        </p:nvSpPr>
        <p:spPr>
          <a:xfrm>
            <a:off x="272716" y="1524000"/>
            <a:ext cx="3304674" cy="2695073"/>
          </a:xfrm>
        </p:spPr>
        <p:txBody>
          <a:bodyPr>
            <a:normAutofit fontScale="90000"/>
          </a:bodyPr>
          <a:lstStyle/>
          <a:p>
            <a:r>
              <a:rPr lang="en-GB" b="1" dirty="0"/>
              <a:t>Men and Women in top professional jobs: UK 2007 -2010</a:t>
            </a:r>
          </a:p>
        </p:txBody>
      </p:sp>
      <p:graphicFrame>
        <p:nvGraphicFramePr>
          <p:cNvPr id="8" name="Content Placeholder 7">
            <a:extLst>
              <a:ext uri="{FF2B5EF4-FFF2-40B4-BE49-F238E27FC236}">
                <a16:creationId xmlns:a16="http://schemas.microsoft.com/office/drawing/2014/main" id="{A41576B6-7F9B-4D84-B8DD-69A834AC3C67}"/>
              </a:ext>
            </a:extLst>
          </p:cNvPr>
          <p:cNvGraphicFramePr>
            <a:graphicFrameLocks noGrp="1"/>
          </p:cNvGraphicFramePr>
          <p:nvPr>
            <p:ph idx="1"/>
            <p:extLst>
              <p:ext uri="{D42A27DB-BD31-4B8C-83A1-F6EECF244321}">
                <p14:modId xmlns:p14="http://schemas.microsoft.com/office/powerpoint/2010/main" val="3482258219"/>
              </p:ext>
            </p:extLst>
          </p:nvPr>
        </p:nvGraphicFramePr>
        <p:xfrm>
          <a:off x="3613484" y="365760"/>
          <a:ext cx="8305800" cy="6126480"/>
        </p:xfrm>
        <a:graphic>
          <a:graphicData uri="http://schemas.openxmlformats.org/drawingml/2006/table">
            <a:tbl>
              <a:tblPr firstRow="1" bandRow="1">
                <a:tableStyleId>{5C22544A-7EE6-4342-B048-85BDC9FD1C3A}</a:tableStyleId>
              </a:tblPr>
              <a:tblGrid>
                <a:gridCol w="2768600">
                  <a:extLst>
                    <a:ext uri="{9D8B030D-6E8A-4147-A177-3AD203B41FA5}">
                      <a16:colId xmlns:a16="http://schemas.microsoft.com/office/drawing/2014/main" val="3590122240"/>
                    </a:ext>
                  </a:extLst>
                </a:gridCol>
                <a:gridCol w="2768600">
                  <a:extLst>
                    <a:ext uri="{9D8B030D-6E8A-4147-A177-3AD203B41FA5}">
                      <a16:colId xmlns:a16="http://schemas.microsoft.com/office/drawing/2014/main" val="2601324430"/>
                    </a:ext>
                  </a:extLst>
                </a:gridCol>
                <a:gridCol w="2768600">
                  <a:extLst>
                    <a:ext uri="{9D8B030D-6E8A-4147-A177-3AD203B41FA5}">
                      <a16:colId xmlns:a16="http://schemas.microsoft.com/office/drawing/2014/main" val="1744485944"/>
                    </a:ext>
                  </a:extLst>
                </a:gridCol>
              </a:tblGrid>
              <a:tr h="348292">
                <a:tc>
                  <a:txBody>
                    <a:bodyPr/>
                    <a:lstStyle/>
                    <a:p>
                      <a:r>
                        <a:rPr lang="en-GB" dirty="0"/>
                        <a:t>Job</a:t>
                      </a:r>
                    </a:p>
                  </a:txBody>
                  <a:tcPr/>
                </a:tc>
                <a:tc>
                  <a:txBody>
                    <a:bodyPr/>
                    <a:lstStyle/>
                    <a:p>
                      <a:r>
                        <a:rPr lang="en-GB" dirty="0"/>
                        <a:t>Women (%)</a:t>
                      </a:r>
                    </a:p>
                  </a:txBody>
                  <a:tcPr/>
                </a:tc>
                <a:tc>
                  <a:txBody>
                    <a:bodyPr/>
                    <a:lstStyle/>
                    <a:p>
                      <a:r>
                        <a:rPr lang="en-GB" dirty="0"/>
                        <a:t>Men (%)</a:t>
                      </a:r>
                    </a:p>
                  </a:txBody>
                  <a:tcPr/>
                </a:tc>
                <a:extLst>
                  <a:ext uri="{0D108BD9-81ED-4DB2-BD59-A6C34878D82A}">
                    <a16:rowId xmlns:a16="http://schemas.microsoft.com/office/drawing/2014/main" val="2774119004"/>
                  </a:ext>
                </a:extLst>
              </a:tr>
              <a:tr h="348292">
                <a:tc>
                  <a:txBody>
                    <a:bodyPr/>
                    <a:lstStyle/>
                    <a:p>
                      <a:r>
                        <a:rPr lang="en-GB" dirty="0"/>
                        <a:t>Senior civil servant </a:t>
                      </a:r>
                    </a:p>
                  </a:txBody>
                  <a:tcPr/>
                </a:tc>
                <a:tc>
                  <a:txBody>
                    <a:bodyPr/>
                    <a:lstStyle/>
                    <a:p>
                      <a:r>
                        <a:rPr lang="en-GB" dirty="0"/>
                        <a:t>33</a:t>
                      </a:r>
                    </a:p>
                  </a:txBody>
                  <a:tcPr/>
                </a:tc>
                <a:tc>
                  <a:txBody>
                    <a:bodyPr/>
                    <a:lstStyle/>
                    <a:p>
                      <a:r>
                        <a:rPr lang="en-GB" dirty="0"/>
                        <a:t>67</a:t>
                      </a:r>
                    </a:p>
                  </a:txBody>
                  <a:tcPr/>
                </a:tc>
                <a:extLst>
                  <a:ext uri="{0D108BD9-81ED-4DB2-BD59-A6C34878D82A}">
                    <a16:rowId xmlns:a16="http://schemas.microsoft.com/office/drawing/2014/main" val="2109527710"/>
                  </a:ext>
                </a:extLst>
              </a:tr>
              <a:tr h="348292">
                <a:tc>
                  <a:txBody>
                    <a:bodyPr/>
                    <a:lstStyle/>
                    <a:p>
                      <a:r>
                        <a:rPr lang="en-GB" dirty="0"/>
                        <a:t>Senior police officer</a:t>
                      </a:r>
                    </a:p>
                  </a:txBody>
                  <a:tcPr/>
                </a:tc>
                <a:tc>
                  <a:txBody>
                    <a:bodyPr/>
                    <a:lstStyle/>
                    <a:p>
                      <a:r>
                        <a:rPr lang="en-GB" dirty="0"/>
                        <a:t>14</a:t>
                      </a:r>
                    </a:p>
                  </a:txBody>
                  <a:tcPr/>
                </a:tc>
                <a:tc>
                  <a:txBody>
                    <a:bodyPr/>
                    <a:lstStyle/>
                    <a:p>
                      <a:r>
                        <a:rPr lang="en-GB" dirty="0"/>
                        <a:t>86</a:t>
                      </a:r>
                    </a:p>
                  </a:txBody>
                  <a:tcPr/>
                </a:tc>
                <a:extLst>
                  <a:ext uri="{0D108BD9-81ED-4DB2-BD59-A6C34878D82A}">
                    <a16:rowId xmlns:a16="http://schemas.microsoft.com/office/drawing/2014/main" val="822293295"/>
                  </a:ext>
                </a:extLst>
              </a:tr>
              <a:tr h="348292">
                <a:tc>
                  <a:txBody>
                    <a:bodyPr/>
                    <a:lstStyle/>
                    <a:p>
                      <a:r>
                        <a:rPr lang="en-GB" dirty="0"/>
                        <a:t>MP</a:t>
                      </a:r>
                    </a:p>
                  </a:txBody>
                  <a:tcPr/>
                </a:tc>
                <a:tc>
                  <a:txBody>
                    <a:bodyPr/>
                    <a:lstStyle/>
                    <a:p>
                      <a:r>
                        <a:rPr lang="en-GB" dirty="0"/>
                        <a:t>22</a:t>
                      </a:r>
                    </a:p>
                  </a:txBody>
                  <a:tcPr/>
                </a:tc>
                <a:tc>
                  <a:txBody>
                    <a:bodyPr/>
                    <a:lstStyle/>
                    <a:p>
                      <a:r>
                        <a:rPr lang="en-GB" dirty="0"/>
                        <a:t>78</a:t>
                      </a:r>
                    </a:p>
                  </a:txBody>
                  <a:tcPr/>
                </a:tc>
                <a:extLst>
                  <a:ext uri="{0D108BD9-81ED-4DB2-BD59-A6C34878D82A}">
                    <a16:rowId xmlns:a16="http://schemas.microsoft.com/office/drawing/2014/main" val="3445634750"/>
                  </a:ext>
                </a:extLst>
              </a:tr>
              <a:tr h="348292">
                <a:tc>
                  <a:txBody>
                    <a:bodyPr/>
                    <a:lstStyle/>
                    <a:p>
                      <a:r>
                        <a:rPr lang="en-GB" dirty="0"/>
                        <a:t>Cabinet minister</a:t>
                      </a:r>
                    </a:p>
                  </a:txBody>
                  <a:tcPr/>
                </a:tc>
                <a:tc>
                  <a:txBody>
                    <a:bodyPr/>
                    <a:lstStyle/>
                    <a:p>
                      <a:r>
                        <a:rPr lang="en-GB" dirty="0"/>
                        <a:t>17</a:t>
                      </a:r>
                    </a:p>
                  </a:txBody>
                  <a:tcPr/>
                </a:tc>
                <a:tc>
                  <a:txBody>
                    <a:bodyPr/>
                    <a:lstStyle/>
                    <a:p>
                      <a:r>
                        <a:rPr lang="en-GB" dirty="0"/>
                        <a:t>83</a:t>
                      </a:r>
                    </a:p>
                  </a:txBody>
                  <a:tcPr/>
                </a:tc>
                <a:extLst>
                  <a:ext uri="{0D108BD9-81ED-4DB2-BD59-A6C34878D82A}">
                    <a16:rowId xmlns:a16="http://schemas.microsoft.com/office/drawing/2014/main" val="22941354"/>
                  </a:ext>
                </a:extLst>
              </a:tr>
              <a:tr h="348292">
                <a:tc>
                  <a:txBody>
                    <a:bodyPr/>
                    <a:lstStyle/>
                    <a:p>
                      <a:r>
                        <a:rPr lang="en-GB" dirty="0"/>
                        <a:t>European Parliament</a:t>
                      </a:r>
                    </a:p>
                  </a:txBody>
                  <a:tcPr/>
                </a:tc>
                <a:tc>
                  <a:txBody>
                    <a:bodyPr/>
                    <a:lstStyle/>
                    <a:p>
                      <a:r>
                        <a:rPr lang="en-GB" dirty="0"/>
                        <a:t>26</a:t>
                      </a:r>
                    </a:p>
                  </a:txBody>
                  <a:tcPr/>
                </a:tc>
                <a:tc>
                  <a:txBody>
                    <a:bodyPr/>
                    <a:lstStyle/>
                    <a:p>
                      <a:r>
                        <a:rPr lang="en-GB" dirty="0"/>
                        <a:t>74</a:t>
                      </a:r>
                    </a:p>
                  </a:txBody>
                  <a:tcPr/>
                </a:tc>
                <a:extLst>
                  <a:ext uri="{0D108BD9-81ED-4DB2-BD59-A6C34878D82A}">
                    <a16:rowId xmlns:a16="http://schemas.microsoft.com/office/drawing/2014/main" val="1278503090"/>
                  </a:ext>
                </a:extLst>
              </a:tr>
              <a:tr h="348292">
                <a:tc>
                  <a:txBody>
                    <a:bodyPr/>
                    <a:lstStyle/>
                    <a:p>
                      <a:r>
                        <a:rPr lang="en-GB" dirty="0"/>
                        <a:t>Armed forces senior officer</a:t>
                      </a:r>
                    </a:p>
                  </a:txBody>
                  <a:tcPr/>
                </a:tc>
                <a:tc>
                  <a:txBody>
                    <a:bodyPr/>
                    <a:lstStyle/>
                    <a:p>
                      <a:r>
                        <a:rPr lang="en-GB" dirty="0"/>
                        <a:t>0.4</a:t>
                      </a:r>
                    </a:p>
                  </a:txBody>
                  <a:tcPr/>
                </a:tc>
                <a:tc>
                  <a:txBody>
                    <a:bodyPr/>
                    <a:lstStyle/>
                    <a:p>
                      <a:r>
                        <a:rPr lang="en-GB" dirty="0"/>
                        <a:t>99.6</a:t>
                      </a:r>
                    </a:p>
                  </a:txBody>
                  <a:tcPr/>
                </a:tc>
                <a:extLst>
                  <a:ext uri="{0D108BD9-81ED-4DB2-BD59-A6C34878D82A}">
                    <a16:rowId xmlns:a16="http://schemas.microsoft.com/office/drawing/2014/main" val="837295649"/>
                  </a:ext>
                </a:extLst>
              </a:tr>
              <a:tr h="348292">
                <a:tc>
                  <a:txBody>
                    <a:bodyPr/>
                    <a:lstStyle/>
                    <a:p>
                      <a:r>
                        <a:rPr lang="en-GB" dirty="0"/>
                        <a:t>High court judge</a:t>
                      </a:r>
                    </a:p>
                  </a:txBody>
                  <a:tcPr/>
                </a:tc>
                <a:tc>
                  <a:txBody>
                    <a:bodyPr/>
                    <a:lstStyle/>
                    <a:p>
                      <a:r>
                        <a:rPr lang="en-GB" dirty="0"/>
                        <a:t>15</a:t>
                      </a:r>
                    </a:p>
                  </a:txBody>
                  <a:tcPr/>
                </a:tc>
                <a:tc>
                  <a:txBody>
                    <a:bodyPr/>
                    <a:lstStyle/>
                    <a:p>
                      <a:r>
                        <a:rPr lang="en-GB" dirty="0"/>
                        <a:t>85</a:t>
                      </a:r>
                    </a:p>
                  </a:txBody>
                  <a:tcPr/>
                </a:tc>
                <a:extLst>
                  <a:ext uri="{0D108BD9-81ED-4DB2-BD59-A6C34878D82A}">
                    <a16:rowId xmlns:a16="http://schemas.microsoft.com/office/drawing/2014/main" val="2107400809"/>
                  </a:ext>
                </a:extLst>
              </a:tr>
              <a:tr h="348292">
                <a:tc>
                  <a:txBody>
                    <a:bodyPr/>
                    <a:lstStyle/>
                    <a:p>
                      <a:r>
                        <a:rPr lang="en-GB" dirty="0"/>
                        <a:t>Barrister (</a:t>
                      </a:r>
                      <a:r>
                        <a:rPr lang="en-GB" dirty="0" err="1"/>
                        <a:t>Eng</a:t>
                      </a:r>
                      <a:r>
                        <a:rPr lang="en-GB" dirty="0"/>
                        <a:t>, Wales)</a:t>
                      </a:r>
                    </a:p>
                  </a:txBody>
                  <a:tcPr/>
                </a:tc>
                <a:tc>
                  <a:txBody>
                    <a:bodyPr/>
                    <a:lstStyle/>
                    <a:p>
                      <a:r>
                        <a:rPr lang="en-GB" dirty="0"/>
                        <a:t>31</a:t>
                      </a:r>
                    </a:p>
                  </a:txBody>
                  <a:tcPr/>
                </a:tc>
                <a:tc>
                  <a:txBody>
                    <a:bodyPr/>
                    <a:lstStyle/>
                    <a:p>
                      <a:r>
                        <a:rPr lang="en-GB" dirty="0"/>
                        <a:t>69</a:t>
                      </a:r>
                    </a:p>
                  </a:txBody>
                  <a:tcPr/>
                </a:tc>
                <a:extLst>
                  <a:ext uri="{0D108BD9-81ED-4DB2-BD59-A6C34878D82A}">
                    <a16:rowId xmlns:a16="http://schemas.microsoft.com/office/drawing/2014/main" val="1272776976"/>
                  </a:ext>
                </a:extLst>
              </a:tr>
              <a:tr h="348292">
                <a:tc>
                  <a:txBody>
                    <a:bodyPr/>
                    <a:lstStyle/>
                    <a:p>
                      <a:r>
                        <a:rPr lang="en-GB" dirty="0"/>
                        <a:t>Top UK law firms</a:t>
                      </a:r>
                    </a:p>
                  </a:txBody>
                  <a:tcPr/>
                </a:tc>
                <a:tc>
                  <a:txBody>
                    <a:bodyPr/>
                    <a:lstStyle/>
                    <a:p>
                      <a:r>
                        <a:rPr lang="en-GB" dirty="0"/>
                        <a:t>20</a:t>
                      </a:r>
                    </a:p>
                  </a:txBody>
                  <a:tcPr/>
                </a:tc>
                <a:tc>
                  <a:txBody>
                    <a:bodyPr/>
                    <a:lstStyle/>
                    <a:p>
                      <a:r>
                        <a:rPr lang="en-GB" dirty="0"/>
                        <a:t>80</a:t>
                      </a:r>
                    </a:p>
                  </a:txBody>
                  <a:tcPr/>
                </a:tc>
                <a:extLst>
                  <a:ext uri="{0D108BD9-81ED-4DB2-BD59-A6C34878D82A}">
                    <a16:rowId xmlns:a16="http://schemas.microsoft.com/office/drawing/2014/main" val="645249688"/>
                  </a:ext>
                </a:extLst>
              </a:tr>
              <a:tr h="348292">
                <a:tc>
                  <a:txBody>
                    <a:bodyPr/>
                    <a:lstStyle/>
                    <a:p>
                      <a:r>
                        <a:rPr lang="en-GB" dirty="0"/>
                        <a:t>Trade union leader</a:t>
                      </a:r>
                    </a:p>
                  </a:txBody>
                  <a:tcPr/>
                </a:tc>
                <a:tc>
                  <a:txBody>
                    <a:bodyPr/>
                    <a:lstStyle/>
                    <a:p>
                      <a:r>
                        <a:rPr lang="en-GB" dirty="0"/>
                        <a:t>21</a:t>
                      </a:r>
                    </a:p>
                  </a:txBody>
                  <a:tcPr/>
                </a:tc>
                <a:tc>
                  <a:txBody>
                    <a:bodyPr/>
                    <a:lstStyle/>
                    <a:p>
                      <a:r>
                        <a:rPr lang="en-GB" dirty="0"/>
                        <a:t>79</a:t>
                      </a:r>
                    </a:p>
                  </a:txBody>
                  <a:tcPr/>
                </a:tc>
                <a:extLst>
                  <a:ext uri="{0D108BD9-81ED-4DB2-BD59-A6C34878D82A}">
                    <a16:rowId xmlns:a16="http://schemas.microsoft.com/office/drawing/2014/main" val="3644338678"/>
                  </a:ext>
                </a:extLst>
              </a:tr>
              <a:tr h="348292">
                <a:tc>
                  <a:txBody>
                    <a:bodyPr/>
                    <a:lstStyle/>
                    <a:p>
                      <a:r>
                        <a:rPr lang="en-GB" dirty="0"/>
                        <a:t>GP</a:t>
                      </a:r>
                    </a:p>
                  </a:txBody>
                  <a:tcPr/>
                </a:tc>
                <a:tc>
                  <a:txBody>
                    <a:bodyPr/>
                    <a:lstStyle/>
                    <a:p>
                      <a:r>
                        <a:rPr lang="en-GB" dirty="0"/>
                        <a:t>46</a:t>
                      </a:r>
                    </a:p>
                  </a:txBody>
                  <a:tcPr/>
                </a:tc>
                <a:tc>
                  <a:txBody>
                    <a:bodyPr/>
                    <a:lstStyle/>
                    <a:p>
                      <a:r>
                        <a:rPr lang="en-GB" dirty="0"/>
                        <a:t>54</a:t>
                      </a:r>
                    </a:p>
                  </a:txBody>
                  <a:tcPr/>
                </a:tc>
                <a:extLst>
                  <a:ext uri="{0D108BD9-81ED-4DB2-BD59-A6C34878D82A}">
                    <a16:rowId xmlns:a16="http://schemas.microsoft.com/office/drawing/2014/main" val="516509459"/>
                  </a:ext>
                </a:extLst>
              </a:tr>
              <a:tr h="348292">
                <a:tc>
                  <a:txBody>
                    <a:bodyPr/>
                    <a:lstStyle/>
                    <a:p>
                      <a:r>
                        <a:rPr lang="en-GB" dirty="0"/>
                        <a:t>School headteacher</a:t>
                      </a:r>
                    </a:p>
                  </a:txBody>
                  <a:tcPr/>
                </a:tc>
                <a:tc>
                  <a:txBody>
                    <a:bodyPr/>
                    <a:lstStyle/>
                    <a:p>
                      <a:r>
                        <a:rPr lang="en-GB" dirty="0"/>
                        <a:t>36</a:t>
                      </a:r>
                    </a:p>
                  </a:txBody>
                  <a:tcPr/>
                </a:tc>
                <a:tc>
                  <a:txBody>
                    <a:bodyPr/>
                    <a:lstStyle/>
                    <a:p>
                      <a:r>
                        <a:rPr lang="en-GB" dirty="0"/>
                        <a:t>64</a:t>
                      </a:r>
                    </a:p>
                  </a:txBody>
                  <a:tcPr/>
                </a:tc>
                <a:extLst>
                  <a:ext uri="{0D108BD9-81ED-4DB2-BD59-A6C34878D82A}">
                    <a16:rowId xmlns:a16="http://schemas.microsoft.com/office/drawing/2014/main" val="3218783701"/>
                  </a:ext>
                </a:extLst>
              </a:tr>
              <a:tr h="348292">
                <a:tc>
                  <a:txBody>
                    <a:bodyPr/>
                    <a:lstStyle/>
                    <a:p>
                      <a:r>
                        <a:rPr lang="en-GB" dirty="0"/>
                        <a:t>Circuit judge</a:t>
                      </a:r>
                    </a:p>
                  </a:txBody>
                  <a:tcPr/>
                </a:tc>
                <a:tc>
                  <a:txBody>
                    <a:bodyPr/>
                    <a:lstStyle/>
                    <a:p>
                      <a:r>
                        <a:rPr lang="en-GB" dirty="0"/>
                        <a:t>15</a:t>
                      </a:r>
                    </a:p>
                  </a:txBody>
                  <a:tcPr/>
                </a:tc>
                <a:tc>
                  <a:txBody>
                    <a:bodyPr/>
                    <a:lstStyle/>
                    <a:p>
                      <a:r>
                        <a:rPr lang="en-GB" dirty="0"/>
                        <a:t>85</a:t>
                      </a:r>
                    </a:p>
                  </a:txBody>
                  <a:tcPr/>
                </a:tc>
                <a:extLst>
                  <a:ext uri="{0D108BD9-81ED-4DB2-BD59-A6C34878D82A}">
                    <a16:rowId xmlns:a16="http://schemas.microsoft.com/office/drawing/2014/main" val="1113576478"/>
                  </a:ext>
                </a:extLst>
              </a:tr>
              <a:tr h="348292">
                <a:tc>
                  <a:txBody>
                    <a:bodyPr/>
                    <a:lstStyle/>
                    <a:p>
                      <a:r>
                        <a:rPr lang="en-GB" dirty="0"/>
                        <a:t>Lord justice of Appeal</a:t>
                      </a:r>
                    </a:p>
                  </a:txBody>
                  <a:tcPr/>
                </a:tc>
                <a:tc>
                  <a:txBody>
                    <a:bodyPr/>
                    <a:lstStyle/>
                    <a:p>
                      <a:r>
                        <a:rPr lang="en-GB" dirty="0"/>
                        <a:t>8</a:t>
                      </a:r>
                    </a:p>
                  </a:txBody>
                  <a:tcPr/>
                </a:tc>
                <a:tc>
                  <a:txBody>
                    <a:bodyPr/>
                    <a:lstStyle/>
                    <a:p>
                      <a:r>
                        <a:rPr lang="en-GB" dirty="0"/>
                        <a:t>92</a:t>
                      </a:r>
                    </a:p>
                  </a:txBody>
                  <a:tcPr/>
                </a:tc>
                <a:extLst>
                  <a:ext uri="{0D108BD9-81ED-4DB2-BD59-A6C34878D82A}">
                    <a16:rowId xmlns:a16="http://schemas.microsoft.com/office/drawing/2014/main" val="354039226"/>
                  </a:ext>
                </a:extLst>
              </a:tr>
              <a:tr h="348292">
                <a:tc>
                  <a:txBody>
                    <a:bodyPr/>
                    <a:lstStyle/>
                    <a:p>
                      <a:r>
                        <a:rPr lang="en-GB" dirty="0"/>
                        <a:t>QC</a:t>
                      </a:r>
                    </a:p>
                  </a:txBody>
                  <a:tcPr/>
                </a:tc>
                <a:tc>
                  <a:txBody>
                    <a:bodyPr/>
                    <a:lstStyle/>
                    <a:p>
                      <a:r>
                        <a:rPr lang="en-GB" dirty="0"/>
                        <a:t>7</a:t>
                      </a:r>
                    </a:p>
                  </a:txBody>
                  <a:tcPr/>
                </a:tc>
                <a:tc>
                  <a:txBody>
                    <a:bodyPr/>
                    <a:lstStyle/>
                    <a:p>
                      <a:r>
                        <a:rPr lang="en-GB" dirty="0"/>
                        <a:t>93</a:t>
                      </a:r>
                    </a:p>
                  </a:txBody>
                  <a:tcPr/>
                </a:tc>
                <a:extLst>
                  <a:ext uri="{0D108BD9-81ED-4DB2-BD59-A6C34878D82A}">
                    <a16:rowId xmlns:a16="http://schemas.microsoft.com/office/drawing/2014/main" val="3582783705"/>
                  </a:ext>
                </a:extLst>
              </a:tr>
            </a:tbl>
          </a:graphicData>
        </a:graphic>
      </p:graphicFrame>
      <p:sp>
        <p:nvSpPr>
          <p:cNvPr id="3" name="TextBox 2">
            <a:extLst>
              <a:ext uri="{FF2B5EF4-FFF2-40B4-BE49-F238E27FC236}">
                <a16:creationId xmlns:a16="http://schemas.microsoft.com/office/drawing/2014/main" id="{BBE9C5D2-8140-49A5-9238-F7FC94D2D314}"/>
              </a:ext>
            </a:extLst>
          </p:cNvPr>
          <p:cNvSpPr txBox="1"/>
          <p:nvPr/>
        </p:nvSpPr>
        <p:spPr>
          <a:xfrm>
            <a:off x="3484625" y="6492240"/>
            <a:ext cx="2862469" cy="369332"/>
          </a:xfrm>
          <a:prstGeom prst="rect">
            <a:avLst/>
          </a:prstGeom>
          <a:noFill/>
        </p:spPr>
        <p:txBody>
          <a:bodyPr wrap="square" rtlCol="0">
            <a:spAutoFit/>
          </a:bodyPr>
          <a:lstStyle/>
          <a:p>
            <a:r>
              <a:rPr lang="en-GB"/>
              <a:t>(Dillon, 2010)</a:t>
            </a:r>
            <a:endParaRPr lang="en-GB" dirty="0"/>
          </a:p>
        </p:txBody>
      </p:sp>
    </p:spTree>
    <p:extLst>
      <p:ext uri="{BB962C8B-B14F-4D97-AF65-F5344CB8AC3E}">
        <p14:creationId xmlns:p14="http://schemas.microsoft.com/office/powerpoint/2010/main" val="2165776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386CC-4647-4A5A-8486-C5988063283A}"/>
              </a:ext>
            </a:extLst>
          </p:cNvPr>
          <p:cNvSpPr>
            <a:spLocks noGrp="1"/>
          </p:cNvSpPr>
          <p:nvPr>
            <p:ph type="title"/>
          </p:nvPr>
        </p:nvSpPr>
        <p:spPr/>
        <p:txBody>
          <a:bodyPr/>
          <a:lstStyle/>
          <a:p>
            <a:r>
              <a:rPr lang="en-GB" dirty="0"/>
              <a:t>Legislation</a:t>
            </a:r>
          </a:p>
        </p:txBody>
      </p:sp>
      <p:sp>
        <p:nvSpPr>
          <p:cNvPr id="3" name="Content Placeholder 2">
            <a:extLst>
              <a:ext uri="{FF2B5EF4-FFF2-40B4-BE49-F238E27FC236}">
                <a16:creationId xmlns:a16="http://schemas.microsoft.com/office/drawing/2014/main" id="{C458515D-F71D-4E16-84BF-275416888A75}"/>
              </a:ext>
            </a:extLst>
          </p:cNvPr>
          <p:cNvSpPr>
            <a:spLocks noGrp="1"/>
          </p:cNvSpPr>
          <p:nvPr>
            <p:ph idx="1"/>
          </p:nvPr>
        </p:nvSpPr>
        <p:spPr>
          <a:xfrm>
            <a:off x="2428791" y="1459830"/>
            <a:ext cx="8915400" cy="5261812"/>
          </a:xfrm>
        </p:spPr>
        <p:txBody>
          <a:bodyPr>
            <a:normAutofit/>
          </a:bodyPr>
          <a:lstStyle/>
          <a:p>
            <a:r>
              <a:rPr lang="en-GB" dirty="0"/>
              <a:t>Slander of Women Act 1891</a:t>
            </a:r>
          </a:p>
          <a:p>
            <a:r>
              <a:rPr lang="en-GB" dirty="0"/>
              <a:t>Employment of Women, Young Persons, and Children Act 1920</a:t>
            </a:r>
          </a:p>
          <a:p>
            <a:r>
              <a:rPr lang="en-GB" dirty="0"/>
              <a:t>Married Women’s Property Act 1964</a:t>
            </a:r>
          </a:p>
          <a:p>
            <a:r>
              <a:rPr lang="en-GB" dirty="0"/>
              <a:t>Human Rights Act 1998</a:t>
            </a:r>
          </a:p>
          <a:p>
            <a:r>
              <a:rPr lang="en-GB" dirty="0"/>
              <a:t>Equality Act 2010</a:t>
            </a:r>
          </a:p>
          <a:p>
            <a:r>
              <a:rPr lang="en-GB" dirty="0"/>
              <a:t>Violence against Women, Domestic Abuse and Sexual Violence (Wales) Act 2015</a:t>
            </a:r>
          </a:p>
          <a:p>
            <a:r>
              <a:rPr lang="en-GB" dirty="0"/>
              <a:t>Children Act 1989 (Amendment) (Female Genital Mutilation) Act 2019</a:t>
            </a:r>
          </a:p>
          <a:p>
            <a:endParaRPr lang="en-GB" dirty="0"/>
          </a:p>
          <a:p>
            <a:endParaRPr lang="en-GB" dirty="0"/>
          </a:p>
        </p:txBody>
      </p:sp>
      <p:sp>
        <p:nvSpPr>
          <p:cNvPr id="4" name="TextBox 3">
            <a:extLst>
              <a:ext uri="{FF2B5EF4-FFF2-40B4-BE49-F238E27FC236}">
                <a16:creationId xmlns:a16="http://schemas.microsoft.com/office/drawing/2014/main" id="{0A3D2EF3-2F72-4483-BE1B-9BD8B77D083B}"/>
              </a:ext>
            </a:extLst>
          </p:cNvPr>
          <p:cNvSpPr txBox="1"/>
          <p:nvPr/>
        </p:nvSpPr>
        <p:spPr>
          <a:xfrm>
            <a:off x="1855304" y="6352310"/>
            <a:ext cx="3684105" cy="369332"/>
          </a:xfrm>
          <a:prstGeom prst="rect">
            <a:avLst/>
          </a:prstGeom>
          <a:noFill/>
        </p:spPr>
        <p:txBody>
          <a:bodyPr wrap="square" rtlCol="0">
            <a:spAutoFit/>
          </a:bodyPr>
          <a:lstStyle/>
          <a:p>
            <a:r>
              <a:rPr lang="en-GB" dirty="0"/>
              <a:t>(Gov, 2019)</a:t>
            </a:r>
          </a:p>
        </p:txBody>
      </p:sp>
    </p:spTree>
    <p:extLst>
      <p:ext uri="{BB962C8B-B14F-4D97-AF65-F5344CB8AC3E}">
        <p14:creationId xmlns:p14="http://schemas.microsoft.com/office/powerpoint/2010/main" val="3744242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7C31A-31B9-4DE4-9139-239B017949BD}"/>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CFB0B573-AA39-4E9C-BE44-9640B30EB2C5}"/>
              </a:ext>
            </a:extLst>
          </p:cNvPr>
          <p:cNvSpPr>
            <a:spLocks noGrp="1"/>
          </p:cNvSpPr>
          <p:nvPr>
            <p:ph idx="1"/>
          </p:nvPr>
        </p:nvSpPr>
        <p:spPr>
          <a:xfrm>
            <a:off x="2416934" y="1722782"/>
            <a:ext cx="8915400" cy="4863547"/>
          </a:xfrm>
        </p:spPr>
        <p:txBody>
          <a:bodyPr>
            <a:normAutofit lnSpcReduction="10000"/>
          </a:bodyPr>
          <a:lstStyle/>
          <a:p>
            <a:r>
              <a:rPr lang="en-GB" dirty="0"/>
              <a:t>Throughout the last century there have been some great improvements for women.</a:t>
            </a:r>
          </a:p>
          <a:p>
            <a:r>
              <a:rPr lang="en-GB" dirty="0"/>
              <a:t>Women have become more self-confident.</a:t>
            </a:r>
          </a:p>
          <a:p>
            <a:r>
              <a:rPr lang="en-GB" dirty="0"/>
              <a:t>Women are doing just as good as men in their careers and flourishing in the educational system.</a:t>
            </a:r>
          </a:p>
          <a:p>
            <a:r>
              <a:rPr lang="en-GB" dirty="0"/>
              <a:t>Women are still more likely to face poverty than men, and one in five families are left with dependant children.</a:t>
            </a:r>
          </a:p>
          <a:p>
            <a:r>
              <a:rPr lang="en-GB" dirty="0"/>
              <a:t>Women still earn less money than men and have poorer career opportunities. </a:t>
            </a:r>
          </a:p>
          <a:p>
            <a:r>
              <a:rPr lang="en-GB" dirty="0"/>
              <a:t>Women still face sexual harassment in the workplace and face violence in the home.</a:t>
            </a:r>
          </a:p>
          <a:p>
            <a:r>
              <a:rPr lang="en-GB" dirty="0"/>
              <a:t>Housework and childcare still remains a primary role for a woman.</a:t>
            </a:r>
          </a:p>
          <a:p>
            <a:pPr marL="0" indent="0">
              <a:buNone/>
            </a:pPr>
            <a:endParaRPr lang="en-GB" dirty="0"/>
          </a:p>
          <a:p>
            <a:pPr marL="0" indent="0">
              <a:buNone/>
            </a:pPr>
            <a:r>
              <a:rPr lang="en-GB" dirty="0"/>
              <a:t>(Browne, 2011)</a:t>
            </a:r>
          </a:p>
        </p:txBody>
      </p:sp>
    </p:spTree>
    <p:extLst>
      <p:ext uri="{BB962C8B-B14F-4D97-AF65-F5344CB8AC3E}">
        <p14:creationId xmlns:p14="http://schemas.microsoft.com/office/powerpoint/2010/main" val="1683078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08220-6786-46D8-9C0B-7F31ECF3537D}"/>
              </a:ext>
            </a:extLst>
          </p:cNvPr>
          <p:cNvSpPr>
            <a:spLocks noGrp="1"/>
          </p:cNvSpPr>
          <p:nvPr>
            <p:ph type="title"/>
          </p:nvPr>
        </p:nvSpPr>
        <p:spPr>
          <a:xfrm>
            <a:off x="2592925" y="624110"/>
            <a:ext cx="8911687" cy="780620"/>
          </a:xfrm>
        </p:spPr>
        <p:txBody>
          <a:bodyPr/>
          <a:lstStyle/>
          <a:p>
            <a:pPr algn="ctr"/>
            <a:r>
              <a:rPr lang="en-GB" dirty="0"/>
              <a:t>References</a:t>
            </a:r>
          </a:p>
        </p:txBody>
      </p:sp>
      <p:sp>
        <p:nvSpPr>
          <p:cNvPr id="3" name="Content Placeholder 2">
            <a:extLst>
              <a:ext uri="{FF2B5EF4-FFF2-40B4-BE49-F238E27FC236}">
                <a16:creationId xmlns:a16="http://schemas.microsoft.com/office/drawing/2014/main" id="{D4B2F073-AB1C-470E-BBED-D44D99F2AAE9}"/>
              </a:ext>
            </a:extLst>
          </p:cNvPr>
          <p:cNvSpPr>
            <a:spLocks noGrp="1"/>
          </p:cNvSpPr>
          <p:nvPr>
            <p:ph idx="1"/>
          </p:nvPr>
        </p:nvSpPr>
        <p:spPr>
          <a:xfrm>
            <a:off x="2592925" y="1404729"/>
            <a:ext cx="9254518" cy="5194854"/>
          </a:xfrm>
        </p:spPr>
        <p:txBody>
          <a:bodyPr>
            <a:normAutofit fontScale="92500" lnSpcReduction="20000"/>
          </a:bodyPr>
          <a:lstStyle/>
          <a:p>
            <a:r>
              <a:rPr lang="en-GB" dirty="0"/>
              <a:t>Browne, K. (2011). </a:t>
            </a:r>
            <a:r>
              <a:rPr lang="en-GB" i="1" dirty="0"/>
              <a:t>An Introduction to Sociology, 4th Edition</a:t>
            </a:r>
            <a:r>
              <a:rPr lang="en-GB" dirty="0"/>
              <a:t>. John Wiley &amp; Sons.</a:t>
            </a:r>
          </a:p>
          <a:p>
            <a:r>
              <a:rPr lang="en-GB" dirty="0" err="1"/>
              <a:t>Dahlerup</a:t>
            </a:r>
            <a:r>
              <a:rPr lang="en-GB" dirty="0"/>
              <a:t>, D. (1990). </a:t>
            </a:r>
            <a:r>
              <a:rPr lang="en-GB" i="1" dirty="0"/>
              <a:t>The new women's movement</a:t>
            </a:r>
            <a:r>
              <a:rPr lang="en-GB" dirty="0"/>
              <a:t>. London: Sage.</a:t>
            </a:r>
          </a:p>
          <a:p>
            <a:r>
              <a:rPr lang="en-GB" dirty="0"/>
              <a:t>Dillon, M. (2010). </a:t>
            </a:r>
            <a:r>
              <a:rPr lang="en-GB" i="1" dirty="0"/>
              <a:t>Introduction to sociological theory</a:t>
            </a:r>
            <a:r>
              <a:rPr lang="en-GB" dirty="0"/>
              <a:t>. Chichester: Wiley-Blackwell.</a:t>
            </a:r>
          </a:p>
          <a:p>
            <a:r>
              <a:rPr lang="en-GB" dirty="0"/>
              <a:t> Feminism: A fourth wave? | The Political Studies Association (PSA). (2019). </a:t>
            </a:r>
            <a:r>
              <a:rPr lang="en-GB" i="1" dirty="0"/>
              <a:t>Feminism: A fourth wave? | The Political Studies Association (PSA)</a:t>
            </a:r>
            <a:r>
              <a:rPr lang="en-GB" dirty="0"/>
              <a:t>. [online] Available at: https://www.psa.ac.uk/psa/news/feminism-fourth-wave [Accessed 2 May 2019].</a:t>
            </a:r>
          </a:p>
          <a:p>
            <a:r>
              <a:rPr lang="en-GB" dirty="0"/>
              <a:t>Hirsch, M. (1990). </a:t>
            </a:r>
            <a:r>
              <a:rPr lang="en-GB" i="1" dirty="0"/>
              <a:t>Conflicts in feminism</a:t>
            </a:r>
            <a:r>
              <a:rPr lang="en-GB" dirty="0"/>
              <a:t>. New York, NY: Routledge.</a:t>
            </a:r>
          </a:p>
          <a:p>
            <a:r>
              <a:rPr lang="en-GB" dirty="0"/>
              <a:t>Jackson, S. (2002). </a:t>
            </a:r>
            <a:r>
              <a:rPr lang="en-GB" i="1" dirty="0"/>
              <a:t>Feminism and sexuality</a:t>
            </a:r>
            <a:r>
              <a:rPr lang="en-GB" dirty="0"/>
              <a:t>. Edinburgh: Edinburgh Univ. Press.</a:t>
            </a:r>
          </a:p>
          <a:p>
            <a:r>
              <a:rPr lang="en-GB" dirty="0"/>
              <a:t>Legislation.gov.uk. (2019). </a:t>
            </a:r>
            <a:r>
              <a:rPr lang="en-GB" i="1" dirty="0"/>
              <a:t>Children Act 1989 (Amendment) (Female Genital Mutilation) Act 2019</a:t>
            </a:r>
            <a:r>
              <a:rPr lang="en-GB" dirty="0"/>
              <a:t>. [online] Available at: http://www.legislation.gov.uk/ukpga/2019/10/introduction/enacted [Accessed 6 May 2019].</a:t>
            </a:r>
          </a:p>
          <a:p>
            <a:r>
              <a:rPr lang="en-GB" dirty="0"/>
              <a:t>Legislation.gov.uk. (2019). </a:t>
            </a:r>
            <a:r>
              <a:rPr lang="en-GB" i="1" dirty="0"/>
              <a:t>Employment of Women, Young Persons, and Children Act 1920</a:t>
            </a:r>
            <a:r>
              <a:rPr lang="en-GB" dirty="0"/>
              <a:t>. [online] Available at: http://www.legislation.gov.uk/ukpga/Geo5/10-11/65/introduction [Accessed 6 May 2019].</a:t>
            </a:r>
          </a:p>
          <a:p>
            <a:r>
              <a:rPr lang="en-GB" dirty="0"/>
              <a:t>Legislation.gov.uk. (2019). </a:t>
            </a:r>
            <a:r>
              <a:rPr lang="en-GB" i="1" dirty="0"/>
              <a:t>Equality Act 2010</a:t>
            </a:r>
            <a:r>
              <a:rPr lang="en-GB" dirty="0"/>
              <a:t>. [online] Available at: http://www.legislation.gov.uk/ukpga/2010/15/introduction [Accessed 6 May 2019].</a:t>
            </a:r>
          </a:p>
          <a:p>
            <a:pPr marL="0" indent="0">
              <a:buNone/>
            </a:pPr>
            <a:endParaRPr lang="en-GB" dirty="0"/>
          </a:p>
          <a:p>
            <a:endParaRPr lang="en-GB" dirty="0"/>
          </a:p>
          <a:p>
            <a:pPr marL="0" indent="0">
              <a:buNone/>
            </a:pPr>
            <a:endParaRPr lang="en-GB" dirty="0"/>
          </a:p>
        </p:txBody>
      </p:sp>
    </p:spTree>
    <p:extLst>
      <p:ext uri="{BB962C8B-B14F-4D97-AF65-F5344CB8AC3E}">
        <p14:creationId xmlns:p14="http://schemas.microsoft.com/office/powerpoint/2010/main" val="2687423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54460B-60D4-482D-B80C-1CF789BDD268}"/>
              </a:ext>
            </a:extLst>
          </p:cNvPr>
          <p:cNvSpPr>
            <a:spLocks noGrp="1"/>
          </p:cNvSpPr>
          <p:nvPr>
            <p:ph idx="1"/>
          </p:nvPr>
        </p:nvSpPr>
        <p:spPr>
          <a:xfrm>
            <a:off x="1656522" y="755374"/>
            <a:ext cx="9848090" cy="5155848"/>
          </a:xfrm>
        </p:spPr>
        <p:txBody>
          <a:bodyPr>
            <a:normAutofit fontScale="92500" lnSpcReduction="10000"/>
          </a:bodyPr>
          <a:lstStyle/>
          <a:p>
            <a:r>
              <a:rPr lang="en-GB" dirty="0"/>
              <a:t>Legislation.gov.uk. (2019). </a:t>
            </a:r>
            <a:r>
              <a:rPr lang="en-GB" i="1" dirty="0"/>
              <a:t>Human Rights Act 1998</a:t>
            </a:r>
            <a:r>
              <a:rPr lang="en-GB" dirty="0"/>
              <a:t>. [online] Available at: http://www.legislation.gov.uk/ukpga/1998/42/introduction [Accessed 6 May 2019].</a:t>
            </a:r>
          </a:p>
          <a:p>
            <a:r>
              <a:rPr lang="en-GB" dirty="0"/>
              <a:t>Legislation.gov.uk. (2019). </a:t>
            </a:r>
            <a:r>
              <a:rPr lang="en-GB" i="1" dirty="0"/>
              <a:t>Married Women’s Property Act 1964</a:t>
            </a:r>
            <a:r>
              <a:rPr lang="en-GB" dirty="0"/>
              <a:t>. [online] Available at: http://www.legislation.gov.uk/ukpga/1964/19/introduction [Accessed 6 May 2019].</a:t>
            </a:r>
          </a:p>
          <a:p>
            <a:r>
              <a:rPr lang="en-GB" dirty="0"/>
              <a:t>Legislation.gov.uk. (2019). </a:t>
            </a:r>
            <a:r>
              <a:rPr lang="en-GB" i="1" dirty="0"/>
              <a:t>Slander of Women Act 1891</a:t>
            </a:r>
            <a:r>
              <a:rPr lang="en-GB" dirty="0"/>
              <a:t>. [online] Available at: http://www.legislation.gov.uk/ukpga/Vict/54-55/51/introduction [Accessed 6 May 2019].</a:t>
            </a:r>
          </a:p>
          <a:p>
            <a:r>
              <a:rPr lang="en-GB" dirty="0"/>
              <a:t>Legislation.gov.uk. (2019). </a:t>
            </a:r>
            <a:r>
              <a:rPr lang="en-GB" i="1" dirty="0"/>
              <a:t>Violence against Women, Domestic Abuse and Sexual Violence (Wales) Act 2015</a:t>
            </a:r>
            <a:r>
              <a:rPr lang="en-GB" dirty="0"/>
              <a:t>. [online] Available at: http://www.legislation.gov.uk/anaw/2015/3/introduction [Accessed 6 May 2019].</a:t>
            </a:r>
          </a:p>
          <a:p>
            <a:r>
              <a:rPr lang="en-GB" dirty="0"/>
              <a:t>Nicholson, L. (1990). </a:t>
            </a:r>
            <a:r>
              <a:rPr lang="en-GB" i="1" dirty="0"/>
              <a:t>Feminism - postmodernism</a:t>
            </a:r>
            <a:r>
              <a:rPr lang="en-GB" dirty="0"/>
              <a:t>. New York </a:t>
            </a:r>
            <a:r>
              <a:rPr lang="en-GB" dirty="0" err="1"/>
              <a:t>u.a.</a:t>
            </a:r>
            <a:r>
              <a:rPr lang="en-GB" dirty="0"/>
              <a:t>: Routledge.</a:t>
            </a:r>
          </a:p>
          <a:p>
            <a:r>
              <a:rPr lang="en-GB" dirty="0" err="1"/>
              <a:t>Souhami</a:t>
            </a:r>
            <a:r>
              <a:rPr lang="en-GB" dirty="0"/>
              <a:t>, D. (1986). </a:t>
            </a:r>
            <a:r>
              <a:rPr lang="en-GB" i="1" dirty="0"/>
              <a:t>A women's place</a:t>
            </a:r>
            <a:r>
              <a:rPr lang="en-GB" dirty="0"/>
              <a:t>. Harmondsworth, Middlesex: Penguin Books. </a:t>
            </a:r>
          </a:p>
          <a:p>
            <a:r>
              <a:rPr lang="en-GB" dirty="0"/>
              <a:t>Tandon, N. (2008). </a:t>
            </a:r>
            <a:r>
              <a:rPr lang="en-GB" i="1" dirty="0"/>
              <a:t>Feminism</a:t>
            </a:r>
            <a:r>
              <a:rPr lang="en-GB" dirty="0"/>
              <a:t>. New Delhi: Atlantic Publishers &amp; Distributors.</a:t>
            </a:r>
          </a:p>
          <a:p>
            <a:r>
              <a:rPr lang="en-GB" dirty="0"/>
              <a:t>Uah.edu. (2019). </a:t>
            </a:r>
            <a:r>
              <a:rPr lang="en-GB" i="1" dirty="0"/>
              <a:t>Kinds of Feminism</a:t>
            </a:r>
            <a:r>
              <a:rPr lang="en-GB" dirty="0"/>
              <a:t>. [online] Available at: https://www.uah.edu/woolf/feminism_kinds.htm [Accessed 6 May 2019].</a:t>
            </a:r>
          </a:p>
          <a:p>
            <a:r>
              <a:rPr lang="en-GB" dirty="0"/>
              <a:t>VAL3NTEA (no date) [photograph]. Available at: </a:t>
            </a:r>
            <a:r>
              <a:rPr lang="en-GB" dirty="0">
                <a:hlinkClick r:id="rId2"/>
              </a:rPr>
              <a:t>https://everydayfeminism.com/2015/01/why-our-feminism-must-be-intersectional/</a:t>
            </a:r>
            <a:r>
              <a:rPr lang="en-GB" dirty="0"/>
              <a:t> (Accessed: 1 May 2019). </a:t>
            </a:r>
          </a:p>
          <a:p>
            <a:pPr marL="0" indent="0">
              <a:buNone/>
            </a:pPr>
            <a:endParaRPr lang="en-GB" dirty="0"/>
          </a:p>
        </p:txBody>
      </p:sp>
    </p:spTree>
    <p:extLst>
      <p:ext uri="{BB962C8B-B14F-4D97-AF65-F5344CB8AC3E}">
        <p14:creationId xmlns:p14="http://schemas.microsoft.com/office/powerpoint/2010/main" val="162611895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13</TotalTime>
  <Words>1240</Words>
  <Application>Microsoft Office PowerPoint</Application>
  <PresentationFormat>Widescreen</PresentationFormat>
  <Paragraphs>200</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Century Gothic</vt:lpstr>
      <vt:lpstr>Wingdings 3</vt:lpstr>
      <vt:lpstr>Wisp</vt:lpstr>
      <vt:lpstr>Feminism </vt:lpstr>
      <vt:lpstr>Contents </vt:lpstr>
      <vt:lpstr>What is feminism?</vt:lpstr>
      <vt:lpstr>The history of feminism</vt:lpstr>
      <vt:lpstr>PowerPoint Presentation</vt:lpstr>
      <vt:lpstr>First Wave of Feminism</vt:lpstr>
      <vt:lpstr>Second Wave of Feminism</vt:lpstr>
      <vt:lpstr>Third Wave of feminism</vt:lpstr>
      <vt:lpstr>Is there a Fourth Wave?</vt:lpstr>
      <vt:lpstr>Feminist Theory</vt:lpstr>
      <vt:lpstr>Types of Feminism</vt:lpstr>
      <vt:lpstr>Post Feminism</vt:lpstr>
      <vt:lpstr>Feminist Movements in Britain</vt:lpstr>
      <vt:lpstr>Conflicts in Feminism</vt:lpstr>
      <vt:lpstr>Men and Women in top professional jobs: UK 2007 -2010</vt:lpstr>
      <vt:lpstr>Legislation</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Feminism </dc:title>
  <dc:creator>Autumn Gale</dc:creator>
  <cp:lastModifiedBy>Autumn Gale</cp:lastModifiedBy>
  <cp:revision>2</cp:revision>
  <dcterms:created xsi:type="dcterms:W3CDTF">2019-05-06T19:22:51Z</dcterms:created>
  <dcterms:modified xsi:type="dcterms:W3CDTF">2019-05-06T19:36:48Z</dcterms:modified>
</cp:coreProperties>
</file>