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Default Extension="yiGTm"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1"/>
  </p:notesMasterIdLst>
  <p:sldIdLst>
    <p:sldId id="256" r:id="rId5"/>
    <p:sldId id="257" r:id="rId6"/>
    <p:sldId id="258" r:id="rId7"/>
    <p:sldId id="297" r:id="rId8"/>
    <p:sldId id="288" r:id="rId9"/>
    <p:sldId id="28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0" d="100"/>
          <a:sy n="80" d="100"/>
        </p:scale>
        <p:origin x="782" y="4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04/07/2022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dirty="0"/>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7/4/2022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blog.ncce.org/2014/10/16/presentation-slides-finding-teacher-voice-online-courses/"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6788-target-png-fil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82443-science-brand-angle-studies-research-free-photo-p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yiGTm"/><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hyperlink" Target="https://freepngimg.com/png/81251-resource-behavior-point-icons-computer-human-education" TargetMode="External"/><Relationship Id="rId5" Type="http://schemas.openxmlformats.org/officeDocument/2006/relationships/image" Target="../media/image8.png"/><Relationship Id="rId4" Type="http://schemas.openxmlformats.org/officeDocument/2006/relationships/hyperlink" Target="https://www.deviantart.com/ollinatl/art/calendar-clipart-115688405"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greeceandroid.gr/dev/1000-greeceandroid-thank-you"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statista.com/statistics/507378/average-daily-media-use-in-the-united-kingdom-uk/" TargetMode="External"/><Relationship Id="rId3" Type="http://schemas.openxmlformats.org/officeDocument/2006/relationships/hyperlink" Target="file:///C:\Users\Desioltd\Downloads\10.1503\cmaj.190434" TargetMode="External"/><Relationship Id="rId7" Type="http://schemas.openxmlformats.org/officeDocument/2006/relationships/hyperlink" Target="file:///C:\Users\Desioltd\Downloads\10.7753\ijcatr0502.1006"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ourworldindata.org/rise-of-social-media" TargetMode="External"/><Relationship Id="rId5" Type="http://schemas.openxmlformats.org/officeDocument/2006/relationships/hyperlink" Target="https://newsinhealth.nih.gov/2017/02/do-social-ties-affect-our-health" TargetMode="External"/><Relationship Id="rId10" Type="http://schemas.openxmlformats.org/officeDocument/2006/relationships/hyperlink" Target="https://www.matthewwoodward.co.uk/work/social-media-addiction-statistics/" TargetMode="External"/><Relationship Id="rId4" Type="http://schemas.openxmlformats.org/officeDocument/2006/relationships/hyperlink" Target="file:///C:\Users\Desioltd\Downloads\10.4172\" TargetMode="External"/><Relationship Id="rId9" Type="http://schemas.openxmlformats.org/officeDocument/2006/relationships/hyperlink" Target="https://www.statista.com/statistics/507405/uk-active-social-media-and-mobile-social-media-us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14375" y="3076574"/>
            <a:ext cx="5314949" cy="2771775"/>
          </a:xfrm>
        </p:spPr>
        <p:txBody>
          <a:bodyPr vert="horz" lIns="91440" tIns="45720" rIns="91440" bIns="45720" rtlCol="0" anchor="t">
            <a:normAutofit/>
          </a:bodyPr>
          <a:lstStyle/>
          <a:p>
            <a:pPr indent="-228600" algn="l">
              <a:buFont typeface="Arial" panose="020B0604020202020204" pitchFamily="34" charset="0"/>
              <a:buChar char="•"/>
            </a:pPr>
            <a:endParaRPr lang="en-US" sz="600" b="1" dirty="0"/>
          </a:p>
          <a:p>
            <a:pPr algn="l"/>
            <a:r>
              <a:rPr lang="en-US" sz="1900" dirty="0">
                <a:latin typeface="Arial" panose="020B0604020202020204" pitchFamily="34" charset="0"/>
                <a:cs typeface="Arial" panose="020B0604020202020204" pitchFamily="34" charset="0"/>
              </a:rPr>
              <a:t>NAME:</a:t>
            </a:r>
            <a:r>
              <a:rPr lang="en-US" sz="1900" b="1" dirty="0">
                <a:latin typeface="Arial" panose="020B0604020202020204" pitchFamily="34" charset="0"/>
                <a:cs typeface="Arial" panose="020B0604020202020204" pitchFamily="34" charset="0"/>
              </a:rPr>
              <a:t> </a:t>
            </a:r>
            <a:r>
              <a:rPr lang="en-US" sz="1900" b="1" i="1" dirty="0">
                <a:latin typeface="Arial" panose="020B0604020202020204" pitchFamily="34" charset="0"/>
                <a:cs typeface="Arial" panose="020B0604020202020204" pitchFamily="34" charset="0"/>
              </a:rPr>
              <a:t>Dewan Ashrafi</a:t>
            </a:r>
            <a:br>
              <a:rPr lang="en-US" sz="1900" b="1" dirty="0">
                <a:latin typeface="Arial" panose="020B0604020202020204" pitchFamily="34" charset="0"/>
                <a:cs typeface="Arial" panose="020B0604020202020204" pitchFamily="34" charset="0"/>
              </a:rPr>
            </a:br>
            <a:r>
              <a:rPr lang="en-US" sz="1900" dirty="0">
                <a:latin typeface="Arial" panose="020B0604020202020204" pitchFamily="34" charset="0"/>
                <a:cs typeface="Arial" panose="020B0604020202020204" pitchFamily="34" charset="0"/>
              </a:rPr>
              <a:t>STUDENT NUMBER:</a:t>
            </a:r>
            <a:r>
              <a:rPr lang="en-US" sz="1900" b="1" dirty="0">
                <a:latin typeface="Arial" panose="020B0604020202020204" pitchFamily="34" charset="0"/>
                <a:cs typeface="Arial" panose="020B0604020202020204" pitchFamily="34" charset="0"/>
              </a:rPr>
              <a:t> 1916230</a:t>
            </a:r>
            <a:br>
              <a:rPr lang="en-US" sz="1900" b="1" dirty="0">
                <a:latin typeface="Arial" panose="020B0604020202020204" pitchFamily="34" charset="0"/>
                <a:cs typeface="Arial" panose="020B0604020202020204" pitchFamily="34" charset="0"/>
              </a:rPr>
            </a:br>
            <a:endParaRPr lang="en-US" sz="1900" b="1" dirty="0">
              <a:latin typeface="Arial" panose="020B0604020202020204" pitchFamily="34" charset="0"/>
              <a:cs typeface="Arial" panose="020B0604020202020204" pitchFamily="34" charset="0"/>
            </a:endParaRPr>
          </a:p>
          <a:p>
            <a:pPr algn="l"/>
            <a:r>
              <a:rPr lang="en-US" sz="1900" dirty="0">
                <a:latin typeface="Arial" panose="020B0604020202020204" pitchFamily="34" charset="0"/>
                <a:cs typeface="Arial" panose="020B0604020202020204" pitchFamily="34" charset="0"/>
              </a:rPr>
              <a:t>MODULE NAME:</a:t>
            </a:r>
            <a:r>
              <a:rPr lang="en-US" sz="1900" b="1" dirty="0">
                <a:latin typeface="Arial" panose="020B0604020202020204" pitchFamily="34" charset="0"/>
                <a:cs typeface="Arial" panose="020B0604020202020204" pitchFamily="34" charset="0"/>
              </a:rPr>
              <a:t> </a:t>
            </a:r>
            <a:r>
              <a:rPr lang="en-GB" sz="1900" b="1" dirty="0">
                <a:effectLst/>
                <a:latin typeface="Arial" panose="020B0604020202020204" pitchFamily="34" charset="0"/>
                <a:ea typeface="Times New Roman" panose="02020603050405020304" pitchFamily="18" charset="0"/>
                <a:cs typeface="Arial" panose="020B0604020202020204" pitchFamily="34" charset="0"/>
              </a:rPr>
              <a:t>Independent Project</a:t>
            </a:r>
            <a:br>
              <a:rPr lang="en-US" sz="1900" b="1" dirty="0">
                <a:latin typeface="Arial" panose="020B0604020202020204" pitchFamily="34" charset="0"/>
                <a:cs typeface="Arial" panose="020B0604020202020204" pitchFamily="34" charset="0"/>
              </a:rPr>
            </a:br>
            <a:r>
              <a:rPr lang="en-US" sz="1900" dirty="0">
                <a:latin typeface="Arial" panose="020B0604020202020204" pitchFamily="34" charset="0"/>
                <a:cs typeface="Arial" panose="020B0604020202020204" pitchFamily="34" charset="0"/>
              </a:rPr>
              <a:t>MODULE CODE:</a:t>
            </a:r>
            <a:r>
              <a:rPr lang="en-US" sz="1900" b="1" dirty="0">
                <a:latin typeface="Arial" panose="020B0604020202020204" pitchFamily="34" charset="0"/>
                <a:cs typeface="Arial" panose="020B0604020202020204" pitchFamily="34" charset="0"/>
              </a:rPr>
              <a:t> </a:t>
            </a:r>
            <a:r>
              <a:rPr lang="en-GB" sz="1900" b="1" dirty="0">
                <a:effectLst/>
                <a:latin typeface="Arial" panose="020B0604020202020204" pitchFamily="34" charset="0"/>
                <a:ea typeface="Calibri" panose="020F0502020204030204" pitchFamily="34" charset="0"/>
                <a:cs typeface="Arial" panose="020B0604020202020204" pitchFamily="34" charset="0"/>
              </a:rPr>
              <a:t>BMHP6020</a:t>
            </a:r>
            <a:br>
              <a:rPr lang="en-US" sz="1900" b="1" dirty="0">
                <a:latin typeface="Arial" panose="020B0604020202020204" pitchFamily="34" charset="0"/>
                <a:cs typeface="Arial" panose="020B0604020202020204" pitchFamily="34" charset="0"/>
              </a:rPr>
            </a:br>
            <a:endParaRPr lang="en-US" sz="1900" b="1" dirty="0">
              <a:latin typeface="Arial" panose="020B0604020202020204" pitchFamily="34" charset="0"/>
              <a:cs typeface="Arial" panose="020B0604020202020204" pitchFamily="34" charset="0"/>
            </a:endParaRPr>
          </a:p>
          <a:p>
            <a:pPr algn="l"/>
            <a:r>
              <a:rPr lang="en-US" sz="1900" dirty="0">
                <a:latin typeface="Arial" panose="020B0604020202020204" pitchFamily="34" charset="0"/>
                <a:cs typeface="Arial" panose="020B0604020202020204" pitchFamily="34" charset="0"/>
              </a:rPr>
              <a:t>LECTURER NAME:</a:t>
            </a:r>
            <a:r>
              <a:rPr lang="en-US" sz="1900" b="1" dirty="0">
                <a:latin typeface="Arial" panose="020B0604020202020204" pitchFamily="34" charset="0"/>
                <a:cs typeface="Arial" panose="020B0604020202020204" pitchFamily="34" charset="0"/>
              </a:rPr>
              <a:t> </a:t>
            </a:r>
            <a:r>
              <a:rPr lang="en-GB" sz="1900" b="1" i="1" dirty="0">
                <a:effectLst/>
                <a:latin typeface="Arial" panose="020B0604020202020204" pitchFamily="34" charset="0"/>
                <a:ea typeface="Times New Roman" panose="02020603050405020304" pitchFamily="18" charset="0"/>
                <a:cs typeface="Arial" panose="020B0604020202020204" pitchFamily="34" charset="0"/>
              </a:rPr>
              <a:t>Dr Eleni </a:t>
            </a:r>
            <a:r>
              <a:rPr lang="en-GB" sz="1900" b="1" i="1" dirty="0" err="1">
                <a:effectLst/>
                <a:latin typeface="Arial" panose="020B0604020202020204" pitchFamily="34" charset="0"/>
                <a:ea typeface="Times New Roman" panose="02020603050405020304" pitchFamily="18" charset="0"/>
                <a:cs typeface="Arial" panose="020B0604020202020204" pitchFamily="34" charset="0"/>
              </a:rPr>
              <a:t>Koutsogeorgou</a:t>
            </a:r>
            <a:br>
              <a:rPr lang="en-US" sz="600" b="1" dirty="0"/>
            </a:br>
            <a:endParaRPr lang="en-US" sz="600" dirty="0"/>
          </a:p>
        </p:txBody>
      </p:sp>
      <p:sp>
        <p:nvSpPr>
          <p:cNvPr id="66" name="Rectangle 6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0924561D-756D-410B-973A-E68C2552C2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69" name="Rectangle 64">
              <a:extLst>
                <a:ext uri="{FF2B5EF4-FFF2-40B4-BE49-F238E27FC236}">
                  <a16:creationId xmlns:a16="http://schemas.microsoft.com/office/drawing/2014/main" id="{77AF0971-0074-4E4E-9318-C1990C6FF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0849707A-24B1-45E4-8493-5DC15C578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4">
              <a:extLst>
                <a:ext uri="{FF2B5EF4-FFF2-40B4-BE49-F238E27FC236}">
                  <a16:creationId xmlns:a16="http://schemas.microsoft.com/office/drawing/2014/main" id="{E0FFD705-F03C-46B0-ABB9-3C24E0931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6">
              <a:extLst>
                <a:ext uri="{FF2B5EF4-FFF2-40B4-BE49-F238E27FC236}">
                  <a16:creationId xmlns:a16="http://schemas.microsoft.com/office/drawing/2014/main" id="{520B12C0-88D0-4F6F-9F29-38E4D1D61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4">
              <a:extLst>
                <a:ext uri="{FF2B5EF4-FFF2-40B4-BE49-F238E27FC236}">
                  <a16:creationId xmlns:a16="http://schemas.microsoft.com/office/drawing/2014/main" id="{DEDD5A45-3641-4FE7-8375-EECF2DC9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6">
              <a:extLst>
                <a:ext uri="{FF2B5EF4-FFF2-40B4-BE49-F238E27FC236}">
                  <a16:creationId xmlns:a16="http://schemas.microsoft.com/office/drawing/2014/main" id="{89BF55CA-60FC-479D-A85E-48626FC13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4">
              <a:extLst>
                <a:ext uri="{FF2B5EF4-FFF2-40B4-BE49-F238E27FC236}">
                  <a16:creationId xmlns:a16="http://schemas.microsoft.com/office/drawing/2014/main" id="{5AFBE5BF-E87A-408F-BBBD-44C3D04C0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6">
              <a:extLst>
                <a:ext uri="{FF2B5EF4-FFF2-40B4-BE49-F238E27FC236}">
                  <a16:creationId xmlns:a16="http://schemas.microsoft.com/office/drawing/2014/main" id="{1C27CF92-D148-45C8-88B6-F450B63DF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4">
              <a:extLst>
                <a:ext uri="{FF2B5EF4-FFF2-40B4-BE49-F238E27FC236}">
                  <a16:creationId xmlns:a16="http://schemas.microsoft.com/office/drawing/2014/main" id="{51CA2232-D147-480C-B1EE-665EE6ACC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7E67D92D-1CA9-43CE-8150-DF504F2BF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4">
              <a:extLst>
                <a:ext uri="{FF2B5EF4-FFF2-40B4-BE49-F238E27FC236}">
                  <a16:creationId xmlns:a16="http://schemas.microsoft.com/office/drawing/2014/main" id="{7B273169-B674-4C50-A14D-A943B997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6">
              <a:extLst>
                <a:ext uri="{FF2B5EF4-FFF2-40B4-BE49-F238E27FC236}">
                  <a16:creationId xmlns:a16="http://schemas.microsoft.com/office/drawing/2014/main" id="{DF6183FA-653E-4533-9A0B-D249EC0B1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4">
              <a:extLst>
                <a:ext uri="{FF2B5EF4-FFF2-40B4-BE49-F238E27FC236}">
                  <a16:creationId xmlns:a16="http://schemas.microsoft.com/office/drawing/2014/main" id="{A82EFE58-AAB0-4925-A176-6FF36BF87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3122AE75-4DBB-4E14-B0CA-DD1EAD89C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4">
              <a:extLst>
                <a:ext uri="{FF2B5EF4-FFF2-40B4-BE49-F238E27FC236}">
                  <a16:creationId xmlns:a16="http://schemas.microsoft.com/office/drawing/2014/main" id="{4ED7E672-90FC-4E8C-9C43-3AAE391C6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6">
              <a:extLst>
                <a:ext uri="{FF2B5EF4-FFF2-40B4-BE49-F238E27FC236}">
                  <a16:creationId xmlns:a16="http://schemas.microsoft.com/office/drawing/2014/main" id="{A5C0019E-5136-4C5E-A223-1E1717FD4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4">
              <a:extLst>
                <a:ext uri="{FF2B5EF4-FFF2-40B4-BE49-F238E27FC236}">
                  <a16:creationId xmlns:a16="http://schemas.microsoft.com/office/drawing/2014/main" id="{29705F60-CFE6-47C5-96E5-05E7731FC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6">
              <a:extLst>
                <a:ext uri="{FF2B5EF4-FFF2-40B4-BE49-F238E27FC236}">
                  <a16:creationId xmlns:a16="http://schemas.microsoft.com/office/drawing/2014/main" id="{090E047C-18BC-4180-8D10-9F18F517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4">
              <a:extLst>
                <a:ext uri="{FF2B5EF4-FFF2-40B4-BE49-F238E27FC236}">
                  <a16:creationId xmlns:a16="http://schemas.microsoft.com/office/drawing/2014/main" id="{A153194A-C8B1-46DB-9C6B-9847B06FA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6">
              <a:extLst>
                <a:ext uri="{FF2B5EF4-FFF2-40B4-BE49-F238E27FC236}">
                  <a16:creationId xmlns:a16="http://schemas.microsoft.com/office/drawing/2014/main" id="{5C0235EA-4E98-43EA-9AAE-2BD893DEA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Text&#10;&#10;Description automatically generated">
            <a:extLst>
              <a:ext uri="{FF2B5EF4-FFF2-40B4-BE49-F238E27FC236}">
                <a16:creationId xmlns:a16="http://schemas.microsoft.com/office/drawing/2014/main" id="{5A509F92-3E2F-4793-A6D6-DD10EBDCA15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8127" y="63688"/>
            <a:ext cx="3353425" cy="1346011"/>
          </a:xfrm>
          <a:prstGeom prst="rect">
            <a:avLst/>
          </a:prstGeom>
        </p:spPr>
      </p:pic>
      <p:sp>
        <p:nvSpPr>
          <p:cNvPr id="90" name="Rectangle 8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650"/>
            <a:ext cx="606972" cy="3624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descr="Graphical user interface&#10;&#10;Description automatically generated">
            <a:extLst>
              <a:ext uri="{FF2B5EF4-FFF2-40B4-BE49-F238E27FC236}">
                <a16:creationId xmlns:a16="http://schemas.microsoft.com/office/drawing/2014/main" id="{EA2DFA54-8CAB-48EE-9DE2-88D6C7CE819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6214" r="4" b="7419"/>
          <a:stretch/>
        </p:blipFill>
        <p:spPr>
          <a:xfrm>
            <a:off x="6271231" y="619188"/>
            <a:ext cx="5458871" cy="5229162"/>
          </a:xfrm>
          <a:prstGeom prst="rect">
            <a:avLst/>
          </a:prstGeom>
        </p:spPr>
      </p:pic>
      <p:sp>
        <p:nvSpPr>
          <p:cNvPr id="32" name="TextBox 31">
            <a:extLst>
              <a:ext uri="{FF2B5EF4-FFF2-40B4-BE49-F238E27FC236}">
                <a16:creationId xmlns:a16="http://schemas.microsoft.com/office/drawing/2014/main" id="{8CA99F87-1A9A-46C9-AA1B-49F54EE4EBCD}"/>
              </a:ext>
            </a:extLst>
          </p:cNvPr>
          <p:cNvSpPr txBox="1"/>
          <p:nvPr/>
        </p:nvSpPr>
        <p:spPr>
          <a:xfrm>
            <a:off x="4905375" y="4619625"/>
            <a:ext cx="2381250"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6151292" y="314064"/>
            <a:ext cx="5397237" cy="1069260"/>
          </a:xfrm>
        </p:spPr>
        <p:txBody>
          <a:bodyPr>
            <a:normAutofit/>
          </a:bodyPr>
          <a:lstStyle/>
          <a:p>
            <a:r>
              <a:rPr lang="en-GB" sz="2100" b="1" i="1" dirty="0">
                <a:effectLst/>
                <a:latin typeface="Arial" panose="020B0604020202020204" pitchFamily="34" charset="0"/>
                <a:ea typeface="Hiragino Sans CNS W3"/>
              </a:rPr>
              <a:t>Title: </a:t>
            </a:r>
            <a:r>
              <a:rPr lang="en-GB" sz="1800" b="1" i="1" dirty="0">
                <a:effectLst/>
                <a:latin typeface="Arial" panose="020B0604020202020204" pitchFamily="34" charset="0"/>
                <a:ea typeface="Hiragino Sans CNS W3"/>
              </a:rPr>
              <a:t>The increasing popularity of social media: Adverse health effects of addiction are only the flip side of advantages</a:t>
            </a:r>
            <a:endParaRPr lang="en-GB" sz="2100" b="1" i="1" dirty="0">
              <a:latin typeface="Arial" panose="020B0604020202020204" pitchFamily="34" charset="0"/>
              <a:cs typeface="Arial" panose="020B0604020202020204" pitchFamily="34" charset="0"/>
            </a:endParaRPr>
          </a:p>
        </p:txBody>
      </p:sp>
      <p:pic>
        <p:nvPicPr>
          <p:cNvPr id="10" name="Picture 9" descr="A picture containing text&#10;&#10;Description automatically generated">
            <a:extLst>
              <a:ext uri="{FF2B5EF4-FFF2-40B4-BE49-F238E27FC236}">
                <a16:creationId xmlns:a16="http://schemas.microsoft.com/office/drawing/2014/main" id="{EFB72DD0-1E93-4084-BAB6-E6BA27671DE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15442"/>
          <a:stretch/>
        </p:blipFill>
        <p:spPr>
          <a:xfrm>
            <a:off x="7580550" y="1607294"/>
            <a:ext cx="2538723" cy="2017790"/>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37" name="Freeform: Shape 136">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Shape, arrow&#10;&#10;Description automatically generated">
            <a:extLst>
              <a:ext uri="{FF2B5EF4-FFF2-40B4-BE49-F238E27FC236}">
                <a16:creationId xmlns:a16="http://schemas.microsoft.com/office/drawing/2014/main" id="{A2A5CE0F-545A-4C45-A554-1C80E2FB2E2C}"/>
              </a:ext>
            </a:extLst>
          </p:cNvPr>
          <p:cNvPicPr>
            <a:picLocks noChangeAspect="1"/>
          </p:cNvPicPr>
          <p:nvPr/>
        </p:nvPicPr>
        <p:blipFill rotWithShape="1">
          <a:blip r:embed="rId4">
            <a:extLst>
              <a:ext uri="{28A0092B-C50C-407E-A947-70E740481C1C}">
                <a14:useLocalDpi xmlns:a14="http://schemas.microsoft.com/office/drawing/2010/main" val="0"/>
              </a:ext>
            </a:extLst>
          </a:blip>
          <a:srcRect l="2790" r="1712" b="2"/>
          <a:stretch/>
        </p:blipFill>
        <p:spPr>
          <a:xfrm>
            <a:off x="94380" y="486184"/>
            <a:ext cx="5156966" cy="5156966"/>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6151294" y="3714750"/>
            <a:ext cx="5397237" cy="2583272"/>
          </a:xfrm>
        </p:spPr>
        <p:txBody>
          <a:bodyPr vert="horz" lIns="91440" tIns="45720" rIns="91440" bIns="45720" rtlCol="0">
            <a:normAutofit/>
          </a:bodyPr>
          <a:lstStyle/>
          <a:p>
            <a:pPr marL="0" indent="0">
              <a:spcBef>
                <a:spcPts val="0"/>
              </a:spcBef>
              <a:buNone/>
            </a:pPr>
            <a:r>
              <a:rPr lang="en-GB" sz="1600" b="1" i="1" dirty="0">
                <a:effectLst/>
                <a:latin typeface="Arial" panose="020B0604020202020204" pitchFamily="34" charset="0"/>
                <a:ea typeface="DengXian Light" panose="02010600030101010101" pitchFamily="2" charset="-122"/>
              </a:rPr>
              <a:t>Aim:</a:t>
            </a:r>
            <a:r>
              <a:rPr lang="en-GB" sz="1600" b="1" i="0" dirty="0">
                <a:effectLst/>
                <a:latin typeface="Arial" panose="020B0604020202020204" pitchFamily="34" charset="0"/>
                <a:ea typeface="DengXian Light" panose="02010600030101010101" pitchFamily="2" charset="-122"/>
              </a:rPr>
              <a:t> </a:t>
            </a:r>
            <a:r>
              <a:rPr lang="en-GB" sz="1600" b="0" i="0" dirty="0">
                <a:effectLst/>
                <a:latin typeface="Arial" panose="020B0604020202020204" pitchFamily="34" charset="0"/>
                <a:ea typeface="DengXian Light" panose="02010600030101010101" pitchFamily="2" charset="-122"/>
              </a:rPr>
              <a:t>This project aims to investigate, critically analyse, and evaluate the effects of social media and social media addiction, as well as to recommend strategies to intervene in their negative impacts.</a:t>
            </a:r>
          </a:p>
          <a:p>
            <a:pPr marL="0" indent="0">
              <a:spcBef>
                <a:spcPts val="0"/>
              </a:spcBef>
              <a:buNone/>
            </a:pPr>
            <a:endParaRPr lang="en-GB" sz="1600" dirty="0">
              <a:latin typeface="Arial" panose="020B0604020202020204" pitchFamily="34" charset="0"/>
              <a:ea typeface="DengXian Light" panose="02010600030101010101" pitchFamily="2" charset="-122"/>
            </a:endParaRPr>
          </a:p>
          <a:p>
            <a:pPr marL="0" indent="0">
              <a:spcBef>
                <a:spcPts val="200"/>
              </a:spcBef>
              <a:buNone/>
            </a:pPr>
            <a:r>
              <a:rPr lang="en-GB" sz="1600" b="1" i="1" dirty="0">
                <a:effectLst/>
                <a:latin typeface="Arial" panose="020B0604020202020204" pitchFamily="34" charset="0"/>
                <a:ea typeface="DengXian Light" panose="02010600030101010101" pitchFamily="2" charset="-122"/>
              </a:rPr>
              <a:t>Objective: </a:t>
            </a:r>
            <a:r>
              <a:rPr lang="en-GB" sz="1600" dirty="0">
                <a:effectLst/>
                <a:latin typeface="Arial" panose="020B0604020202020204" pitchFamily="34" charset="0"/>
                <a:ea typeface="Arial" panose="020B0604020202020204" pitchFamily="34" charset="0"/>
              </a:rPr>
              <a:t>It will define the topic, investigate, evaluate various facts, data, and information from authentic sources concerning the effects of social media and its addiction, and finally discuss potential practical recommendations.</a:t>
            </a:r>
            <a:endParaRPr lang="en-GB" sz="1600" dirty="0">
              <a:effectLst/>
              <a:latin typeface="Arial" panose="020B0604020202020204" pitchFamily="34" charset="0"/>
              <a:ea typeface="DengXian Light" panose="02010600030101010101" pitchFamily="2" charset="-122"/>
            </a:endParaRPr>
          </a:p>
          <a:p>
            <a:pPr>
              <a:spcBef>
                <a:spcPts val="0"/>
              </a:spcBef>
              <a:buNone/>
            </a:pPr>
            <a:endParaRPr lang="en-GB" sz="2200" dirty="0">
              <a:latin typeface="Arial" panose="020B0604020202020204" pitchFamily="34" charset="0"/>
              <a:ea typeface="+mn-lt"/>
              <a:cs typeface="Arial" panose="020B0604020202020204" pitchFamily="34" charset="0"/>
            </a:endParaRPr>
          </a:p>
          <a:p>
            <a:pPr marL="0" indent="0">
              <a:buNone/>
            </a:pPr>
            <a:endParaRPr lang="en-GB" sz="2200" dirty="0">
              <a:latin typeface="Arial" panose="020B0604020202020204" pitchFamily="34" charset="0"/>
              <a:cs typeface="Arial" panose="020B0604020202020204" pitchFamily="34" charset="0"/>
            </a:endParaRPr>
          </a:p>
          <a:p>
            <a:endParaRPr lang="en-GB" sz="2200" dirty="0">
              <a:cs typeface="Calibri"/>
            </a:endParaRPr>
          </a:p>
          <a:p>
            <a:pPr marL="0" indent="0">
              <a:buNone/>
            </a:pPr>
            <a:endParaRPr lang="en-GB" sz="2200" dirty="0">
              <a:cs typeface="Calibri"/>
            </a:endParaRPr>
          </a:p>
        </p:txBody>
      </p:sp>
      <p:sp>
        <p:nvSpPr>
          <p:cNvPr id="139" name="Arc 138">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838199" y="97875"/>
            <a:ext cx="2975708" cy="768106"/>
          </a:xfrm>
        </p:spPr>
        <p:txBody>
          <a:bodyPr>
            <a:normAutofit fontScale="90000"/>
          </a:bodyPr>
          <a:lstStyle/>
          <a:p>
            <a:r>
              <a:rPr lang="en-GB" sz="3600" b="1">
                <a:latin typeface="Arial" panose="020B0604020202020204" pitchFamily="34" charset="0"/>
                <a:cs typeface="Arial" panose="020B0604020202020204" pitchFamily="34" charset="0"/>
              </a:rPr>
              <a:t>Background</a:t>
            </a:r>
            <a:r>
              <a:rPr lang="en-GB" b="1">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73" name="Arc 7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761999" y="1447442"/>
            <a:ext cx="11096625" cy="5181957"/>
          </a:xfrm>
        </p:spPr>
        <p:txBody>
          <a:bodyPr vert="horz" lIns="91440" tIns="45720" rIns="91440" bIns="45720" rtlCol="0">
            <a:normAutofit fontScale="92500" lnSpcReduction="20000"/>
          </a:bodyPr>
          <a:lstStyle/>
          <a:p>
            <a:pPr>
              <a:spcBef>
                <a:spcPts val="0"/>
              </a:spcBef>
            </a:pPr>
            <a:endParaRPr lang="en-US" sz="1500" b="1" dirty="0">
              <a:latin typeface="Arial" panose="020B0604020202020204" pitchFamily="34" charset="0"/>
              <a:cs typeface="Arial" panose="020B0604020202020204" pitchFamily="34" charset="0"/>
            </a:endParaRPr>
          </a:p>
          <a:p>
            <a:pPr>
              <a:lnSpc>
                <a:spcPct val="150000"/>
              </a:lnSpc>
              <a:spcBef>
                <a:spcPts val="0"/>
              </a:spcBef>
            </a:pPr>
            <a:r>
              <a:rPr lang="en-GB" sz="1500" dirty="0">
                <a:effectLst/>
                <a:latin typeface="Arial" panose="020B0604020202020204" pitchFamily="34" charset="0"/>
                <a:ea typeface="Calibri" panose="020F0502020204030204" pitchFamily="34" charset="0"/>
                <a:cs typeface="Arial" panose="020B0604020202020204" pitchFamily="34" charset="0"/>
              </a:rPr>
              <a:t>Human beings are </a:t>
            </a:r>
            <a:r>
              <a:rPr lang="en-GB" sz="1500" b="1" dirty="0">
                <a:latin typeface="Arial" panose="020B0604020202020204" pitchFamily="34" charset="0"/>
                <a:ea typeface="Calibri" panose="020F0502020204030204" pitchFamily="34" charset="0"/>
                <a:cs typeface="Arial" panose="020B0604020202020204" pitchFamily="34" charset="0"/>
              </a:rPr>
              <a:t>S</a:t>
            </a:r>
            <a:r>
              <a:rPr lang="en-GB" sz="1500" b="1" dirty="0">
                <a:effectLst/>
                <a:latin typeface="Arial" panose="020B0604020202020204" pitchFamily="34" charset="0"/>
                <a:ea typeface="Calibri" panose="020F0502020204030204" pitchFamily="34" charset="0"/>
                <a:cs typeface="Arial" panose="020B0604020202020204" pitchFamily="34" charset="0"/>
              </a:rPr>
              <a:t>ocial and their Interpersonal relationships</a:t>
            </a:r>
            <a:r>
              <a:rPr lang="en-GB" sz="1500" dirty="0">
                <a:effectLst/>
                <a:latin typeface="Arial" panose="020B0604020202020204" pitchFamily="34" charset="0"/>
                <a:ea typeface="Calibri" panose="020F0502020204030204" pitchFamily="34" charset="0"/>
                <a:cs typeface="Arial" panose="020B0604020202020204" pitchFamily="34" charset="0"/>
              </a:rPr>
              <a:t> have a huge impact on health. Social connections may alleviate stress, anxiety, and depression, boost self-esteem, and prevent loneliness. </a:t>
            </a:r>
            <a:r>
              <a:rPr lang="en-GB" sz="1500" dirty="0">
                <a:effectLst/>
                <a:latin typeface="Arial" panose="020B0604020202020204" pitchFamily="34" charset="0"/>
                <a:ea typeface="DengXian Light" panose="02010600030101010101" pitchFamily="2" charset="-122"/>
                <a:cs typeface="Arial" panose="020B0604020202020204" pitchFamily="34" charset="0"/>
              </a:rPr>
              <a:t>(NIH, 2017)</a:t>
            </a:r>
          </a:p>
          <a:p>
            <a:pPr>
              <a:lnSpc>
                <a:spcPct val="150000"/>
              </a:lnSpc>
              <a:spcBef>
                <a:spcPts val="0"/>
              </a:spcBef>
            </a:pPr>
            <a:r>
              <a:rPr lang="en-GB" sz="1500" dirty="0">
                <a:effectLst/>
                <a:latin typeface="Arial" panose="020B0604020202020204" pitchFamily="34" charset="0"/>
                <a:ea typeface="Calibri" panose="020F0502020204030204" pitchFamily="34" charset="0"/>
                <a:cs typeface="Arial" panose="020B0604020202020204" pitchFamily="34" charset="0"/>
              </a:rPr>
              <a:t>Today, social media is used for entertainment, shopping, education, business, communication and building social and personal relationship </a:t>
            </a:r>
            <a:r>
              <a:rPr lang="en-GB" sz="1500" dirty="0">
                <a:effectLst/>
                <a:latin typeface="Arial" panose="020B0604020202020204" pitchFamily="34" charset="0"/>
                <a:ea typeface="DengXian Light" panose="02010600030101010101" pitchFamily="2" charset="-122"/>
                <a:cs typeface="Arial" panose="020B0604020202020204" pitchFamily="34" charset="0"/>
              </a:rPr>
              <a:t>(Siddiqui &amp; Singh, 2016)</a:t>
            </a:r>
            <a:endParaRPr lang="en-US" sz="1500" i="0" u="none" strike="noStrike" dirty="0">
              <a:effectLst/>
              <a:latin typeface="Arial" panose="020B0604020202020204" pitchFamily="34" charset="0"/>
              <a:cs typeface="Arial" panose="020B0604020202020204" pitchFamily="34" charset="0"/>
            </a:endParaRPr>
          </a:p>
          <a:p>
            <a:pPr>
              <a:lnSpc>
                <a:spcPct val="150000"/>
              </a:lnSpc>
            </a:pPr>
            <a:r>
              <a:rPr lang="en-US" sz="1500" i="0" u="none" strike="noStrike" dirty="0">
                <a:effectLst/>
                <a:latin typeface="Arial" panose="020B0604020202020204" pitchFamily="34" charset="0"/>
                <a:cs typeface="Arial" panose="020B0604020202020204" pitchFamily="34" charset="0"/>
              </a:rPr>
              <a:t>“</a:t>
            </a:r>
            <a:r>
              <a:rPr lang="en-GB" sz="1500" dirty="0">
                <a:effectLst/>
                <a:latin typeface="Arial" panose="020B0604020202020204" pitchFamily="34" charset="0"/>
                <a:ea typeface="Times New Roman" panose="02020603050405020304" pitchFamily="18" charset="0"/>
                <a:cs typeface="Arial" panose="020B0604020202020204" pitchFamily="34" charset="0"/>
              </a:rPr>
              <a:t>In the early 2000s, social media took on its current form and became very popular within a few years.</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a:effectLst/>
                <a:latin typeface="Arial" panose="020B0604020202020204" pitchFamily="34" charset="0"/>
                <a:ea typeface="DengXian Light" panose="02010600030101010101" pitchFamily="2" charset="-122"/>
                <a:cs typeface="Arial" panose="020B0604020202020204" pitchFamily="34" charset="0"/>
              </a:rPr>
              <a:t>(Ortiz-Ospina, 2019)</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500" dirty="0">
                <a:effectLst/>
                <a:latin typeface="Arial" panose="020B0604020202020204" pitchFamily="34" charset="0"/>
                <a:ea typeface="Times New Roman" panose="02020603050405020304" pitchFamily="18" charset="0"/>
                <a:cs typeface="Arial" panose="020B0604020202020204" pitchFamily="34" charset="0"/>
              </a:rPr>
              <a:t>In 2021, over </a:t>
            </a:r>
            <a:r>
              <a:rPr lang="en-GB" sz="1500" b="1" dirty="0">
                <a:effectLst/>
                <a:latin typeface="Arial" panose="020B0604020202020204" pitchFamily="34" charset="0"/>
                <a:ea typeface="Times New Roman" panose="02020603050405020304" pitchFamily="18" charset="0"/>
                <a:cs typeface="Arial" panose="020B0604020202020204" pitchFamily="34" charset="0"/>
              </a:rPr>
              <a:t>4.26 billion individuals</a:t>
            </a:r>
            <a:r>
              <a:rPr lang="en-GB" sz="1500" dirty="0">
                <a:effectLst/>
                <a:latin typeface="Arial" panose="020B0604020202020204" pitchFamily="34" charset="0"/>
                <a:ea typeface="Times New Roman" panose="02020603050405020304" pitchFamily="18" charset="0"/>
                <a:cs typeface="Arial" panose="020B0604020202020204" pitchFamily="34" charset="0"/>
              </a:rPr>
              <a:t> used social media in the world and </a:t>
            </a:r>
            <a:r>
              <a:rPr lang="en-GB" sz="1500" dirty="0">
                <a:effectLst/>
                <a:latin typeface="Arial" panose="020B0604020202020204" pitchFamily="34" charset="0"/>
                <a:ea typeface="Calibri" panose="020F0502020204030204" pitchFamily="34" charset="0"/>
                <a:cs typeface="Arial" panose="020B0604020202020204" pitchFamily="34" charset="0"/>
              </a:rPr>
              <a:t>the UK had 57.6 million social media users, 84.3% of the UK population. Women spend more time than men on social networking sites. </a:t>
            </a:r>
            <a:r>
              <a:rPr lang="en-GB" sz="1500" dirty="0">
                <a:effectLst/>
                <a:latin typeface="Arial" panose="020B0604020202020204" pitchFamily="34" charset="0"/>
                <a:ea typeface="DengXian Light" panose="02010600030101010101" pitchFamily="2" charset="-122"/>
                <a:cs typeface="Arial" panose="020B0604020202020204" pitchFamily="34" charset="0"/>
              </a:rPr>
              <a:t>(Statista, 2022)</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500" dirty="0">
                <a:effectLst/>
                <a:latin typeface="Arial" panose="020B0604020202020204" pitchFamily="34" charset="0"/>
                <a:ea typeface="Calibri" panose="020F0502020204030204" pitchFamily="34" charset="0"/>
                <a:cs typeface="Arial" panose="020B0604020202020204" pitchFamily="34" charset="0"/>
              </a:rPr>
              <a:t>Online audiences in the United Kingdom spend around </a:t>
            </a:r>
            <a:r>
              <a:rPr lang="en-GB" sz="1500" b="1" dirty="0">
                <a:effectLst/>
                <a:latin typeface="Arial" panose="020B0604020202020204" pitchFamily="34" charset="0"/>
                <a:ea typeface="Calibri" panose="020F0502020204030204" pitchFamily="34" charset="0"/>
                <a:cs typeface="Arial" panose="020B0604020202020204" pitchFamily="34" charset="0"/>
              </a:rPr>
              <a:t>108 minutes each day</a:t>
            </a:r>
            <a:r>
              <a:rPr lang="en-GB" sz="1500" dirty="0">
                <a:effectLst/>
                <a:latin typeface="Arial" panose="020B0604020202020204" pitchFamily="34" charset="0"/>
                <a:ea typeface="Calibri" panose="020F0502020204030204" pitchFamily="34" charset="0"/>
                <a:cs typeface="Arial" panose="020B0604020202020204" pitchFamily="34" charset="0"/>
              </a:rPr>
              <a:t> on social media. That is more than 6 years of an average person's life</a:t>
            </a:r>
            <a:r>
              <a:rPr lang="en-GB" sz="1500" dirty="0">
                <a:effectLst/>
                <a:latin typeface="Arial" panose="020B0604020202020204" pitchFamily="34" charset="0"/>
                <a:ea typeface="DengXian Light" panose="02010600030101010101" pitchFamily="2" charset="-122"/>
                <a:cs typeface="Arial" panose="020B0604020202020204" pitchFamily="34" charset="0"/>
              </a:rPr>
              <a:t>(Statista, 2022). 43% UK individuals feel they spend too much time online.</a:t>
            </a:r>
            <a:r>
              <a:rPr lang="en-GB" sz="1500" i="0" dirty="0">
                <a:effectLst/>
                <a:latin typeface="Arial" panose="020B0604020202020204" pitchFamily="34" charset="0"/>
                <a:ea typeface="Calibri" panose="020F0502020204030204" pitchFamily="34" charset="0"/>
                <a:cs typeface="Arial" panose="020B0604020202020204" pitchFamily="34" charset="0"/>
              </a:rPr>
              <a:t> (Human, 2022)</a:t>
            </a:r>
          </a:p>
          <a:p>
            <a:pPr>
              <a:lnSpc>
                <a:spcPct val="150000"/>
              </a:lnSpc>
            </a:pPr>
            <a:r>
              <a:rPr lang="en-GB" sz="1500" dirty="0">
                <a:latin typeface="Arial" panose="020B0604020202020204" pitchFamily="34" charset="0"/>
                <a:ea typeface="DengXian Light" panose="02010600030101010101" pitchFamily="2" charset="-122"/>
                <a:cs typeface="Arial" panose="020B0604020202020204" pitchFamily="34" charset="0"/>
              </a:rPr>
              <a:t>S</a:t>
            </a:r>
            <a:r>
              <a:rPr lang="en-GB" sz="1500" dirty="0">
                <a:effectLst/>
                <a:latin typeface="Arial" panose="020B0604020202020204" pitchFamily="34" charset="0"/>
                <a:ea typeface="DengXian Light" panose="02010600030101010101" pitchFamily="2" charset="-122"/>
                <a:cs typeface="Arial" panose="020B0604020202020204" pitchFamily="34" charset="0"/>
              </a:rPr>
              <a:t>pending more time online can not always be identified as an addiction. </a:t>
            </a:r>
            <a:r>
              <a:rPr lang="en-GB" sz="1500" dirty="0">
                <a:effectLst/>
                <a:latin typeface="Arial" panose="020B0604020202020204" pitchFamily="34" charset="0"/>
                <a:ea typeface="Calibri" panose="020F0502020204030204" pitchFamily="34" charset="0"/>
                <a:cs typeface="Arial" panose="020B0604020202020204" pitchFamily="34" charset="0"/>
              </a:rPr>
              <a:t>It is a </a:t>
            </a:r>
            <a:r>
              <a:rPr lang="en-GB" sz="1500" b="1" dirty="0">
                <a:latin typeface="Arial" panose="020B0604020202020204" pitchFamily="34" charset="0"/>
                <a:ea typeface="Calibri" panose="020F0502020204030204" pitchFamily="34" charset="0"/>
                <a:cs typeface="Arial" panose="020B0604020202020204" pitchFamily="34" charset="0"/>
              </a:rPr>
              <a:t>B</a:t>
            </a:r>
            <a:r>
              <a:rPr lang="en-GB" sz="1500" b="1" dirty="0">
                <a:effectLst/>
                <a:latin typeface="Arial" panose="020B0604020202020204" pitchFamily="34" charset="0"/>
                <a:ea typeface="Calibri" panose="020F0502020204030204" pitchFamily="34" charset="0"/>
                <a:cs typeface="Arial" panose="020B0604020202020204" pitchFamily="34" charset="0"/>
              </a:rPr>
              <a:t>ehavioural addiction</a:t>
            </a:r>
            <a:r>
              <a:rPr lang="en-GB" sz="1500" dirty="0">
                <a:effectLst/>
                <a:latin typeface="Arial" panose="020B0604020202020204" pitchFamily="34" charset="0"/>
                <a:ea typeface="Calibri" panose="020F0502020204030204" pitchFamily="34" charset="0"/>
                <a:cs typeface="Arial" panose="020B0604020202020204" pitchFamily="34" charset="0"/>
              </a:rPr>
              <a:t> that is characterized as being overly concerned about social media, driven by an uncontrollable urge to use social media, and devoting so much time and effort to social media that it impairs other important life areas</a:t>
            </a:r>
            <a:r>
              <a:rPr lang="en-GB" sz="1500" dirty="0">
                <a:solidFill>
                  <a:srgbClr val="000000"/>
                </a:solidFill>
                <a:effectLst/>
                <a:latin typeface="Arial" panose="020B0604020202020204" pitchFamily="34" charset="0"/>
                <a:cs typeface="Arial" panose="020B0604020202020204" pitchFamily="34" charset="0"/>
              </a:rPr>
              <a:t> (</a:t>
            </a:r>
            <a:r>
              <a:rPr lang="en-GB" sz="1500" dirty="0" err="1">
                <a:solidFill>
                  <a:srgbClr val="000000"/>
                </a:solidFill>
                <a:effectLst/>
                <a:latin typeface="Arial" panose="020B0604020202020204" pitchFamily="34" charset="0"/>
                <a:cs typeface="Arial" panose="020B0604020202020204" pitchFamily="34" charset="0"/>
              </a:rPr>
              <a:t>Cheik</a:t>
            </a:r>
            <a:r>
              <a:rPr lang="en-GB" sz="1500" dirty="0">
                <a:solidFill>
                  <a:srgbClr val="000000"/>
                </a:solidFill>
                <a:effectLst/>
                <a:latin typeface="Arial" panose="020B0604020202020204" pitchFamily="34" charset="0"/>
                <a:cs typeface="Arial" panose="020B0604020202020204" pitchFamily="34" charset="0"/>
              </a:rPr>
              <a:t>, 2022)</a:t>
            </a:r>
            <a:r>
              <a:rPr lang="en-GB" sz="1500" dirty="0">
                <a:effectLst/>
                <a:latin typeface="Arial" panose="020B0604020202020204" pitchFamily="34" charset="0"/>
                <a:ea typeface="Calibri" panose="020F0502020204030204" pitchFamily="34" charset="0"/>
                <a:cs typeface="Arial" panose="020B0604020202020204" pitchFamily="34" charset="0"/>
              </a:rPr>
              <a:t>.</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500" dirty="0">
                <a:effectLst/>
                <a:latin typeface="Arial" panose="020B0604020202020204" pitchFamily="34" charset="0"/>
                <a:ea typeface="Calibri" panose="020F0502020204030204" pitchFamily="34" charset="0"/>
                <a:cs typeface="Arial" panose="020B0604020202020204" pitchFamily="34" charset="0"/>
              </a:rPr>
              <a:t>According to some reports, social media is more addicting than alcohol and tobacco.</a:t>
            </a:r>
            <a:r>
              <a:rPr lang="en-GB" sz="1500" i="0" dirty="0">
                <a:effectLst/>
                <a:latin typeface="Arial" panose="020B0604020202020204" pitchFamily="34" charset="0"/>
                <a:ea typeface="Calibri" panose="020F0502020204030204" pitchFamily="34" charset="0"/>
                <a:cs typeface="Arial" panose="020B0604020202020204" pitchFamily="34" charset="0"/>
              </a:rPr>
              <a:t> (RSPCA, 2022)</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500" dirty="0">
                <a:effectLst/>
                <a:latin typeface="Arial" panose="020B0604020202020204" pitchFamily="34" charset="0"/>
                <a:ea typeface="Calibri" panose="020F0502020204030204" pitchFamily="34" charset="0"/>
                <a:cs typeface="Arial" panose="020B0604020202020204" pitchFamily="34" charset="0"/>
              </a:rPr>
              <a:t>Over 210 million individuals worldwide are addicted to social media</a:t>
            </a:r>
            <a:r>
              <a:rPr lang="en-GB" sz="1500" i="1" dirty="0">
                <a:effectLst/>
                <a:latin typeface="Arial" panose="020B0604020202020204" pitchFamily="34" charset="0"/>
                <a:ea typeface="Calibri" panose="020F0502020204030204" pitchFamily="34" charset="0"/>
                <a:cs typeface="Arial" panose="020B0604020202020204" pitchFamily="34" charset="0"/>
              </a:rPr>
              <a:t> </a:t>
            </a:r>
            <a:r>
              <a:rPr lang="en-GB" sz="1500" i="0" dirty="0">
                <a:effectLst/>
                <a:latin typeface="Arial" panose="020B0604020202020204" pitchFamily="34" charset="0"/>
                <a:ea typeface="DengXian Light" panose="02010600030101010101" pitchFamily="2" charset="-122"/>
                <a:cs typeface="Arial" panose="020B0604020202020204" pitchFamily="34" charset="0"/>
              </a:rPr>
              <a:t>(Woodward, 2022)</a:t>
            </a:r>
            <a:r>
              <a:rPr lang="en-GB" sz="1500" dirty="0">
                <a:effectLst/>
                <a:latin typeface="Arial" panose="020B0604020202020204" pitchFamily="34" charset="0"/>
                <a:ea typeface="Calibri" panose="020F0502020204030204" pitchFamily="34" charset="0"/>
                <a:cs typeface="Arial" panose="020B0604020202020204" pitchFamily="34" charset="0"/>
              </a:rPr>
              <a:t>.</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500" b="1" dirty="0">
              <a:effectLst/>
              <a:latin typeface="Times New Roman" panose="02020603050405020304" pitchFamily="18" charset="0"/>
              <a:ea typeface="Times New Roman" panose="02020603050405020304" pitchFamily="18" charset="0"/>
            </a:endParaRPr>
          </a:p>
          <a:p>
            <a:pPr marL="0" indent="0">
              <a:buNone/>
            </a:pPr>
            <a:endParaRPr lang="en-GB" sz="1500" b="1" dirty="0">
              <a:effectLst/>
              <a:latin typeface="Times New Roman" panose="02020603050405020304" pitchFamily="18" charset="0"/>
              <a:ea typeface="Times New Roman" panose="02020603050405020304" pitchFamily="18" charset="0"/>
            </a:endParaRPr>
          </a:p>
          <a:p>
            <a:pPr marL="0" indent="0">
              <a:buNone/>
            </a:pPr>
            <a:endParaRPr lang="en-US" sz="1500" b="0" i="0" dirty="0">
              <a:effectLst/>
              <a:latin typeface="Arial" panose="020B0604020202020204" pitchFamily="34" charset="0"/>
              <a:cs typeface="Arial" panose="020B0604020202020204" pitchFamily="34" charset="0"/>
            </a:endParaRPr>
          </a:p>
          <a:p>
            <a:pPr marL="0" indent="0">
              <a:buNone/>
            </a:pPr>
            <a:endParaRPr lang="en-US" sz="1500" dirty="0">
              <a:latin typeface="Arial"/>
              <a:ea typeface="+mn-lt"/>
              <a:cs typeface="Arial"/>
            </a:endParaRPr>
          </a:p>
          <a:p>
            <a:pPr marL="0" indent="0">
              <a:buNone/>
            </a:pPr>
            <a:endParaRPr lang="en-US" sz="1500" dirty="0">
              <a:latin typeface="Arial"/>
              <a:ea typeface="+mn-lt"/>
              <a:cs typeface="Arial"/>
            </a:endParaRPr>
          </a:p>
          <a:p>
            <a:pPr marL="0" indent="0">
              <a:buNone/>
            </a:pPr>
            <a:endParaRPr lang="en-US" sz="1500" dirty="0">
              <a:latin typeface="Arial"/>
              <a:ea typeface="+mn-lt"/>
              <a:cs typeface="Arial"/>
            </a:endParaRPr>
          </a:p>
          <a:p>
            <a:pPr marL="0" indent="0">
              <a:buNone/>
            </a:pPr>
            <a:endParaRPr lang="en-US" sz="1500" dirty="0">
              <a:latin typeface="Arial"/>
              <a:cs typeface="Arial"/>
            </a:endParaRPr>
          </a:p>
          <a:p>
            <a:pPr marL="0" indent="0">
              <a:buNone/>
            </a:pPr>
            <a:endParaRPr lang="en-US" sz="1500" dirty="0">
              <a:latin typeface="Arial"/>
              <a:cs typeface="Arial"/>
            </a:endParaRPr>
          </a:p>
          <a:p>
            <a:pPr marL="0" indent="0">
              <a:spcBef>
                <a:spcPts val="0"/>
              </a:spcBef>
              <a:buNone/>
            </a:pPr>
            <a:endParaRPr lang="en-US" sz="1500" b="1" dirty="0">
              <a:latin typeface="Arial"/>
              <a:cs typeface="Arial"/>
            </a:endParaRPr>
          </a:p>
          <a:p>
            <a:endParaRPr lang="en-US" sz="1500" dirty="0">
              <a:latin typeface="Arial"/>
              <a:cs typeface="Arial"/>
            </a:endParaRPr>
          </a:p>
          <a:p>
            <a:pPr marL="0" indent="0">
              <a:buNone/>
            </a:pPr>
            <a:endParaRPr lang="en-US" sz="1500" dirty="0">
              <a:latin typeface="Arial"/>
              <a:cs typeface="Arial"/>
            </a:endParaRPr>
          </a:p>
          <a:p>
            <a:pPr marL="0" indent="0">
              <a:buNone/>
            </a:pPr>
            <a:endParaRPr lang="en-US" sz="1500" dirty="0">
              <a:latin typeface="Arial"/>
              <a:cs typeface="Arial"/>
            </a:endParaRPr>
          </a:p>
          <a:p>
            <a:pPr marL="0" indent="0">
              <a:buNone/>
            </a:pPr>
            <a:endParaRPr lang="en-US" sz="1500" dirty="0">
              <a:latin typeface="Arial"/>
              <a:cs typeface="Arial"/>
            </a:endParaRPr>
          </a:p>
          <a:p>
            <a:endParaRPr lang="en-US" sz="1500" dirty="0">
              <a:latin typeface="Arial"/>
              <a:cs typeface="Arial"/>
            </a:endParaRPr>
          </a:p>
          <a:p>
            <a:endParaRPr lang="en-US" sz="1500" dirty="0">
              <a:latin typeface="Arial"/>
              <a:cs typeface="Arial"/>
            </a:endParaRPr>
          </a:p>
          <a:p>
            <a:endParaRPr lang="en-US" sz="1500" dirty="0">
              <a:latin typeface="Arial"/>
              <a:cs typeface="Arial"/>
            </a:endParaRPr>
          </a:p>
          <a:p>
            <a:pPr marL="457200" indent="-457200"/>
            <a:endParaRPr lang="en-US" sz="1500" dirty="0">
              <a:latin typeface="Arial"/>
              <a:cs typeface="Arial"/>
            </a:endParaRPr>
          </a:p>
          <a:p>
            <a:pPr marL="0" indent="0">
              <a:buNone/>
            </a:pPr>
            <a:endParaRPr lang="en-GB" sz="1500" dirty="0">
              <a:latin typeface="Arial"/>
              <a:cs typeface="Arial"/>
            </a:endParaRPr>
          </a:p>
        </p:txBody>
      </p:sp>
      <p:pic>
        <p:nvPicPr>
          <p:cNvPr id="10" name="Picture 9" descr="A picture containing icon&#10;&#10;Description automatically generated">
            <a:extLst>
              <a:ext uri="{FF2B5EF4-FFF2-40B4-BE49-F238E27FC236}">
                <a16:creationId xmlns:a16="http://schemas.microsoft.com/office/drawing/2014/main" id="{D3AE1363-17A6-4B2F-90CF-BAE0E822D1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7019" y="0"/>
            <a:ext cx="1135067" cy="1447443"/>
          </a:xfrm>
          <a:prstGeom prst="rect">
            <a:avLst/>
          </a:prstGeom>
        </p:spPr>
      </p:pic>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0" name="Freeform: Shape 3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Arc 4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058313-C8DB-47B7-AD42-0763B968846B}"/>
              </a:ext>
            </a:extLst>
          </p:cNvPr>
          <p:cNvSpPr>
            <a:spLocks noGrp="1"/>
          </p:cNvSpPr>
          <p:nvPr>
            <p:ph idx="1"/>
          </p:nvPr>
        </p:nvSpPr>
        <p:spPr>
          <a:xfrm>
            <a:off x="256462" y="30014"/>
            <a:ext cx="5011108" cy="2629874"/>
          </a:xfrm>
        </p:spPr>
        <p:txBody>
          <a:bodyPr>
            <a:normAutofit fontScale="62500" lnSpcReduction="20000"/>
          </a:bodyPr>
          <a:lstStyle/>
          <a:p>
            <a:pPr marL="0" indent="0" algn="ctr">
              <a:lnSpc>
                <a:spcPct val="150000"/>
              </a:lnSpc>
              <a:spcBef>
                <a:spcPts val="200"/>
              </a:spcBef>
              <a:buNone/>
            </a:pPr>
            <a:r>
              <a:rPr lang="en-GB" sz="4000" b="1" i="1" dirty="0">
                <a:effectLst/>
                <a:latin typeface="Arial" panose="020B0604020202020204" pitchFamily="34" charset="0"/>
                <a:ea typeface="DengXian Light" panose="02010600030101010101" pitchFamily="2" charset="-122"/>
              </a:rPr>
              <a:t>Method</a:t>
            </a:r>
          </a:p>
          <a:p>
            <a:pPr marL="0" indent="0">
              <a:lnSpc>
                <a:spcPct val="150000"/>
              </a:lnSpc>
              <a:spcBef>
                <a:spcPts val="200"/>
              </a:spcBef>
              <a:buNone/>
            </a:pPr>
            <a:endParaRPr lang="en-GB" sz="1800" b="1" i="1" dirty="0">
              <a:latin typeface="Arial" panose="020B0604020202020204" pitchFamily="34" charset="0"/>
              <a:ea typeface="DengXian Light" panose="02010600030101010101" pitchFamily="2" charset="-122"/>
            </a:endParaRPr>
          </a:p>
          <a:p>
            <a:pPr marL="0" indent="0">
              <a:lnSpc>
                <a:spcPct val="150000"/>
              </a:lnSpc>
              <a:spcBef>
                <a:spcPts val="200"/>
              </a:spcBef>
              <a:buNone/>
            </a:pPr>
            <a:endParaRPr lang="en-GB" sz="1800" b="1" i="1" dirty="0">
              <a:latin typeface="Arial" panose="020B0604020202020204" pitchFamily="34" charset="0"/>
              <a:ea typeface="DengXian Light" panose="02010600030101010101" pitchFamily="2" charset="-122"/>
            </a:endParaRPr>
          </a:p>
          <a:p>
            <a:pPr marL="0" indent="0">
              <a:lnSpc>
                <a:spcPct val="150000"/>
              </a:lnSpc>
              <a:spcBef>
                <a:spcPts val="200"/>
              </a:spcBef>
              <a:buNone/>
            </a:pPr>
            <a:endParaRPr lang="en-GB" sz="1800" b="1" i="1" dirty="0">
              <a:latin typeface="Arial" panose="020B0604020202020204" pitchFamily="34" charset="0"/>
              <a:ea typeface="DengXian Light" panose="02010600030101010101" pitchFamily="2" charset="-122"/>
            </a:endParaRPr>
          </a:p>
          <a:p>
            <a:pPr marL="0" indent="0">
              <a:lnSpc>
                <a:spcPct val="150000"/>
              </a:lnSpc>
              <a:spcBef>
                <a:spcPts val="200"/>
              </a:spcBef>
              <a:buNone/>
            </a:pPr>
            <a:endParaRPr lang="en-GB" sz="1800" b="1" i="1" dirty="0">
              <a:effectLst/>
              <a:latin typeface="Arial" panose="020B0604020202020204" pitchFamily="34" charset="0"/>
              <a:ea typeface="DengXian Light" panose="02010600030101010101" pitchFamily="2" charset="-122"/>
            </a:endParaRPr>
          </a:p>
          <a:p>
            <a:pPr marL="0" indent="0">
              <a:lnSpc>
                <a:spcPct val="150000"/>
              </a:lnSpc>
              <a:spcBef>
                <a:spcPts val="200"/>
              </a:spcBef>
              <a:buNone/>
            </a:pPr>
            <a:endParaRPr lang="en-GB" sz="1800" b="1" i="1" dirty="0">
              <a:effectLst/>
              <a:latin typeface="Arial" panose="020B0604020202020204" pitchFamily="34" charset="0"/>
              <a:ea typeface="DengXian Light" panose="02010600030101010101" pitchFamily="2" charset="-122"/>
            </a:endParaRPr>
          </a:p>
          <a:p>
            <a:pPr marL="0" indent="0">
              <a:lnSpc>
                <a:spcPct val="150000"/>
              </a:lnSpc>
              <a:spcBef>
                <a:spcPts val="200"/>
              </a:spcBef>
              <a:buNone/>
            </a:pPr>
            <a:endParaRPr lang="en-GB" sz="2000" b="1" dirty="0">
              <a:effectLst/>
              <a:latin typeface="Arial" panose="020B0604020202020204" pitchFamily="34" charset="0"/>
              <a:ea typeface="DengXian Light" panose="02010600030101010101" pitchFamily="2" charset="-122"/>
            </a:endParaRPr>
          </a:p>
          <a:p>
            <a:pPr marL="0" indent="0">
              <a:lnSpc>
                <a:spcPct val="150000"/>
              </a:lnSpc>
              <a:spcBef>
                <a:spcPts val="200"/>
              </a:spcBef>
              <a:buNone/>
            </a:pPr>
            <a:r>
              <a:rPr lang="en-GB" sz="2000" b="1" dirty="0">
                <a:effectLst/>
                <a:latin typeface="Arial" panose="020B0604020202020204" pitchFamily="34" charset="0"/>
                <a:ea typeface="DengXian Light" panose="02010600030101010101" pitchFamily="2" charset="-122"/>
              </a:rPr>
              <a:t>Secondary Research - A systematic review of literatures on social media and it’s addiction will be conducted.</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Bef>
                <a:spcPts val="200"/>
              </a:spcBef>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300" dirty="0"/>
          </a:p>
        </p:txBody>
      </p:sp>
      <p:pic>
        <p:nvPicPr>
          <p:cNvPr id="6" name="Picture 5" descr="Diagram&#10;&#10;Description automatically generated">
            <a:extLst>
              <a:ext uri="{FF2B5EF4-FFF2-40B4-BE49-F238E27FC236}">
                <a16:creationId xmlns:a16="http://schemas.microsoft.com/office/drawing/2014/main" id="{C0934F90-82D3-4478-91E6-024DFC365A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1004" y="780211"/>
            <a:ext cx="1548619" cy="1363898"/>
          </a:xfrm>
          <a:prstGeom prst="rect">
            <a:avLst/>
          </a:prstGeom>
        </p:spPr>
      </p:pic>
      <p:graphicFrame>
        <p:nvGraphicFramePr>
          <p:cNvPr id="9" name="Table 9">
            <a:extLst>
              <a:ext uri="{FF2B5EF4-FFF2-40B4-BE49-F238E27FC236}">
                <a16:creationId xmlns:a16="http://schemas.microsoft.com/office/drawing/2014/main" id="{6007A86E-5188-4A01-BC07-BB0E0ACEC887}"/>
              </a:ext>
            </a:extLst>
          </p:cNvPr>
          <p:cNvGraphicFramePr>
            <a:graphicFrameLocks noGrp="1"/>
          </p:cNvGraphicFramePr>
          <p:nvPr>
            <p:extLst>
              <p:ext uri="{D42A27DB-BD31-4B8C-83A1-F6EECF244321}">
                <p14:modId xmlns:p14="http://schemas.microsoft.com/office/powerpoint/2010/main" val="4232463468"/>
              </p:ext>
            </p:extLst>
          </p:nvPr>
        </p:nvGraphicFramePr>
        <p:xfrm>
          <a:off x="111623" y="2661073"/>
          <a:ext cx="5412409" cy="4084320"/>
        </p:xfrm>
        <a:graphic>
          <a:graphicData uri="http://schemas.openxmlformats.org/drawingml/2006/table">
            <a:tbl>
              <a:tblPr firstRow="1" bandRow="1">
                <a:tableStyleId>{5C22544A-7EE6-4342-B048-85BDC9FD1C3A}</a:tableStyleId>
              </a:tblPr>
              <a:tblGrid>
                <a:gridCol w="5412409">
                  <a:extLst>
                    <a:ext uri="{9D8B030D-6E8A-4147-A177-3AD203B41FA5}">
                      <a16:colId xmlns:a16="http://schemas.microsoft.com/office/drawing/2014/main" val="590938666"/>
                    </a:ext>
                  </a:extLst>
                </a:gridCol>
              </a:tblGrid>
              <a:tr h="388001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i="0" kern="1200" dirty="0">
                          <a:solidFill>
                            <a:schemeClr val="tx1"/>
                          </a:solidFill>
                          <a:effectLst/>
                          <a:latin typeface="Arial" panose="020B0604020202020204" pitchFamily="34" charset="0"/>
                          <a:ea typeface="+mn-ea"/>
                          <a:cs typeface="Arial" panose="020B0604020202020204" pitchFamily="34" charset="0"/>
                        </a:rPr>
                        <a:t>Resources</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800" b="1" i="0" kern="1200" dirty="0">
                        <a:solidFill>
                          <a:schemeClr val="tx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800" b="1" i="0" kern="1200" dirty="0">
                        <a:solidFill>
                          <a:schemeClr val="tx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800" b="1" i="0" kern="1200" dirty="0">
                        <a:solidFill>
                          <a:schemeClr val="tx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800" b="1" i="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i="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i="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i="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kern="1200" dirty="0">
                          <a:solidFill>
                            <a:schemeClr val="tx1"/>
                          </a:solidFill>
                          <a:effectLst/>
                          <a:latin typeface="Arial" panose="020B0604020202020204" pitchFamily="34" charset="0"/>
                          <a:ea typeface="+mn-ea"/>
                          <a:cs typeface="Arial" panose="020B0604020202020204" pitchFamily="34" charset="0"/>
                        </a:rPr>
                        <a:t>Books, Newspapers, News Channels, ProQuest, e British journal of social work, Books, Newspapers, News Channels, ProQuest, </a:t>
                      </a:r>
                      <a:r>
                        <a:rPr lang="en-GB" sz="1400" b="1" i="1" kern="1200" dirty="0" err="1">
                          <a:solidFill>
                            <a:schemeClr val="tx1"/>
                          </a:solidFill>
                          <a:effectLst/>
                          <a:latin typeface="Arial" panose="020B0604020202020204" pitchFamily="34" charset="0"/>
                          <a:ea typeface="+mn-ea"/>
                          <a:cs typeface="Arial" panose="020B0604020202020204" pitchFamily="34" charset="0"/>
                        </a:rPr>
                        <a:t>EbScoHost</a:t>
                      </a:r>
                      <a:r>
                        <a:rPr lang="en-GB" sz="1400" b="1" i="1" kern="1200" dirty="0">
                          <a:solidFill>
                            <a:schemeClr val="tx1"/>
                          </a:solidFill>
                          <a:effectLst/>
                          <a:latin typeface="Arial" panose="020B0604020202020204" pitchFamily="34" charset="0"/>
                          <a:ea typeface="+mn-ea"/>
                          <a:cs typeface="Arial" panose="020B0604020202020204" pitchFamily="34" charset="0"/>
                        </a:rPr>
                        <a:t>, PubMed, Wiley Online Library, SAGE journals, BMC Public Health, BMC Medicine, ScienceDirect, </a:t>
                      </a:r>
                      <a:r>
                        <a:rPr lang="en-GB" sz="1400" b="1" i="1" kern="1200" dirty="0" err="1">
                          <a:solidFill>
                            <a:schemeClr val="tx1"/>
                          </a:solidFill>
                          <a:effectLst/>
                          <a:latin typeface="Arial" panose="020B0604020202020204" pitchFamily="34" charset="0"/>
                          <a:ea typeface="+mn-ea"/>
                          <a:cs typeface="Arial" panose="020B0604020202020204" pitchFamily="34" charset="0"/>
                        </a:rPr>
                        <a:t>PlosOne</a:t>
                      </a:r>
                      <a:r>
                        <a:rPr lang="en-GB" sz="1400" b="1" i="1" kern="1200" dirty="0">
                          <a:solidFill>
                            <a:schemeClr val="tx1"/>
                          </a:solidFill>
                          <a:effectLst/>
                          <a:latin typeface="Arial" panose="020B0604020202020204" pitchFamily="34" charset="0"/>
                          <a:ea typeface="+mn-ea"/>
                          <a:cs typeface="Arial" panose="020B0604020202020204" pitchFamily="34" charset="0"/>
                        </a:rPr>
                        <a:t>, The British journal of social work</a:t>
                      </a:r>
                      <a:endParaRPr lang="en-GB" sz="1400" b="1" kern="1200" dirty="0">
                        <a:solidFill>
                          <a:schemeClr val="tx1"/>
                        </a:solidFill>
                        <a:effectLst/>
                        <a:latin typeface="Arial" panose="020B0604020202020204" pitchFamily="34" charset="0"/>
                        <a:ea typeface="+mn-ea"/>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1984695093"/>
                  </a:ext>
                </a:extLst>
              </a:tr>
            </a:tbl>
          </a:graphicData>
        </a:graphic>
      </p:graphicFrame>
      <p:pic>
        <p:nvPicPr>
          <p:cNvPr id="11" name="Picture 10" descr="Calendar&#10;&#10;Description automatically generated">
            <a:extLst>
              <a:ext uri="{FF2B5EF4-FFF2-40B4-BE49-F238E27FC236}">
                <a16:creationId xmlns:a16="http://schemas.microsoft.com/office/drawing/2014/main" id="{F199BD6A-3109-43CA-B939-E133D0A30C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15366" y="1350645"/>
            <a:ext cx="4289811" cy="2785110"/>
          </a:xfrm>
          <a:prstGeom prst="rect">
            <a:avLst/>
          </a:prstGeom>
        </p:spPr>
      </p:pic>
      <p:pic>
        <p:nvPicPr>
          <p:cNvPr id="4" name="Picture 3" descr="A picture containing graphical user interface&#10;&#10;Description automatically generated">
            <a:extLst>
              <a:ext uri="{FF2B5EF4-FFF2-40B4-BE49-F238E27FC236}">
                <a16:creationId xmlns:a16="http://schemas.microsoft.com/office/drawing/2014/main" id="{DB3C3B18-5054-4FE3-888F-24802BA82A6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37013" y="3459750"/>
            <a:ext cx="1920557" cy="1920557"/>
          </a:xfrm>
          <a:prstGeom prst="rect">
            <a:avLst/>
          </a:prstGeom>
        </p:spPr>
      </p:pic>
      <p:graphicFrame>
        <p:nvGraphicFramePr>
          <p:cNvPr id="8" name="Table 9">
            <a:extLst>
              <a:ext uri="{FF2B5EF4-FFF2-40B4-BE49-F238E27FC236}">
                <a16:creationId xmlns:a16="http://schemas.microsoft.com/office/drawing/2014/main" id="{569A2A76-8A1D-4338-B369-A0FFB8D2C92F}"/>
              </a:ext>
            </a:extLst>
          </p:cNvPr>
          <p:cNvGraphicFramePr>
            <a:graphicFrameLocks noGrp="1"/>
          </p:cNvGraphicFramePr>
          <p:nvPr>
            <p:extLst>
              <p:ext uri="{D42A27DB-BD31-4B8C-83A1-F6EECF244321}">
                <p14:modId xmlns:p14="http://schemas.microsoft.com/office/powerpoint/2010/main" val="2683369365"/>
              </p:ext>
            </p:extLst>
          </p:nvPr>
        </p:nvGraphicFramePr>
        <p:xfrm>
          <a:off x="5524032" y="719666"/>
          <a:ext cx="6334593" cy="5913120"/>
        </p:xfrm>
        <a:graphic>
          <a:graphicData uri="http://schemas.openxmlformats.org/drawingml/2006/table">
            <a:tbl>
              <a:tblPr firstRow="1" bandRow="1">
                <a:tableStyleId>{5C22544A-7EE6-4342-B048-85BDC9FD1C3A}</a:tableStyleId>
              </a:tblPr>
              <a:tblGrid>
                <a:gridCol w="6334593">
                  <a:extLst>
                    <a:ext uri="{9D8B030D-6E8A-4147-A177-3AD203B41FA5}">
                      <a16:colId xmlns:a16="http://schemas.microsoft.com/office/drawing/2014/main" val="422714568"/>
                    </a:ext>
                  </a:extLst>
                </a:gridCol>
              </a:tblGrid>
              <a:tr h="5338234">
                <a:tc>
                  <a:txBody>
                    <a:bodyPr/>
                    <a:lstStyle/>
                    <a:p>
                      <a:pPr algn="ctr"/>
                      <a:r>
                        <a:rPr lang="en-GB" sz="2400" dirty="0">
                          <a:solidFill>
                            <a:schemeClr val="tx1"/>
                          </a:solidFill>
                          <a:latin typeface="Arial" panose="020B0604020202020204" pitchFamily="34" charset="0"/>
                          <a:cs typeface="Arial" panose="020B0604020202020204" pitchFamily="34" charset="0"/>
                        </a:rPr>
                        <a:t>Timescale</a:t>
                      </a: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algn="ctr"/>
                      <a:endParaRPr lang="en-GB" sz="2400" dirty="0">
                        <a:solidFill>
                          <a:schemeClr val="tx1"/>
                        </a:solidFill>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04/07/2022                                </a:t>
                      </a:r>
                      <a:r>
                        <a:rPr lang="en-GB" sz="1400" b="1" i="1" dirty="0">
                          <a:solidFill>
                            <a:schemeClr val="tx1"/>
                          </a:solidFill>
                          <a:latin typeface="Arial" panose="020B0604020202020204" pitchFamily="34" charset="0"/>
                          <a:cs typeface="Arial" panose="020B0604020202020204" pitchFamily="34" charset="0"/>
                        </a:rPr>
                        <a:t>Project Proposal Presentation and VIVA</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08/07/2022                                </a:t>
                      </a:r>
                      <a:r>
                        <a:rPr lang="en-GB" sz="1400" i="1" dirty="0">
                          <a:solidFill>
                            <a:schemeClr val="tx1"/>
                          </a:solidFill>
                          <a:latin typeface="Arial" panose="020B0604020202020204" pitchFamily="34" charset="0"/>
                          <a:cs typeface="Arial" panose="020B0604020202020204" pitchFamily="34" charset="0"/>
                        </a:rPr>
                        <a:t>Project Proposal Submission</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1</a:t>
                      </a:r>
                      <a:r>
                        <a:rPr lang="en-GB" sz="1400" baseline="30000" dirty="0">
                          <a:solidFill>
                            <a:schemeClr val="tx1"/>
                          </a:solidFill>
                          <a:latin typeface="Arial" panose="020B0604020202020204" pitchFamily="34" charset="0"/>
                          <a:cs typeface="Arial" panose="020B0604020202020204" pitchFamily="34" charset="0"/>
                        </a:rPr>
                        <a:t>st</a:t>
                      </a:r>
                      <a:r>
                        <a:rPr lang="en-GB" sz="1400" dirty="0">
                          <a:solidFill>
                            <a:schemeClr val="tx1"/>
                          </a:solidFill>
                          <a:latin typeface="Arial" panose="020B0604020202020204" pitchFamily="34" charset="0"/>
                          <a:cs typeface="Arial" panose="020B0604020202020204" pitchFamily="34" charset="0"/>
                        </a:rPr>
                        <a:t> Week, August, 2022           </a:t>
                      </a:r>
                      <a:r>
                        <a:rPr lang="en-GB" sz="1400" i="1" dirty="0">
                          <a:solidFill>
                            <a:schemeClr val="tx1"/>
                          </a:solidFill>
                          <a:latin typeface="Arial" panose="020B0604020202020204" pitchFamily="34" charset="0"/>
                          <a:cs typeface="Arial" panose="020B0604020202020204" pitchFamily="34" charset="0"/>
                        </a:rPr>
                        <a:t>Content, Abstract &amp;  Introduction</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4</a:t>
                      </a:r>
                      <a:r>
                        <a:rPr lang="en-GB" sz="1400" baseline="30000" dirty="0">
                          <a:solidFill>
                            <a:schemeClr val="tx1"/>
                          </a:solidFill>
                          <a:latin typeface="Arial" panose="020B0604020202020204" pitchFamily="34" charset="0"/>
                          <a:cs typeface="Arial" panose="020B0604020202020204" pitchFamily="34" charset="0"/>
                        </a:rPr>
                        <a:t>th</a:t>
                      </a:r>
                      <a:r>
                        <a:rPr lang="en-GB" sz="1400" dirty="0">
                          <a:solidFill>
                            <a:schemeClr val="tx1"/>
                          </a:solidFill>
                          <a:latin typeface="Arial" panose="020B0604020202020204" pitchFamily="34" charset="0"/>
                          <a:cs typeface="Arial" panose="020B0604020202020204" pitchFamily="34" charset="0"/>
                        </a:rPr>
                        <a:t> Week, August, 2022           </a:t>
                      </a:r>
                      <a:r>
                        <a:rPr lang="en-GB" sz="1400" i="1" dirty="0">
                          <a:solidFill>
                            <a:schemeClr val="tx1"/>
                          </a:solidFill>
                          <a:latin typeface="Arial" panose="020B0604020202020204" pitchFamily="34" charset="0"/>
                          <a:cs typeface="Arial" panose="020B0604020202020204" pitchFamily="34" charset="0"/>
                        </a:rPr>
                        <a:t>Background</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September, 2022                      </a:t>
                      </a:r>
                      <a:r>
                        <a:rPr lang="en-GB" sz="1400" i="1" dirty="0">
                          <a:solidFill>
                            <a:schemeClr val="tx1"/>
                          </a:solidFill>
                          <a:latin typeface="Arial" panose="020B0604020202020204" pitchFamily="34" charset="0"/>
                          <a:cs typeface="Arial" panose="020B0604020202020204" pitchFamily="34" charset="0"/>
                        </a:rPr>
                        <a:t>Methods</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November, 2022                       </a:t>
                      </a:r>
                      <a:r>
                        <a:rPr lang="en-GB" sz="1400" i="1" dirty="0">
                          <a:solidFill>
                            <a:schemeClr val="tx1"/>
                          </a:solidFill>
                          <a:latin typeface="Arial" panose="020B0604020202020204" pitchFamily="34" charset="0"/>
                          <a:cs typeface="Arial" panose="020B0604020202020204" pitchFamily="34" charset="0"/>
                        </a:rPr>
                        <a:t>Results and Discussion</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1</a:t>
                      </a:r>
                      <a:r>
                        <a:rPr lang="en-GB" sz="1400" baseline="30000" dirty="0">
                          <a:solidFill>
                            <a:schemeClr val="tx1"/>
                          </a:solidFill>
                          <a:latin typeface="Arial" panose="020B0604020202020204" pitchFamily="34" charset="0"/>
                          <a:cs typeface="Arial" panose="020B0604020202020204" pitchFamily="34" charset="0"/>
                        </a:rPr>
                        <a:t>st</a:t>
                      </a:r>
                      <a:r>
                        <a:rPr lang="en-GB" sz="1400" dirty="0">
                          <a:solidFill>
                            <a:schemeClr val="tx1"/>
                          </a:solidFill>
                          <a:latin typeface="Arial" panose="020B0604020202020204" pitchFamily="34" charset="0"/>
                          <a:cs typeface="Arial" panose="020B0604020202020204" pitchFamily="34" charset="0"/>
                        </a:rPr>
                        <a:t> Week December, 2022       </a:t>
                      </a:r>
                      <a:r>
                        <a:rPr lang="en-GB" sz="1400" i="1" dirty="0">
                          <a:solidFill>
                            <a:schemeClr val="tx1"/>
                          </a:solidFill>
                          <a:latin typeface="Arial" panose="020B0604020202020204" pitchFamily="34" charset="0"/>
                          <a:cs typeface="Arial" panose="020B0604020202020204" pitchFamily="34" charset="0"/>
                        </a:rPr>
                        <a:t>Recommendation, Conclusion</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4</a:t>
                      </a:r>
                      <a:r>
                        <a:rPr lang="en-GB" sz="1400" baseline="30000" dirty="0">
                          <a:solidFill>
                            <a:schemeClr val="tx1"/>
                          </a:solidFill>
                          <a:latin typeface="Arial" panose="020B0604020202020204" pitchFamily="34" charset="0"/>
                          <a:cs typeface="Arial" panose="020B0604020202020204" pitchFamily="34" charset="0"/>
                        </a:rPr>
                        <a:t>th</a:t>
                      </a:r>
                      <a:r>
                        <a:rPr lang="en-GB" sz="1400" dirty="0">
                          <a:solidFill>
                            <a:schemeClr val="tx1"/>
                          </a:solidFill>
                          <a:latin typeface="Arial" panose="020B0604020202020204" pitchFamily="34" charset="0"/>
                          <a:cs typeface="Arial" panose="020B0604020202020204" pitchFamily="34" charset="0"/>
                        </a:rPr>
                        <a:t> Week December, 2022       </a:t>
                      </a:r>
                      <a:r>
                        <a:rPr lang="en-GB" sz="1400" i="1" dirty="0">
                          <a:solidFill>
                            <a:schemeClr val="tx1"/>
                          </a:solidFill>
                          <a:latin typeface="Arial" panose="020B0604020202020204" pitchFamily="34" charset="0"/>
                          <a:cs typeface="Arial" panose="020B0604020202020204" pitchFamily="34" charset="0"/>
                        </a:rPr>
                        <a:t>Referencing and Reviewing</a:t>
                      </a:r>
                    </a:p>
                    <a:p>
                      <a:pPr marL="342900" indent="-342900" algn="l">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January, 2023                          </a:t>
                      </a:r>
                      <a:r>
                        <a:rPr lang="en-GB" sz="1400" i="1" dirty="0">
                          <a:solidFill>
                            <a:schemeClr val="tx1"/>
                          </a:solidFill>
                          <a:latin typeface="Arial" panose="020B0604020202020204" pitchFamily="34" charset="0"/>
                          <a:cs typeface="Arial" panose="020B0604020202020204" pitchFamily="34" charset="0"/>
                        </a:rPr>
                        <a:t>Submission and Preparation for VIVA</a:t>
                      </a:r>
                    </a:p>
                    <a:p>
                      <a:pPr marL="342900" indent="-342900" algn="l">
                        <a:buFont typeface="Wingdings" panose="05000000000000000000" pitchFamily="2" charset="2"/>
                        <a:buChar char="Ø"/>
                      </a:pPr>
                      <a:endParaRPr lang="en-GB" sz="1600" dirty="0">
                        <a:solidFill>
                          <a:schemeClr val="tx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1383306410"/>
                  </a:ext>
                </a:extLst>
              </a:tr>
            </a:tbl>
          </a:graphicData>
        </a:graphic>
      </p:graphicFrame>
    </p:spTree>
    <p:extLst>
      <p:ext uri="{BB962C8B-B14F-4D97-AF65-F5344CB8AC3E}">
        <p14:creationId xmlns:p14="http://schemas.microsoft.com/office/powerpoint/2010/main" val="2561030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1825625"/>
            <a:ext cx="5393361" cy="4351338"/>
          </a:xfrm>
        </p:spPr>
        <p:txBody>
          <a:bodyPr>
            <a:normAutofit/>
          </a:bodyPr>
          <a:lstStyle/>
          <a:p>
            <a:pPr marL="0" indent="0">
              <a:spcBef>
                <a:spcPts val="200"/>
              </a:spcBef>
              <a:spcAft>
                <a:spcPts val="200"/>
              </a:spcAft>
              <a:buNone/>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pic>
        <p:nvPicPr>
          <p:cNvPr id="5" name="Picture 4" descr="A picture containing text, businesscard&#10;&#10;Description automatically generated">
            <a:extLst>
              <a:ext uri="{FF2B5EF4-FFF2-40B4-BE49-F238E27FC236}">
                <a16:creationId xmlns:a16="http://schemas.microsoft.com/office/drawing/2014/main" id="{013C5DE0-6BBA-4EFC-90C9-1BFBD0353D1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5"/>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2911396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98009"/>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5" name="Picture 4" descr="A picture containing text, clipart&#10;&#10;Description automatically generated">
            <a:extLst>
              <a:ext uri="{FF2B5EF4-FFF2-40B4-BE49-F238E27FC236}">
                <a16:creationId xmlns:a16="http://schemas.microsoft.com/office/drawing/2014/main" id="{054A2930-40DB-4862-A2AF-E1F997FF60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13444" y="45402"/>
            <a:ext cx="1501140" cy="1166056"/>
          </a:xfrm>
          <a:prstGeom prst="rect">
            <a:avLst/>
          </a:prstGeom>
        </p:spPr>
      </p:pic>
      <p:graphicFrame>
        <p:nvGraphicFramePr>
          <p:cNvPr id="8" name="Table 8">
            <a:extLst>
              <a:ext uri="{FF2B5EF4-FFF2-40B4-BE49-F238E27FC236}">
                <a16:creationId xmlns:a16="http://schemas.microsoft.com/office/drawing/2014/main" id="{D585F69B-C0C6-4DE9-B6CF-0C4E54DC08DE}"/>
              </a:ext>
            </a:extLst>
          </p:cNvPr>
          <p:cNvGraphicFramePr>
            <a:graphicFrameLocks noGrp="1"/>
          </p:cNvGraphicFramePr>
          <p:nvPr>
            <p:extLst>
              <p:ext uri="{D42A27DB-BD31-4B8C-83A1-F6EECF244321}">
                <p14:modId xmlns:p14="http://schemas.microsoft.com/office/powerpoint/2010/main" val="2532847115"/>
              </p:ext>
            </p:extLst>
          </p:nvPr>
        </p:nvGraphicFramePr>
        <p:xfrm>
          <a:off x="332208" y="1234440"/>
          <a:ext cx="11382375" cy="5118735"/>
        </p:xfrm>
        <a:graphic>
          <a:graphicData uri="http://schemas.openxmlformats.org/drawingml/2006/table">
            <a:tbl>
              <a:tblPr firstRow="1" bandRow="1">
                <a:tableStyleId>{5C22544A-7EE6-4342-B048-85BDC9FD1C3A}</a:tableStyleId>
              </a:tblPr>
              <a:tblGrid>
                <a:gridCol w="11382375">
                  <a:extLst>
                    <a:ext uri="{9D8B030D-6E8A-4147-A177-3AD203B41FA5}">
                      <a16:colId xmlns:a16="http://schemas.microsoft.com/office/drawing/2014/main" val="2148151973"/>
                    </a:ext>
                  </a:extLst>
                </a:gridCol>
              </a:tblGrid>
              <a:tr h="5118735">
                <a:tc>
                  <a:txBody>
                    <a:bodyPr/>
                    <a:lstStyle/>
                    <a:p>
                      <a:r>
                        <a:rPr lang="en-US" sz="1100" b="1" kern="1200" dirty="0">
                          <a:solidFill>
                            <a:schemeClr val="tx1"/>
                          </a:solidFill>
                          <a:effectLst/>
                          <a:latin typeface="Arial" panose="020B0604020202020204" pitchFamily="34" charset="0"/>
                          <a:ea typeface="+mn-ea"/>
                          <a:cs typeface="Arial" panose="020B0604020202020204" pitchFamily="34" charset="0"/>
                        </a:rPr>
                        <a:t> </a:t>
                      </a:r>
                      <a:endParaRPr lang="en-GB" sz="1200" b="0" kern="1200" dirty="0">
                        <a:solidFill>
                          <a:schemeClr val="tx1"/>
                        </a:solidFill>
                        <a:effectLst/>
                        <a:latin typeface="Arial" panose="020B0604020202020204" pitchFamily="34" charset="0"/>
                        <a:ea typeface="+mn-ea"/>
                        <a:cs typeface="Arial" panose="020B0604020202020204" pitchFamily="34" charset="0"/>
                      </a:endParaRPr>
                    </a:p>
                    <a:p>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Abi-</a:t>
                      </a:r>
                      <a:r>
                        <a:rPr lang="en-US" sz="1200" b="0" kern="1200" dirty="0" err="1">
                          <a:solidFill>
                            <a:schemeClr val="tx1"/>
                          </a:solidFill>
                          <a:effectLst/>
                          <a:latin typeface="Arial" panose="020B0604020202020204" pitchFamily="34" charset="0"/>
                          <a:ea typeface="+mn-ea"/>
                          <a:cs typeface="Arial" panose="020B0604020202020204" pitchFamily="34" charset="0"/>
                        </a:rPr>
                        <a:t>Jaoude</a:t>
                      </a:r>
                      <a:r>
                        <a:rPr lang="en-US" sz="1200" b="0" kern="1200" dirty="0">
                          <a:solidFill>
                            <a:schemeClr val="tx1"/>
                          </a:solidFill>
                          <a:effectLst/>
                          <a:latin typeface="Arial" panose="020B0604020202020204" pitchFamily="34" charset="0"/>
                          <a:ea typeface="+mn-ea"/>
                          <a:cs typeface="Arial" panose="020B0604020202020204" pitchFamily="34" charset="0"/>
                        </a:rPr>
                        <a:t>, E., Naylor, K.T. and </a:t>
                      </a:r>
                      <a:r>
                        <a:rPr lang="en-US" sz="1200" b="0" kern="1200" dirty="0" err="1">
                          <a:solidFill>
                            <a:schemeClr val="tx1"/>
                          </a:solidFill>
                          <a:effectLst/>
                          <a:latin typeface="Arial" panose="020B0604020202020204" pitchFamily="34" charset="0"/>
                          <a:ea typeface="+mn-ea"/>
                          <a:cs typeface="Arial" panose="020B0604020202020204" pitchFamily="34" charset="0"/>
                        </a:rPr>
                        <a:t>Pignatiello</a:t>
                      </a:r>
                      <a:r>
                        <a:rPr lang="en-US" sz="1200" b="0" kern="1200" dirty="0">
                          <a:solidFill>
                            <a:schemeClr val="tx1"/>
                          </a:solidFill>
                          <a:effectLst/>
                          <a:latin typeface="Arial" panose="020B0604020202020204" pitchFamily="34" charset="0"/>
                          <a:ea typeface="+mn-ea"/>
                          <a:cs typeface="Arial" panose="020B0604020202020204" pitchFamily="34" charset="0"/>
                        </a:rPr>
                        <a:t>, A. (2020). Smartphones, social media use and youth mental health. </a:t>
                      </a:r>
                      <a:r>
                        <a:rPr lang="en-US" sz="1200" b="0" i="1" kern="1200" dirty="0">
                          <a:solidFill>
                            <a:schemeClr val="tx1"/>
                          </a:solidFill>
                          <a:effectLst/>
                          <a:latin typeface="Arial" panose="020B0604020202020204" pitchFamily="34" charset="0"/>
                          <a:ea typeface="+mn-ea"/>
                          <a:cs typeface="Arial" panose="020B0604020202020204" pitchFamily="34" charset="0"/>
                        </a:rPr>
                        <a:t>CMAJ</a:t>
                      </a:r>
                      <a:r>
                        <a:rPr lang="en-US" sz="1200" b="0" kern="1200" dirty="0">
                          <a:solidFill>
                            <a:schemeClr val="tx1"/>
                          </a:solidFill>
                          <a:effectLst/>
                          <a:latin typeface="Arial" panose="020B0604020202020204" pitchFamily="34" charset="0"/>
                          <a:ea typeface="+mn-ea"/>
                          <a:cs typeface="Arial" panose="020B0604020202020204" pitchFamily="34" charset="0"/>
                        </a:rPr>
                        <a:t>, 192(6), pp.E136–E141. doi:</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3" action="ppaction://hlinkfile">
                            <a:extLst>
                              <a:ext uri="{A12FA001-AC4F-418D-AE19-62706E023703}">
                                <ahyp:hlinkClr xmlns:ahyp="http://schemas.microsoft.com/office/drawing/2018/hyperlinkcolor" val="tx"/>
                              </a:ext>
                            </a:extLst>
                          </a:hlinkClick>
                        </a:rPr>
                        <a:t>10.1503/cmaj.190434</a:t>
                      </a:r>
                      <a:r>
                        <a:rPr lang="en-US" sz="1200" b="0" kern="1200" dirty="0">
                          <a:solidFill>
                            <a:schemeClr val="tx1"/>
                          </a:solidFill>
                          <a:effectLst/>
                          <a:latin typeface="Arial" panose="020B0604020202020204" pitchFamily="34" charset="0"/>
                          <a:ea typeface="+mn-ea"/>
                          <a:cs typeface="Arial" panose="020B0604020202020204" pitchFamily="34" charset="0"/>
                        </a:rPr>
                        <a:t>.</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err="1">
                          <a:solidFill>
                            <a:schemeClr val="tx1"/>
                          </a:solidFill>
                          <a:effectLst/>
                          <a:latin typeface="Arial" panose="020B0604020202020204" pitchFamily="34" charset="0"/>
                          <a:ea typeface="+mn-ea"/>
                          <a:cs typeface="Arial" panose="020B0604020202020204" pitchFamily="34" charset="0"/>
                        </a:rPr>
                        <a:t>Cheik</a:t>
                      </a:r>
                      <a:r>
                        <a:rPr lang="en-US" sz="1200" b="0" kern="1200" dirty="0">
                          <a:solidFill>
                            <a:schemeClr val="tx1"/>
                          </a:solidFill>
                          <a:effectLst/>
                          <a:latin typeface="Arial" panose="020B0604020202020204" pitchFamily="34" charset="0"/>
                          <a:ea typeface="+mn-ea"/>
                          <a:cs typeface="Arial" panose="020B0604020202020204" pitchFamily="34" charset="0"/>
                        </a:rPr>
                        <a:t>, D. (2022). A brief note on Social Media Addiction. </a:t>
                      </a:r>
                      <a:r>
                        <a:rPr lang="en-US" sz="1200" b="0" i="1" kern="1200" dirty="0">
                          <a:solidFill>
                            <a:schemeClr val="tx1"/>
                          </a:solidFill>
                          <a:effectLst/>
                          <a:latin typeface="Arial" panose="020B0604020202020204" pitchFamily="34" charset="0"/>
                          <a:ea typeface="+mn-ea"/>
                          <a:cs typeface="Arial" panose="020B0604020202020204" pitchFamily="34" charset="0"/>
                        </a:rPr>
                        <a:t>Journal of Addiction Research &amp; Therapy</a:t>
                      </a:r>
                      <a:r>
                        <a:rPr lang="en-US" sz="1200" b="0" kern="1200" dirty="0">
                          <a:solidFill>
                            <a:schemeClr val="tx1"/>
                          </a:solidFill>
                          <a:effectLst/>
                          <a:latin typeface="Arial" panose="020B0604020202020204" pitchFamily="34" charset="0"/>
                          <a:ea typeface="+mn-ea"/>
                          <a:cs typeface="Arial" panose="020B0604020202020204" pitchFamily="34" charset="0"/>
                        </a:rPr>
                        <a:t>, 13(1). doi:</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4" action="ppaction://hlinkfile">
                            <a:extLst>
                              <a:ext uri="{A12FA001-AC4F-418D-AE19-62706E023703}">
                                <ahyp:hlinkClr xmlns:ahyp="http://schemas.microsoft.com/office/drawing/2018/hyperlinkcolor" val="tx"/>
                              </a:ext>
                            </a:extLst>
                          </a:hlinkClick>
                        </a:rPr>
                        <a:t>10.4172/</a:t>
                      </a:r>
                      <a:r>
                        <a:rPr lang="en-US" sz="1200" b="0" kern="1200" dirty="0">
                          <a:solidFill>
                            <a:schemeClr val="tx1"/>
                          </a:solidFill>
                          <a:effectLst/>
                          <a:latin typeface="Arial" panose="020B0604020202020204" pitchFamily="34" charset="0"/>
                          <a:ea typeface="+mn-ea"/>
                          <a:cs typeface="Arial" panose="020B0604020202020204" pitchFamily="34" charset="0"/>
                        </a:rPr>
                        <a:t>.</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NIH (2017). </a:t>
                      </a:r>
                      <a:r>
                        <a:rPr lang="en-US" sz="1200" b="0" i="1" kern="1200" dirty="0">
                          <a:solidFill>
                            <a:schemeClr val="tx1"/>
                          </a:solidFill>
                          <a:effectLst/>
                          <a:latin typeface="Arial" panose="020B0604020202020204" pitchFamily="34" charset="0"/>
                          <a:ea typeface="+mn-ea"/>
                          <a:cs typeface="Arial" panose="020B0604020202020204" pitchFamily="34" charset="0"/>
                        </a:rPr>
                        <a:t>Do Social Ties Affect Our Health?</a:t>
                      </a:r>
                      <a:r>
                        <a:rPr lang="en-US" sz="1200" b="0" kern="1200" dirty="0">
                          <a:solidFill>
                            <a:schemeClr val="tx1"/>
                          </a:solidFill>
                          <a:effectLst/>
                          <a:latin typeface="Arial" panose="020B0604020202020204" pitchFamily="34" charset="0"/>
                          <a:ea typeface="+mn-ea"/>
                          <a:cs typeface="Arial" panose="020B0604020202020204" pitchFamily="34" charset="0"/>
                        </a:rPr>
                        <a:t> [online] NIH News in Health. Available at: </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https://newsinhealth.nih.gov/2017/02/do-social-ties-affect-our-health</a:t>
                      </a:r>
                      <a:r>
                        <a:rPr lang="en-US" sz="1200" b="0" kern="1200" dirty="0">
                          <a:solidFill>
                            <a:schemeClr val="tx1"/>
                          </a:solidFill>
                          <a:effectLst/>
                          <a:latin typeface="Arial" panose="020B0604020202020204" pitchFamily="34" charset="0"/>
                          <a:ea typeface="+mn-ea"/>
                          <a:cs typeface="Arial" panose="020B0604020202020204" pitchFamily="34" charset="0"/>
                        </a:rPr>
                        <a:t> [Accessed 1 Jul. 2022].</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Ortiz-Ospina, E. (2019). </a:t>
                      </a:r>
                      <a:r>
                        <a:rPr lang="en-US" sz="1200" b="0" i="1" kern="1200" dirty="0">
                          <a:solidFill>
                            <a:schemeClr val="tx1"/>
                          </a:solidFill>
                          <a:effectLst/>
                          <a:latin typeface="Arial" panose="020B0604020202020204" pitchFamily="34" charset="0"/>
                          <a:ea typeface="+mn-ea"/>
                          <a:cs typeface="Arial" panose="020B0604020202020204" pitchFamily="34" charset="0"/>
                        </a:rPr>
                        <a:t>The Rise of Social Media</a:t>
                      </a:r>
                      <a:r>
                        <a:rPr lang="en-US" sz="1200" b="0" kern="1200" dirty="0">
                          <a:solidFill>
                            <a:schemeClr val="tx1"/>
                          </a:solidFill>
                          <a:effectLst/>
                          <a:latin typeface="Arial" panose="020B0604020202020204" pitchFamily="34" charset="0"/>
                          <a:ea typeface="+mn-ea"/>
                          <a:cs typeface="Arial" panose="020B0604020202020204" pitchFamily="34" charset="0"/>
                        </a:rPr>
                        <a:t>. [online] Our World in Data. Available at: </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https://ourworldindata.org/rise-of-social-media</a:t>
                      </a:r>
                      <a:r>
                        <a:rPr lang="en-US" sz="1200" b="0" kern="1200" dirty="0">
                          <a:solidFill>
                            <a:schemeClr val="tx1"/>
                          </a:solidFill>
                          <a:effectLst/>
                          <a:latin typeface="Arial" panose="020B0604020202020204" pitchFamily="34" charset="0"/>
                          <a:ea typeface="+mn-ea"/>
                          <a:cs typeface="Arial" panose="020B0604020202020204" pitchFamily="34" charset="0"/>
                        </a:rPr>
                        <a:t> [Accessed 1 Jul. 2022].</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Siddiqui, S. and Singh, T. (2016). Social Media its Impact with Positive and Negative Aspects. </a:t>
                      </a:r>
                      <a:r>
                        <a:rPr lang="en-US" sz="1200" b="0" i="1" kern="1200" dirty="0">
                          <a:solidFill>
                            <a:schemeClr val="tx1"/>
                          </a:solidFill>
                          <a:effectLst/>
                          <a:latin typeface="Arial" panose="020B0604020202020204" pitchFamily="34" charset="0"/>
                          <a:ea typeface="+mn-ea"/>
                          <a:cs typeface="Arial" panose="020B0604020202020204" pitchFamily="34" charset="0"/>
                        </a:rPr>
                        <a:t>International Journal of Computer Applications Technology and Research</a:t>
                      </a:r>
                      <a:r>
                        <a:rPr lang="en-US" sz="1200" b="0" kern="1200" dirty="0">
                          <a:solidFill>
                            <a:schemeClr val="tx1"/>
                          </a:solidFill>
                          <a:effectLst/>
                          <a:latin typeface="Arial" panose="020B0604020202020204" pitchFamily="34" charset="0"/>
                          <a:ea typeface="+mn-ea"/>
                          <a:cs typeface="Arial" panose="020B0604020202020204" pitchFamily="34" charset="0"/>
                        </a:rPr>
                        <a:t>, 5(2), pp.71–75. doi:</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7" action="ppaction://hlinkfile">
                            <a:extLst>
                              <a:ext uri="{A12FA001-AC4F-418D-AE19-62706E023703}">
                                <ahyp:hlinkClr xmlns:ahyp="http://schemas.microsoft.com/office/drawing/2018/hyperlinkcolor" val="tx"/>
                              </a:ext>
                            </a:extLst>
                          </a:hlinkClick>
                        </a:rPr>
                        <a:t>10.7753/ijcatr0502.1006</a:t>
                      </a:r>
                      <a:r>
                        <a:rPr lang="en-US" sz="1200" b="0" kern="1200" dirty="0">
                          <a:solidFill>
                            <a:schemeClr val="tx1"/>
                          </a:solidFill>
                          <a:effectLst/>
                          <a:latin typeface="Arial" panose="020B0604020202020204" pitchFamily="34" charset="0"/>
                          <a:ea typeface="+mn-ea"/>
                          <a:cs typeface="Arial" panose="020B0604020202020204" pitchFamily="34" charset="0"/>
                        </a:rPr>
                        <a:t>.</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Statista (2022a). </a:t>
                      </a:r>
                      <a:r>
                        <a:rPr lang="en-US" sz="1200" b="0" i="1" kern="1200" dirty="0">
                          <a:solidFill>
                            <a:schemeClr val="tx1"/>
                          </a:solidFill>
                          <a:effectLst/>
                          <a:latin typeface="Arial" panose="020B0604020202020204" pitchFamily="34" charset="0"/>
                          <a:ea typeface="+mn-ea"/>
                          <a:cs typeface="Arial" panose="020B0604020202020204" pitchFamily="34" charset="0"/>
                        </a:rPr>
                        <a:t>UK: average daily social media use 2019</a:t>
                      </a:r>
                      <a:r>
                        <a:rPr lang="en-US" sz="1200" b="0" kern="1200" dirty="0">
                          <a:solidFill>
                            <a:schemeClr val="tx1"/>
                          </a:solidFill>
                          <a:effectLst/>
                          <a:latin typeface="Arial" panose="020B0604020202020204" pitchFamily="34" charset="0"/>
                          <a:ea typeface="+mn-ea"/>
                          <a:cs typeface="Arial" panose="020B0604020202020204" pitchFamily="34" charset="0"/>
                        </a:rPr>
                        <a:t>. [online] Statista. Available at: </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rPr>
                        <a:t>https://www.statista.com/statistics/507378/average-daily-media-use-in-the-united-kingdom-uk/</a:t>
                      </a:r>
                      <a:r>
                        <a:rPr lang="en-US" sz="1200" b="0" kern="1200" dirty="0">
                          <a:solidFill>
                            <a:schemeClr val="tx1"/>
                          </a:solidFill>
                          <a:effectLst/>
                          <a:latin typeface="Arial" panose="020B0604020202020204" pitchFamily="34" charset="0"/>
                          <a:ea typeface="+mn-ea"/>
                          <a:cs typeface="Arial" panose="020B0604020202020204" pitchFamily="34" charset="0"/>
                        </a:rPr>
                        <a:t> [Accessed 1 Jul. 2022].</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Statista (2022b). </a:t>
                      </a:r>
                      <a:r>
                        <a:rPr lang="en-US" sz="1200" b="0" i="1" kern="1200" dirty="0">
                          <a:solidFill>
                            <a:schemeClr val="tx1"/>
                          </a:solidFill>
                          <a:effectLst/>
                          <a:latin typeface="Arial" panose="020B0604020202020204" pitchFamily="34" charset="0"/>
                          <a:ea typeface="+mn-ea"/>
                          <a:cs typeface="Arial" panose="020B0604020202020204" pitchFamily="34" charset="0"/>
                        </a:rPr>
                        <a:t>UK: Social Media Penetration 2019 | Statista</a:t>
                      </a:r>
                      <a:r>
                        <a:rPr lang="en-US" sz="1200" b="0" kern="1200" dirty="0">
                          <a:solidFill>
                            <a:schemeClr val="tx1"/>
                          </a:solidFill>
                          <a:effectLst/>
                          <a:latin typeface="Arial" panose="020B0604020202020204" pitchFamily="34" charset="0"/>
                          <a:ea typeface="+mn-ea"/>
                          <a:cs typeface="Arial" panose="020B0604020202020204" pitchFamily="34" charset="0"/>
                        </a:rPr>
                        <a:t>. [online] Statista. Available at: </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9">
                            <a:extLst>
                              <a:ext uri="{A12FA001-AC4F-418D-AE19-62706E023703}">
                                <ahyp:hlinkClr xmlns:ahyp="http://schemas.microsoft.com/office/drawing/2018/hyperlinkcolor" val="tx"/>
                              </a:ext>
                            </a:extLst>
                          </a:hlinkClick>
                        </a:rPr>
                        <a:t>https://www.statista.com/statistics/507405/uk-active-social-media-and-mobile-social-media-users/</a:t>
                      </a:r>
                      <a:r>
                        <a:rPr lang="en-US" sz="1200" b="0" kern="1200" dirty="0">
                          <a:solidFill>
                            <a:schemeClr val="tx1"/>
                          </a:solidFill>
                          <a:effectLst/>
                          <a:latin typeface="Arial" panose="020B0604020202020204" pitchFamily="34" charset="0"/>
                          <a:ea typeface="+mn-ea"/>
                          <a:cs typeface="Arial" panose="020B0604020202020204" pitchFamily="34" charset="0"/>
                        </a:rPr>
                        <a:t> [Accessed 1 Jul. 2022].</a:t>
                      </a:r>
                      <a:endParaRPr lang="en-GB" sz="1200" b="0" kern="1200" dirty="0">
                        <a:solidFill>
                          <a:schemeClr val="tx1"/>
                        </a:solidFill>
                        <a:effectLst/>
                        <a:latin typeface="Arial" panose="020B0604020202020204" pitchFamily="34" charset="0"/>
                        <a:ea typeface="+mn-ea"/>
                        <a:cs typeface="Arial" panose="020B0604020202020204" pitchFamily="34" charset="0"/>
                      </a:endParaRPr>
                    </a:p>
                    <a:p>
                      <a:r>
                        <a:rPr lang="en-US" sz="1200" b="0" kern="1200" dirty="0">
                          <a:solidFill>
                            <a:schemeClr val="tx1"/>
                          </a:solidFill>
                          <a:effectLst/>
                          <a:latin typeface="Arial" panose="020B0604020202020204" pitchFamily="34" charset="0"/>
                          <a:ea typeface="+mn-ea"/>
                          <a:cs typeface="Arial" panose="020B0604020202020204" pitchFamily="34" charset="0"/>
                        </a:rPr>
                        <a:t>Woodward, M. (2022). </a:t>
                      </a:r>
                      <a:r>
                        <a:rPr lang="en-US" sz="1200" b="0" i="1" kern="1200" dirty="0">
                          <a:solidFill>
                            <a:schemeClr val="tx1"/>
                          </a:solidFill>
                          <a:effectLst/>
                          <a:latin typeface="Arial" panose="020B0604020202020204" pitchFamily="34" charset="0"/>
                          <a:ea typeface="+mn-ea"/>
                          <a:cs typeface="Arial" panose="020B0604020202020204" pitchFamily="34" charset="0"/>
                        </a:rPr>
                        <a:t>Social Media Addiction Statistics: Who Is Addicted And What Are The Consequences?</a:t>
                      </a:r>
                      <a:r>
                        <a:rPr lang="en-US" sz="1200" b="0" kern="1200" dirty="0">
                          <a:solidFill>
                            <a:schemeClr val="tx1"/>
                          </a:solidFill>
                          <a:effectLst/>
                          <a:latin typeface="Arial" panose="020B0604020202020204" pitchFamily="34" charset="0"/>
                          <a:ea typeface="+mn-ea"/>
                          <a:cs typeface="Arial" panose="020B0604020202020204" pitchFamily="34" charset="0"/>
                        </a:rPr>
                        <a:t> [online] www.matthewwoodward.co.uk. Available at: </a:t>
                      </a:r>
                      <a:r>
                        <a:rPr lang="en-US" sz="1200" b="0" u="none" strike="noStrike" kern="1200" dirty="0">
                          <a:solidFill>
                            <a:schemeClr val="tx1"/>
                          </a:solidFill>
                          <a:effectLst/>
                          <a:latin typeface="Arial" panose="020B0604020202020204" pitchFamily="34" charset="0"/>
                          <a:ea typeface="+mn-ea"/>
                          <a:cs typeface="Arial" panose="020B0604020202020204" pitchFamily="34" charset="0"/>
                          <a:hlinkClick r:id="rId10">
                            <a:extLst>
                              <a:ext uri="{A12FA001-AC4F-418D-AE19-62706E023703}">
                                <ahyp:hlinkClr xmlns:ahyp="http://schemas.microsoft.com/office/drawing/2018/hyperlinkcolor" val="tx"/>
                              </a:ext>
                            </a:extLst>
                          </a:hlinkClick>
                        </a:rPr>
                        <a:t>https://www.matthewwoodward.co.uk/work/social-media-addiction-statistics/</a:t>
                      </a:r>
                      <a:r>
                        <a:rPr lang="en-US" sz="1200" b="0" kern="1200" dirty="0">
                          <a:solidFill>
                            <a:schemeClr val="tx1"/>
                          </a:solidFill>
                          <a:effectLst/>
                          <a:latin typeface="Arial" panose="020B0604020202020204" pitchFamily="34" charset="0"/>
                          <a:ea typeface="+mn-ea"/>
                          <a:cs typeface="Arial" panose="020B0604020202020204" pitchFamily="34" charset="0"/>
                        </a:rPr>
                        <a:t> [Accessed 2 Jul. 2022].</a:t>
                      </a:r>
                      <a:endParaRPr lang="en-GB" sz="1200" b="0" kern="1200" dirty="0">
                        <a:solidFill>
                          <a:schemeClr val="tx1"/>
                        </a:solidFill>
                        <a:effectLst/>
                        <a:latin typeface="Arial" panose="020B0604020202020204" pitchFamily="34" charset="0"/>
                        <a:ea typeface="+mn-ea"/>
                        <a:cs typeface="Arial" panose="020B0604020202020204" pitchFamily="34" charset="0"/>
                      </a:endParaRPr>
                    </a:p>
                    <a:p>
                      <a:endParaRPr lang="en-GB" sz="1100" dirty="0">
                        <a:solidFill>
                          <a:schemeClr val="tx1"/>
                        </a:solidFill>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1115082440"/>
                  </a:ext>
                </a:extLst>
              </a:tr>
            </a:tbl>
          </a:graphicData>
        </a:graphic>
      </p:graphicFrame>
    </p:spTree>
    <p:extLst>
      <p:ext uri="{BB962C8B-B14F-4D97-AF65-F5344CB8AC3E}">
        <p14:creationId xmlns:p14="http://schemas.microsoft.com/office/powerpoint/2010/main" val="29421424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3.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TotalTime>8720</TotalTime>
  <Words>882</Words>
  <Application>Microsoft Office PowerPoint</Application>
  <PresentationFormat>Widescreen</PresentationFormat>
  <Paragraphs>84</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Times New Roman</vt:lpstr>
      <vt:lpstr>Wingdings</vt:lpstr>
      <vt:lpstr>Office Theme</vt:lpstr>
      <vt:lpstr>PowerPoint Presentation</vt:lpstr>
      <vt:lpstr>Title: The increasing popularity of social media: Adverse health effects of addiction are only the flip side of advantages</vt:lpstr>
      <vt:lpstr>Background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Dewan Ashrafi (1916230)</cp:lastModifiedBy>
  <cp:revision>174</cp:revision>
  <dcterms:created xsi:type="dcterms:W3CDTF">2020-07-13T16:03:50Z</dcterms:created>
  <dcterms:modified xsi:type="dcterms:W3CDTF">2022-07-04T11:45:45Z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