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82" r:id="rId5"/>
    <p:sldId id="293" r:id="rId6"/>
    <p:sldId id="283" r:id="rId7"/>
    <p:sldId id="291" r:id="rId8"/>
    <p:sldId id="297" r:id="rId9"/>
    <p:sldId id="284" r:id="rId10"/>
    <p:sldId id="294" r:id="rId11"/>
    <p:sldId id="295" r:id="rId12"/>
    <p:sldId id="285" r:id="rId13"/>
    <p:sldId id="296" r:id="rId14"/>
    <p:sldId id="256" r:id="rId15"/>
    <p:sldId id="298" r:id="rId16"/>
    <p:sldId id="299" r:id="rId17"/>
    <p:sldId id="300" r:id="rId18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73A0DAA-6AF3-43AB-8588-CEC1D06C72B9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31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01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15FAA28-D333-4D57-AF0E-BDF53B4498B2}" type="datetime1">
              <a:rPr lang="en-GB" smtClean="0"/>
              <a:t>06/04/2023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D03277C-3F5C-4673-8D79-1738A329ED93}" type="datetime1">
              <a:rPr lang="en-GB" noProof="0" smtClean="0"/>
              <a:t>06/04/2023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530193B-564F-4854-8A52-728F3FB19C8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038165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460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884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163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270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39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1371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673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945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6647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9494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432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Sma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">
            <a:extLst>
              <a:ext uri="{FF2B5EF4-FFF2-40B4-BE49-F238E27FC236}">
                <a16:creationId xmlns:a16="http://schemas.microsoft.com/office/drawing/2014/main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980476" y="0"/>
            <a:ext cx="2211524" cy="68580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6990" y="4346296"/>
            <a:ext cx="6798250" cy="1674470"/>
          </a:xfrm>
        </p:spPr>
        <p:txBody>
          <a:bodyPr rtlCol="0" anchor="b"/>
          <a:lstStyle>
            <a:lvl1pPr algn="r">
              <a:lnSpc>
                <a:spcPts val="5000"/>
              </a:lnSpc>
              <a:defRPr sz="6000" b="1" cap="all" spc="-30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11904" y="4650539"/>
            <a:ext cx="3401478" cy="1192038"/>
          </a:xfrm>
          <a:solidFill>
            <a:schemeClr val="tx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3403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554ED587-2D2F-4D3F-B55B-C64465AB4EC5}"/>
              </a:ext>
            </a:extLst>
          </p:cNvPr>
          <p:cNvSpPr/>
          <p:nvPr userDrawn="1"/>
        </p:nvSpPr>
        <p:spPr>
          <a:xfrm>
            <a:off x="69274" y="66963"/>
            <a:ext cx="9911201" cy="672734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6990" y="4346296"/>
            <a:ext cx="6798250" cy="1674470"/>
          </a:xfrm>
        </p:spPr>
        <p:txBody>
          <a:bodyPr rtlCol="0" anchor="b"/>
          <a:lstStyle>
            <a:lvl1pPr algn="r">
              <a:lnSpc>
                <a:spcPts val="5000"/>
              </a:lnSpc>
              <a:defRPr sz="6000" b="1" cap="all" spc="-3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6418" y="4650539"/>
            <a:ext cx="2456210" cy="1192038"/>
          </a:xfrm>
          <a:solidFill>
            <a:schemeClr val="bg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98A99C-9485-48F0-8E1E-227AD1348A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18115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Large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">
            <a:extLst>
              <a:ext uri="{FF2B5EF4-FFF2-40B4-BE49-F238E27FC236}">
                <a16:creationId xmlns:a16="http://schemas.microsoft.com/office/drawing/2014/main" id="{069FFAE5-B16E-4571-88F7-52FA5354B1A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9273" y="63691"/>
            <a:ext cx="9911201" cy="6727346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6990" y="4346296"/>
            <a:ext cx="6798250" cy="1674470"/>
          </a:xfrm>
        </p:spPr>
        <p:txBody>
          <a:bodyPr rtlCol="0" anchor="b"/>
          <a:lstStyle>
            <a:lvl1pPr algn="r">
              <a:lnSpc>
                <a:spcPts val="5000"/>
              </a:lnSpc>
              <a:defRPr sz="6000" b="1" cap="all" spc="-3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6418" y="4650539"/>
            <a:ext cx="2456210" cy="1192038"/>
          </a:xfrm>
          <a:solidFill>
            <a:schemeClr val="bg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98A99C-9485-48F0-8E1E-227AD1348A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94738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">
            <a:extLst>
              <a:ext uri="{FF2B5EF4-FFF2-40B4-BE49-F238E27FC236}">
                <a16:creationId xmlns:a16="http://schemas.microsoft.com/office/drawing/2014/main" id="{1599E2D7-24B3-4D66-9AFB-83C1AEC4DBBB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9980476" y="0"/>
            <a:ext cx="2211524" cy="61920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45086" y="1807950"/>
            <a:ext cx="5184913" cy="432000"/>
          </a:xfrm>
        </p:spPr>
        <p:txBody>
          <a:bodyPr rtlCol="0"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44886" y="2383950"/>
            <a:ext cx="5184913" cy="360000"/>
          </a:xfrm>
        </p:spPr>
        <p:txBody>
          <a:bodyPr rtlCol="0"/>
          <a:lstStyle>
            <a:lvl1pPr marL="0" indent="0" algn="r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445000" y="2908300"/>
            <a:ext cx="5184800" cy="3283700"/>
          </a:xfrm>
          <a:solidFill>
            <a:schemeClr val="bg1"/>
          </a:solidFill>
        </p:spPr>
        <p:txBody>
          <a:bodyPr lIns="180000" tIns="252000" rIns="252000" rtlCol="0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DA1E79-BA17-41C5-98B7-CFBC5859A51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50103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23393" y="1343906"/>
            <a:ext cx="3736800" cy="3933645"/>
          </a:xfrm>
          <a:solidFill>
            <a:schemeClr val="bg1"/>
          </a:solidFill>
        </p:spPr>
        <p:txBody>
          <a:bodyPr lIns="180000" tIns="180000" rIns="180000"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DA1E79-BA17-41C5-98B7-CFBC5859A51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492C2A1D-F7BD-46B6-BC01-15D365ACD50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560193" y="1344803"/>
            <a:ext cx="3737526" cy="3933645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Insert or Drag &amp; Drop your photo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F4F1543-153D-4F77-A4A9-C9BBA1C20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9131100" cy="432000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FAA210E-391A-499A-89D5-F222045FD1A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68959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347197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4633398-8EC3-417B-BEA6-101D8F2246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91980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mparison Left Placeholder 1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432296"/>
            <a:ext cx="4500000" cy="527076"/>
          </a:xfrm>
          <a:solidFill>
            <a:schemeClr val="tx1"/>
          </a:solidFill>
        </p:spPr>
        <p:txBody>
          <a:bodyPr lIns="180000" tIns="36000" rtlCol="0" anchor="ctr"/>
          <a:lstStyle>
            <a:lvl1pPr marL="0" indent="0">
              <a:buNone/>
              <a:defRPr sz="2400" b="1" spc="-15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0" y="2023668"/>
            <a:ext cx="4500000" cy="4168332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Comparison Left Placeholder 2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29800" y="1433105"/>
            <a:ext cx="4500000" cy="525283"/>
          </a:xfrm>
          <a:solidFill>
            <a:schemeClr val="tx1"/>
          </a:solidFill>
        </p:spPr>
        <p:txBody>
          <a:bodyPr lIns="180000" tIns="36000" rtlCol="0" anchor="ctr"/>
          <a:lstStyle>
            <a:lvl1pPr marL="0" indent="0">
              <a:buNone/>
              <a:defRPr sz="2400" b="1" spc="-15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29800" y="2020359"/>
            <a:ext cx="4500000" cy="4170891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0995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99200" y="432000"/>
            <a:ext cx="5472113" cy="575925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Insert or Drag &amp; Drop your photo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75314" y="5096632"/>
            <a:ext cx="2028686" cy="1094618"/>
          </a:xfrm>
        </p:spPr>
        <p:txBody>
          <a:bodyPr rtlCol="0" anchor="b"/>
          <a:lstStyle>
            <a:lvl1pPr marL="0" indent="0" algn="r">
              <a:buNone/>
              <a:defRPr i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Enter your caption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25951D2-91DB-40E7-95D5-4B372602DE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6EFF903-F1F3-440A-B12C-9FD51606B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87784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-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74360" y="2112793"/>
            <a:ext cx="6798250" cy="1674470"/>
          </a:xfrm>
        </p:spPr>
        <p:txBody>
          <a:bodyPr rtlCol="0" anchor="ctr"/>
          <a:lstStyle>
            <a:lvl1pPr algn="ctr">
              <a:lnSpc>
                <a:spcPct val="100000"/>
              </a:lnSpc>
              <a:defRPr sz="6000" b="1" cap="all" spc="-30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Thank you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A3EFDD3-A9D2-4EB6-BB2A-F6999D9F7E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74361" y="4035727"/>
            <a:ext cx="3329850" cy="382887"/>
          </a:xfrm>
        </p:spPr>
        <p:txBody>
          <a:bodyPr rtlCol="0"/>
          <a:lstStyle>
            <a:lvl1pPr marL="0" indent="0" algn="r">
              <a:buNone/>
              <a:defRPr sz="2400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Full Name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261ED1F7-B623-43D9-9BDA-8808C5CFAF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2268" y="4150118"/>
            <a:ext cx="2910342" cy="238016"/>
          </a:xfrm>
        </p:spPr>
        <p:txBody>
          <a:bodyPr rtlCol="0"/>
          <a:lstStyle>
            <a:lvl1pPr marL="0" indent="0" algn="l">
              <a:buNone/>
              <a:defRPr sz="1400" i="1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Phone Number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27366FC-4115-4122-9CE2-5FA9D424AD5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62268" y="4540691"/>
            <a:ext cx="2910342" cy="238016"/>
          </a:xfrm>
        </p:spPr>
        <p:txBody>
          <a:bodyPr rtlCol="0"/>
          <a:lstStyle>
            <a:lvl1pPr marL="0" indent="0" algn="l">
              <a:buNone/>
              <a:defRPr sz="1400" i="1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Email or Social Media Handle</a:t>
            </a:r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DEB36829-2F8B-4E22-AB6D-4111D18AF8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062268" y="4931263"/>
            <a:ext cx="2910342" cy="238016"/>
          </a:xfrm>
        </p:spPr>
        <p:txBody>
          <a:bodyPr rtlCol="0"/>
          <a:lstStyle>
            <a:lvl1pPr marL="0" indent="0" algn="l">
              <a:buNone/>
              <a:defRPr sz="1400" i="1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Company Website</a:t>
            </a:r>
          </a:p>
        </p:txBody>
      </p:sp>
    </p:spTree>
    <p:extLst>
      <p:ext uri="{BB962C8B-B14F-4D97-AF65-F5344CB8AC3E}">
        <p14:creationId xmlns:p14="http://schemas.microsoft.com/office/powerpoint/2010/main" val="3189010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97A9A62-1AA6-47A9-A1A0-54196823744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1" y="1008000"/>
            <a:ext cx="9198116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42953D-28FC-41B5-A1BB-BB3BA7CA40B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94EB5D3-F8CB-4E76-8D7E-FF441818EE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91980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512000"/>
            <a:ext cx="2916000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72900" y="1511476"/>
            <a:ext cx="2916000" cy="4679249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13800" y="1511475"/>
            <a:ext cx="2916000" cy="467925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4BCA97-F31B-451D-82F8-6E000DF211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7AAC4-A657-4D75-A527-0307AFF2B17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D7ACCB5-9A86-4F46-89E2-B79F48C9EC1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91980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512000"/>
            <a:ext cx="1764000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90450" y="1512000"/>
            <a:ext cx="1764000" cy="467925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48900" y="1512000"/>
            <a:ext cx="1764000" cy="467925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07350" y="1507535"/>
            <a:ext cx="1764000" cy="467925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865800" y="1507535"/>
            <a:ext cx="1764000" cy="4683715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09234E-176D-4BBF-9391-7B6F018C51A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8293F-A5B5-4FCC-BF27-A25B1BAFF245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0727B06-56A8-44A2-B6C2-9ED183D107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1" y="1008000"/>
            <a:ext cx="9198116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801980-CBAE-4A50-886D-54D7BB2E1947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EDF756E-F310-4229-ACDD-055D299A95FB}"/>
              </a:ext>
            </a:extLst>
          </p:cNvPr>
          <p:cNvSpPr/>
          <p:nvPr userDrawn="1"/>
        </p:nvSpPr>
        <p:spPr>
          <a:xfrm>
            <a:off x="6297105" y="424206"/>
            <a:ext cx="5505254" cy="57314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25951D2-91DB-40E7-95D5-4B372602DE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7666241-4AF6-458A-A571-6C6C291D72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32775" y="3639199"/>
            <a:ext cx="5053936" cy="1192038"/>
          </a:xfrm>
          <a:solidFill>
            <a:schemeClr val="bg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F4F2BBF-F210-4954-9C73-A0030AACDD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32775" y="993303"/>
            <a:ext cx="5053936" cy="2513468"/>
          </a:xfrm>
        </p:spPr>
        <p:txBody>
          <a:bodyPr rtlCol="0"/>
          <a:lstStyle>
            <a:lvl1pPr>
              <a:defRPr sz="5400" cap="none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277791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D1EE834-4B70-4715-8346-1C0298347EE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046375"/>
            <a:ext cx="9198000" cy="5130588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800888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AE43F4C-1A64-4197-A44B-E6EB874E243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046376"/>
            <a:ext cx="4435831" cy="5130588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7B3F5B8-DC28-4878-AC9F-D434D7542D8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194169" y="1046376"/>
            <a:ext cx="4435831" cy="5130588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74397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B97B01E-88B2-448F-BD96-A1AAFA39AC1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068420"/>
            <a:ext cx="4434840" cy="823912"/>
          </a:xfrm>
          <a:solidFill>
            <a:schemeClr val="tx1"/>
          </a:solidFill>
        </p:spPr>
        <p:txBody>
          <a:bodyPr rtlCol="0" anchor="ctr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40BADDE2-4EE6-41B4-804C-EBF680128B40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5195160" y="1068420"/>
            <a:ext cx="4434840" cy="823912"/>
          </a:xfrm>
          <a:solidFill>
            <a:schemeClr val="tx1"/>
          </a:solidFill>
        </p:spPr>
        <p:txBody>
          <a:bodyPr rtlCol="0" anchor="ctr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BB0A14E0-899D-4594-BC9E-AE89BF0D3A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1" y="2096752"/>
            <a:ext cx="4434840" cy="4092911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2C699014-D902-4E9A-80CD-8D2BCFE67097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5195160" y="2096752"/>
            <a:ext cx="4434840" cy="4092911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63468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2000" y="6356350"/>
            <a:ext cx="4114800" cy="365125"/>
          </a:xfr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C67C685-BABE-4B77-8C5E-B39B093D3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1" y="457200"/>
            <a:ext cx="3159612" cy="1600200"/>
          </a:xfrm>
        </p:spPr>
        <p:txBody>
          <a:bodyPr rtlCol="0" anchor="b"/>
          <a:lstStyle>
            <a:lvl1pPr>
              <a:defRPr sz="28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0B6B7795-36CC-459B-AE8B-7FB2F40AF37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32001" y="2057400"/>
            <a:ext cx="3159612" cy="4126584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9F53EF1-D412-467C-B7CE-30536F140A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0722" y="457201"/>
            <a:ext cx="6023727" cy="5726784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720005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2000" y="6356350"/>
            <a:ext cx="4114800" cy="365125"/>
          </a:xfr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C67C685-BABE-4B77-8C5E-B39B093D3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1" y="457200"/>
            <a:ext cx="3159612" cy="1600200"/>
          </a:xfrm>
        </p:spPr>
        <p:txBody>
          <a:bodyPr rtlCol="0" anchor="b"/>
          <a:lstStyle>
            <a:lvl1pPr>
              <a:defRPr sz="28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0B6B7795-36CC-459B-AE8B-7FB2F40AF37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32001" y="2057400"/>
            <a:ext cx="3159612" cy="4126584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10319378-269C-406E-9B84-FCF22DA02E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88021" y="457201"/>
            <a:ext cx="5949868" cy="5726784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21472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37796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10D190-B83D-438A-91BC-470C41B22A2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2C8D0EF-1DB6-4ADC-8F31-5AE53BF5EAF4}"/>
              </a:ext>
            </a:extLst>
          </p:cNvPr>
          <p:cNvSpPr/>
          <p:nvPr userDrawn="1"/>
        </p:nvSpPr>
        <p:spPr>
          <a:xfrm>
            <a:off x="69274" y="66963"/>
            <a:ext cx="9911201" cy="6727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F208ED-79A0-4B2C-A5EE-9D27466BCA3F}"/>
              </a:ext>
            </a:extLst>
          </p:cNvPr>
          <p:cNvSpPr/>
          <p:nvPr userDrawn="1"/>
        </p:nvSpPr>
        <p:spPr>
          <a:xfrm>
            <a:off x="11407775" y="6356350"/>
            <a:ext cx="784225" cy="3651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9198116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2000"/>
            <a:ext cx="9198116" cy="467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 i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7502" y="6401750"/>
            <a:ext cx="278418" cy="27432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 i="1">
                <a:solidFill>
                  <a:schemeClr val="bg1"/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FDC6F9-37F9-4E25-AECA-D307B8421C73}"/>
              </a:ext>
            </a:extLst>
          </p:cNvPr>
          <p:cNvSpPr txBox="1"/>
          <p:nvPr userDrawn="1"/>
        </p:nvSpPr>
        <p:spPr>
          <a:xfrm>
            <a:off x="9630116" y="6346108"/>
            <a:ext cx="1662546" cy="404658"/>
          </a:xfrm>
          <a:prstGeom prst="rect">
            <a:avLst/>
          </a:prstGeom>
          <a:noFill/>
        </p:spPr>
        <p:txBody>
          <a:bodyPr wrap="square" lIns="0" tIns="36000" rIns="0" bIns="0" rtlCol="0">
            <a:spAutoFit/>
          </a:bodyPr>
          <a:lstStyle/>
          <a:p>
            <a:pPr algn="r" rtl="0">
              <a:lnSpc>
                <a:spcPts val="1400"/>
              </a:lnSpc>
            </a:pPr>
            <a:r>
              <a:rPr lang="en-GB" sz="1600" b="1" spc="-100" noProof="0">
                <a:solidFill>
                  <a:schemeClr val="tx1">
                    <a:lumMod val="50000"/>
                    <a:lumOff val="50000"/>
                  </a:schemeClr>
                </a:solidFill>
                <a:latin typeface="Corbel" panose="020B0503020204020204" pitchFamily="34" charset="0"/>
              </a:rPr>
              <a:t>WOODGROVE</a:t>
            </a:r>
            <a:r>
              <a:rPr lang="en-GB" sz="1600" b="1" spc="-100" noProof="0">
                <a:solidFill>
                  <a:schemeClr val="accent1"/>
                </a:solidFill>
                <a:latin typeface="Corbel" panose="020B0503020204020204" pitchFamily="34" charset="0"/>
              </a:rPr>
              <a:t> </a:t>
            </a:r>
            <a:r>
              <a:rPr lang="en-GB" sz="1600" b="1" spc="-100" noProof="0">
                <a:solidFill>
                  <a:schemeClr val="tx1"/>
                </a:solidFill>
                <a:latin typeface="Corbel" panose="020B0503020204020204" pitchFamily="34" charset="0"/>
              </a:rPr>
              <a:t>BANK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322F68-670D-45A0-A54F-7E70BCEAED3F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9B5F15-353A-4344-8D61-F4E25AA9FB6C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A0C0AA-FCE8-4A7F-928A-54C96BBA9053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58" r:id="rId4"/>
    <p:sldLayoutId id="2147483665" r:id="rId5"/>
    <p:sldLayoutId id="2147483659" r:id="rId6"/>
    <p:sldLayoutId id="2147483660" r:id="rId7"/>
    <p:sldLayoutId id="2147483664" r:id="rId8"/>
    <p:sldLayoutId id="2147483650" r:id="rId9"/>
    <p:sldLayoutId id="2147483656" r:id="rId10"/>
    <p:sldLayoutId id="2147483657" r:id="rId11"/>
    <p:sldLayoutId id="2147483654" r:id="rId12"/>
    <p:sldLayoutId id="2147483666" r:id="rId13"/>
    <p:sldLayoutId id="2147483667" r:id="rId14"/>
    <p:sldLayoutId id="2147483668" r:id="rId15"/>
    <p:sldLayoutId id="2147483669" r:id="rId16"/>
    <p:sldLayoutId id="2147483670" r:id="rId17"/>
    <p:sldLayoutId id="2147483671" r:id="rId18"/>
    <p:sldLayoutId id="2147483672" r:id="rId19"/>
    <p:sldLayoutId id="2147483655" r:id="rId2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spc="-1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sun.co.uk/money/21417876/full-list-shops-chains-closing-down-high-street/" TargetMode="External"/><Relationship Id="rId3" Type="http://schemas.openxmlformats.org/officeDocument/2006/relationships/hyperlink" Target="https://support.office.com/en-gb/article/edit-a-presentation-ff353d37-742a-4aa8-8bdd-6b1f488127a2?omkt=en-GB" TargetMode="External"/><Relationship Id="rId7" Type="http://schemas.openxmlformats.org/officeDocument/2006/relationships/hyperlink" Target="http://www.parliamentlive.tv/Event/Index/e4b0365f-1d36-4f17-8c3c-9368de782999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s://psycnet.apa.org/doi/10.1177/0146167297235005" TargetMode="External"/><Relationship Id="rId11" Type="http://schemas.openxmlformats.org/officeDocument/2006/relationships/hyperlink" Target="https://www.instituteforgovernment.org.uk/explainer/supply-chain-problems#footnoteref18_88t3xzc" TargetMode="External"/><Relationship Id="rId5" Type="http://schemas.openxmlformats.org/officeDocument/2006/relationships/hyperlink" Target="https://employernews.co.uk/pay-reward/how-much-will-salaries-increase-in-2023/" TargetMode="External"/><Relationship Id="rId10" Type="http://schemas.openxmlformats.org/officeDocument/2006/relationships/hyperlink" Target="https://www.theguardian.com/business/2023/jan/31/business-insolvencies-firms-go-bust-2022-england-wales" TargetMode="External"/><Relationship Id="rId4" Type="http://schemas.openxmlformats.org/officeDocument/2006/relationships/hyperlink" Target="http://www.bloomberg.com/news/articles/2021-12-20/u-k-firms-fear-great-british-resignation-after-staff-departures" TargetMode="External"/><Relationship Id="rId9" Type="http://schemas.openxmlformats.org/officeDocument/2006/relationships/hyperlink" Target="http://library2.nics.gov.uk/pdf/dof/2022/PDF220089.pdf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ns.gov.uk/businessindustryandtrade/internationaltrade/articles/theimpactsofeuexitandthecoronavirusonuktradeingoods/2021-05-25" TargetMode="External"/><Relationship Id="rId2" Type="http://schemas.openxmlformats.org/officeDocument/2006/relationships/hyperlink" Target="https://www.nytimes.com/2022/06/21/world/europe/ukraine-russian-oil-embargo.html" TargetMode="Externa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armacy.biz/closure-of-lloyds-pharmacy-branches-will-wake-up-ministers-to-reality-of-funding-crisis-faced-by-community-pharmacy/" TargetMode="External"/><Relationship Id="rId2" Type="http://schemas.openxmlformats.org/officeDocument/2006/relationships/hyperlink" Target="http://www.ons.gov.uk/employmentandlabourmarket/peopleinwork/employmentandemployeetypes/bulletins/employmentintheuk/latest" TargetMode="External"/><Relationship Id="rId1" Type="http://schemas.openxmlformats.org/officeDocument/2006/relationships/slideLayout" Target="../slideLayouts/slideLayout19.xml"/><Relationship Id="rId4" Type="http://schemas.openxmlformats.org/officeDocument/2006/relationships/hyperlink" Target="https://www.reuters.com/markets/commodities/putin-says-large-russian-grain-harvest-support-higher-exports-2022-05-12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t.com/content/72d6311a-ecfa-4b0c-ae0f-09c795ae582f" TargetMode="Externa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Wood piece cut through the middle">
            <a:extLst>
              <a:ext uri="{FF2B5EF4-FFF2-40B4-BE49-F238E27FC236}">
                <a16:creationId xmlns:a16="http://schemas.microsoft.com/office/drawing/2014/main" id="{C0BA96B3-F713-41B0-A2E3-15E9039E474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80476" y="0"/>
            <a:ext cx="2211524" cy="6858000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2F2BFDF-E9F2-4569-A9F2-E1FFCB7FB82D}"/>
              </a:ext>
            </a:extLst>
          </p:cNvPr>
          <p:cNvSpPr txBox="1"/>
          <p:nvPr/>
        </p:nvSpPr>
        <p:spPr>
          <a:xfrm>
            <a:off x="5338827" y="2006306"/>
            <a:ext cx="1879577" cy="404658"/>
          </a:xfrm>
          <a:prstGeom prst="rect">
            <a:avLst/>
          </a:prstGeom>
          <a:noFill/>
        </p:spPr>
        <p:txBody>
          <a:bodyPr wrap="square" lIns="0" tIns="36000" rIns="0" bIns="0" rtlCol="0">
            <a:spAutoFit/>
          </a:bodyPr>
          <a:lstStyle/>
          <a:p>
            <a:pPr algn="r" rtl="0">
              <a:lnSpc>
                <a:spcPts val="1400"/>
              </a:lnSpc>
            </a:pPr>
            <a:r>
              <a:rPr lang="en-GB" sz="1600" b="1" spc="-100" dirty="0">
                <a:solidFill>
                  <a:schemeClr val="tx1">
                    <a:lumMod val="50000"/>
                    <a:lumOff val="50000"/>
                  </a:schemeClr>
                </a:solidFill>
                <a:latin typeface="Corbel" panose="020B0503020204020204" pitchFamily="34" charset="0"/>
              </a:rPr>
              <a:t>Student ID</a:t>
            </a:r>
            <a:br>
              <a:rPr lang="en-GB" sz="1600" b="1" spc="-100" dirty="0">
                <a:solidFill>
                  <a:schemeClr val="accent1"/>
                </a:solidFill>
                <a:latin typeface="Corbel" panose="020B0503020204020204" pitchFamily="34" charset="0"/>
              </a:rPr>
            </a:br>
            <a:r>
              <a:rPr lang="en-GB" sz="1600" b="1" spc="-100" dirty="0">
                <a:solidFill>
                  <a:schemeClr val="tx1"/>
                </a:solidFill>
                <a:latin typeface="Corbel" panose="020B0503020204020204" pitchFamily="34" charset="0"/>
              </a:rPr>
              <a:t>2127550 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0154" y="4941100"/>
            <a:ext cx="6798250" cy="1674470"/>
          </a:xfrm>
        </p:spPr>
        <p:txBody>
          <a:bodyPr rtlCol="0"/>
          <a:lstStyle/>
          <a:p>
            <a:pPr rtl="0"/>
            <a:r>
              <a:rPr lang="en-US" sz="6000" dirty="0">
                <a:solidFill>
                  <a:srgbClr val="002060"/>
                </a:solidFill>
              </a:rPr>
              <a:t>Problem Solving and</a:t>
            </a:r>
            <a:br>
              <a:rPr lang="en-US" sz="6000" dirty="0">
                <a:solidFill>
                  <a:srgbClr val="002060"/>
                </a:solidFill>
              </a:rPr>
            </a:br>
            <a:r>
              <a:rPr lang="en-US" sz="6000" dirty="0">
                <a:solidFill>
                  <a:srgbClr val="002060"/>
                </a:solidFill>
              </a:rPr>
              <a:t>Decision making</a:t>
            </a:r>
            <a:br>
              <a:rPr lang="en-US" sz="6000" dirty="0">
                <a:solidFill>
                  <a:srgbClr val="002060"/>
                </a:solidFill>
              </a:rPr>
            </a:br>
            <a:r>
              <a:rPr lang="en-US" sz="6000" dirty="0">
                <a:solidFill>
                  <a:srgbClr val="002060"/>
                </a:solidFill>
              </a:rPr>
              <a:t>Task 1 – Presentation</a:t>
            </a:r>
            <a:br>
              <a:rPr lang="en-US" dirty="0">
                <a:solidFill>
                  <a:srgbClr val="FF0000"/>
                </a:solidFill>
              </a:rPr>
            </a:br>
            <a:endParaRPr lang="en-GB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772945D-CA91-4CFE-8EB7-941C7618C9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AFE5E6FE-9687-8861-0743-0678FE5F1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813" y="4736835"/>
            <a:ext cx="2803427" cy="1019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961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Running track">
            <a:extLst>
              <a:ext uri="{FF2B5EF4-FFF2-40B4-BE49-F238E27FC236}">
                <a16:creationId xmlns:a16="http://schemas.microsoft.com/office/drawing/2014/main" id="{510AF14D-268D-4B93-96C4-26C9387AA4E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 bwMode="ltGray"/>
        <p:txBody>
          <a:bodyPr rtlCol="0"/>
          <a:lstStyle/>
          <a:p>
            <a:pPr rtl="0"/>
            <a:r>
              <a:rPr lang="en-GB" dirty="0"/>
              <a:t>Nature &amp; Impact of the problem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772945D-CA91-4CFE-8EB7-941C7618C9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/>
              <a:t>COVID-19 aftereffect</a:t>
            </a:r>
          </a:p>
          <a:p>
            <a:pPr rtl="0"/>
            <a:r>
              <a:rPr lang="en-GB" dirty="0"/>
              <a:t>BREXIT aftereffect</a:t>
            </a:r>
          </a:p>
          <a:p>
            <a:pPr rtl="0"/>
            <a:r>
              <a:rPr lang="en-GB" dirty="0"/>
              <a:t>COST OF LIVING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964141-6F81-4947-A236-746D94ED3F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smtClean="0"/>
              <a:pPr rtl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695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bstract architecture polygon">
            <a:extLst>
              <a:ext uri="{FF2B5EF4-FFF2-40B4-BE49-F238E27FC236}">
                <a16:creationId xmlns:a16="http://schemas.microsoft.com/office/drawing/2014/main" id="{38475F7B-316A-47DC-9CBB-B074A5B5994C}"/>
              </a:ext>
            </a:extLst>
          </p:cNvPr>
          <p:cNvPicPr>
            <a:picLocks noGrp="1" noChangeAspect="1"/>
          </p:cNvPicPr>
          <p:nvPr>
            <p:ph type="pic" sz="quarter" idx="33"/>
          </p:nvPr>
        </p:nvPicPr>
        <p:blipFill>
          <a:blip r:embed="rId3"/>
          <a:stretch>
            <a:fillRect/>
          </a:stretch>
        </p:blipFill>
        <p:spPr>
          <a:xfrm>
            <a:off x="9980476" y="1085"/>
            <a:ext cx="2211524" cy="618983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60F281-4FF6-4617-A809-AC9C15ECF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1820" y="792748"/>
            <a:ext cx="5184913" cy="432000"/>
          </a:xfrm>
        </p:spPr>
        <p:txBody>
          <a:bodyPr rtlCol="0"/>
          <a:lstStyle/>
          <a:p>
            <a:pPr rtl="0"/>
            <a:r>
              <a:rPr lang="en-GB" dirty="0"/>
              <a:t>COVID 19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1DC577-0A95-47D0-95D9-5F8DA763D46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5077534" y="1495973"/>
            <a:ext cx="4498999" cy="727550"/>
          </a:xfrm>
        </p:spPr>
        <p:txBody>
          <a:bodyPr rtlCol="0"/>
          <a:lstStyle/>
          <a:p>
            <a:pPr rtl="0"/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 COVID-19 pandemic has severely impacted the fashion industry, particularly clothing retailers. 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55C61F-C8F1-4977-8E1F-F16C0D9EA8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91734" y="2494747"/>
            <a:ext cx="5184800" cy="3985951"/>
          </a:xfrm>
        </p:spPr>
        <p:txBody>
          <a:bodyPr rtlCol="0"/>
          <a:lstStyle/>
          <a:p>
            <a:pPr marL="0" indent="0" rtl="0">
              <a:buNone/>
            </a:pPr>
            <a:r>
              <a:rPr lang="en-GB" sz="2800" dirty="0"/>
              <a:t>As a result of </a:t>
            </a:r>
            <a:r>
              <a:rPr lang="en-GB" sz="2800"/>
              <a:t>the quarantine </a:t>
            </a:r>
            <a:r>
              <a:rPr lang="en-GB" sz="2800" dirty="0"/>
              <a:t>measures:</a:t>
            </a:r>
          </a:p>
          <a:p>
            <a:pPr rtl="0"/>
            <a:r>
              <a:rPr lang="en-GB" dirty="0"/>
              <a:t>Reduced foot-traffic leading to decline in sales. </a:t>
            </a:r>
          </a:p>
          <a:p>
            <a:pPr rtl="0"/>
            <a:r>
              <a:rPr lang="en-GB" dirty="0"/>
              <a:t>Shift in consumer clothing priorities </a:t>
            </a:r>
          </a:p>
          <a:p>
            <a:pPr rtl="0"/>
            <a:r>
              <a:rPr lang="en-GB" dirty="0"/>
              <a:t>EU citizens left the country</a:t>
            </a:r>
          </a:p>
          <a:p>
            <a:pPr rtl="0"/>
            <a:r>
              <a:rPr lang="en-GB" dirty="0"/>
              <a:t>Affected vocational training</a:t>
            </a:r>
          </a:p>
          <a:p>
            <a:pPr rtl="0"/>
            <a:r>
              <a:rPr lang="en-GB" dirty="0"/>
              <a:t>People leave work voluntarily. </a:t>
            </a:r>
          </a:p>
          <a:p>
            <a:pPr rtl="0"/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54D9F-1895-486E-BFBA-905BB2D29E08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smtClean="0"/>
              <a:pPr rtl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746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5083B-CC27-4F1C-AD03-E3DBEC1C9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BREXIT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5E40B9-054F-4D79-BD17-68E71C740D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2683" y="1343906"/>
            <a:ext cx="5287510" cy="3933645"/>
          </a:xfrm>
        </p:spPr>
        <p:txBody>
          <a:bodyPr rtlCol="0"/>
          <a:lstStyle/>
          <a:p>
            <a:pPr marL="0" indent="0" rtl="0">
              <a:buNone/>
            </a:pPr>
            <a:r>
              <a:rPr lang="en-GB" sz="3200" dirty="0"/>
              <a:t>BREXIT limited immigration by putting a boundary between EU and the UK</a:t>
            </a:r>
          </a:p>
          <a:p>
            <a:pPr rtl="0"/>
            <a:r>
              <a:rPr lang="en-GB" dirty="0"/>
              <a:t>In order to get a visa the EU citizen has to receive a salary above a certain threshold. </a:t>
            </a:r>
          </a:p>
          <a:p>
            <a:pPr rtl="0"/>
            <a:r>
              <a:rPr lang="en-GB" dirty="0"/>
              <a:t>Reduced the trade with the Continent. </a:t>
            </a:r>
          </a:p>
          <a:p>
            <a:pPr rtl="0"/>
            <a:r>
              <a:rPr lang="en-GB" dirty="0"/>
              <a:t>Created employees deficit</a:t>
            </a:r>
          </a:p>
          <a:p>
            <a:pPr rtl="0"/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D051DA-5DAD-43A7-A238-51C63BA59FEC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smtClean="0"/>
              <a:pPr rtl="0"/>
              <a:t>4</a:t>
            </a:fld>
            <a:endParaRPr lang="en-GB"/>
          </a:p>
        </p:txBody>
      </p:sp>
      <p:pic>
        <p:nvPicPr>
          <p:cNvPr id="9" name="Picture Placeholder 8" descr="Top view of three men rowing a boat">
            <a:extLst>
              <a:ext uri="{FF2B5EF4-FFF2-40B4-BE49-F238E27FC236}">
                <a16:creationId xmlns:a16="http://schemas.microsoft.com/office/drawing/2014/main" id="{804D2684-B8EF-41B8-9C43-86A9D34E655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tretch>
            <a:fillRect/>
          </a:stretch>
        </p:blipFill>
        <p:spPr>
          <a:xfrm>
            <a:off x="7560193" y="1345309"/>
            <a:ext cx="3737526" cy="3932633"/>
          </a:xfrm>
        </p:spPr>
      </p:pic>
    </p:spTree>
    <p:extLst>
      <p:ext uri="{BB962C8B-B14F-4D97-AF65-F5344CB8AC3E}">
        <p14:creationId xmlns:p14="http://schemas.microsoft.com/office/powerpoint/2010/main" val="3640701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bstract architecture polygon">
            <a:extLst>
              <a:ext uri="{FF2B5EF4-FFF2-40B4-BE49-F238E27FC236}">
                <a16:creationId xmlns:a16="http://schemas.microsoft.com/office/drawing/2014/main" id="{38475F7B-316A-47DC-9CBB-B074A5B5994C}"/>
              </a:ext>
            </a:extLst>
          </p:cNvPr>
          <p:cNvPicPr>
            <a:picLocks noGrp="1" noChangeAspect="1"/>
          </p:cNvPicPr>
          <p:nvPr>
            <p:ph type="pic" sz="quarter" idx="33"/>
          </p:nvPr>
        </p:nvPicPr>
        <p:blipFill>
          <a:blip r:embed="rId3"/>
          <a:stretch>
            <a:fillRect/>
          </a:stretch>
        </p:blipFill>
        <p:spPr>
          <a:xfrm>
            <a:off x="9980476" y="1085"/>
            <a:ext cx="2211524" cy="618983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60F281-4FF6-4617-A809-AC9C15ECF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1820" y="792748"/>
            <a:ext cx="5184913" cy="432000"/>
          </a:xfrm>
        </p:spPr>
        <p:txBody>
          <a:bodyPr rtlCol="0"/>
          <a:lstStyle/>
          <a:p>
            <a:pPr rtl="0"/>
            <a:r>
              <a:rPr lang="en-GB" dirty="0"/>
              <a:t>COST OF LIVING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1DC577-0A95-47D0-95D9-5F8DA763D46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5077534" y="1495973"/>
            <a:ext cx="4498999" cy="727550"/>
          </a:xfrm>
        </p:spPr>
        <p:txBody>
          <a:bodyPr rtlCol="0"/>
          <a:lstStyle/>
          <a:p>
            <a:pPr rtl="0"/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In the UK, the cost of living rose significantly in 2021 and 2022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55C61F-C8F1-4977-8E1F-F16C0D9EA8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91734" y="2494747"/>
            <a:ext cx="5184800" cy="3985951"/>
          </a:xfrm>
        </p:spPr>
        <p:txBody>
          <a:bodyPr rtlCol="0"/>
          <a:lstStyle/>
          <a:p>
            <a:pPr marL="0" indent="0" rtl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As a result of the quarantine measures:</a:t>
            </a:r>
          </a:p>
          <a:p>
            <a:pPr rtl="0"/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affects the affordability of goods and services for households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rtl="0"/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essential goods and services, such as food, housing, and energy, has risen significantly</a:t>
            </a:r>
          </a:p>
          <a:p>
            <a:pPr rtl="0"/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financial wellbeing of employees has a direct impact on their productivity, job satisfaction, and overall performance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rtl="0"/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54D9F-1895-486E-BFBA-905BB2D29E08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smtClean="0"/>
              <a:pPr rtl="0"/>
              <a:t>5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05C6B-D28F-C3B5-4911-CA5A776B87B2}"/>
              </a:ext>
            </a:extLst>
          </p:cNvPr>
          <p:cNvSpPr txBox="1"/>
          <p:nvPr/>
        </p:nvSpPr>
        <p:spPr>
          <a:xfrm rot="20236597">
            <a:off x="390307" y="1067914"/>
            <a:ext cx="545412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Inflation at 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41-year peak of 11.1%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04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04E83-A4F0-49C5-BB01-F5773509A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PESTLE analysis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of the macro-environmental factors contributing to the complex problem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B259A0-0017-492F-A0DC-4B70C7052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9856" y="1172301"/>
            <a:ext cx="4500000" cy="498616"/>
          </a:xfrm>
        </p:spPr>
        <p:txBody>
          <a:bodyPr rtlCol="0"/>
          <a:lstStyle/>
          <a:p>
            <a:pPr rtl="0"/>
            <a:r>
              <a:rPr lang="en-GB" dirty="0"/>
              <a:t>Political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EB3BAE-C0B2-447C-B8BE-96C6BD84D6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9856" y="1716450"/>
            <a:ext cx="4500000" cy="1260000"/>
          </a:xfrm>
        </p:spPr>
        <p:txBody>
          <a:bodyPr rtlCol="0"/>
          <a:lstStyle/>
          <a:p>
            <a:pPr lvl="1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COVID lockdowns</a:t>
            </a:r>
          </a:p>
          <a:p>
            <a:pPr lvl="1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BREXIT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made it harder for UK firms to recruit from the EU</a:t>
            </a:r>
          </a:p>
          <a:p>
            <a:pPr lvl="1" rtl="0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war in Ukraine</a:t>
            </a:r>
            <a:r>
              <a:rPr lang="en-GB" dirty="0">
                <a:latin typeface="+mj-lt"/>
              </a:rPr>
              <a:t>.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237D1CA-B91A-410E-A968-D017BBE99F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31000" y="1172301"/>
            <a:ext cx="4500000" cy="496920"/>
          </a:xfrm>
        </p:spPr>
        <p:txBody>
          <a:bodyPr rtlCol="0"/>
          <a:lstStyle/>
          <a:p>
            <a:r>
              <a:rPr lang="en-GB" dirty="0"/>
              <a:t>Economic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6A87885-D672-4CF9-A78D-CFE98385B03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31000" y="1662774"/>
            <a:ext cx="4500000" cy="1133692"/>
          </a:xfrm>
        </p:spPr>
        <p:txBody>
          <a:bodyPr rtlCol="0"/>
          <a:lstStyle/>
          <a:p>
            <a:pPr rtl="0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Trade with EU has fallen. </a:t>
            </a:r>
          </a:p>
          <a:p>
            <a:pPr rtl="0"/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Qudrupled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energy prices (gas &amp; electricity)</a:t>
            </a:r>
          </a:p>
          <a:p>
            <a:pPr rtl="0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Rising expenses (salaries, services and goods)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6AC9832-FB01-464A-9824-61887B77997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447502" y="6401750"/>
            <a:ext cx="278418" cy="274324"/>
          </a:xfrm>
        </p:spPr>
        <p:txBody>
          <a:bodyPr rtlCol="0"/>
          <a:lstStyle/>
          <a:p>
            <a:pPr rtl="0"/>
            <a:fld id="{19B51A1E-902D-48AF-9020-955120F399B6}" type="slidenum">
              <a:rPr lang="en-GB" smtClean="0"/>
              <a:pPr rtl="0"/>
              <a:t>6</a:t>
            </a:fld>
            <a:endParaRPr lang="en-GB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869047A2-1F9D-D38B-26D1-C6AA06F1B0E6}"/>
              </a:ext>
            </a:extLst>
          </p:cNvPr>
          <p:cNvSpPr txBox="1">
            <a:spLocks/>
          </p:cNvSpPr>
          <p:nvPr/>
        </p:nvSpPr>
        <p:spPr>
          <a:xfrm>
            <a:off x="369856" y="3021983"/>
            <a:ext cx="4500000" cy="496920"/>
          </a:xfrm>
          <a:prstGeom prst="rect">
            <a:avLst/>
          </a:prstGeom>
          <a:solidFill>
            <a:schemeClr val="tx1"/>
          </a:solidFill>
        </p:spPr>
        <p:txBody>
          <a:bodyPr vert="horz" lIns="180000" tIns="3600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 spc="-15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Social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4871E3DB-0FDF-6A7F-9B33-0B1EC120B339}"/>
              </a:ext>
            </a:extLst>
          </p:cNvPr>
          <p:cNvSpPr txBox="1">
            <a:spLocks/>
          </p:cNvSpPr>
          <p:nvPr/>
        </p:nvSpPr>
        <p:spPr>
          <a:xfrm>
            <a:off x="369856" y="3512455"/>
            <a:ext cx="4500000" cy="217324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changing consumer preferences and lifestyle trends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Shift towards remote working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Consumer purchase intention and </a:t>
            </a:r>
            <a:r>
              <a:rPr lang="en-GB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behavior</a:t>
            </a: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have also been impacted by the pandemic and the cost-of-living crisis (Kachela et al., 2021).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2ECC5E5A-901E-A62A-E35B-7FA1E05FA872}"/>
              </a:ext>
            </a:extLst>
          </p:cNvPr>
          <p:cNvSpPr txBox="1">
            <a:spLocks/>
          </p:cNvSpPr>
          <p:nvPr/>
        </p:nvSpPr>
        <p:spPr>
          <a:xfrm>
            <a:off x="5031000" y="3002891"/>
            <a:ext cx="4500000" cy="496920"/>
          </a:xfrm>
          <a:prstGeom prst="rect">
            <a:avLst/>
          </a:prstGeom>
          <a:solidFill>
            <a:schemeClr val="tx1"/>
          </a:solidFill>
        </p:spPr>
        <p:txBody>
          <a:bodyPr vert="horz" lIns="180000" tIns="3600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 spc="-15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Technological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A2F83FB3-0955-6091-28C6-B649CAF8A5AB}"/>
              </a:ext>
            </a:extLst>
          </p:cNvPr>
          <p:cNvSpPr txBox="1">
            <a:spLocks/>
          </p:cNvSpPr>
          <p:nvPr/>
        </p:nvSpPr>
        <p:spPr>
          <a:xfrm>
            <a:off x="5031000" y="3493363"/>
            <a:ext cx="4500000" cy="130057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effectLst/>
                <a:latin typeface="+mj-lt"/>
                <a:ea typeface="Calibri" panose="020F0502020204030204" pitchFamily="34" charset="0"/>
              </a:rPr>
              <a:t>The use of virtual platforms for meetings and events has reduced</a:t>
            </a:r>
            <a:r>
              <a:rPr lang="en-GB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the demand for formalwear, which has impacted the profitability of T M Lewin (</a:t>
            </a:r>
            <a:r>
              <a:rPr lang="en-GB" sz="18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Lehto</a:t>
            </a:r>
            <a:r>
              <a:rPr lang="en-GB" sz="1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et al., 2021).</a:t>
            </a:r>
            <a:r>
              <a:rPr lang="en-GB" dirty="0">
                <a:latin typeface="+mj-lt"/>
              </a:rPr>
              <a:t> 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9B031B59-9144-E109-4F43-3DB881A5CB63}"/>
              </a:ext>
            </a:extLst>
          </p:cNvPr>
          <p:cNvSpPr txBox="1">
            <a:spLocks/>
          </p:cNvSpPr>
          <p:nvPr/>
        </p:nvSpPr>
        <p:spPr>
          <a:xfrm>
            <a:off x="5031000" y="4778388"/>
            <a:ext cx="4500000" cy="496920"/>
          </a:xfrm>
          <a:prstGeom prst="rect">
            <a:avLst/>
          </a:prstGeom>
          <a:solidFill>
            <a:schemeClr val="tx1"/>
          </a:solidFill>
        </p:spPr>
        <p:txBody>
          <a:bodyPr vert="horz" lIns="180000" tIns="3600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 spc="-15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Environmental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40E8ED6B-D82B-9BF6-A518-8160A9100216}"/>
              </a:ext>
            </a:extLst>
          </p:cNvPr>
          <p:cNvSpPr txBox="1">
            <a:spLocks/>
          </p:cNvSpPr>
          <p:nvPr/>
        </p:nvSpPr>
        <p:spPr>
          <a:xfrm>
            <a:off x="4965613" y="5422229"/>
            <a:ext cx="4500000" cy="130057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effectLst/>
                <a:latin typeface="+mj-lt"/>
                <a:ea typeface="Calibri" panose="020F0502020204030204" pitchFamily="34" charset="0"/>
              </a:rPr>
              <a:t>Shift in priorities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due to the cost of living crisis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8837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FB4D5-DA14-4F29-9320-2DE0A6B57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9198116" cy="432000"/>
          </a:xfrm>
        </p:spPr>
        <p:txBody>
          <a:bodyPr rtlCol="0" anchor="ctr">
            <a:normAutofit/>
          </a:bodyPr>
          <a:lstStyle/>
          <a:p>
            <a:pPr rtl="0"/>
            <a:r>
              <a:rPr lang="en-GB" sz="3000">
                <a:effectLst/>
              </a:rPr>
              <a:t>Cause-and-effect analysis</a:t>
            </a:r>
            <a:endParaRPr lang="en-GB" sz="3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D0F75-42B5-4960-8C3A-291285872DA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31801" y="1008000"/>
            <a:ext cx="9198116" cy="360000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Fish-bone diagram 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F309F361-B4CA-473B-330C-DFA6846E04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90622" y="1512000"/>
            <a:ext cx="6280872" cy="467925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A34EBD-7DEA-4599-A81B-0A363A0E17FC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447502" y="6401750"/>
            <a:ext cx="278418" cy="274324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smtClean="0"/>
              <a:pPr rtl="0">
                <a:spcAft>
                  <a:spcPts val="600"/>
                </a:spcAft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07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67129-D582-495A-8F4B-6B9075899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9198116" cy="432000"/>
          </a:xfrm>
        </p:spPr>
        <p:txBody>
          <a:bodyPr rtlCol="0" anchor="ctr">
            <a:normAutofit/>
          </a:bodyPr>
          <a:lstStyle/>
          <a:p>
            <a:pPr rtl="0"/>
            <a:r>
              <a:rPr lang="en-GB" sz="3000"/>
              <a:t>PMI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04AFD2-303D-4B48-AA3E-C96B74D8127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31801" y="1008000"/>
            <a:ext cx="9198116" cy="360000"/>
          </a:xfrm>
        </p:spPr>
        <p:txBody>
          <a:bodyPr rtlCol="0">
            <a:normAutofit/>
          </a:bodyPr>
          <a:lstStyle/>
          <a:p>
            <a:r>
              <a:rPr lang="en-US" sz="1500"/>
              <a:t>Strong points, Minuses and weak points, Usage of the strengths for improving the negatives, Analysis of the implications </a:t>
            </a:r>
          </a:p>
          <a:p>
            <a:pPr rtl="0"/>
            <a:endParaRPr lang="en-GB" sz="15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DE3A2D-BD09-FE05-F3D6-5DA7C3CC8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2000" y="1614149"/>
            <a:ext cx="9198116" cy="447495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379698-AB4C-493D-BF95-F5781FDF2AC5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447502" y="6401750"/>
            <a:ext cx="278418" cy="274324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smtClean="0"/>
              <a:pPr rtl="0">
                <a:spcAft>
                  <a:spcPts val="600"/>
                </a:spcAft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421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202D98-AA1E-41BB-B94E-180311759C1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smtClean="0"/>
              <a:pPr rtl="0"/>
              <a:t>9</a:t>
            </a:fld>
            <a:endParaRPr lang="en-GB"/>
          </a:p>
        </p:txBody>
      </p:sp>
      <p:sp>
        <p:nvSpPr>
          <p:cNvPr id="8" name="Title 7" hidden="1">
            <a:extLst>
              <a:ext uri="{FF2B5EF4-FFF2-40B4-BE49-F238E27FC236}">
                <a16:creationId xmlns:a16="http://schemas.microsoft.com/office/drawing/2014/main" id="{D4D7552C-2487-44D3-B47B-039B6E9A6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Image SLide</a:t>
            </a:r>
          </a:p>
        </p:txBody>
      </p:sp>
      <p:pic>
        <p:nvPicPr>
          <p:cNvPr id="9" name="Picture Placeholder 8" descr="Running track with numbers">
            <a:extLst>
              <a:ext uri="{FF2B5EF4-FFF2-40B4-BE49-F238E27FC236}">
                <a16:creationId xmlns:a16="http://schemas.microsoft.com/office/drawing/2014/main" id="{0696A4C5-7918-4F00-8A44-96747CE8A92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tretch>
            <a:fillRect/>
          </a:stretch>
        </p:blipFill>
        <p:spPr>
          <a:xfrm>
            <a:off x="6299200" y="432818"/>
            <a:ext cx="5472113" cy="5757614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62BA7-6FB9-E40E-8E27-41BA5CAC98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1658" y="2479248"/>
            <a:ext cx="5602342" cy="3712001"/>
          </a:xfrm>
        </p:spPr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i="0" dirty="0">
                <a:latin typeface="+mj-lt"/>
              </a:rPr>
              <a:t>Effective usage of the social media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i="0" dirty="0">
                <a:latin typeface="+mj-lt"/>
              </a:rPr>
              <a:t>Implementing all possible digital tools for improving the sustainability of the company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i="0" dirty="0">
                <a:latin typeface="+mj-lt"/>
              </a:rPr>
              <a:t>Focus over the new demands and clients needs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i="0" dirty="0">
                <a:latin typeface="+mj-lt"/>
              </a:rPr>
              <a:t>Implementing changes and decisions for the new trends and customers desires.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i="0" dirty="0">
                <a:latin typeface="+mj-lt"/>
              </a:rPr>
              <a:t>Focus over opportunities and growth instead only over the savings and cost decreasing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i="0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75CD51-02AB-3AEE-18EE-2C6AAA4A9E72}"/>
              </a:ext>
            </a:extLst>
          </p:cNvPr>
          <p:cNvSpPr txBox="1"/>
          <p:nvPr/>
        </p:nvSpPr>
        <p:spPr>
          <a:xfrm>
            <a:off x="981803" y="934669"/>
            <a:ext cx="2609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+mj-lt"/>
              </a:rPr>
              <a:t>Solutions</a:t>
            </a:r>
          </a:p>
        </p:txBody>
      </p:sp>
    </p:spTree>
    <p:extLst>
      <p:ext uri="{BB962C8B-B14F-4D97-AF65-F5344CB8AC3E}">
        <p14:creationId xmlns:p14="http://schemas.microsoft.com/office/powerpoint/2010/main" val="665219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F11A6B65-5A20-4F4D-ACBB-ED50132D45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/>
              <a:t>THANK YOU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9352CF6-0F22-45A8-B28B-37FAFCE5C5D6}"/>
              </a:ext>
            </a:extLst>
          </p:cNvPr>
          <p:cNvSpPr txBox="1"/>
          <p:nvPr/>
        </p:nvSpPr>
        <p:spPr>
          <a:xfrm>
            <a:off x="10251642" y="182562"/>
            <a:ext cx="1662546" cy="404658"/>
          </a:xfrm>
          <a:prstGeom prst="rect">
            <a:avLst/>
          </a:prstGeom>
          <a:noFill/>
        </p:spPr>
        <p:txBody>
          <a:bodyPr wrap="square" lIns="0" tIns="36000" rIns="0" bIns="0" rtlCol="0">
            <a:spAutoFit/>
          </a:bodyPr>
          <a:lstStyle/>
          <a:p>
            <a:pPr algn="r" rtl="0">
              <a:lnSpc>
                <a:spcPts val="1400"/>
              </a:lnSpc>
            </a:pPr>
            <a:r>
              <a:rPr lang="en-GB" sz="1600" b="1" spc="-100">
                <a:solidFill>
                  <a:schemeClr val="tx1">
                    <a:lumMod val="50000"/>
                    <a:lumOff val="50000"/>
                  </a:schemeClr>
                </a:solidFill>
                <a:latin typeface="Corbel" panose="020B0503020204020204" pitchFamily="34" charset="0"/>
              </a:rPr>
              <a:t>WOODGROVE</a:t>
            </a:r>
            <a:r>
              <a:rPr lang="en-GB" sz="1600" b="1" spc="-100">
                <a:solidFill>
                  <a:schemeClr val="accent1"/>
                </a:solidFill>
                <a:latin typeface="Corbel" panose="020B0503020204020204" pitchFamily="34" charset="0"/>
              </a:rPr>
              <a:t> </a:t>
            </a:r>
            <a:r>
              <a:rPr lang="en-GB" sz="1600" b="1" spc="-100">
                <a:solidFill>
                  <a:schemeClr val="tx1"/>
                </a:solidFill>
                <a:latin typeface="Corbel" panose="020B0503020204020204" pitchFamily="34" charset="0"/>
              </a:rPr>
              <a:t>BANK</a:t>
            </a:r>
          </a:p>
        </p:txBody>
      </p:sp>
    </p:spTree>
    <p:extLst>
      <p:ext uri="{BB962C8B-B14F-4D97-AF65-F5344CB8AC3E}">
        <p14:creationId xmlns:p14="http://schemas.microsoft.com/office/powerpoint/2010/main" val="4153678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references</a:t>
            </a:r>
          </a:p>
        </p:txBody>
      </p:sp>
      <p:sp>
        <p:nvSpPr>
          <p:cNvPr id="8" name="TextBox 7">
            <a:hlinkClick r:id="rId3"/>
            <a:extLst>
              <a:ext uri="{FF2B5EF4-FFF2-40B4-BE49-F238E27FC236}">
                <a16:creationId xmlns:a16="http://schemas.microsoft.com/office/drawing/2014/main" id="{5FC6C278-4035-446A-A94B-030E792FDDF5}"/>
              </a:ext>
            </a:extLst>
          </p:cNvPr>
          <p:cNvSpPr txBox="1"/>
          <p:nvPr/>
        </p:nvSpPr>
        <p:spPr>
          <a:xfrm>
            <a:off x="432000" y="799379"/>
            <a:ext cx="9096374" cy="5848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Ashton, E. (2021) U.K. Firms Brace for a Great British Resignation in 2022, Bloomberg, 20 December, Available at: 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www.bloomberg.com/news/articles/2021-12-20/u-k-firms-fear-great-british-resignation-after-staff-departures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01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April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2023)</a:t>
            </a:r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Baker, L. (2023) How Much Will Salaries Increase in 2023?, Employer News. 24 January. Available at: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https://employernews.co.uk/pay-reward/how-much-will-salaries-increase-in-2023/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01 April 2023)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Baron, R. A. (1997). The sweet smell of…helping: Effects of pleasant ambient fragrance on prosocial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behavior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 shopping malls.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Personality and Social Psychology Bulletin, 23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(5), 498–503.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https://doi.org/10.1177/0146167297235005</a:t>
            </a:r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 err="1">
                <a:solidFill>
                  <a:srgbClr val="211E1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Clauss</a:t>
            </a:r>
            <a:r>
              <a:rPr lang="en-GB" sz="1200" dirty="0">
                <a:solidFill>
                  <a:srgbClr val="211E1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T. et al. (2021) Organizational ambidexterity and competitive advantage: The role of strategic agility in the exploration-exploitation paradox, Journal of Innovation &amp; Knowledge, 6 (4), pp. 203-213</a:t>
            </a:r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Cole, R., &amp; </a:t>
            </a:r>
            <a:r>
              <a:rPr lang="en-GB" sz="1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Shirgholami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Z. (2022). The outlook for modern slavery in the apparel sector in a post-lockdown economy.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Supply Chain Management: An International Journal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27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(4), 526-537.</a:t>
            </a:r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Eustice, G. (2021) Labour shortages in the food and farming sector. Environment, Food and Rural Affairs Committee, 16 November. Available at: 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www.parliamentlive.tv/Event/Index/e4b0365f-1d36-4f17-8c3c-9368de782999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04 April 2023)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Flanders, J. (2023) ‘CLOSING TIMES Full list of shops and chains closing down including M&amp;S and Wetherspoons – is your high street favourite gone for good?’, The Sun, 20th February. Available at: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https://www.thesun.co.uk/money/21417876/full-list-shops-chains-closing-down-high-street/</a:t>
            </a:r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Harari, D. et al. (2023) Rising cost of living in the UK. House of Commons Library. 27 March. Available at: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9"/>
              </a:rPr>
              <a:t>http://library2.nics.gov.uk/pdf/dof/2022/PDF220089.pdf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01 April 2023)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Inman, P. (2023) Business insolvencies jump 30% as 22,000 firms go bust in 2022. The Guardian. 31 January. Available at: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0"/>
              </a:rPr>
              <a:t>https://www.theguardian.com/business/2023/jan/31/business-insolvencies-firms-go-bust-2022-england-wales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01 April 2023)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Institute for Government (2021) Supply chain problems, Institute for Government, 19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Nivember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Available at: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1"/>
              </a:rPr>
              <a:t>https://www.instituteforgovernment.org.uk/explainer/supply-chain-problems#footnoteref18_88t3xzc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02 April 2023)</a:t>
            </a:r>
          </a:p>
          <a:p>
            <a:pPr algn="ctr" rtl="0"/>
            <a:endParaRPr lang="en-GB" sz="1200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AAFBD6A-CACA-4C51-A7BE-2C945E32083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smtClean="0"/>
              <a:pPr rtl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82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1309D-F11F-75E1-CE3B-01B952E44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D9EBDF8-1D02-EAEE-456B-93ACEF308A87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 rtl="0"/>
              <a:t>12</a:t>
            </a:fld>
            <a:endParaRPr lang="en-GB" noProof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D5BFB9-544F-DA77-7416-CD0D6D4A348B}"/>
              </a:ext>
            </a:extLst>
          </p:cNvPr>
          <p:cNvSpPr txBox="1"/>
          <p:nvPr/>
        </p:nvSpPr>
        <p:spPr>
          <a:xfrm>
            <a:off x="431999" y="1313895"/>
            <a:ext cx="9093741" cy="5050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JM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Allwood."An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approach to scenario analysis of the sustainability of an industrial sector applied to clothing and textiles in the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UK."https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://www.sciencedirect.com/science/article/pii/S0959652607001643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Kachela, K.,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Lodh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 and Nandy, M. (2021) 'Post-Pandemic Sustainable Business Solution', Journal of Business and Management Studies, 3 (1), pp. 47 - 57 (11).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10.32996/jbms.2021.3.1.5..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Kim V., Krauss, C. and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Troianovski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 (2022) ‘Western Move to Choke Russia’s Oil Exports Boomerangs, for Now’, New York Times, 22 June. Available at: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https://www.nytimes.com/2022/06/21/world/europe/ukraine-russian-oil-embargo.html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30 March 2023)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Lehto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M.R., Nanda, G. and Nanda, G. (2021) Decision‐making models, decision support, and problem solving. Handbook of human factors and ergonomics, pp.159-202.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Li, T.J., Cao, K., Liu, Z.C., Yuan, Z.Y., Li, P.J. and Li, Y., 2022. Linking Consumer's Needs with Product Performance on E-shopping Platforms with Fashion Big Data (FBD) API Plugins. In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15th Textile Bioengineering and Informatics Symposium, TBIS 2022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(pp. 205-215).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Mahrinasari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M.S., Hussain, S.,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Yapanto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L.M., Esquivel-Infantes, S.M.,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Untari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D.T.,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Yusriadi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Y. and Diah, A., 2021. The impact of decision-making models and knowledge management practices on performance. Academy of Strategic Management Journal, 20, pp.1-13.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Meslier-Crouzille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C.,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Tacneng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R., &amp;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Tarazi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 (2013). Is Bank Income Diversification Beneficial? Evidence from an Emerging Economy.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Office for National Statistics (2021) The impacts of EU exit and the coronavirus on UK trade in goods, 25 May, Available at;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www.ons.gov.uk/businessindustryandtrade/internationaltrade/articles/theimpactsofeuexitandthecoronavirusonuktradeingoods/2021-05-25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02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April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2023)</a:t>
            </a:r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903697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7CF94-3C81-1872-5B30-9BD9A0269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05BAE29-052A-245B-CCED-A5B6C27F24FB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 rtl="0"/>
              <a:t>13</a:t>
            </a:fld>
            <a:endParaRPr lang="en-GB" noProof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D270AC-53BB-17C1-C6BE-E25100BAAD04}"/>
              </a:ext>
            </a:extLst>
          </p:cNvPr>
          <p:cNvSpPr txBox="1"/>
          <p:nvPr/>
        </p:nvSpPr>
        <p:spPr>
          <a:xfrm>
            <a:off x="432000" y="1402672"/>
            <a:ext cx="9198000" cy="4803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6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Office for National Statistics (2022) Employment in the UK: February 2022, 15 February. Available at: </a:t>
            </a:r>
            <a:r>
              <a:rPr lang="en-GB" sz="1600" i="1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www.ons.gov.uk/employmentandlabourmarket/peopleinwork/employmentandemployeetypes/bulletins/employmentintheuk/latest</a:t>
            </a:r>
            <a:r>
              <a:rPr lang="en-GB" sz="16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05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April </a:t>
            </a:r>
            <a:r>
              <a:rPr lang="en-GB" sz="16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2023)</a:t>
            </a:r>
            <a:endParaRPr lang="en-GB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Patel, N. (2019). The importance of diversifying revenue streams. Forbes. Retrieved from https://www.forbes.com/sites/neilpatel/2019/08/21/the-importance-of-diversifying-revenue-streams/?sh=2787ac9f23cd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Rana, S. (2023) Closure of Lloyds Pharmacy branches will wake-up ministers to reality of funding crisis faced by community pharmacy. Pharmacy Business. 7 March. Available at: </a:t>
            </a:r>
            <a:r>
              <a:rPr lang="en-GB" sz="16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https://www.pharmacy.biz/closure-of-lloyds-pharmacy-branches-will-wake-up-ministers-to-reality-of-funding-crisis-faced-by-community-pharmacy/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01 April 2023)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Reuters (2022) ‘Putin says large Russian grain harvest to support higher exports’, Reuters, 12 May. Accessible at: </a:t>
            </a:r>
            <a:r>
              <a:rPr lang="en-GB" sz="16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https://www.reuters.com/markets/commodities/putin-says-large-russian-grain-harvest-support-higher-exports-2022-05-12/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30 March 2023)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Smith, J. (2020). How SMEs can survive in a world of digital transformation. Small Business Trends. Retrieved from https://smallbiztrends.com/2020/01/smes-digital-transformation.html 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7509824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5A64F-ECA3-612E-488E-CD3AF5694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48E9763-2E7D-C414-45AD-AE8351713F0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 rtl="0"/>
              <a:t>14</a:t>
            </a:fld>
            <a:endParaRPr lang="en-GB" noProof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FEA3CD-EC62-7F50-B7C7-742C78618C99}"/>
              </a:ext>
            </a:extLst>
          </p:cNvPr>
          <p:cNvSpPr txBox="1"/>
          <p:nvPr/>
        </p:nvSpPr>
        <p:spPr>
          <a:xfrm>
            <a:off x="432001" y="1322773"/>
            <a:ext cx="9198000" cy="3344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Strauss, D. (2022) UK businesses report doubling of staff absences as Omicron cases surge, Financial Times, 13 January, Available at: </a:t>
            </a:r>
            <a:r>
              <a:rPr lang="en-GB" sz="1800" i="1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www.ft.com/content/72d6311a-ecfa-4b0c-ae0f-09c795ae582f</a:t>
            </a:r>
            <a:r>
              <a:rPr lang="en-GB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01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April </a:t>
            </a:r>
            <a:r>
              <a:rPr lang="en-GB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2023)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Sulich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A.,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Sołoducho-Pelc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 and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Ferasso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 (2021). Management styles and decision-making: Pro-ecological strategy approach. Sustainability, 13(4), p.1604.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Zhang, H.,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Veltri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A., Calvo-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Amodio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J. and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Haapala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K.R., 2021. Making the business case for sustainable manufacturing in small and medium-sized manufacturing enterprises: A systems decision making approach. Journal of Cleaner Production, 287, p.125038.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651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34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5CB8B3"/>
      </a:accent1>
      <a:accent2>
        <a:srgbClr val="F5D66E"/>
      </a:accent2>
      <a:accent3>
        <a:srgbClr val="D78189"/>
      </a:accent3>
      <a:accent4>
        <a:srgbClr val="7030A0"/>
      </a:accent4>
      <a:accent5>
        <a:srgbClr val="0070C0"/>
      </a:accent5>
      <a:accent6>
        <a:srgbClr val="C4D36D"/>
      </a:accent6>
      <a:hlink>
        <a:srgbClr val="54C3BD"/>
      </a:hlink>
      <a:folHlink>
        <a:srgbClr val="54C3BD"/>
      </a:folHlink>
    </a:clrScheme>
    <a:fontScheme name="Custom 154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0677756_TF67328976" id="{8D41288C-A143-4C55-A19F-9A38F7741759}" vid="{98B99BFD-3B7E-4AE0-80A8-38C1178D3A4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934E25-8442-49E9-ABDF-3146C4145F3B}">
  <ds:schemaRefs>
    <ds:schemaRef ds:uri="http://schemas.microsoft.com/office/2006/documentManagement/types"/>
    <ds:schemaRef ds:uri="http://schemas.openxmlformats.org/package/2006/metadata/core-properties"/>
    <ds:schemaRef ds:uri="6dc4bcd6-49db-4c07-9060-8acfc67cef9f"/>
    <ds:schemaRef ds:uri="http://www.w3.org/XML/1998/namespace"/>
    <ds:schemaRef ds:uri="http://schemas.microsoft.com/office/infopath/2007/PartnerControls"/>
    <ds:schemaRef ds:uri="fb0879af-3eba-417a-a55a-ffe6dcd6ca77"/>
    <ds:schemaRef ds:uri="http://schemas.microsoft.com/sharepoint/v3"/>
    <ds:schemaRef ds:uri="http://purl.org/dc/dcmitype/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BBB5711-29E1-4F8E-81A0-7947C57B20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6CB1848-D3E0-4F10-B640-720BE758B8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{F0FAA21E-41E8-4167-B2C9-8129A7B4DD29}tf67328976_win32</Template>
  <TotalTime>72</TotalTime>
  <Words>1655</Words>
  <Application>Microsoft Office PowerPoint</Application>
  <PresentationFormat>Widescreen</PresentationFormat>
  <Paragraphs>107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Corbel</vt:lpstr>
      <vt:lpstr>Times New Roman</vt:lpstr>
      <vt:lpstr>Office Theme</vt:lpstr>
      <vt:lpstr>Problem Solving and Decision making Task 1 – Presentation </vt:lpstr>
      <vt:lpstr>Nature &amp; Impact of the problem</vt:lpstr>
      <vt:lpstr>COVID 19</vt:lpstr>
      <vt:lpstr>BREXIT</vt:lpstr>
      <vt:lpstr>COST OF LIVING</vt:lpstr>
      <vt:lpstr>PESTLE analysis of the macro-environmental factors contributing to the complex problem</vt:lpstr>
      <vt:lpstr>Cause-and-effect analysis</vt:lpstr>
      <vt:lpstr>PMI</vt:lpstr>
      <vt:lpstr>Image SLide</vt:lpstr>
      <vt:lpstr>THANK YOU</vt:lpstr>
      <vt:lpstr>references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 and Decision making Task 1 – Presentation </dc:title>
  <dc:creator>2127550@student.uwtsd.ac.uk</dc:creator>
  <cp:lastModifiedBy>Yanko Yankov</cp:lastModifiedBy>
  <cp:revision>3</cp:revision>
  <dcterms:created xsi:type="dcterms:W3CDTF">2023-04-06T02:36:25Z</dcterms:created>
  <dcterms:modified xsi:type="dcterms:W3CDTF">2023-04-06T06:48:14Z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