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istian Krasimirov Gadzhev (2414422)" userId="22f7b4a1-0b7d-4626-936b-e327870070a0" providerId="ADAL" clId="{55100381-8D8A-42CA-9994-21C1517817F9}"/>
    <pc:docChg chg="modSld">
      <pc:chgData name="Kristian Krasimirov Gadzhev (2414422)" userId="22f7b4a1-0b7d-4626-936b-e327870070a0" providerId="ADAL" clId="{55100381-8D8A-42CA-9994-21C1517817F9}" dt="2026-08-01T19:04:28.444" v="29" actId="20577"/>
      <pc:docMkLst>
        <pc:docMk/>
      </pc:docMkLst>
      <pc:sldChg chg="modSp mod">
        <pc:chgData name="Kristian Krasimirov Gadzhev (2414422)" userId="22f7b4a1-0b7d-4626-936b-e327870070a0" providerId="ADAL" clId="{55100381-8D8A-42CA-9994-21C1517817F9}" dt="2026-08-01T19:03:14.772" v="3" actId="20577"/>
        <pc:sldMkLst>
          <pc:docMk/>
          <pc:sldMk cId="557670949" sldId="258"/>
        </pc:sldMkLst>
        <pc:spChg chg="mod">
          <ac:chgData name="Kristian Krasimirov Gadzhev (2414422)" userId="22f7b4a1-0b7d-4626-936b-e327870070a0" providerId="ADAL" clId="{55100381-8D8A-42CA-9994-21C1517817F9}" dt="2026-08-01T19:03:14.772" v="3" actId="20577"/>
          <ac:spMkLst>
            <pc:docMk/>
            <pc:sldMk cId="557670949" sldId="258"/>
            <ac:spMk id="3" creationId="{3A5E2D5A-B2B5-8590-E429-3DF8A4F98940}"/>
          </ac:spMkLst>
        </pc:spChg>
      </pc:sldChg>
      <pc:sldChg chg="modSp mod">
        <pc:chgData name="Kristian Krasimirov Gadzhev (2414422)" userId="22f7b4a1-0b7d-4626-936b-e327870070a0" providerId="ADAL" clId="{55100381-8D8A-42CA-9994-21C1517817F9}" dt="2026-08-01T19:03:27.548" v="7" actId="20577"/>
        <pc:sldMkLst>
          <pc:docMk/>
          <pc:sldMk cId="1217050456" sldId="259"/>
        </pc:sldMkLst>
        <pc:spChg chg="mod">
          <ac:chgData name="Kristian Krasimirov Gadzhev (2414422)" userId="22f7b4a1-0b7d-4626-936b-e327870070a0" providerId="ADAL" clId="{55100381-8D8A-42CA-9994-21C1517817F9}" dt="2026-08-01T19:03:27.548" v="7" actId="20577"/>
          <ac:spMkLst>
            <pc:docMk/>
            <pc:sldMk cId="1217050456" sldId="259"/>
            <ac:spMk id="3" creationId="{223F0F11-568D-3CA2-818C-2CC94AC0798D}"/>
          </ac:spMkLst>
        </pc:spChg>
      </pc:sldChg>
      <pc:sldChg chg="modSp mod">
        <pc:chgData name="Kristian Krasimirov Gadzhev (2414422)" userId="22f7b4a1-0b7d-4626-936b-e327870070a0" providerId="ADAL" clId="{55100381-8D8A-42CA-9994-21C1517817F9}" dt="2026-08-01T19:03:44.933" v="13" actId="20577"/>
        <pc:sldMkLst>
          <pc:docMk/>
          <pc:sldMk cId="2599929632" sldId="260"/>
        </pc:sldMkLst>
        <pc:spChg chg="mod">
          <ac:chgData name="Kristian Krasimirov Gadzhev (2414422)" userId="22f7b4a1-0b7d-4626-936b-e327870070a0" providerId="ADAL" clId="{55100381-8D8A-42CA-9994-21C1517817F9}" dt="2026-08-01T19:03:44.933" v="13" actId="20577"/>
          <ac:spMkLst>
            <pc:docMk/>
            <pc:sldMk cId="2599929632" sldId="260"/>
            <ac:spMk id="3" creationId="{DAB788AD-F137-A73B-3C68-28530FCEB2B1}"/>
          </ac:spMkLst>
        </pc:spChg>
      </pc:sldChg>
      <pc:sldChg chg="modSp mod">
        <pc:chgData name="Kristian Krasimirov Gadzhev (2414422)" userId="22f7b4a1-0b7d-4626-936b-e327870070a0" providerId="ADAL" clId="{55100381-8D8A-42CA-9994-21C1517817F9}" dt="2026-08-01T19:04:01.372" v="21" actId="20577"/>
        <pc:sldMkLst>
          <pc:docMk/>
          <pc:sldMk cId="180529265" sldId="261"/>
        </pc:sldMkLst>
        <pc:spChg chg="mod">
          <ac:chgData name="Kristian Krasimirov Gadzhev (2414422)" userId="22f7b4a1-0b7d-4626-936b-e327870070a0" providerId="ADAL" clId="{55100381-8D8A-42CA-9994-21C1517817F9}" dt="2026-08-01T19:03:51.180" v="15" actId="20577"/>
          <ac:spMkLst>
            <pc:docMk/>
            <pc:sldMk cId="180529265" sldId="261"/>
            <ac:spMk id="3" creationId="{92198EE1-7840-7663-81FC-A2EB9A7DC573}"/>
          </ac:spMkLst>
        </pc:spChg>
        <pc:graphicFrameChg chg="modGraphic">
          <ac:chgData name="Kristian Krasimirov Gadzhev (2414422)" userId="22f7b4a1-0b7d-4626-936b-e327870070a0" providerId="ADAL" clId="{55100381-8D8A-42CA-9994-21C1517817F9}" dt="2026-08-01T19:04:01.372" v="21" actId="20577"/>
          <ac:graphicFrameMkLst>
            <pc:docMk/>
            <pc:sldMk cId="180529265" sldId="261"/>
            <ac:graphicFrameMk id="4" creationId="{D6849278-7EAA-725F-4120-9AAF6B8ED090}"/>
          </ac:graphicFrameMkLst>
        </pc:graphicFrameChg>
      </pc:sldChg>
      <pc:sldChg chg="modSp mod">
        <pc:chgData name="Kristian Krasimirov Gadzhev (2414422)" userId="22f7b4a1-0b7d-4626-936b-e327870070a0" providerId="ADAL" clId="{55100381-8D8A-42CA-9994-21C1517817F9}" dt="2026-08-01T19:04:19.837" v="25" actId="20577"/>
        <pc:sldMkLst>
          <pc:docMk/>
          <pc:sldMk cId="740289237" sldId="263"/>
        </pc:sldMkLst>
        <pc:spChg chg="mod">
          <ac:chgData name="Kristian Krasimirov Gadzhev (2414422)" userId="22f7b4a1-0b7d-4626-936b-e327870070a0" providerId="ADAL" clId="{55100381-8D8A-42CA-9994-21C1517817F9}" dt="2026-08-01T19:04:19.837" v="25" actId="20577"/>
          <ac:spMkLst>
            <pc:docMk/>
            <pc:sldMk cId="740289237" sldId="263"/>
            <ac:spMk id="3" creationId="{849BC400-88CD-1F7F-934B-0FE96B0B6402}"/>
          </ac:spMkLst>
        </pc:spChg>
      </pc:sldChg>
      <pc:sldChg chg="modSp mod">
        <pc:chgData name="Kristian Krasimirov Gadzhev (2414422)" userId="22f7b4a1-0b7d-4626-936b-e327870070a0" providerId="ADAL" clId="{55100381-8D8A-42CA-9994-21C1517817F9}" dt="2026-08-01T19:04:28.444" v="29" actId="20577"/>
        <pc:sldMkLst>
          <pc:docMk/>
          <pc:sldMk cId="1565807197" sldId="264"/>
        </pc:sldMkLst>
        <pc:spChg chg="mod">
          <ac:chgData name="Kristian Krasimirov Gadzhev (2414422)" userId="22f7b4a1-0b7d-4626-936b-e327870070a0" providerId="ADAL" clId="{55100381-8D8A-42CA-9994-21C1517817F9}" dt="2026-08-01T19:04:28.444" v="29" actId="20577"/>
          <ac:spMkLst>
            <pc:docMk/>
            <pc:sldMk cId="1565807197" sldId="264"/>
            <ac:spMk id="3" creationId="{2AB33B77-83C3-5DED-B67C-A2372A3145F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53A8A-F363-93AC-DD52-79DCD9BD2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65C298-8EF8-9C8F-2C82-74223C859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E4074-6DB0-69D0-8749-E41C7282A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93182-AD30-9CCF-7FEA-0C202236C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FF266-F91C-5D5C-7029-8876FC657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07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7CDE-F135-3862-C5D3-12B6F1A39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170A5-639D-E264-A3DB-4B6C9AD5A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F5112-F9E0-D194-A4D9-B43F08E52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0D614-1FC5-CEF9-40EA-0D5ED1B8E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EAE00-51C3-6BD4-9F56-E3FB4BBF6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74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02B15-53E2-B645-3E32-E66691846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2D3D60-6AC0-5CB3-4AC3-8812E00451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00584-6AA4-930C-743B-6EFB43CE5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0DA5E-2FBF-F720-AA32-11B500633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B627F-37EF-59AA-935D-CC059B683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78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AA5B-195D-4C67-E2C1-9247A4974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09985-409B-90EB-3878-DA257AE40A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AB7A5-8CC2-F9FA-00D3-DE3A324DC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336769-4427-D03E-DA05-11B63B912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800EF9-A3D0-0019-EF0A-058A2AA34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22A87-F886-E55A-EB9D-0B47180E5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445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7C63B-838C-5A40-3856-84287457C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55ED6-60A1-CA60-9462-A1F2B8413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C82114-DA14-C86C-321C-9065C46F50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339006-BC98-2D25-E62E-DB1EE9782D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EDB7EB-CCBE-3DA3-51ED-271FC85E05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3BB4A6-D2BF-8BA1-789C-EAA0C467F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600841-3D9B-2C77-CA65-3A0DB77A2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1AF49E-45BC-57AD-C621-D37BE9881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989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0633C-8B02-EEF7-A3AF-BF6CED5A2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72BC76-1167-CACD-E1A1-F787212D7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4CABE-0F11-00A3-A50F-004BE9B44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B461F3-A276-BA20-233F-C00D2111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884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2F9EEC-0790-A2EE-DD7B-C4CBF3A58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32DE61-58B8-A089-1A10-E741415C3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6D7BC-789E-3DC1-01F6-FF3E77F97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913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9C795-5B9B-C005-0FC1-223FA0A5B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E03AC-09B4-A3D4-B5C8-9CB9C24D9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CF7C89-FE5F-5D46-5033-14235F29A1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664596-6296-43EF-4645-75462A084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485F-9DF2-B4DE-B412-C88B464DB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501AD4-515E-C984-B409-659C1D9C4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135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D9218-B34B-F6E9-C74C-1EAE7D3D6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D0D558-1AF4-CA42-0D8C-6488B050A9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2ECA80-56DC-B69D-D2E7-9C69CB3D1D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25D477-3CD0-DC66-12C5-60A2FD881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D8D388-71FD-5D4F-FF07-0D919AAA4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27209F-F7CA-51E2-0EDF-77AE229C9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401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219D2-8D2B-9C7E-8CDC-2386A9199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71929A-FD5B-CE0D-5100-F7526148C9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91E1D-08DA-2740-29A2-2AB10BE4F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BCE2F-8898-0C5A-D5C2-0FE9E34ED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19C1A-756F-1964-D0A0-CFF41BF63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09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16C103-E903-7264-804E-76F5E572AC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4D60D4-9A61-C70A-ADE9-8CCE27291A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609DF-9200-546A-692E-23E8E3885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4E12F8-3A41-C2C9-AC58-AB16655BF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AAED-8C8B-1E65-0F35-4B8817CD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834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60FA1A-E33A-C4B4-142C-7A26F7F3A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EFDE84-6761-BBBB-98E6-11B60091D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2AA65-105F-FDDE-2F09-8E578A799C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34BA75-B604-4E03-9FDE-7D98B6A7F9B0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8D3CE-F2DD-C316-BA45-E9A2D64077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6E4BB-EBD7-A67A-FFC2-01E2595345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D8556A-3F58-4388-B311-54FF0C7FC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634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F0F74-BC0B-3E2A-36F1-DD2BACD09F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Strategic Recruitment &amp; Selection During Organisational Transformation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4125D-DBA4-D37D-42EB-C9F950292B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Kristian Krasimirov Gadzhev </a:t>
            </a:r>
          </a:p>
        </p:txBody>
      </p:sp>
    </p:spTree>
    <p:extLst>
      <p:ext uri="{BB962C8B-B14F-4D97-AF65-F5344CB8AC3E}">
        <p14:creationId xmlns:p14="http://schemas.microsoft.com/office/powerpoint/2010/main" val="3996372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6092B-7A17-2816-B6C2-CF7228221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76B70-F9AF-6B70-094F-F12E18793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3: Organisational context and transformation overview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4: Key steps in strategic recruitment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5: Foundation of sourcing: Job analysis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6: Role definition: Job description and person specification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7: Talent attraction and advertising strategy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8: Interview type 1: Competency based interviews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9: Interview type 2: Behavioural interviews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10: Interview type 3: Situational / Scenario based interviews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11: Justification of appropriate questioning techniques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12: Comparison: Face to face vs virtual interviews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13: Recommendations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14: Conclusion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15: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463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8591E-4DE1-A53A-F0E1-573285A26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Organisational context and transformation overview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Chosen company: Marks &amp; Spencer plc (M&amp;S)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E2D5A-B2B5-8590-E429-3DF8A4F98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Background: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Leading UK retailer operating in clothing, home, and food sectors across the United Kingdom.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transformation: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Reshaping for Growth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program focusing on: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Digitalisation and e-commerce expansion (M&amp;S.com &amp; app enhancement).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modernisation and automated distribution hubs.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shift towards agility, tech adoption, and customer-centric innovation.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Strategic need: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Recruiting critical talent (e.g., Change Manager, Digital Transformation Specialist, Supply Chain Operations Analyst) to drive seamless change without disrupting core retail operations.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670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CAD4A-43D2-D127-D35F-6CE5A3AF1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steps in strategic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F0F11-568D-3CA2-818C-2CC94AC07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Recruiting the right candidate at the right time requires a structured, step by step process aligned with organisational goals (Torrington et al., 2020).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1: Strategic workforce planning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2: Job analysis and specification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3: Targeted talent sourcing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4: Multi-stage candidate selection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5: Onboarding and integration </a:t>
            </a:r>
          </a:p>
        </p:txBody>
      </p:sp>
    </p:spTree>
    <p:extLst>
      <p:ext uri="{BB962C8B-B14F-4D97-AF65-F5344CB8AC3E}">
        <p14:creationId xmlns:p14="http://schemas.microsoft.com/office/powerpoint/2010/main" val="1217050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5CB77-30BF-9DDD-8D89-751DF9D27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Foundation of sourcing: 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788AD-F137-A73B-3C68-28530FCEB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systematic process to gather information about the duties, responsibilities, necessary skills, and working environment of a role (Armstrong and Taylor, 2020).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Application during transformation at M&amp;S: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Determines the new digital skills needed for updated operations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Assesses how current roles change as automation rises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Stops hiring people based on out-of-date job specifications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methods used: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project leads using the Critical Incident Technique (CIT).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Workplace monitoring in automated fulfilment facilities.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Interviews with stakeholders in the retail and e-commerce sectors.</a:t>
            </a:r>
          </a:p>
        </p:txBody>
      </p:sp>
    </p:spTree>
    <p:extLst>
      <p:ext uri="{BB962C8B-B14F-4D97-AF65-F5344CB8AC3E}">
        <p14:creationId xmlns:p14="http://schemas.microsoft.com/office/powerpoint/2010/main" val="2599929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E95E9-B600-9A4B-81B5-10498957A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 definition: Job description and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98EE1-7840-7663-81FC-A2EB9A7DC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M&amp;S must clearly distinguish between role requirements and candidate traits to draw in top notch change agents.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6849278-7EAA-725F-4120-9AAF6B8ED0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622967"/>
              </p:ext>
            </p:extLst>
          </p:nvPr>
        </p:nvGraphicFramePr>
        <p:xfrm>
          <a:off x="2032000" y="2688609"/>
          <a:ext cx="8127999" cy="4091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85325162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9594412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727836857"/>
                    </a:ext>
                  </a:extLst>
                </a:gridCol>
              </a:tblGrid>
              <a:tr h="55966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content for transformation roles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540832"/>
                  </a:ext>
                </a:extLst>
              </a:tr>
              <a:tr h="172564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description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Explains the duties, reporting lines, and operational scope of the role.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Lead digital logistics integration.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Manage cross-functional change teams.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Monitor project timelines and budgets.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788512"/>
                  </a:ext>
                </a:extLst>
              </a:tr>
              <a:tr h="172564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specification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Details the qualifications, skills, and personal traits needed (CIPD, 2023).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</a:t>
                      </a: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Essential: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Proven change management experience, agile methodology certification.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</a:t>
                      </a: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Desirable: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Retail background, advanced data analytics capability.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1150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529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0914C-736C-1592-4D9C-59BB2D12D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Talent attraction and advertising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7102F-30FD-D781-B487-48576DE698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secure top-tier transformation talent, M&amp;S uses a mixed sourcing strategy (Marchington et al., 2021)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LinkedIn professional networks: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individuals that have experience with digital, change management, and project leadership, both active and passive.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Specialised job portals for technology and retail: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Post job ads for specialised technical positions on websites like Computer Weekly and Retail Week Jobs.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Employee referrals and internal talent mobility: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preserve institutional expertise, encourage current M&amp;S employees to move into transformation roles.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Message for employer branding: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Emphasise M&amp;S's dedication to hybrid working, innovation, and sustainability.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268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324F-EBDE-B7CF-73F3-0549BBE63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 type 1: Competency based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BC400-88CD-1F7F-934B-0FE96B0B6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Overview: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Evaluates applicants based on specific fundamental skills needed for the transformation position, such as stakeholder management and problem-solving.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Rationale for transformation roles: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Guarantees that applicants have demonstrated competence in critical skill areas.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interviewer bias by normalising the score (Taylor, 2018).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Competency: Change Leadership.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Focus: Assessing past evidence of successfully leading teams through system upgrades or structural changes.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40289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AA75D-DCC3-3C07-83E8-7168AE9C1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 type 2: Behavioural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33B77-83C3-5DED-B67C-A2372A314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Based on the premise that past performance predicts future behaviour in similar situations (Janz, 1982; CIPD, 2023).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Rationale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for transformation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oles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Transformation environments create pressure, ambiguity, and resistance to change.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Tests how candidates handled actual past conflict, team friction, or unexpected project delays.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Asking a candidate to describe a time when a major digital project failed to meet a deadline and how they managed stakeholder expectations.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807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A0AE4-8CF1-BD7A-B3A3-E240BD0AF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 type 3: Situational / Scenario based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A8434-A52D-A41B-FCD1-6782D4011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Evaluates how candidates would handle hypothetical, future workplace challenges related to the transformation (Latif et al., 2021).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Rationale for Transformation Roles: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Tests problem solving ability, adaptability, and critical thinking in real time.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Allows candidates without any direct or indirect transformation experience to show raw logical thinking and strategy.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Scenario: "Imagine store staff strongly resist adopting a new digital inventory management app. How would you handle this resistance and ensure full adoption within three weeks?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Evaluation: Communication strategy, empathy, conflict resolution, and leadership agility.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749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220C0-C5E5-C5E7-3F6E-BB4C909F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Justification of appropriate 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D83C-B854-2ADB-3970-801F6DAE4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ensure candidate answers are evaluated fairly and objectively, HR and hiring managers should use specific questioning techniques (Armstrong and Taylor, 2020):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STAR technique (Situation, Task, Action, Result):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Forces candidates to give structured, clear answers based on real evidence rather than simple claims.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Important for competency and behavioural interviews.</a:t>
            </a:r>
          </a:p>
          <a:p>
            <a:pPr marL="0" lv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Example: "What specific part did you personally play in resolving that conflict?“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type of technique is used to separate the candidate’s personal contributions from general team actions.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Situational / "What-If" questions: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Example: "What would you do if your project budget was cut by 20% mid-way through implementation?“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type of questions test your quick thinking, flexibility, and decision-making under stress.</a:t>
            </a:r>
          </a:p>
          <a:p>
            <a:pPr marL="0" lv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questions: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Example: "Why did you choose that specific software tool over other alternatives on the market?“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Tests self-awareness, depth of knowledge, and logical reasoning.</a:t>
            </a:r>
          </a:p>
        </p:txBody>
      </p:sp>
    </p:spTree>
    <p:extLst>
      <p:ext uri="{BB962C8B-B14F-4D97-AF65-F5344CB8AC3E}">
        <p14:creationId xmlns:p14="http://schemas.microsoft.com/office/powerpoint/2010/main" val="2286884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A57B7-2479-5ECC-EF9B-0BC1E8B6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Comparison: Face to face vs virtual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F9C2994-EAEC-E0EC-868B-CD859DF50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242692"/>
              </p:ext>
            </p:extLst>
          </p:nvPr>
        </p:nvGraphicFramePr>
        <p:xfrm>
          <a:off x="838200" y="1825625"/>
          <a:ext cx="10515597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48528696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55238842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8894208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Comparison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 to face interviews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Virtual interviews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903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Nonverbal cues and rapport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 evaluation of body language, energy, and interpersonal chemistry.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view of body language.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3927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Flexibility and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Slower scheduling due to travel requirements and room bookings.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Fast, flexible scheduling, perfect for busy senior managers and remote candidates.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3598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travel, venue, and time costs for all parties.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cost-effective with zero travel expenses.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9732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 dependency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technology dependence; minimal risk of technical failure.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Relies heavily on stable internet connection, hardware, and digital tools.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92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Best application at M&amp;S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round interviews for key roles (example, Change Manager) to assess cultural fit.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screening rounds and assessing Digital Specialists on remote technical skills.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95949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6154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1AF6F-8E68-42AA-9E70-1CA1452FB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2BA94-2B2A-8554-33DC-8AE81190D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maximize recruitment success during M&amp;S’s "Reshaping for Growth" transformation, senior management should adopt the following strategic steps: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a hybrid selection model: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Screen candidate pools quickly by using virtual interviews, followed by face to face situational or competency interviews for final candidates.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Standardise assessment criteria: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 all interview panels on the STAR method and clear scoring rubrics to eliminate bias (Taylor, 2018).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Align specs with future needs: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Base job descriptions on future digital requirements rather than past traditional retail duties.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Emphasise candidate experience: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 clear communication throughout the process to reinforce M&amp;S's employer brand as an innovative, forward-thinking employer.</a:t>
            </a:r>
          </a:p>
        </p:txBody>
      </p:sp>
    </p:spTree>
    <p:extLst>
      <p:ext uri="{BB962C8B-B14F-4D97-AF65-F5344CB8AC3E}">
        <p14:creationId xmlns:p14="http://schemas.microsoft.com/office/powerpoint/2010/main" val="2407107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A0CD2-01D7-1DC3-184B-C8C0B5829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49AF9-5CF7-2B37-B61F-515ECC63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Marks &amp; Spencer's organisational transformation to be successful, hiring the appropriate people is essential. M&amp;S can find flexible leaders who will ensure long-term corporate success by combining detailed job analysis, targeted advertising across professional networks, structured interview formats, and precise questioning strategies.</a:t>
            </a:r>
          </a:p>
        </p:txBody>
      </p:sp>
    </p:spTree>
    <p:extLst>
      <p:ext uri="{BB962C8B-B14F-4D97-AF65-F5344CB8AC3E}">
        <p14:creationId xmlns:p14="http://schemas.microsoft.com/office/powerpoint/2010/main" val="1743660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2F6C9-EAA6-CA41-0FA9-C1E8444C3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0E4F9-9FD3-BA32-83A7-D8F981C04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S.,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15th ed. London: Kogan Page.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CIPD, 2023.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Selection Methods: Factsheet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Janz, T., 1982. Initial comparisons of patterned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description interviews versus unstructured interviews.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67(5), pp. 577-580.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Latif, K., Bunce, C. and Higgins, A., 2021.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Selection and Recruitment in Modern Organisations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Marchington, M., Wilkinson, A., Donnelly, R.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Kynighou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2021.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7th ed. London: CIPD Kogan Page.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Taylor, S., 2018.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7th ed. London: CIPD Kogan Page.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C.,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11th ed.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2677045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6" ma:contentTypeDescription="Create a new document." ma:contentTypeScope="" ma:versionID="6cb25838f4e46fc3f89134bfd5e4b0ef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ea68f2968820f5d28e5cc0a4222cf249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5475422A-D0F1-48D8-8FC1-BAF9B79130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A76282-5312-4D8B-8DFF-D1CB30B4E3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474B11-414A-41E3-95F6-767BC0C164DA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bf244c3e-e0b4-4871-bb4e-fd032a14544d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1592</Words>
  <Application>Microsoft Office PowerPoint</Application>
  <PresentationFormat>Widescreen</PresentationFormat>
  <Paragraphs>143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Strategic Recruitment &amp; Selection During Organisational Transformation</vt:lpstr>
      <vt:lpstr>Table of contents</vt:lpstr>
      <vt:lpstr>Organisational context and transformation overview Chosen company: Marks &amp; Spencer plc (M&amp;S)</vt:lpstr>
      <vt:lpstr>Key steps in strategic recruitment</vt:lpstr>
      <vt:lpstr>Foundation of sourcing: Job analysis</vt:lpstr>
      <vt:lpstr>Role definition: Job description and person specification</vt:lpstr>
      <vt:lpstr>Talent attraction and advertising strategy</vt:lpstr>
      <vt:lpstr>Interview type 1: Competency based interviews</vt:lpstr>
      <vt:lpstr>Interview type 2: Behavioural interviews</vt:lpstr>
      <vt:lpstr>Interview type 3: Situational / Scenario based interviews</vt:lpstr>
      <vt:lpstr>Justification of appropriate questioning techniques</vt:lpstr>
      <vt:lpstr>Comparison: Face to face vs virtual interviews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Kristian Krasimirov Gadzhev (2414422)</dc:creator>
  <cp:lastModifiedBy>Kristian Krasimirov Gadzhev (2414422)</cp:lastModifiedBy>
  <cp:revision>2</cp:revision>
  <dcterms:created xsi:type="dcterms:W3CDTF">2026-07-31T16:11:43Z</dcterms:created>
  <dcterms:modified xsi:type="dcterms:W3CDTF">2026-08-01T19:04:29Z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