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5"/>
  </p:notesMasterIdLst>
  <p:sldIdLst>
    <p:sldId id="621" r:id="rId4"/>
    <p:sldId id="257" r:id="rId5"/>
    <p:sldId id="258" r:id="rId6"/>
    <p:sldId id="259" r:id="rId7"/>
    <p:sldId id="622"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510" autoAdjust="0"/>
    <p:restoredTop sz="51332" autoAdjust="0"/>
  </p:normalViewPr>
  <p:slideViewPr>
    <p:cSldViewPr>
      <p:cViewPr varScale="1">
        <p:scale>
          <a:sx n="86" d="100"/>
          <a:sy n="86" d="100"/>
        </p:scale>
        <p:origin x="1315" y="5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23/02/2021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23/02/2021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23/02/2021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23/02/2021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23/02/2021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23/02/2021</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23/02/2021</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23/02/2021</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23/02/2021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23/02/2021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23/02/2021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23/02/2021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23/02/2021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23/02/2021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23/02/2021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23/02/2021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23/02/2021</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23/02/2021</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23/02/2021</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23/02/2021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23/02/2021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23/02/2021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23/02/2021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23/02/2021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23/02/2021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23/02/2021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23/02/2021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23/02/2021</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23/02/2021</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23/02/2021</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23/02/2021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23/02/2021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23/02/2021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23/02/2021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23/02/2021</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23/02/2021</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23/02/2021</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RTFP186r_pM&amp;ab_channel=SmrtEnglish" TargetMode="External"/><Relationship Id="rId2" Type="http://schemas.openxmlformats.org/officeDocument/2006/relationships/hyperlink" Target="https://www.youtube.com/watch?v=ANV1Oe6bN3E&amp;ab_channel=SmrtEnglish" TargetMode="Externa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r>
              <a:rPr lang="en-GB" sz="3200" b="1" dirty="0">
                <a:solidFill>
                  <a:schemeClr val="bg1"/>
                </a:solidFill>
                <a:effectLst>
                  <a:outerShdw blurRad="38100" dist="38100" dir="2700000" algn="tl">
                    <a:srgbClr val="000000">
                      <a:alpha val="43137"/>
                    </a:srgbClr>
                  </a:outerShdw>
                </a:effectLst>
              </a:rPr>
              <a:t>BMSW4001</a:t>
            </a:r>
          </a:p>
          <a:p>
            <a:pPr eaLnBrk="1" hangingPunct="1"/>
            <a:r>
              <a:rPr lang="en-GB" sz="3200" b="1" dirty="0">
                <a:solidFill>
                  <a:schemeClr val="bg1"/>
                </a:solidFill>
                <a:effectLst>
                  <a:outerShdw blurRad="38100" dist="38100" dir="2700000" algn="tl">
                    <a:srgbClr val="000000">
                      <a:alpha val="43137"/>
                    </a:srgbClr>
                  </a:outerShdw>
                </a:effectLst>
              </a:rPr>
              <a:t>Academic and Employability Skills (ACE) </a:t>
            </a:r>
          </a:p>
          <a:p>
            <a:pPr eaLnBrk="1" hangingPunct="1"/>
            <a:endParaRPr lang="en-GB" altLang="en-US" sz="3200" dirty="0">
              <a:effectLst>
                <a:outerShdw blurRad="38100" dist="38100" dir="2700000" algn="tl">
                  <a:srgbClr val="000000">
                    <a:alpha val="43137"/>
                  </a:srgbClr>
                </a:outerShdw>
              </a:effectLst>
            </a:endParaRPr>
          </a:p>
          <a:p>
            <a:pPr eaLnBrk="1" hangingPunct="1"/>
            <a:r>
              <a:rPr lang="en-GB" sz="3200" b="1" dirty="0">
                <a:solidFill>
                  <a:srgbClr val="FFFF00"/>
                </a:solidFill>
                <a:effectLst>
                  <a:outerShdw blurRad="38100" dist="38100" dir="2700000" algn="tl">
                    <a:srgbClr val="000000">
                      <a:alpha val="43137"/>
                    </a:srgbClr>
                  </a:outerShdw>
                </a:effectLst>
              </a:rPr>
              <a:t>Sentence structure</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23/02/2021</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a sentence?</a:t>
            </a:r>
          </a:p>
        </p:txBody>
      </p:sp>
      <p:sp>
        <p:nvSpPr>
          <p:cNvPr id="3" name="Content Placeholder 2"/>
          <p:cNvSpPr>
            <a:spLocks noGrp="1"/>
          </p:cNvSpPr>
          <p:nvPr>
            <p:ph idx="1"/>
          </p:nvPr>
        </p:nvSpPr>
        <p:spPr/>
        <p:txBody>
          <a:bodyPr/>
          <a:lstStyle/>
          <a:p>
            <a:r>
              <a:rPr lang="en-GB" dirty="0"/>
              <a:t>At least one clause</a:t>
            </a:r>
          </a:p>
          <a:p>
            <a:r>
              <a:rPr lang="en-GB" dirty="0"/>
              <a:t>A clause consists at minimum of a subject and a verb</a:t>
            </a:r>
          </a:p>
          <a:p>
            <a:r>
              <a:rPr lang="en-GB" dirty="0"/>
              <a:t>There may also be an object or complement of the verb</a:t>
            </a:r>
          </a:p>
          <a:p>
            <a:r>
              <a:rPr lang="en-GB" dirty="0"/>
              <a:t>There may also be an adverbial (where, when, why, how)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Simple sentence - examples</a:t>
            </a:r>
          </a:p>
        </p:txBody>
      </p:sp>
      <p:sp>
        <p:nvSpPr>
          <p:cNvPr id="3" name="Content Placeholder 2"/>
          <p:cNvSpPr>
            <a:spLocks noGrp="1"/>
          </p:cNvSpPr>
          <p:nvPr>
            <p:ph idx="1"/>
          </p:nvPr>
        </p:nvSpPr>
        <p:spPr/>
        <p:txBody>
          <a:bodyPr/>
          <a:lstStyle/>
          <a:p>
            <a:r>
              <a:rPr lang="en-GB" dirty="0"/>
              <a:t>He works. (subject/verb)</a:t>
            </a:r>
          </a:p>
          <a:p>
            <a:r>
              <a:rPr lang="en-GB" dirty="0"/>
              <a:t>He is a teacher. (subject/verb/complement)</a:t>
            </a:r>
          </a:p>
          <a:p>
            <a:r>
              <a:rPr lang="en-GB" dirty="0"/>
              <a:t>He teaches English. (subject/verb/object)</a:t>
            </a:r>
          </a:p>
          <a:p>
            <a:r>
              <a:rPr lang="en-GB" dirty="0"/>
              <a:t>He teaches English at the university. (subject/verb/object/adverbial)</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Four sentence types</a:t>
            </a:r>
          </a:p>
        </p:txBody>
      </p:sp>
      <p:sp>
        <p:nvSpPr>
          <p:cNvPr id="3" name="Content Placeholder 2"/>
          <p:cNvSpPr>
            <a:spLocks noGrp="1"/>
          </p:cNvSpPr>
          <p:nvPr>
            <p:ph idx="1"/>
          </p:nvPr>
        </p:nvSpPr>
        <p:spPr/>
        <p:txBody>
          <a:bodyPr/>
          <a:lstStyle/>
          <a:p>
            <a:r>
              <a:rPr lang="en-GB" dirty="0"/>
              <a:t>Simple</a:t>
            </a:r>
          </a:p>
          <a:p>
            <a:r>
              <a:rPr lang="en-GB" dirty="0"/>
              <a:t>Compound</a:t>
            </a:r>
          </a:p>
          <a:p>
            <a:r>
              <a:rPr lang="en-GB" dirty="0"/>
              <a:t>Complex</a:t>
            </a:r>
          </a:p>
          <a:p>
            <a:r>
              <a:rPr lang="en-GB" dirty="0"/>
              <a:t>Complex-compound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Four sentence types</a:t>
            </a:r>
          </a:p>
        </p:txBody>
      </p:sp>
      <p:sp>
        <p:nvSpPr>
          <p:cNvPr id="3" name="Content Placeholder 2"/>
          <p:cNvSpPr>
            <a:spLocks noGrp="1"/>
          </p:cNvSpPr>
          <p:nvPr>
            <p:ph idx="1"/>
          </p:nvPr>
        </p:nvSpPr>
        <p:spPr>
          <a:xfrm>
            <a:off x="459163" y="1411960"/>
            <a:ext cx="8229600" cy="3916363"/>
          </a:xfrm>
        </p:spPr>
        <p:txBody>
          <a:bodyPr/>
          <a:lstStyle/>
          <a:p>
            <a:pPr marL="0" indent="0">
              <a:buNone/>
            </a:pPr>
            <a:r>
              <a:rPr lang="en-GB" sz="2800" dirty="0"/>
              <a:t>Watch the following videos to understand the different sentence types</a:t>
            </a:r>
          </a:p>
          <a:p>
            <a:r>
              <a:rPr lang="en-GB" sz="2800" dirty="0"/>
              <a:t>Combining Sentences (Part 1)</a:t>
            </a:r>
          </a:p>
          <a:p>
            <a:r>
              <a:rPr lang="en-GB" sz="2800" dirty="0">
                <a:hlinkClick r:id="rId2"/>
              </a:rPr>
              <a:t>https://www.youtube.com/watch?v=ANV1Oe6bN3E&amp;ab_channel=SmrtEnglish</a:t>
            </a:r>
            <a:endParaRPr lang="en-GB" sz="2800" dirty="0"/>
          </a:p>
          <a:p>
            <a:r>
              <a:rPr lang="en-GB" sz="2800" dirty="0"/>
              <a:t>Combining Sentences (Part 2)</a:t>
            </a:r>
          </a:p>
          <a:p>
            <a:r>
              <a:rPr lang="en-GB" sz="2800" dirty="0">
                <a:hlinkClick r:id="rId3"/>
              </a:rPr>
              <a:t>https://www.youtube.com/watch?v=RTFP186r_pM&amp;ab_channel=SmrtEnglish</a:t>
            </a:r>
            <a:r>
              <a:rPr lang="en-GB" sz="2800" dirty="0"/>
              <a:t>  </a:t>
            </a:r>
          </a:p>
        </p:txBody>
      </p:sp>
    </p:spTree>
    <p:extLst>
      <p:ext uri="{BB962C8B-B14F-4D97-AF65-F5344CB8AC3E}">
        <p14:creationId xmlns:p14="http://schemas.microsoft.com/office/powerpoint/2010/main" val="1917021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Four sentence problems</a:t>
            </a:r>
          </a:p>
        </p:txBody>
      </p:sp>
      <p:sp>
        <p:nvSpPr>
          <p:cNvPr id="3" name="Content Placeholder 2"/>
          <p:cNvSpPr>
            <a:spLocks noGrp="1"/>
          </p:cNvSpPr>
          <p:nvPr>
            <p:ph idx="1"/>
          </p:nvPr>
        </p:nvSpPr>
        <p:spPr>
          <a:xfrm>
            <a:off x="457200" y="1417638"/>
            <a:ext cx="8229600" cy="3916363"/>
          </a:xfrm>
        </p:spPr>
        <p:txBody>
          <a:bodyPr/>
          <a:lstStyle/>
          <a:p>
            <a:r>
              <a:rPr lang="en-GB" dirty="0"/>
              <a:t>Short sentence</a:t>
            </a:r>
          </a:p>
          <a:p>
            <a:r>
              <a:rPr lang="en-GB" dirty="0"/>
              <a:t>Overlong sentence</a:t>
            </a:r>
          </a:p>
          <a:p>
            <a:r>
              <a:rPr lang="en-GB" dirty="0"/>
              <a:t>Run-on sentence</a:t>
            </a:r>
          </a:p>
          <a:p>
            <a:r>
              <a:rPr lang="en-GB" dirty="0"/>
              <a:t>Sentence fragment</a:t>
            </a:r>
          </a:p>
          <a:p>
            <a:pPr>
              <a:buNone/>
            </a:pPr>
            <a:endParaRPr lang="en-GB" sz="1200" dirty="0"/>
          </a:p>
          <a:p>
            <a:pPr>
              <a:spcBef>
                <a:spcPts val="0"/>
              </a:spcBef>
              <a:buNone/>
            </a:pPr>
            <a:r>
              <a:rPr lang="en-GB" dirty="0"/>
              <a:t>Now study the following text and identify </a:t>
            </a:r>
          </a:p>
          <a:p>
            <a:pPr>
              <a:spcBef>
                <a:spcPts val="0"/>
              </a:spcBef>
              <a:buNone/>
            </a:pPr>
            <a:r>
              <a:rPr lang="en-GB" dirty="0"/>
              <a:t>the four types of sentence, and the four</a:t>
            </a:r>
          </a:p>
          <a:p>
            <a:pPr>
              <a:spcBef>
                <a:spcPts val="0"/>
              </a:spcBef>
              <a:buNone/>
            </a:pPr>
            <a:r>
              <a:rPr lang="en-GB" dirty="0"/>
              <a:t>types of sentence problem.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Text</a:t>
            </a:r>
          </a:p>
        </p:txBody>
      </p:sp>
      <p:sp>
        <p:nvSpPr>
          <p:cNvPr id="3" name="Content Placeholder 2"/>
          <p:cNvSpPr>
            <a:spLocks noGrp="1"/>
          </p:cNvSpPr>
          <p:nvPr>
            <p:ph idx="1"/>
          </p:nvPr>
        </p:nvSpPr>
        <p:spPr>
          <a:xfrm>
            <a:off x="457200" y="1422899"/>
            <a:ext cx="8229600" cy="3916363"/>
          </a:xfrm>
        </p:spPr>
        <p:txBody>
          <a:bodyPr>
            <a:normAutofit fontScale="85000" lnSpcReduction="20000"/>
          </a:bodyPr>
          <a:lstStyle/>
          <a:p>
            <a:pPr>
              <a:buNone/>
            </a:pPr>
            <a:r>
              <a:rPr lang="en-GB" sz="2600" dirty="0"/>
              <a:t>(1) Sentences are the fundamental building blocks of a text. (2) Because sentences are important. (3) Although sentences in academic writing may be quite long, you do not necessarily need to imitate this. (4) Longer and more fully-formed sentences may be a goal, for they represent a more mature form of writing. (5) In addition, the issue of sentence variety is important but it is often not noticed by students or taught in classes and this is an error but one which is common and found throughout the world. (6) Sentence variety, which is absent from many student essays, can be achieved in a number of different ways and is an important aspect of academic writing. (7) It is often ignored. (8) One of these ways is to ensure that you use lots of different types of sentences another way is to use a range of different language.</a:t>
            </a:r>
            <a:endParaRPr lang="en-GB"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Answers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93167648"/>
              </p:ext>
            </p:extLst>
          </p:nvPr>
        </p:nvGraphicFramePr>
        <p:xfrm>
          <a:off x="426368" y="1340768"/>
          <a:ext cx="8291264" cy="1854200"/>
        </p:xfrm>
        <a:graphic>
          <a:graphicData uri="http://schemas.openxmlformats.org/drawingml/2006/table">
            <a:tbl>
              <a:tblPr firstRow="1" bandRow="1">
                <a:tableStyleId>{5C22544A-7EE6-4342-B048-85BDC9FD1C3A}</a:tableStyleId>
              </a:tblPr>
              <a:tblGrid>
                <a:gridCol w="4176464">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r>
                        <a:rPr lang="en-GB" dirty="0"/>
                        <a:t>Types of sentence</a:t>
                      </a:r>
                    </a:p>
                  </a:txBody>
                  <a:tcPr/>
                </a:tc>
                <a:tc>
                  <a:txBody>
                    <a:bodyPr/>
                    <a:lstStyle/>
                    <a:p>
                      <a:r>
                        <a:rPr lang="en-GB" dirty="0"/>
                        <a:t>Sentence number</a:t>
                      </a:r>
                    </a:p>
                  </a:txBody>
                  <a:tcPr/>
                </a:tc>
                <a:extLst>
                  <a:ext uri="{0D108BD9-81ED-4DB2-BD59-A6C34878D82A}">
                    <a16:rowId xmlns:a16="http://schemas.microsoft.com/office/drawing/2014/main" val="10000"/>
                  </a:ext>
                </a:extLst>
              </a:tr>
              <a:tr h="370840">
                <a:tc>
                  <a:txBody>
                    <a:bodyPr/>
                    <a:lstStyle/>
                    <a:p>
                      <a:r>
                        <a:rPr lang="en-GB" dirty="0"/>
                        <a:t>Simple</a:t>
                      </a:r>
                    </a:p>
                  </a:txBody>
                  <a:tcPr/>
                </a:tc>
                <a:tc>
                  <a:txBody>
                    <a:bodyPr/>
                    <a:lstStyle/>
                    <a:p>
                      <a:r>
                        <a:rPr lang="en-GB" dirty="0"/>
                        <a:t>1 – has one independent clause</a:t>
                      </a:r>
                    </a:p>
                  </a:txBody>
                  <a:tcPr/>
                </a:tc>
                <a:extLst>
                  <a:ext uri="{0D108BD9-81ED-4DB2-BD59-A6C34878D82A}">
                    <a16:rowId xmlns:a16="http://schemas.microsoft.com/office/drawing/2014/main" val="10001"/>
                  </a:ext>
                </a:extLst>
              </a:tr>
              <a:tr h="370840">
                <a:tc>
                  <a:txBody>
                    <a:bodyPr/>
                    <a:lstStyle/>
                    <a:p>
                      <a:r>
                        <a:rPr lang="en-GB" dirty="0"/>
                        <a:t>Compound</a:t>
                      </a:r>
                    </a:p>
                  </a:txBody>
                  <a:tcPr/>
                </a:tc>
                <a:tc>
                  <a:txBody>
                    <a:bodyPr/>
                    <a:lstStyle/>
                    <a:p>
                      <a:endParaRPr lang="en-GB" dirty="0"/>
                    </a:p>
                  </a:txBody>
                  <a:tcPr/>
                </a:tc>
                <a:extLst>
                  <a:ext uri="{0D108BD9-81ED-4DB2-BD59-A6C34878D82A}">
                    <a16:rowId xmlns:a16="http://schemas.microsoft.com/office/drawing/2014/main" val="10002"/>
                  </a:ext>
                </a:extLst>
              </a:tr>
              <a:tr h="370840">
                <a:tc>
                  <a:txBody>
                    <a:bodyPr/>
                    <a:lstStyle/>
                    <a:p>
                      <a:r>
                        <a:rPr lang="en-GB" dirty="0"/>
                        <a:t>Complex</a:t>
                      </a:r>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r>
                        <a:rPr lang="en-GB" dirty="0"/>
                        <a:t>Complex-compound</a:t>
                      </a:r>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63635264"/>
              </p:ext>
            </p:extLst>
          </p:nvPr>
        </p:nvGraphicFramePr>
        <p:xfrm>
          <a:off x="457200" y="3429000"/>
          <a:ext cx="8208912" cy="1854200"/>
        </p:xfrm>
        <a:graphic>
          <a:graphicData uri="http://schemas.openxmlformats.org/drawingml/2006/table">
            <a:tbl>
              <a:tblPr firstRow="1" bandRow="1">
                <a:tableStyleId>{5C22544A-7EE6-4342-B048-85BDC9FD1C3A}</a:tableStyleId>
              </a:tblPr>
              <a:tblGrid>
                <a:gridCol w="4104456">
                  <a:extLst>
                    <a:ext uri="{9D8B030D-6E8A-4147-A177-3AD203B41FA5}">
                      <a16:colId xmlns:a16="http://schemas.microsoft.com/office/drawing/2014/main" val="20000"/>
                    </a:ext>
                  </a:extLst>
                </a:gridCol>
                <a:gridCol w="4104456">
                  <a:extLst>
                    <a:ext uri="{9D8B030D-6E8A-4147-A177-3AD203B41FA5}">
                      <a16:colId xmlns:a16="http://schemas.microsoft.com/office/drawing/2014/main" val="20001"/>
                    </a:ext>
                  </a:extLst>
                </a:gridCol>
              </a:tblGrid>
              <a:tr h="370840">
                <a:tc>
                  <a:txBody>
                    <a:bodyPr/>
                    <a:lstStyle/>
                    <a:p>
                      <a:r>
                        <a:rPr lang="en-GB" dirty="0"/>
                        <a:t>Sentence problems</a:t>
                      </a:r>
                    </a:p>
                  </a:txBody>
                  <a:tcPr/>
                </a:tc>
                <a:tc>
                  <a:txBody>
                    <a:bodyPr/>
                    <a:lstStyle/>
                    <a:p>
                      <a:r>
                        <a:rPr lang="en-GB" dirty="0"/>
                        <a:t>Sentence number</a:t>
                      </a:r>
                    </a:p>
                  </a:txBody>
                  <a:tcPr/>
                </a:tc>
                <a:extLst>
                  <a:ext uri="{0D108BD9-81ED-4DB2-BD59-A6C34878D82A}">
                    <a16:rowId xmlns:a16="http://schemas.microsoft.com/office/drawing/2014/main" val="10000"/>
                  </a:ext>
                </a:extLst>
              </a:tr>
              <a:tr h="370840">
                <a:tc>
                  <a:txBody>
                    <a:bodyPr/>
                    <a:lstStyle/>
                    <a:p>
                      <a:r>
                        <a:rPr lang="en-GB" dirty="0"/>
                        <a:t>Short sentence</a:t>
                      </a:r>
                    </a:p>
                  </a:txBody>
                  <a:tcPr/>
                </a:tc>
                <a:tc>
                  <a:txBody>
                    <a:bodyPr/>
                    <a:lstStyle/>
                    <a:p>
                      <a:endParaRPr lang="en-GB" dirty="0"/>
                    </a:p>
                  </a:txBody>
                  <a:tcPr/>
                </a:tc>
                <a:extLst>
                  <a:ext uri="{0D108BD9-81ED-4DB2-BD59-A6C34878D82A}">
                    <a16:rowId xmlns:a16="http://schemas.microsoft.com/office/drawing/2014/main" val="10001"/>
                  </a:ext>
                </a:extLst>
              </a:tr>
              <a:tr h="370840">
                <a:tc>
                  <a:txBody>
                    <a:bodyPr/>
                    <a:lstStyle/>
                    <a:p>
                      <a:r>
                        <a:rPr lang="en-GB" dirty="0"/>
                        <a:t>Overlong sentence</a:t>
                      </a:r>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r>
                        <a:rPr lang="en-GB" dirty="0"/>
                        <a:t>Run-on sentence</a:t>
                      </a:r>
                    </a:p>
                  </a:txBody>
                  <a:tcPr/>
                </a:tc>
                <a:tc>
                  <a:txBody>
                    <a:bodyPr/>
                    <a:lstStyle/>
                    <a:p>
                      <a:endParaRPr lang="en-GB"/>
                    </a:p>
                  </a:txBody>
                  <a:tcPr/>
                </a:tc>
                <a:extLst>
                  <a:ext uri="{0D108BD9-81ED-4DB2-BD59-A6C34878D82A}">
                    <a16:rowId xmlns:a16="http://schemas.microsoft.com/office/drawing/2014/main" val="10003"/>
                  </a:ext>
                </a:extLst>
              </a:tr>
              <a:tr h="370840">
                <a:tc>
                  <a:txBody>
                    <a:bodyPr/>
                    <a:lstStyle/>
                    <a:p>
                      <a:r>
                        <a:rPr lang="en-GB" dirty="0"/>
                        <a:t>Sentence fragment</a:t>
                      </a:r>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Answers 2</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233321558"/>
              </p:ext>
            </p:extLst>
          </p:nvPr>
        </p:nvGraphicFramePr>
        <p:xfrm>
          <a:off x="457200" y="1268760"/>
          <a:ext cx="8229600" cy="1854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r>
                        <a:rPr lang="en-GB" dirty="0"/>
                        <a:t>Types of sentence</a:t>
                      </a:r>
                    </a:p>
                  </a:txBody>
                  <a:tcPr/>
                </a:tc>
                <a:tc>
                  <a:txBody>
                    <a:bodyPr/>
                    <a:lstStyle/>
                    <a:p>
                      <a:r>
                        <a:rPr lang="en-GB" dirty="0"/>
                        <a:t>Sentence number</a:t>
                      </a:r>
                    </a:p>
                  </a:txBody>
                  <a:tcPr/>
                </a:tc>
                <a:extLst>
                  <a:ext uri="{0D108BD9-81ED-4DB2-BD59-A6C34878D82A}">
                    <a16:rowId xmlns:a16="http://schemas.microsoft.com/office/drawing/2014/main" val="10000"/>
                  </a:ext>
                </a:extLst>
              </a:tr>
              <a:tr h="370840">
                <a:tc>
                  <a:txBody>
                    <a:bodyPr/>
                    <a:lstStyle/>
                    <a:p>
                      <a:r>
                        <a:rPr lang="en-GB" dirty="0"/>
                        <a:t>Simple</a:t>
                      </a:r>
                    </a:p>
                  </a:txBody>
                  <a:tcPr/>
                </a:tc>
                <a:tc>
                  <a:txBody>
                    <a:bodyPr/>
                    <a:lstStyle/>
                    <a:p>
                      <a:r>
                        <a:rPr lang="en-GB" dirty="0"/>
                        <a:t>1 – has 1 independent clause</a:t>
                      </a:r>
                    </a:p>
                  </a:txBody>
                  <a:tcPr/>
                </a:tc>
                <a:extLst>
                  <a:ext uri="{0D108BD9-81ED-4DB2-BD59-A6C34878D82A}">
                    <a16:rowId xmlns:a16="http://schemas.microsoft.com/office/drawing/2014/main" val="10001"/>
                  </a:ext>
                </a:extLst>
              </a:tr>
              <a:tr h="370840">
                <a:tc>
                  <a:txBody>
                    <a:bodyPr/>
                    <a:lstStyle/>
                    <a:p>
                      <a:r>
                        <a:rPr lang="en-GB" dirty="0"/>
                        <a:t>Compound</a:t>
                      </a:r>
                    </a:p>
                  </a:txBody>
                  <a:tcPr/>
                </a:tc>
                <a:tc>
                  <a:txBody>
                    <a:bodyPr/>
                    <a:lstStyle/>
                    <a:p>
                      <a:r>
                        <a:rPr lang="en-GB" dirty="0"/>
                        <a:t>4 – has 2 independent clauses</a:t>
                      </a:r>
                    </a:p>
                  </a:txBody>
                  <a:tcPr/>
                </a:tc>
                <a:extLst>
                  <a:ext uri="{0D108BD9-81ED-4DB2-BD59-A6C34878D82A}">
                    <a16:rowId xmlns:a16="http://schemas.microsoft.com/office/drawing/2014/main" val="10002"/>
                  </a:ext>
                </a:extLst>
              </a:tr>
              <a:tr h="370840">
                <a:tc>
                  <a:txBody>
                    <a:bodyPr/>
                    <a:lstStyle/>
                    <a:p>
                      <a:r>
                        <a:rPr lang="en-GB" dirty="0"/>
                        <a:t>Complex</a:t>
                      </a:r>
                    </a:p>
                  </a:txBody>
                  <a:tcPr/>
                </a:tc>
                <a:tc>
                  <a:txBody>
                    <a:bodyPr/>
                    <a:lstStyle/>
                    <a:p>
                      <a:r>
                        <a:rPr lang="en-GB" dirty="0"/>
                        <a:t>3 – includes subordinate clause</a:t>
                      </a:r>
                    </a:p>
                  </a:txBody>
                  <a:tcPr/>
                </a:tc>
                <a:extLst>
                  <a:ext uri="{0D108BD9-81ED-4DB2-BD59-A6C34878D82A}">
                    <a16:rowId xmlns:a16="http://schemas.microsoft.com/office/drawing/2014/main" val="10003"/>
                  </a:ext>
                </a:extLst>
              </a:tr>
              <a:tr h="370840">
                <a:tc>
                  <a:txBody>
                    <a:bodyPr/>
                    <a:lstStyle/>
                    <a:p>
                      <a:r>
                        <a:rPr lang="en-GB" dirty="0"/>
                        <a:t>Complex-compound</a:t>
                      </a:r>
                    </a:p>
                  </a:txBody>
                  <a:tcPr/>
                </a:tc>
                <a:tc>
                  <a:txBody>
                    <a:bodyPr/>
                    <a:lstStyle/>
                    <a:p>
                      <a:r>
                        <a:rPr lang="en-GB" dirty="0"/>
                        <a:t>6 – mixes compound and complex</a:t>
                      </a:r>
                    </a:p>
                  </a:txBody>
                  <a:tcPr/>
                </a:tc>
                <a:extLst>
                  <a:ext uri="{0D108BD9-81ED-4DB2-BD59-A6C34878D82A}">
                    <a16:rowId xmlns:a16="http://schemas.microsoft.com/office/drawing/2014/main" val="10004"/>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3140547430"/>
              </p:ext>
            </p:extLst>
          </p:nvPr>
        </p:nvGraphicFramePr>
        <p:xfrm>
          <a:off x="431540" y="3429000"/>
          <a:ext cx="8280920" cy="1849120"/>
        </p:xfrm>
        <a:graphic>
          <a:graphicData uri="http://schemas.openxmlformats.org/drawingml/2006/table">
            <a:tbl>
              <a:tblPr firstRow="1" bandRow="1">
                <a:tableStyleId>{5C22544A-7EE6-4342-B048-85BDC9FD1C3A}</a:tableStyleId>
              </a:tblPr>
              <a:tblGrid>
                <a:gridCol w="4140460">
                  <a:extLst>
                    <a:ext uri="{9D8B030D-6E8A-4147-A177-3AD203B41FA5}">
                      <a16:colId xmlns:a16="http://schemas.microsoft.com/office/drawing/2014/main" val="20000"/>
                    </a:ext>
                  </a:extLst>
                </a:gridCol>
                <a:gridCol w="4140460">
                  <a:extLst>
                    <a:ext uri="{9D8B030D-6E8A-4147-A177-3AD203B41FA5}">
                      <a16:colId xmlns:a16="http://schemas.microsoft.com/office/drawing/2014/main" val="20001"/>
                    </a:ext>
                  </a:extLst>
                </a:gridCol>
              </a:tblGrid>
              <a:tr h="149736">
                <a:tc>
                  <a:txBody>
                    <a:bodyPr/>
                    <a:lstStyle/>
                    <a:p>
                      <a:r>
                        <a:rPr lang="en-GB" dirty="0"/>
                        <a:t>Sentence problems</a:t>
                      </a:r>
                    </a:p>
                  </a:txBody>
                  <a:tcPr/>
                </a:tc>
                <a:tc>
                  <a:txBody>
                    <a:bodyPr/>
                    <a:lstStyle/>
                    <a:p>
                      <a:r>
                        <a:rPr lang="en-GB" dirty="0"/>
                        <a:t>Sentence number</a:t>
                      </a:r>
                    </a:p>
                  </a:txBody>
                  <a:tcPr/>
                </a:tc>
                <a:extLst>
                  <a:ext uri="{0D108BD9-81ED-4DB2-BD59-A6C34878D82A}">
                    <a16:rowId xmlns:a16="http://schemas.microsoft.com/office/drawing/2014/main" val="10000"/>
                  </a:ext>
                </a:extLst>
              </a:tr>
              <a:tr h="370840">
                <a:tc>
                  <a:txBody>
                    <a:bodyPr/>
                    <a:lstStyle/>
                    <a:p>
                      <a:r>
                        <a:rPr lang="en-GB" dirty="0"/>
                        <a:t>Short sentence</a:t>
                      </a:r>
                    </a:p>
                  </a:txBody>
                  <a:tcPr/>
                </a:tc>
                <a:tc>
                  <a:txBody>
                    <a:bodyPr/>
                    <a:lstStyle/>
                    <a:p>
                      <a:r>
                        <a:rPr lang="en-GB" dirty="0"/>
                        <a:t>7 – not usually advisable</a:t>
                      </a:r>
                    </a:p>
                  </a:txBody>
                  <a:tcPr/>
                </a:tc>
                <a:extLst>
                  <a:ext uri="{0D108BD9-81ED-4DB2-BD59-A6C34878D82A}">
                    <a16:rowId xmlns:a16="http://schemas.microsoft.com/office/drawing/2014/main" val="10001"/>
                  </a:ext>
                </a:extLst>
              </a:tr>
              <a:tr h="370840">
                <a:tc>
                  <a:txBody>
                    <a:bodyPr/>
                    <a:lstStyle/>
                    <a:p>
                      <a:r>
                        <a:rPr lang="en-GB" dirty="0"/>
                        <a:t>Overlong sentence</a:t>
                      </a:r>
                    </a:p>
                  </a:txBody>
                  <a:tcPr/>
                </a:tc>
                <a:tc>
                  <a:txBody>
                    <a:bodyPr/>
                    <a:lstStyle/>
                    <a:p>
                      <a:r>
                        <a:rPr lang="en-GB" dirty="0"/>
                        <a:t>5 – unnecessarily</a:t>
                      </a:r>
                      <a:r>
                        <a:rPr lang="en-GB" baseline="0" dirty="0"/>
                        <a:t> complicated</a:t>
                      </a:r>
                      <a:endParaRPr lang="en-GB" dirty="0"/>
                    </a:p>
                  </a:txBody>
                  <a:tcPr/>
                </a:tc>
                <a:extLst>
                  <a:ext uri="{0D108BD9-81ED-4DB2-BD59-A6C34878D82A}">
                    <a16:rowId xmlns:a16="http://schemas.microsoft.com/office/drawing/2014/main" val="10002"/>
                  </a:ext>
                </a:extLst>
              </a:tr>
              <a:tr h="370840">
                <a:tc>
                  <a:txBody>
                    <a:bodyPr/>
                    <a:lstStyle/>
                    <a:p>
                      <a:r>
                        <a:rPr lang="en-GB" dirty="0"/>
                        <a:t>Run-on sentence</a:t>
                      </a:r>
                    </a:p>
                  </a:txBody>
                  <a:tcPr/>
                </a:tc>
                <a:tc>
                  <a:txBody>
                    <a:bodyPr/>
                    <a:lstStyle/>
                    <a:p>
                      <a:r>
                        <a:rPr lang="en-GB" dirty="0"/>
                        <a:t>8 – ungrammatical</a:t>
                      </a:r>
                    </a:p>
                  </a:txBody>
                  <a:tcPr/>
                </a:tc>
                <a:extLst>
                  <a:ext uri="{0D108BD9-81ED-4DB2-BD59-A6C34878D82A}">
                    <a16:rowId xmlns:a16="http://schemas.microsoft.com/office/drawing/2014/main" val="10003"/>
                  </a:ext>
                </a:extLst>
              </a:tr>
              <a:tr h="370840">
                <a:tc>
                  <a:txBody>
                    <a:bodyPr/>
                    <a:lstStyle/>
                    <a:p>
                      <a:r>
                        <a:rPr lang="en-GB" dirty="0"/>
                        <a:t>Sentence fragment</a:t>
                      </a:r>
                    </a:p>
                  </a:txBody>
                  <a:tcPr/>
                </a:tc>
                <a:tc>
                  <a:txBody>
                    <a:bodyPr/>
                    <a:lstStyle/>
                    <a:p>
                      <a:r>
                        <a:rPr lang="en-GB" dirty="0"/>
                        <a:t>2 - ungrammatical</a:t>
                      </a:r>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Simple sentence example</a:t>
            </a:r>
          </a:p>
        </p:txBody>
      </p:sp>
      <p:sp>
        <p:nvSpPr>
          <p:cNvPr id="3" name="Content Placeholder 2"/>
          <p:cNvSpPr>
            <a:spLocks noGrp="1"/>
          </p:cNvSpPr>
          <p:nvPr>
            <p:ph idx="1"/>
          </p:nvPr>
        </p:nvSpPr>
        <p:spPr/>
        <p:txBody>
          <a:bodyPr/>
          <a:lstStyle/>
          <a:p>
            <a:pPr>
              <a:buNone/>
            </a:pPr>
            <a:r>
              <a:rPr lang="en-GB" dirty="0"/>
              <a:t>Sentences are the fundamental building blocks of a text.</a:t>
            </a:r>
          </a:p>
          <a:p>
            <a:pPr algn="ctr">
              <a:buNone/>
            </a:pPr>
            <a:endParaRPr lang="en-GB" dirty="0"/>
          </a:p>
          <a:p>
            <a:pPr algn="ctr">
              <a:buNone/>
            </a:pPr>
            <a:r>
              <a:rPr lang="en-GB" dirty="0"/>
              <a:t>(subject/verb/complement)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Compound sentence example</a:t>
            </a:r>
          </a:p>
        </p:txBody>
      </p:sp>
      <p:sp>
        <p:nvSpPr>
          <p:cNvPr id="3" name="Content Placeholder 2"/>
          <p:cNvSpPr>
            <a:spLocks noGrp="1"/>
          </p:cNvSpPr>
          <p:nvPr>
            <p:ph idx="1"/>
          </p:nvPr>
        </p:nvSpPr>
        <p:spPr/>
        <p:txBody>
          <a:bodyPr/>
          <a:lstStyle/>
          <a:p>
            <a:pPr>
              <a:buNone/>
            </a:pPr>
            <a:r>
              <a:rPr lang="en-GB" dirty="0"/>
              <a:t>Longer and more fully-formed sentences may be a goal, </a:t>
            </a:r>
            <a:r>
              <a:rPr lang="en-GB" dirty="0">
                <a:solidFill>
                  <a:srgbClr val="FF0000"/>
                </a:solidFill>
              </a:rPr>
              <a:t>for</a:t>
            </a:r>
            <a:r>
              <a:rPr lang="en-GB" dirty="0"/>
              <a:t> they represent a more mature form of writing.</a:t>
            </a:r>
          </a:p>
          <a:p>
            <a:pPr>
              <a:buNone/>
            </a:pPr>
            <a:endParaRPr lang="en-GB" dirty="0"/>
          </a:p>
          <a:p>
            <a:pPr algn="ctr">
              <a:buNone/>
            </a:pPr>
            <a:r>
              <a:rPr lang="en-GB" dirty="0"/>
              <a:t>(subject/verb/complement/</a:t>
            </a:r>
            <a:r>
              <a:rPr lang="en-GB" dirty="0">
                <a:solidFill>
                  <a:srgbClr val="FF0000"/>
                </a:solidFill>
              </a:rPr>
              <a:t>co-ordinating conjunction</a:t>
            </a:r>
            <a:r>
              <a:rPr lang="en-GB" dirty="0"/>
              <a:t>/subject/verb/complement)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Complex sentence example</a:t>
            </a:r>
          </a:p>
        </p:txBody>
      </p:sp>
      <p:sp>
        <p:nvSpPr>
          <p:cNvPr id="3" name="Content Placeholder 2"/>
          <p:cNvSpPr>
            <a:spLocks noGrp="1"/>
          </p:cNvSpPr>
          <p:nvPr>
            <p:ph idx="1"/>
          </p:nvPr>
        </p:nvSpPr>
        <p:spPr>
          <a:xfrm>
            <a:off x="457200" y="1470818"/>
            <a:ext cx="8507288" cy="3916363"/>
          </a:xfrm>
        </p:spPr>
        <p:txBody>
          <a:bodyPr/>
          <a:lstStyle/>
          <a:p>
            <a:pPr>
              <a:buNone/>
            </a:pPr>
            <a:r>
              <a:rPr lang="en-GB" dirty="0">
                <a:solidFill>
                  <a:srgbClr val="FF0000"/>
                </a:solidFill>
              </a:rPr>
              <a:t>Although</a:t>
            </a:r>
            <a:r>
              <a:rPr lang="en-GB" dirty="0"/>
              <a:t> sentences in academic writing may be quite long, you do not necessarily need to imitate this yet.</a:t>
            </a:r>
          </a:p>
          <a:p>
            <a:pPr>
              <a:buNone/>
            </a:pPr>
            <a:r>
              <a:rPr lang="en-GB" dirty="0"/>
              <a:t>(</a:t>
            </a:r>
            <a:r>
              <a:rPr lang="en-GB" dirty="0">
                <a:solidFill>
                  <a:srgbClr val="FF0000"/>
                </a:solidFill>
              </a:rPr>
              <a:t>subordinating conjunction</a:t>
            </a:r>
            <a:r>
              <a:rPr lang="en-GB" dirty="0"/>
              <a:t>/subject/verb/ complement/subject/verb/object/adverbial)</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Complex-compound example</a:t>
            </a:r>
          </a:p>
        </p:txBody>
      </p:sp>
      <p:sp>
        <p:nvSpPr>
          <p:cNvPr id="3" name="Content Placeholder 2"/>
          <p:cNvSpPr>
            <a:spLocks noGrp="1"/>
          </p:cNvSpPr>
          <p:nvPr>
            <p:ph idx="1"/>
          </p:nvPr>
        </p:nvSpPr>
        <p:spPr/>
        <p:txBody>
          <a:bodyPr/>
          <a:lstStyle/>
          <a:p>
            <a:pPr>
              <a:buNone/>
            </a:pPr>
            <a:r>
              <a:rPr lang="en-GB" dirty="0"/>
              <a:t>Sentence variety, </a:t>
            </a:r>
            <a:r>
              <a:rPr lang="en-GB" dirty="0">
                <a:solidFill>
                  <a:srgbClr val="FF0000"/>
                </a:solidFill>
              </a:rPr>
              <a:t>which</a:t>
            </a:r>
            <a:r>
              <a:rPr lang="en-GB" dirty="0"/>
              <a:t> is absent from many student essays, can be achieved in a number of different ways, </a:t>
            </a:r>
            <a:r>
              <a:rPr lang="en-GB" dirty="0">
                <a:solidFill>
                  <a:srgbClr val="0070C0"/>
                </a:solidFill>
              </a:rPr>
              <a:t>and </a:t>
            </a:r>
            <a:r>
              <a:rPr lang="en-GB" dirty="0"/>
              <a:t>is an important aspect of academic writing.</a:t>
            </a:r>
          </a:p>
          <a:p>
            <a:pPr>
              <a:buNone/>
            </a:pPr>
            <a:r>
              <a:rPr lang="en-GB" dirty="0"/>
              <a:t>(subject/</a:t>
            </a:r>
            <a:r>
              <a:rPr lang="en-GB" dirty="0">
                <a:solidFill>
                  <a:srgbClr val="FF0000"/>
                </a:solidFill>
              </a:rPr>
              <a:t>relative pronoun</a:t>
            </a:r>
            <a:r>
              <a:rPr lang="en-GB" dirty="0"/>
              <a:t>/verb/complement/ verb/adverbial/</a:t>
            </a:r>
            <a:r>
              <a:rPr lang="en-GB" dirty="0">
                <a:solidFill>
                  <a:srgbClr val="0070C0"/>
                </a:solidFill>
              </a:rPr>
              <a:t>co-ordinating conjunction </a:t>
            </a:r>
            <a:r>
              <a:rPr lang="en-GB" dirty="0"/>
              <a:t>/verb/complement)</a:t>
            </a:r>
          </a:p>
          <a:p>
            <a:pPr>
              <a:buNone/>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Short sentence example</a:t>
            </a:r>
          </a:p>
        </p:txBody>
      </p:sp>
      <p:sp>
        <p:nvSpPr>
          <p:cNvPr id="3" name="Content Placeholder 2"/>
          <p:cNvSpPr>
            <a:spLocks noGrp="1"/>
          </p:cNvSpPr>
          <p:nvPr>
            <p:ph idx="1"/>
          </p:nvPr>
        </p:nvSpPr>
        <p:spPr/>
        <p:txBody>
          <a:bodyPr/>
          <a:lstStyle/>
          <a:p>
            <a:pPr>
              <a:buNone/>
            </a:pPr>
            <a:r>
              <a:rPr lang="en-GB" dirty="0"/>
              <a:t>It is often ignored.</a:t>
            </a:r>
          </a:p>
          <a:p>
            <a:pPr>
              <a:buNone/>
            </a:pPr>
            <a:endParaRPr lang="en-GB" dirty="0"/>
          </a:p>
          <a:p>
            <a:pPr>
              <a:buNone/>
            </a:pPr>
            <a:r>
              <a:rPr lang="en-GB" dirty="0"/>
              <a:t>Not ungrammatical, but usually too short for academic writing.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Overlong sentence example</a:t>
            </a:r>
          </a:p>
        </p:txBody>
      </p:sp>
      <p:sp>
        <p:nvSpPr>
          <p:cNvPr id="3" name="Content Placeholder 2"/>
          <p:cNvSpPr>
            <a:spLocks noGrp="1"/>
          </p:cNvSpPr>
          <p:nvPr>
            <p:ph idx="1"/>
          </p:nvPr>
        </p:nvSpPr>
        <p:spPr>
          <a:xfrm>
            <a:off x="457200" y="1268760"/>
            <a:ext cx="8229600" cy="3916363"/>
          </a:xfrm>
        </p:spPr>
        <p:txBody>
          <a:bodyPr/>
          <a:lstStyle/>
          <a:p>
            <a:pPr>
              <a:buNone/>
            </a:pPr>
            <a:r>
              <a:rPr lang="en-GB" dirty="0"/>
              <a:t>In addition, the issue of sentence variety is important but it is often not noticed by students or taught in classes and this is an error but one which is common and found throughout the world.</a:t>
            </a:r>
          </a:p>
          <a:p>
            <a:pPr>
              <a:buNone/>
            </a:pPr>
            <a:endParaRPr lang="en-GB" dirty="0"/>
          </a:p>
          <a:p>
            <a:pPr>
              <a:buNone/>
            </a:pPr>
            <a:r>
              <a:rPr lang="en-GB" dirty="0"/>
              <a:t>Contains five co-ordinating conjunctions and very little punctuation.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Run-on sentence example</a:t>
            </a:r>
          </a:p>
        </p:txBody>
      </p:sp>
      <p:sp>
        <p:nvSpPr>
          <p:cNvPr id="3" name="Content Placeholder 2"/>
          <p:cNvSpPr>
            <a:spLocks noGrp="1"/>
          </p:cNvSpPr>
          <p:nvPr>
            <p:ph idx="1"/>
          </p:nvPr>
        </p:nvSpPr>
        <p:spPr/>
        <p:txBody>
          <a:bodyPr/>
          <a:lstStyle/>
          <a:p>
            <a:pPr>
              <a:buNone/>
            </a:pPr>
            <a:r>
              <a:rPr lang="en-GB" dirty="0"/>
              <a:t>One of these ways is to ensure that you use lots of different types of sentences another way is to use a range of different languages.</a:t>
            </a:r>
          </a:p>
          <a:p>
            <a:pPr>
              <a:buNone/>
            </a:pPr>
            <a:endParaRPr lang="en-GB" dirty="0"/>
          </a:p>
          <a:p>
            <a:pPr>
              <a:buNone/>
            </a:pPr>
            <a:r>
              <a:rPr lang="en-GB" dirty="0"/>
              <a:t>Requires the addition of punctuation or a        co-ordinating conjunction.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Sentence fragment example</a:t>
            </a:r>
          </a:p>
        </p:txBody>
      </p:sp>
      <p:sp>
        <p:nvSpPr>
          <p:cNvPr id="3" name="Content Placeholder 2"/>
          <p:cNvSpPr>
            <a:spLocks noGrp="1"/>
          </p:cNvSpPr>
          <p:nvPr>
            <p:ph idx="1"/>
          </p:nvPr>
        </p:nvSpPr>
        <p:spPr/>
        <p:txBody>
          <a:bodyPr/>
          <a:lstStyle/>
          <a:p>
            <a:pPr>
              <a:buNone/>
            </a:pPr>
            <a:r>
              <a:rPr lang="en-GB" dirty="0"/>
              <a:t>Because sentences are important.</a:t>
            </a:r>
          </a:p>
          <a:p>
            <a:pPr>
              <a:buNone/>
            </a:pPr>
            <a:endParaRPr lang="en-GB" dirty="0"/>
          </a:p>
          <a:p>
            <a:pPr>
              <a:buNone/>
            </a:pPr>
            <a:r>
              <a:rPr lang="en-GB" dirty="0"/>
              <a:t>This example consists of a subordinate clause alone. This is ungrammatical.</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Compound sentence</a:t>
            </a:r>
          </a:p>
        </p:txBody>
      </p:sp>
      <p:sp>
        <p:nvSpPr>
          <p:cNvPr id="3" name="Content Placeholder 2"/>
          <p:cNvSpPr>
            <a:spLocks noGrp="1"/>
          </p:cNvSpPr>
          <p:nvPr>
            <p:ph idx="1"/>
          </p:nvPr>
        </p:nvSpPr>
        <p:spPr/>
        <p:txBody>
          <a:bodyPr/>
          <a:lstStyle/>
          <a:p>
            <a:pPr>
              <a:buNone/>
            </a:pPr>
            <a:r>
              <a:rPr lang="en-GB" dirty="0"/>
              <a:t>Now combine these two sentences together to form a compound sentence.</a:t>
            </a:r>
          </a:p>
          <a:p>
            <a:pPr>
              <a:buNone/>
            </a:pPr>
            <a:endParaRPr lang="en-GB" dirty="0"/>
          </a:p>
          <a:p>
            <a:pPr>
              <a:buNone/>
            </a:pPr>
            <a:r>
              <a:rPr lang="en-GB" dirty="0"/>
              <a:t>1 Students often experience problems with essay writing.</a:t>
            </a:r>
          </a:p>
          <a:p>
            <a:pPr>
              <a:buNone/>
            </a:pPr>
            <a:r>
              <a:rPr lang="en-GB" dirty="0"/>
              <a:t>2 Students may lose marks as a result of their problems with essay writing.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Sample answer</a:t>
            </a:r>
          </a:p>
        </p:txBody>
      </p:sp>
      <p:sp>
        <p:nvSpPr>
          <p:cNvPr id="3" name="Content Placeholder 2"/>
          <p:cNvSpPr>
            <a:spLocks noGrp="1"/>
          </p:cNvSpPr>
          <p:nvPr>
            <p:ph idx="1"/>
          </p:nvPr>
        </p:nvSpPr>
        <p:spPr/>
        <p:txBody>
          <a:bodyPr/>
          <a:lstStyle/>
          <a:p>
            <a:pPr>
              <a:buNone/>
            </a:pPr>
            <a:endParaRPr lang="en-GB" dirty="0"/>
          </a:p>
          <a:p>
            <a:pPr>
              <a:buNone/>
            </a:pPr>
            <a:r>
              <a:rPr lang="en-GB" dirty="0"/>
              <a:t>Students often experience problems with essay writing </a:t>
            </a:r>
            <a:r>
              <a:rPr lang="en-GB" dirty="0">
                <a:solidFill>
                  <a:srgbClr val="FF0000"/>
                </a:solidFill>
              </a:rPr>
              <a:t>and </a:t>
            </a:r>
            <a:r>
              <a:rPr lang="en-GB" dirty="0"/>
              <a:t>may lose marks as a result.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Complex-compound sentence</a:t>
            </a:r>
          </a:p>
        </p:txBody>
      </p:sp>
      <p:sp>
        <p:nvSpPr>
          <p:cNvPr id="3" name="Content Placeholder 2"/>
          <p:cNvSpPr>
            <a:spLocks noGrp="1"/>
          </p:cNvSpPr>
          <p:nvPr>
            <p:ph idx="1"/>
          </p:nvPr>
        </p:nvSpPr>
        <p:spPr/>
        <p:txBody>
          <a:bodyPr/>
          <a:lstStyle/>
          <a:p>
            <a:pPr>
              <a:buNone/>
            </a:pPr>
            <a:r>
              <a:rPr lang="en-GB" dirty="0"/>
              <a:t>Now join these two sentences together to form a complex-compound sentence.</a:t>
            </a:r>
          </a:p>
          <a:p>
            <a:pPr>
              <a:buNone/>
            </a:pPr>
            <a:endParaRPr lang="en-GB" sz="1400" dirty="0"/>
          </a:p>
          <a:p>
            <a:pPr>
              <a:buNone/>
            </a:pPr>
            <a:r>
              <a:rPr lang="en-GB" dirty="0"/>
              <a:t>1 Students often experience problems with essay writing and may lose marks as a result.</a:t>
            </a:r>
          </a:p>
          <a:p>
            <a:pPr>
              <a:buNone/>
            </a:pPr>
            <a:r>
              <a:rPr lang="en-GB" dirty="0"/>
              <a:t>2 Students may experience problems with essay writing due to a lack of experience.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Sample answer</a:t>
            </a:r>
          </a:p>
        </p:txBody>
      </p:sp>
      <p:sp>
        <p:nvSpPr>
          <p:cNvPr id="3" name="Content Placeholder 2"/>
          <p:cNvSpPr>
            <a:spLocks noGrp="1"/>
          </p:cNvSpPr>
          <p:nvPr>
            <p:ph idx="1"/>
          </p:nvPr>
        </p:nvSpPr>
        <p:spPr/>
        <p:txBody>
          <a:bodyPr/>
          <a:lstStyle/>
          <a:p>
            <a:pPr>
              <a:buNone/>
            </a:pPr>
            <a:endParaRPr lang="en-GB" dirty="0"/>
          </a:p>
          <a:p>
            <a:pPr>
              <a:buNone/>
            </a:pPr>
            <a:r>
              <a:rPr lang="en-GB" dirty="0"/>
              <a:t>Students often experience problems with essay writing, </a:t>
            </a:r>
            <a:r>
              <a:rPr lang="en-GB" dirty="0">
                <a:solidFill>
                  <a:srgbClr val="FF0000"/>
                </a:solidFill>
              </a:rPr>
              <a:t>which</a:t>
            </a:r>
            <a:r>
              <a:rPr lang="en-GB" dirty="0"/>
              <a:t> could be due to a lack of experience, and may lose marks as a result.</a:t>
            </a:r>
          </a:p>
          <a:p>
            <a:pPr>
              <a:buNone/>
            </a:pPr>
            <a:endParaRPr lang="en-GB" dirty="0"/>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4871</TotalTime>
  <Words>891</Words>
  <Application>Microsoft Office PowerPoint</Application>
  <PresentationFormat>On-screen Show (4:3)</PresentationFormat>
  <Paragraphs>118</Paragraphs>
  <Slides>21</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21</vt:i4>
      </vt:variant>
    </vt:vector>
  </HeadingPairs>
  <TitlesOfParts>
    <vt:vector size="27" baseType="lpstr">
      <vt:lpstr>Arial</vt:lpstr>
      <vt:lpstr>Calibri</vt:lpstr>
      <vt:lpstr>Myriad Pro</vt:lpstr>
      <vt:lpstr>1_20140311PresentationUWTSDTemplate</vt:lpstr>
      <vt:lpstr>20140311PresentationUWTSDTemplate</vt:lpstr>
      <vt:lpstr>2_20140311PresentationUWTSDTemplate</vt:lpstr>
      <vt:lpstr>PowerPoint Presentation</vt:lpstr>
      <vt:lpstr>What is a sentence?</vt:lpstr>
      <vt:lpstr>Simple sentence - examples</vt:lpstr>
      <vt:lpstr>Four sentence types</vt:lpstr>
      <vt:lpstr>Four sentence types</vt:lpstr>
      <vt:lpstr>Four sentence problems</vt:lpstr>
      <vt:lpstr>Text</vt:lpstr>
      <vt:lpstr>Answers 1</vt:lpstr>
      <vt:lpstr>Answers 2</vt:lpstr>
      <vt:lpstr>Simple sentence example</vt:lpstr>
      <vt:lpstr>Compound sentence example</vt:lpstr>
      <vt:lpstr>Complex sentence example</vt:lpstr>
      <vt:lpstr>Complex-compound example</vt:lpstr>
      <vt:lpstr>Short sentence example</vt:lpstr>
      <vt:lpstr>Overlong sentence example</vt:lpstr>
      <vt:lpstr>Run-on sentence example</vt:lpstr>
      <vt:lpstr>Sentence fragment example</vt:lpstr>
      <vt:lpstr>Compound sentence</vt:lpstr>
      <vt:lpstr>Sample answer</vt:lpstr>
      <vt:lpstr>Complex-compound sentence</vt:lpstr>
      <vt:lpstr>Sample answer</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Sylvia</cp:lastModifiedBy>
  <cp:revision>352</cp:revision>
  <dcterms:created xsi:type="dcterms:W3CDTF">2012-10-20T16:04:33Z</dcterms:created>
  <dcterms:modified xsi:type="dcterms:W3CDTF">2021-02-23T12:26:58Z</dcterms:modified>
</cp:coreProperties>
</file>