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3" r:id="rId3"/>
    <p:sldId id="264" r:id="rId4"/>
    <p:sldId id="265" r:id="rId5"/>
    <p:sldId id="266" r:id="rId6"/>
    <p:sldId id="267" r:id="rId7"/>
    <p:sldId id="26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1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9D14D1-C240-46B8-B7A6-1F1FE653871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55A25C-7642-46A9-BFF4-4EBF3476A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26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DD5DE2-76AA-4BEF-948F-AE9D7A1EDE8D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1126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4788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541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518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664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94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322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757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261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396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590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76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87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95585-6975-4FFF-B501-850D1D453D54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8D8F5-36CC-4EF3-85F7-1A0676B37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480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ftr" sz="quarter" idx="4294967295"/>
          </p:nvPr>
        </p:nvSpPr>
        <p:spPr>
          <a:xfrm>
            <a:off x="4648200" y="6245225"/>
            <a:ext cx="2895600" cy="476250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8077200" y="6245225"/>
            <a:ext cx="2133600" cy="476250"/>
          </a:xfrm>
          <a:prstGeom prst="rect">
            <a:avLst/>
          </a:prstGeom>
        </p:spPr>
        <p:txBody>
          <a:bodyPr/>
          <a:lstStyle/>
          <a:p>
            <a:fld id="{53403EFB-8CFA-4822-BE1B-0706BF1D2E82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11161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TEFL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Session 9(A): LEXIS </a:t>
            </a:r>
          </a:p>
        </p:txBody>
      </p:sp>
    </p:spTree>
    <p:extLst>
      <p:ext uri="{BB962C8B-B14F-4D97-AF65-F5344CB8AC3E}">
        <p14:creationId xmlns:p14="http://schemas.microsoft.com/office/powerpoint/2010/main" val="234215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65B6-A18C-4D45-946B-D2D1AF6624D0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How do we choose vocabulary to teach our students ?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altLang="en-US"/>
              <a:t>Frequency of use</a:t>
            </a:r>
          </a:p>
          <a:p>
            <a:pPr lvl="1"/>
            <a:r>
              <a:rPr lang="en-GB" altLang="en-US"/>
              <a:t>Active vocabulary</a:t>
            </a:r>
          </a:p>
          <a:p>
            <a:pPr lvl="1"/>
            <a:r>
              <a:rPr lang="en-GB" altLang="en-US"/>
              <a:t>Passive vocabulary</a:t>
            </a:r>
          </a:p>
          <a:p>
            <a:r>
              <a:rPr lang="en-GB" altLang="en-US"/>
              <a:t>Cultural usefulness</a:t>
            </a:r>
          </a:p>
          <a:p>
            <a:r>
              <a:rPr lang="en-GB" altLang="en-US"/>
              <a:t>Course-book req.</a:t>
            </a:r>
          </a:p>
          <a:p>
            <a:r>
              <a:rPr lang="en-GB" altLang="en-US"/>
              <a:t>Syllabus requirements</a:t>
            </a:r>
          </a:p>
          <a:p>
            <a:r>
              <a:rPr lang="en-GB" altLang="en-US"/>
              <a:t>Classroom expediency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1366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altLang="en-US"/>
              <a:t>ESP needs</a:t>
            </a:r>
          </a:p>
          <a:p>
            <a:r>
              <a:rPr lang="en-GB" altLang="en-US"/>
              <a:t>Need vs. Level</a:t>
            </a:r>
          </a:p>
          <a:p>
            <a:r>
              <a:rPr lang="en-GB" altLang="en-US"/>
              <a:t>Range</a:t>
            </a:r>
          </a:p>
          <a:p>
            <a:r>
              <a:rPr lang="en-GB" altLang="en-US"/>
              <a:t>Polysemy</a:t>
            </a:r>
          </a:p>
          <a:p>
            <a:r>
              <a:rPr lang="en-GB" altLang="en-US"/>
              <a:t>Sense relations</a:t>
            </a:r>
          </a:p>
          <a:p>
            <a:pPr lvl="1"/>
            <a:r>
              <a:rPr lang="en-GB" altLang="en-US"/>
              <a:t>Homonyms</a:t>
            </a:r>
          </a:p>
          <a:p>
            <a:pPr lvl="1"/>
            <a:r>
              <a:rPr lang="en-GB" altLang="en-US"/>
              <a:t>Synonyms</a:t>
            </a:r>
          </a:p>
          <a:p>
            <a:pPr lvl="1"/>
            <a:r>
              <a:rPr lang="en-GB" altLang="en-US"/>
              <a:t>Antonyms</a:t>
            </a:r>
          </a:p>
        </p:txBody>
      </p:sp>
    </p:spTree>
    <p:extLst>
      <p:ext uri="{BB962C8B-B14F-4D97-AF65-F5344CB8AC3E}">
        <p14:creationId xmlns:p14="http://schemas.microsoft.com/office/powerpoint/2010/main" val="398344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4C36-9DE0-4816-BE33-D0E47EAF6A41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92101"/>
            <a:ext cx="8229600" cy="904875"/>
          </a:xfrm>
        </p:spPr>
        <p:txBody>
          <a:bodyPr/>
          <a:lstStyle/>
          <a:p>
            <a:r>
              <a:rPr lang="en-GB" altLang="en-US"/>
              <a:t>  Passive vs. Active Vocabulary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484314"/>
            <a:ext cx="8229600" cy="4535487"/>
          </a:xfrm>
        </p:spPr>
        <p:txBody>
          <a:bodyPr/>
          <a:lstStyle/>
          <a:p>
            <a:r>
              <a:rPr lang="en-GB" altLang="en-US"/>
              <a:t>Your </a:t>
            </a:r>
            <a:r>
              <a:rPr lang="en-GB" altLang="en-US">
                <a:solidFill>
                  <a:schemeClr val="hlink"/>
                </a:solidFill>
              </a:rPr>
              <a:t>active</a:t>
            </a:r>
            <a:r>
              <a:rPr lang="en-GB" altLang="en-US"/>
              <a:t> vocabulary refers to the words that students need to understand and also use themselves </a:t>
            </a:r>
          </a:p>
          <a:p>
            <a:endParaRPr lang="en-GB" altLang="en-US"/>
          </a:p>
          <a:p>
            <a:r>
              <a:rPr lang="en-GB" altLang="en-US"/>
              <a:t>Your </a:t>
            </a:r>
            <a:r>
              <a:rPr lang="en-GB" altLang="en-US">
                <a:solidFill>
                  <a:schemeClr val="hlink"/>
                </a:solidFill>
              </a:rPr>
              <a:t>passive</a:t>
            </a:r>
            <a:r>
              <a:rPr lang="en-GB" altLang="en-US"/>
              <a:t> vocabulary refers to the words that students need to understand, e.g. when reading a text,  but will not need to use themselves </a:t>
            </a:r>
          </a:p>
          <a:p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7673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B0D1-A619-4F83-8718-092C1F6F7CAA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Glossary of lexical terms (1)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4000"/>
              <a:t>Receptive vocabulary</a:t>
            </a:r>
          </a:p>
          <a:p>
            <a:pPr>
              <a:lnSpc>
                <a:spcPct val="90000"/>
              </a:lnSpc>
            </a:pPr>
            <a:r>
              <a:rPr lang="en-GB" altLang="en-US" sz="4000"/>
              <a:t>Productive vocabulary</a:t>
            </a:r>
          </a:p>
          <a:p>
            <a:pPr>
              <a:lnSpc>
                <a:spcPct val="90000"/>
              </a:lnSpc>
            </a:pPr>
            <a:r>
              <a:rPr lang="en-GB" altLang="en-US" sz="4000"/>
              <a:t>Collocation</a:t>
            </a:r>
          </a:p>
          <a:p>
            <a:pPr>
              <a:lnSpc>
                <a:spcPct val="90000"/>
              </a:lnSpc>
            </a:pPr>
            <a:r>
              <a:rPr lang="en-GB" altLang="en-US" sz="4000"/>
              <a:t>Denotation</a:t>
            </a:r>
          </a:p>
          <a:p>
            <a:pPr>
              <a:lnSpc>
                <a:spcPct val="90000"/>
              </a:lnSpc>
            </a:pPr>
            <a:r>
              <a:rPr lang="en-GB" altLang="en-US" sz="4000"/>
              <a:t>Connotation</a:t>
            </a:r>
          </a:p>
          <a:p>
            <a:pPr>
              <a:lnSpc>
                <a:spcPct val="90000"/>
              </a:lnSpc>
            </a:pPr>
            <a:r>
              <a:rPr lang="en-GB" altLang="en-US" sz="4000"/>
              <a:t>Sense relations</a:t>
            </a:r>
          </a:p>
          <a:p>
            <a:pPr>
              <a:lnSpc>
                <a:spcPct val="90000"/>
              </a:lnSpc>
            </a:pPr>
            <a:endParaRPr lang="en-GB" altLang="en-US" sz="4000"/>
          </a:p>
          <a:p>
            <a:pPr>
              <a:lnSpc>
                <a:spcPct val="90000"/>
              </a:lnSpc>
            </a:pPr>
            <a:endParaRPr lang="en-GB" altLang="en-US" sz="4000"/>
          </a:p>
        </p:txBody>
      </p:sp>
    </p:spTree>
    <p:extLst>
      <p:ext uri="{BB962C8B-B14F-4D97-AF65-F5344CB8AC3E}">
        <p14:creationId xmlns:p14="http://schemas.microsoft.com/office/powerpoint/2010/main" val="137367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028A2-A54F-46F7-B27E-88D2BB914283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Glossary of lexical terms (2)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3600"/>
              <a:t>Semantic field</a:t>
            </a:r>
          </a:p>
          <a:p>
            <a:r>
              <a:rPr lang="en-GB" altLang="en-US" sz="3600"/>
              <a:t>Lexical set</a:t>
            </a:r>
          </a:p>
          <a:p>
            <a:r>
              <a:rPr lang="en-GB" altLang="en-US" sz="3600"/>
              <a:t>Reduplicatives</a:t>
            </a:r>
          </a:p>
          <a:p>
            <a:r>
              <a:rPr lang="en-GB" altLang="en-US" sz="3600"/>
              <a:t>Blends</a:t>
            </a:r>
          </a:p>
          <a:p>
            <a:r>
              <a:rPr lang="en-GB" altLang="en-US" sz="3600"/>
              <a:t>Acronyms</a:t>
            </a:r>
          </a:p>
          <a:p>
            <a:r>
              <a:rPr lang="en-GB" altLang="en-US" sz="3600"/>
              <a:t>Componential analysis</a:t>
            </a:r>
          </a:p>
        </p:txBody>
      </p:sp>
    </p:spTree>
    <p:extLst>
      <p:ext uri="{BB962C8B-B14F-4D97-AF65-F5344CB8AC3E}">
        <p14:creationId xmlns:p14="http://schemas.microsoft.com/office/powerpoint/2010/main" val="155235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48C3E-E329-4852-835B-1D9ECBD5C2E3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	Problems for students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Roots</a:t>
            </a:r>
          </a:p>
          <a:p>
            <a:r>
              <a:rPr lang="en-GB" altLang="en-US"/>
              <a:t>Affixation</a:t>
            </a:r>
          </a:p>
          <a:p>
            <a:pPr lvl="1"/>
            <a:r>
              <a:rPr lang="en-GB" altLang="en-US"/>
              <a:t>prefixes</a:t>
            </a:r>
          </a:p>
          <a:p>
            <a:pPr lvl="1"/>
            <a:r>
              <a:rPr lang="en-GB" altLang="en-US"/>
              <a:t>infixes</a:t>
            </a:r>
          </a:p>
          <a:p>
            <a:pPr lvl="1"/>
            <a:r>
              <a:rPr lang="en-GB" altLang="en-US"/>
              <a:t>Suffixes</a:t>
            </a:r>
          </a:p>
          <a:p>
            <a:r>
              <a:rPr lang="en-GB" altLang="en-US" sz="3000"/>
              <a:t>Idiomatic vs. denotational (litteral) meaning</a:t>
            </a:r>
          </a:p>
        </p:txBody>
      </p:sp>
    </p:spTree>
    <p:extLst>
      <p:ext uri="{BB962C8B-B14F-4D97-AF65-F5344CB8AC3E}">
        <p14:creationId xmlns:p14="http://schemas.microsoft.com/office/powerpoint/2010/main" val="227294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268AC-083C-4C6D-93C9-6701E6E6E594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	Word Formation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altLang="en-US"/>
              <a:t>Affixation</a:t>
            </a:r>
          </a:p>
          <a:p>
            <a:pPr lvl="1"/>
            <a:r>
              <a:rPr lang="en-GB" altLang="en-US"/>
              <a:t>Prefix + base</a:t>
            </a:r>
          </a:p>
          <a:p>
            <a:pPr lvl="1"/>
            <a:r>
              <a:rPr lang="en-GB" altLang="en-US"/>
              <a:t>Base + suffix</a:t>
            </a:r>
          </a:p>
          <a:p>
            <a:r>
              <a:rPr lang="en-GB" altLang="en-US"/>
              <a:t>Conversion</a:t>
            </a:r>
          </a:p>
          <a:p>
            <a:pPr lvl="1"/>
            <a:r>
              <a:rPr lang="en-GB" altLang="en-US"/>
              <a:t>N to V</a:t>
            </a:r>
          </a:p>
          <a:p>
            <a:pPr lvl="1"/>
            <a:r>
              <a:rPr lang="en-GB" altLang="en-US"/>
              <a:t>V to N</a:t>
            </a:r>
          </a:p>
          <a:p>
            <a:pPr lvl="1"/>
            <a:r>
              <a:rPr lang="en-GB" altLang="en-US"/>
              <a:t>A to N</a:t>
            </a:r>
          </a:p>
          <a:p>
            <a:pPr lvl="1"/>
            <a:r>
              <a:rPr lang="en-GB" altLang="en-US"/>
              <a:t>A to V</a:t>
            </a:r>
          </a:p>
          <a:p>
            <a:endParaRPr lang="en-GB" altLang="en-US"/>
          </a:p>
        </p:txBody>
      </p:sp>
      <p:sp>
        <p:nvSpPr>
          <p:cNvPr id="11878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altLang="en-US"/>
              <a:t>Compounding</a:t>
            </a:r>
          </a:p>
          <a:p>
            <a:pPr lvl="1"/>
            <a:r>
              <a:rPr lang="en-GB" altLang="en-US"/>
              <a:t>N compounds</a:t>
            </a:r>
          </a:p>
          <a:p>
            <a:pPr lvl="2"/>
            <a:r>
              <a:rPr lang="en-GB" altLang="en-US"/>
              <a:t>Earthquake</a:t>
            </a:r>
          </a:p>
          <a:p>
            <a:pPr lvl="2"/>
            <a:r>
              <a:rPr lang="en-GB" altLang="en-US"/>
              <a:t>Train station</a:t>
            </a:r>
          </a:p>
          <a:p>
            <a:pPr lvl="1"/>
            <a:r>
              <a:rPr lang="en-GB" altLang="en-US"/>
              <a:t>V compounds</a:t>
            </a:r>
          </a:p>
          <a:p>
            <a:pPr lvl="2"/>
            <a:r>
              <a:rPr lang="en-GB" altLang="en-US"/>
              <a:t>Sleepwalk</a:t>
            </a:r>
          </a:p>
          <a:p>
            <a:pPr lvl="2"/>
            <a:r>
              <a:rPr lang="en-GB" altLang="en-US"/>
              <a:t>xxx</a:t>
            </a:r>
          </a:p>
          <a:p>
            <a:pPr lvl="1"/>
            <a:r>
              <a:rPr lang="en-GB" altLang="en-US"/>
              <a:t>A compounds</a:t>
            </a:r>
          </a:p>
          <a:p>
            <a:pPr lvl="2"/>
            <a:r>
              <a:rPr lang="en-GB" altLang="en-US"/>
              <a:t>Homesick</a:t>
            </a:r>
          </a:p>
          <a:p>
            <a:pPr lvl="2"/>
            <a:r>
              <a:rPr lang="en-GB" altLang="en-US"/>
              <a:t>xxx</a:t>
            </a:r>
          </a:p>
        </p:txBody>
      </p:sp>
    </p:spTree>
    <p:extLst>
      <p:ext uri="{BB962C8B-B14F-4D97-AF65-F5344CB8AC3E}">
        <p14:creationId xmlns:p14="http://schemas.microsoft.com/office/powerpoint/2010/main" val="392237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238</Words>
  <Application>Microsoft Office PowerPoint</Application>
  <PresentationFormat>Widescreen</PresentationFormat>
  <Paragraphs>77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Introduction to TEFL</vt:lpstr>
      <vt:lpstr>How do we choose vocabulary to teach our students ?</vt:lpstr>
      <vt:lpstr>  Passive vs. Active Vocabulary</vt:lpstr>
      <vt:lpstr>Glossary of lexical terms (1)</vt:lpstr>
      <vt:lpstr>Glossary of lexical terms (2)</vt:lpstr>
      <vt:lpstr> Problems for students</vt:lpstr>
      <vt:lpstr> Word 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TEFL</dc:title>
  <dc:creator>David Charles Williams (International Centre)</dc:creator>
  <cp:lastModifiedBy>David Charles Williams (International Centre)</cp:lastModifiedBy>
  <cp:revision>3</cp:revision>
  <dcterms:created xsi:type="dcterms:W3CDTF">2017-01-19T12:10:30Z</dcterms:created>
  <dcterms:modified xsi:type="dcterms:W3CDTF">2017-01-19T12:12:26Z</dcterms:modified>
</cp:coreProperties>
</file>