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handoutMasterIdLst>
    <p:handoutMasterId r:id="rId24"/>
  </p:handoutMasterIdLst>
  <p:sldIdLst>
    <p:sldId id="256" r:id="rId2"/>
    <p:sldId id="269" r:id="rId3"/>
    <p:sldId id="268" r:id="rId4"/>
    <p:sldId id="275" r:id="rId5"/>
    <p:sldId id="277" r:id="rId6"/>
    <p:sldId id="257" r:id="rId7"/>
    <p:sldId id="278" r:id="rId8"/>
    <p:sldId id="276" r:id="rId9"/>
    <p:sldId id="279" r:id="rId10"/>
    <p:sldId id="270" r:id="rId11"/>
    <p:sldId id="280" r:id="rId12"/>
    <p:sldId id="258" r:id="rId13"/>
    <p:sldId id="259" r:id="rId14"/>
    <p:sldId id="273" r:id="rId15"/>
    <p:sldId id="271" r:id="rId16"/>
    <p:sldId id="260" r:id="rId17"/>
    <p:sldId id="274" r:id="rId18"/>
    <p:sldId id="262" r:id="rId19"/>
    <p:sldId id="263" r:id="rId20"/>
    <p:sldId id="281" r:id="rId21"/>
    <p:sldId id="272" r:id="rId22"/>
  </p:sldIdLst>
  <p:sldSz cx="12192000" cy="6858000"/>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B3E077-F42D-0A4F-A1D2-AF6C85E454B6}" v="12" dt="2021-09-09T12:59:42.439"/>
    <p1510:client id="{8170E070-A3D6-4BDA-B2E4-6681078BDB57}" v="8" dt="2020-10-23T09:48:48.4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61" autoAdjust="0"/>
    <p:restoredTop sz="78281" autoAdjust="0"/>
  </p:normalViewPr>
  <p:slideViewPr>
    <p:cSldViewPr snapToGrid="0">
      <p:cViewPr varScale="1">
        <p:scale>
          <a:sx n="61" d="100"/>
          <a:sy n="61" d="100"/>
        </p:scale>
        <p:origin x="1219"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53" tIns="48327" rIns="96653" bIns="48327" rtlCol="0"/>
          <a:lstStyle>
            <a:lvl1pPr algn="l">
              <a:defRPr sz="1200"/>
            </a:lvl1pPr>
          </a:lstStyle>
          <a:p>
            <a:endParaRPr lang="en-GB"/>
          </a:p>
        </p:txBody>
      </p:sp>
      <p:sp>
        <p:nvSpPr>
          <p:cNvPr id="3" name="Date Placeholder 2"/>
          <p:cNvSpPr>
            <a:spLocks noGrp="1"/>
          </p:cNvSpPr>
          <p:nvPr>
            <p:ph type="dt" sz="quarter" idx="1"/>
          </p:nvPr>
        </p:nvSpPr>
        <p:spPr>
          <a:xfrm>
            <a:off x="3901698" y="0"/>
            <a:ext cx="2984871" cy="502755"/>
          </a:xfrm>
          <a:prstGeom prst="rect">
            <a:avLst/>
          </a:prstGeom>
        </p:spPr>
        <p:txBody>
          <a:bodyPr vert="horz" lIns="96653" tIns="48327" rIns="96653" bIns="48327" rtlCol="0"/>
          <a:lstStyle>
            <a:lvl1pPr algn="r">
              <a:defRPr sz="1200"/>
            </a:lvl1pPr>
          </a:lstStyle>
          <a:p>
            <a:fld id="{D4D5A8A5-F2F8-4813-9107-4044FC8B69A5}" type="datetimeFigureOut">
              <a:rPr lang="en-GB" smtClean="0"/>
              <a:t>14/06/2026</a:t>
            </a:fld>
            <a:endParaRPr lang="en-GB"/>
          </a:p>
        </p:txBody>
      </p:sp>
      <p:sp>
        <p:nvSpPr>
          <p:cNvPr id="4" name="Footer Placeholder 3"/>
          <p:cNvSpPr>
            <a:spLocks noGrp="1"/>
          </p:cNvSpPr>
          <p:nvPr>
            <p:ph type="ftr" sz="quarter" idx="2"/>
          </p:nvPr>
        </p:nvSpPr>
        <p:spPr>
          <a:xfrm>
            <a:off x="0" y="9517547"/>
            <a:ext cx="2984871" cy="502754"/>
          </a:xfrm>
          <a:prstGeom prst="rect">
            <a:avLst/>
          </a:prstGeom>
        </p:spPr>
        <p:txBody>
          <a:bodyPr vert="horz" lIns="96653" tIns="48327" rIns="96653" bIns="48327" rtlCol="0" anchor="b"/>
          <a:lstStyle>
            <a:lvl1pPr algn="l">
              <a:defRPr sz="1200"/>
            </a:lvl1pPr>
          </a:lstStyle>
          <a:p>
            <a:endParaRPr lang="en-GB"/>
          </a:p>
        </p:txBody>
      </p:sp>
      <p:sp>
        <p:nvSpPr>
          <p:cNvPr id="5" name="Slide Number Placeholder 4"/>
          <p:cNvSpPr>
            <a:spLocks noGrp="1"/>
          </p:cNvSpPr>
          <p:nvPr>
            <p:ph type="sldNum" sz="quarter" idx="3"/>
          </p:nvPr>
        </p:nvSpPr>
        <p:spPr>
          <a:xfrm>
            <a:off x="3901698" y="9517547"/>
            <a:ext cx="2984871" cy="502754"/>
          </a:xfrm>
          <a:prstGeom prst="rect">
            <a:avLst/>
          </a:prstGeom>
        </p:spPr>
        <p:txBody>
          <a:bodyPr vert="horz" lIns="96653" tIns="48327" rIns="96653" bIns="48327" rtlCol="0" anchor="b"/>
          <a:lstStyle>
            <a:lvl1pPr algn="r">
              <a:defRPr sz="1200"/>
            </a:lvl1pPr>
          </a:lstStyle>
          <a:p>
            <a:fld id="{E80093CC-88CB-4606-9E28-53EACB1021FA}" type="slidenum">
              <a:rPr lang="en-GB" smtClean="0"/>
              <a:t>‹#›</a:t>
            </a:fld>
            <a:endParaRPr lang="en-GB"/>
          </a:p>
        </p:txBody>
      </p:sp>
    </p:spTree>
    <p:extLst>
      <p:ext uri="{BB962C8B-B14F-4D97-AF65-F5344CB8AC3E}">
        <p14:creationId xmlns:p14="http://schemas.microsoft.com/office/powerpoint/2010/main" val="24223397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495" cy="503068"/>
          </a:xfrm>
          <a:prstGeom prst="rect">
            <a:avLst/>
          </a:prstGeom>
        </p:spPr>
        <p:txBody>
          <a:bodyPr vert="horz" lIns="94851" tIns="47425" rIns="94851" bIns="47425" rtlCol="0"/>
          <a:lstStyle>
            <a:lvl1pPr algn="l">
              <a:defRPr sz="1200"/>
            </a:lvl1pPr>
          </a:lstStyle>
          <a:p>
            <a:endParaRPr lang="en-GB"/>
          </a:p>
        </p:txBody>
      </p:sp>
      <p:sp>
        <p:nvSpPr>
          <p:cNvPr id="3" name="Date Placeholder 2"/>
          <p:cNvSpPr>
            <a:spLocks noGrp="1"/>
          </p:cNvSpPr>
          <p:nvPr>
            <p:ph type="dt" idx="1"/>
          </p:nvPr>
        </p:nvSpPr>
        <p:spPr>
          <a:xfrm>
            <a:off x="3901110" y="1"/>
            <a:ext cx="2985495" cy="503068"/>
          </a:xfrm>
          <a:prstGeom prst="rect">
            <a:avLst/>
          </a:prstGeom>
        </p:spPr>
        <p:txBody>
          <a:bodyPr vert="horz" lIns="94851" tIns="47425" rIns="94851" bIns="47425" rtlCol="0"/>
          <a:lstStyle>
            <a:lvl1pPr algn="r">
              <a:defRPr sz="1200"/>
            </a:lvl1pPr>
          </a:lstStyle>
          <a:p>
            <a:fld id="{9CCC1289-5A2F-4304-AED0-E9A340FED6FE}" type="datetimeFigureOut">
              <a:rPr lang="en-GB" smtClean="0"/>
              <a:t>14/06/2026</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4851" tIns="47425" rIns="94851" bIns="47425" rtlCol="0" anchor="ctr"/>
          <a:lstStyle/>
          <a:p>
            <a:endParaRPr lang="en-GB"/>
          </a:p>
        </p:txBody>
      </p:sp>
      <p:sp>
        <p:nvSpPr>
          <p:cNvPr id="5" name="Notes Placeholder 4"/>
          <p:cNvSpPr>
            <a:spLocks noGrp="1"/>
          </p:cNvSpPr>
          <p:nvPr>
            <p:ph type="body" sz="quarter" idx="3"/>
          </p:nvPr>
        </p:nvSpPr>
        <p:spPr>
          <a:xfrm>
            <a:off x="689441" y="4821928"/>
            <a:ext cx="5509283" cy="3945835"/>
          </a:xfrm>
          <a:prstGeom prst="rect">
            <a:avLst/>
          </a:prstGeom>
        </p:spPr>
        <p:txBody>
          <a:bodyPr vert="horz" lIns="94851" tIns="47425" rIns="94851" bIns="4742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233"/>
            <a:ext cx="2985495" cy="503068"/>
          </a:xfrm>
          <a:prstGeom prst="rect">
            <a:avLst/>
          </a:prstGeom>
        </p:spPr>
        <p:txBody>
          <a:bodyPr vert="horz" lIns="94851" tIns="47425" rIns="94851" bIns="47425" rtlCol="0" anchor="b"/>
          <a:lstStyle>
            <a:lvl1pPr algn="l">
              <a:defRPr sz="1200"/>
            </a:lvl1pPr>
          </a:lstStyle>
          <a:p>
            <a:endParaRPr lang="en-GB"/>
          </a:p>
        </p:txBody>
      </p:sp>
      <p:sp>
        <p:nvSpPr>
          <p:cNvPr id="7" name="Slide Number Placeholder 6"/>
          <p:cNvSpPr>
            <a:spLocks noGrp="1"/>
          </p:cNvSpPr>
          <p:nvPr>
            <p:ph type="sldNum" sz="quarter" idx="5"/>
          </p:nvPr>
        </p:nvSpPr>
        <p:spPr>
          <a:xfrm>
            <a:off x="3901110" y="9517233"/>
            <a:ext cx="2985495" cy="503068"/>
          </a:xfrm>
          <a:prstGeom prst="rect">
            <a:avLst/>
          </a:prstGeom>
        </p:spPr>
        <p:txBody>
          <a:bodyPr vert="horz" lIns="94851" tIns="47425" rIns="94851" bIns="47425" rtlCol="0" anchor="b"/>
          <a:lstStyle>
            <a:lvl1pPr algn="r">
              <a:defRPr sz="1200"/>
            </a:lvl1pPr>
          </a:lstStyle>
          <a:p>
            <a:fld id="{ECE0501D-97DC-4BC1-809C-0FA2364BED4F}" type="slidenum">
              <a:rPr lang="en-GB" smtClean="0"/>
              <a:t>‹#›</a:t>
            </a:fld>
            <a:endParaRPr lang="en-GB"/>
          </a:p>
        </p:txBody>
      </p:sp>
    </p:spTree>
    <p:extLst>
      <p:ext uri="{BB962C8B-B14F-4D97-AF65-F5344CB8AC3E}">
        <p14:creationId xmlns:p14="http://schemas.microsoft.com/office/powerpoint/2010/main" val="4122177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3</a:t>
            </a:fld>
            <a:endParaRPr lang="en-GB"/>
          </a:p>
        </p:txBody>
      </p:sp>
    </p:spTree>
    <p:extLst>
      <p:ext uri="{BB962C8B-B14F-4D97-AF65-F5344CB8AC3E}">
        <p14:creationId xmlns:p14="http://schemas.microsoft.com/office/powerpoint/2010/main" val="3880189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4</a:t>
            </a:fld>
            <a:endParaRPr lang="en-GB"/>
          </a:p>
        </p:txBody>
      </p:sp>
    </p:spTree>
    <p:extLst>
      <p:ext uri="{BB962C8B-B14F-4D97-AF65-F5344CB8AC3E}">
        <p14:creationId xmlns:p14="http://schemas.microsoft.com/office/powerpoint/2010/main" val="3451776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defTabSz="948507">
              <a:lnSpc>
                <a:spcPct val="150000"/>
              </a:lnSpc>
              <a:defRPr/>
            </a:pP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5</a:t>
            </a:fld>
            <a:endParaRPr lang="en-GB"/>
          </a:p>
        </p:txBody>
      </p:sp>
    </p:spTree>
    <p:extLst>
      <p:ext uri="{BB962C8B-B14F-4D97-AF65-F5344CB8AC3E}">
        <p14:creationId xmlns:p14="http://schemas.microsoft.com/office/powerpoint/2010/main" val="4237003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6</a:t>
            </a:fld>
            <a:endParaRPr lang="en-GB"/>
          </a:p>
        </p:txBody>
      </p:sp>
    </p:spTree>
    <p:extLst>
      <p:ext uri="{BB962C8B-B14F-4D97-AF65-F5344CB8AC3E}">
        <p14:creationId xmlns:p14="http://schemas.microsoft.com/office/powerpoint/2010/main" val="801410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7</a:t>
            </a:fld>
            <a:endParaRPr lang="en-GB"/>
          </a:p>
        </p:txBody>
      </p:sp>
    </p:spTree>
    <p:extLst>
      <p:ext uri="{BB962C8B-B14F-4D97-AF65-F5344CB8AC3E}">
        <p14:creationId xmlns:p14="http://schemas.microsoft.com/office/powerpoint/2010/main" val="3518431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8</a:t>
            </a:fld>
            <a:endParaRPr lang="en-GB"/>
          </a:p>
        </p:txBody>
      </p:sp>
    </p:spTree>
    <p:extLst>
      <p:ext uri="{BB962C8B-B14F-4D97-AF65-F5344CB8AC3E}">
        <p14:creationId xmlns:p14="http://schemas.microsoft.com/office/powerpoint/2010/main" val="979359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9</a:t>
            </a:fld>
            <a:endParaRPr lang="en-GB"/>
          </a:p>
        </p:txBody>
      </p:sp>
    </p:spTree>
    <p:extLst>
      <p:ext uri="{BB962C8B-B14F-4D97-AF65-F5344CB8AC3E}">
        <p14:creationId xmlns:p14="http://schemas.microsoft.com/office/powerpoint/2010/main" val="981106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10</a:t>
            </a:fld>
            <a:endParaRPr lang="en-GB"/>
          </a:p>
        </p:txBody>
      </p:sp>
    </p:spTree>
    <p:extLst>
      <p:ext uri="{BB962C8B-B14F-4D97-AF65-F5344CB8AC3E}">
        <p14:creationId xmlns:p14="http://schemas.microsoft.com/office/powerpoint/2010/main" val="3854022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defTabSz="948507">
              <a:lnSpc>
                <a:spcPct val="150000"/>
              </a:lnSpc>
              <a:defRPr/>
            </a:pPr>
            <a:r>
              <a:rPr lang="en-GB" dirty="0">
                <a:latin typeface="Times New Roman" panose="02020603050405020304" pitchFamily="18" charset="0"/>
                <a:cs typeface="Times New Roman" panose="02020603050405020304" pitchFamily="18" charset="0"/>
              </a:rPr>
              <a:t>Decision Support systems are strategic information systems designed for top level management and professionals.</a:t>
            </a:r>
          </a:p>
          <a:p>
            <a:pPr algn="just">
              <a:lnSpc>
                <a:spcPct val="150000"/>
              </a:lnSpc>
            </a:pP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11</a:t>
            </a:fld>
            <a:endParaRPr lang="en-GB"/>
          </a:p>
        </p:txBody>
      </p:sp>
    </p:spTree>
    <p:extLst>
      <p:ext uri="{BB962C8B-B14F-4D97-AF65-F5344CB8AC3E}">
        <p14:creationId xmlns:p14="http://schemas.microsoft.com/office/powerpoint/2010/main" val="2635082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defTabSz="948507">
              <a:lnSpc>
                <a:spcPct val="150000"/>
              </a:lnSpc>
              <a:defRPr/>
            </a:pPr>
            <a:r>
              <a:rPr lang="en-GB" dirty="0">
                <a:latin typeface="Times New Roman" panose="02020603050405020304" pitchFamily="18" charset="0"/>
                <a:cs typeface="Times New Roman" panose="02020603050405020304" pitchFamily="18" charset="0"/>
              </a:rPr>
              <a:t>The primary function of TPS is that it manages the daily operations and processes by automating the tasks. The benefits by using TPS in the businesses are that it has high processing speed for the data as it uses automation for repetitive tasks and it reduces the manual errors that can occur. Further it maintains the accuracy of the business daily operations. The limitations includes that it fails in delivering analytical insights for creating strategic planning for improving business performance. Further, MIS is designed for middle level management to transform the TPS data into performance reports. Its benefit for business involves that it improves business operations performance tracking against target goals and provides resource allocation for operations. Limitations are that it’s a rigid reporting format that limits its usefulness for predicting uncertain scenarios. At last, DSS is an analytical system used by senior managers or professional for predictive analysis and solve complex problems. Its benefits are that it enhances the tactical agility for improving business performance and risk management. Limitations include the requirements of advanced skills and high dependency on underlying data.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12</a:t>
            </a:fld>
            <a:endParaRPr lang="en-GB"/>
          </a:p>
        </p:txBody>
      </p:sp>
    </p:spTree>
    <p:extLst>
      <p:ext uri="{BB962C8B-B14F-4D97-AF65-F5344CB8AC3E}">
        <p14:creationId xmlns:p14="http://schemas.microsoft.com/office/powerpoint/2010/main" val="2498735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177845" indent="-177845" algn="just">
              <a:lnSpc>
                <a:spcPct val="150000"/>
              </a:lnSpc>
              <a:buFont typeface="Arial" panose="020B0604020202020204" pitchFamily="34" charset="0"/>
              <a:buChar char="•"/>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13</a:t>
            </a:fld>
            <a:endParaRPr lang="en-GB"/>
          </a:p>
        </p:txBody>
      </p:sp>
    </p:spTree>
    <p:extLst>
      <p:ext uri="{BB962C8B-B14F-4D97-AF65-F5344CB8AC3E}">
        <p14:creationId xmlns:p14="http://schemas.microsoft.com/office/powerpoint/2010/main" val="3923042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14</a:t>
            </a:fld>
            <a:endParaRPr lang="en-GB"/>
          </a:p>
        </p:txBody>
      </p:sp>
    </p:spTree>
    <p:extLst>
      <p:ext uri="{BB962C8B-B14F-4D97-AF65-F5344CB8AC3E}">
        <p14:creationId xmlns:p14="http://schemas.microsoft.com/office/powerpoint/2010/main" val="13583309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177845" indent="-177845"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Systems can implement routine data protection impact assessments to ensure traditional demographic tilts can’t be copied in decision making.</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ECE0501D-97DC-4BC1-809C-0FA2364BED4F}" type="slidenum">
              <a:rPr lang="en-GB" smtClean="0"/>
              <a:t>15</a:t>
            </a:fld>
            <a:endParaRPr lang="en-GB"/>
          </a:p>
        </p:txBody>
      </p:sp>
    </p:spTree>
    <p:extLst>
      <p:ext uri="{BB962C8B-B14F-4D97-AF65-F5344CB8AC3E}">
        <p14:creationId xmlns:p14="http://schemas.microsoft.com/office/powerpoint/2010/main" val="40584406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16</a:t>
            </a:fld>
            <a:endParaRPr lang="en-GB"/>
          </a:p>
        </p:txBody>
      </p:sp>
    </p:spTree>
    <p:extLst>
      <p:ext uri="{BB962C8B-B14F-4D97-AF65-F5344CB8AC3E}">
        <p14:creationId xmlns:p14="http://schemas.microsoft.com/office/powerpoint/2010/main" val="11241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177845" indent="-177845" algn="just" defTabSz="948507">
              <a:lnSpc>
                <a:spcPct val="150000"/>
              </a:lnSpc>
              <a:buFont typeface="Arial" panose="020B0604020202020204" pitchFamily="34" charset="0"/>
              <a:buChar char="•"/>
              <a:defRPr/>
            </a:pPr>
            <a:r>
              <a:rPr lang="en-GB" dirty="0">
                <a:latin typeface="Times New Roman" panose="02020603050405020304" pitchFamily="18" charset="0"/>
                <a:cs typeface="Times New Roman" panose="02020603050405020304" pitchFamily="18" charset="0"/>
              </a:rPr>
              <a:t>The utilisation of these systems increases profitability and competitive advantage.</a:t>
            </a:r>
            <a:endParaRPr lang="en-IN" dirty="0">
              <a:latin typeface="Times New Roman" panose="02020603050405020304" pitchFamily="18" charset="0"/>
              <a:cs typeface="Times New Roman" panose="02020603050405020304" pitchFamily="18" charset="0"/>
            </a:endParaRPr>
          </a:p>
          <a:p>
            <a:pPr marL="177845" indent="-177845"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17</a:t>
            </a:fld>
            <a:endParaRPr lang="en-GB"/>
          </a:p>
        </p:txBody>
      </p:sp>
    </p:spTree>
    <p:extLst>
      <p:ext uri="{BB962C8B-B14F-4D97-AF65-F5344CB8AC3E}">
        <p14:creationId xmlns:p14="http://schemas.microsoft.com/office/powerpoint/2010/main" val="2945162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defTabSz="948507">
              <a:lnSpc>
                <a:spcPct val="150000"/>
              </a:lnSpc>
              <a:defRPr/>
            </a:pPr>
            <a:r>
              <a:rPr lang="en-GB" dirty="0">
                <a:latin typeface="Times New Roman" panose="02020603050405020304" pitchFamily="18" charset="0"/>
                <a:cs typeface="Times New Roman" panose="02020603050405020304" pitchFamily="18" charset="0"/>
              </a:rPr>
              <a:t>Further, the evaluation of data privacy, AI, and ethical risks covered in the presentation and mitigation strategies provided for these risks. At last with real world case studies example of Tesco and Sainsbury’s adaption of TPS for analysing challenges, solutions, and its impact on business.</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CE0501D-97DC-4BC1-809C-0FA2364BED4F}" type="slidenum">
              <a:rPr lang="en-GB" smtClean="0"/>
              <a:t>18</a:t>
            </a:fld>
            <a:endParaRPr lang="en-GB"/>
          </a:p>
        </p:txBody>
      </p:sp>
    </p:spTree>
    <p:extLst>
      <p:ext uri="{BB962C8B-B14F-4D97-AF65-F5344CB8AC3E}">
        <p14:creationId xmlns:p14="http://schemas.microsoft.com/office/powerpoint/2010/main" val="2970828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defTabSz="948507">
              <a:lnSpc>
                <a:spcPct val="150000"/>
              </a:lnSpc>
              <a:defRPr/>
            </a:pPr>
            <a:endParaRPr lang="en-US" dirty="0"/>
          </a:p>
        </p:txBody>
      </p:sp>
      <p:sp>
        <p:nvSpPr>
          <p:cNvPr id="4" name="Slide Number Placeholder 3"/>
          <p:cNvSpPr>
            <a:spLocks noGrp="1"/>
          </p:cNvSpPr>
          <p:nvPr>
            <p:ph type="sldNum" sz="quarter" idx="10"/>
          </p:nvPr>
        </p:nvSpPr>
        <p:spPr/>
        <p:txBody>
          <a:bodyPr/>
          <a:lstStyle/>
          <a:p>
            <a:fld id="{ECE0501D-97DC-4BC1-809C-0FA2364BED4F}" type="slidenum">
              <a:rPr lang="en-GB" smtClean="0"/>
              <a:t>19</a:t>
            </a:fld>
            <a:endParaRPr lang="en-GB"/>
          </a:p>
        </p:txBody>
      </p:sp>
    </p:spTree>
    <p:extLst>
      <p:ext uri="{BB962C8B-B14F-4D97-AF65-F5344CB8AC3E}">
        <p14:creationId xmlns:p14="http://schemas.microsoft.com/office/powerpoint/2010/main" val="1857043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6/14/2026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6/14/2026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6/14/2026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6/14/2026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6/14/2026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6/14/2026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6/14/2026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6/14/2026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6/14/2026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6/14/2026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6/14/2026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6/14/2026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6/14/2026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bin"/><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bin"/><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scienceget.org/index.php/pjbi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110779"/>
            <a:ext cx="10133730" cy="1813924"/>
          </a:xfrm>
        </p:spPr>
        <p:txBody>
          <a:bodyPr/>
          <a:lstStyle/>
          <a:p>
            <a:pPr algn="ctr">
              <a:lnSpc>
                <a:spcPct val="150000"/>
              </a:lnSpc>
            </a:pPr>
            <a:br>
              <a:rPr lang="en-GB" sz="6000" b="1" dirty="0">
                <a:latin typeface="Times New Roman" panose="02020603050405020304" pitchFamily="18" charset="0"/>
                <a:cs typeface="Times New Roman" panose="02020603050405020304" pitchFamily="18" charset="0"/>
              </a:rPr>
            </a:br>
            <a:br>
              <a:rPr lang="en-GB" sz="6000" b="1" dirty="0">
                <a:latin typeface="Times New Roman" panose="02020603050405020304" pitchFamily="18" charset="0"/>
                <a:cs typeface="Times New Roman" panose="02020603050405020304" pitchFamily="18" charset="0"/>
              </a:rPr>
            </a:br>
            <a:br>
              <a:rPr lang="en-GB" sz="6000" b="1" dirty="0">
                <a:latin typeface="Times New Roman" panose="02020603050405020304" pitchFamily="18" charset="0"/>
                <a:cs typeface="Times New Roman" panose="02020603050405020304" pitchFamily="18" charset="0"/>
              </a:rPr>
            </a:br>
            <a:br>
              <a:rPr lang="en-GB" sz="6000" b="1" dirty="0">
                <a:latin typeface="Times New Roman" panose="02020603050405020304" pitchFamily="18" charset="0"/>
                <a:cs typeface="Times New Roman" panose="02020603050405020304" pitchFamily="18" charset="0"/>
              </a:rPr>
            </a:br>
            <a:br>
              <a:rPr lang="en-GB" sz="6000" b="1" dirty="0">
                <a:latin typeface="Times New Roman" panose="02020603050405020304" pitchFamily="18" charset="0"/>
                <a:cs typeface="Times New Roman" panose="02020603050405020304" pitchFamily="18" charset="0"/>
              </a:rPr>
            </a:br>
            <a:br>
              <a:rPr lang="en-GB" sz="6000" b="1" dirty="0">
                <a:latin typeface="Times New Roman" panose="02020603050405020304" pitchFamily="18" charset="0"/>
                <a:cs typeface="Times New Roman" panose="02020603050405020304" pitchFamily="18" charset="0"/>
              </a:rPr>
            </a:br>
            <a:br>
              <a:rPr lang="en-GB" sz="6000" b="1" dirty="0">
                <a:latin typeface="Times New Roman" panose="02020603050405020304" pitchFamily="18" charset="0"/>
                <a:cs typeface="Times New Roman" panose="02020603050405020304" pitchFamily="18" charset="0"/>
              </a:rPr>
            </a:br>
            <a:br>
              <a:rPr lang="en-GB" sz="6000" b="1" dirty="0">
                <a:latin typeface="Times New Roman" panose="02020603050405020304" pitchFamily="18" charset="0"/>
                <a:cs typeface="Times New Roman" panose="02020603050405020304" pitchFamily="18" charset="0"/>
              </a:rPr>
            </a:br>
            <a:br>
              <a:rPr lang="en-IN" dirty="0"/>
            </a:br>
            <a:br>
              <a:rPr lang="en-US" dirty="0"/>
            </a:br>
            <a:r>
              <a:rPr lang="en-GB" sz="4000" b="1" dirty="0">
                <a:latin typeface="Times New Roman" panose="02020603050405020304" pitchFamily="18" charset="0"/>
                <a:cs typeface="Times New Roman" panose="02020603050405020304" pitchFamily="18" charset="0"/>
              </a:rPr>
              <a:t>Managing Business Information </a:t>
            </a:r>
            <a:r>
              <a:rPr lang="en-GB" sz="4000" b="1" dirty="0">
                <a:latin typeface="Arial" panose="020B0604020202020204" pitchFamily="34" charset="0"/>
                <a:cs typeface="Arial" panose="020B0604020202020204" pitchFamily="34" charset="0"/>
              </a:rPr>
              <a:t>LCLM 5004</a:t>
            </a:r>
            <a:br>
              <a:rPr lang="en-US" dirty="0"/>
            </a:br>
            <a:endParaRPr lang="en-US" dirty="0"/>
          </a:p>
        </p:txBody>
      </p:sp>
      <p:sp>
        <p:nvSpPr>
          <p:cNvPr id="3" name="Subtitle 2"/>
          <p:cNvSpPr>
            <a:spLocks noGrp="1"/>
          </p:cNvSpPr>
          <p:nvPr>
            <p:ph type="subTitle" idx="1"/>
          </p:nvPr>
        </p:nvSpPr>
        <p:spPr>
          <a:xfrm>
            <a:off x="1154955" y="4571999"/>
            <a:ext cx="8825658" cy="1591733"/>
          </a:xfrm>
        </p:spPr>
        <p:txBody>
          <a:bodyPr>
            <a:normAutofit/>
          </a:bodyPr>
          <a:lstStyle/>
          <a:p>
            <a:endParaRPr lang="en-US" dirty="0"/>
          </a:p>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022" y="2490245"/>
            <a:ext cx="4920420" cy="320098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11FD0CE9-3281-59EB-E510-7AC0A9620FEC}"/>
              </a:ext>
            </a:extLst>
          </p:cNvPr>
          <p:cNvSpPr txBox="1"/>
          <p:nvPr/>
        </p:nvSpPr>
        <p:spPr>
          <a:xfrm>
            <a:off x="6075376" y="2083152"/>
            <a:ext cx="5557688" cy="3330399"/>
          </a:xfrm>
          <a:prstGeom prst="rect">
            <a:avLst/>
          </a:prstGeom>
          <a:noFill/>
        </p:spPr>
        <p:txBody>
          <a:bodyPr wrap="square" rtlCol="0">
            <a:spAutoFit/>
          </a:bodyPr>
          <a:lstStyle/>
          <a:p>
            <a:pPr algn="ctr"/>
            <a:r>
              <a:rPr lang="en-GB" sz="3600" dirty="0">
                <a:solidFill>
                  <a:schemeClr val="bg1"/>
                </a:solidFill>
                <a:latin typeface="Arial" panose="020B0604020202020204" pitchFamily="34" charset="0"/>
                <a:cs typeface="Arial" panose="020B0604020202020204" pitchFamily="34" charset="0"/>
              </a:rPr>
              <a:t>Group Presentation </a:t>
            </a:r>
          </a:p>
          <a:p>
            <a:pPr>
              <a:lnSpc>
                <a:spcPct val="200000"/>
              </a:lnSpc>
            </a:pPr>
            <a:r>
              <a:rPr lang="en-GB" dirty="0">
                <a:solidFill>
                  <a:schemeClr val="bg1"/>
                </a:solidFill>
                <a:latin typeface="Arial" panose="020B0604020202020204" pitchFamily="34" charset="0"/>
                <a:cs typeface="Arial" panose="020B0604020202020204" pitchFamily="34" charset="0"/>
              </a:rPr>
              <a:t>Lecturer: Dr Chinomso </a:t>
            </a:r>
            <a:r>
              <a:rPr lang="en-GB" dirty="0" err="1">
                <a:solidFill>
                  <a:schemeClr val="bg1"/>
                </a:solidFill>
                <a:latin typeface="Arial" panose="020B0604020202020204" pitchFamily="34" charset="0"/>
                <a:cs typeface="Arial" panose="020B0604020202020204" pitchFamily="34" charset="0"/>
              </a:rPr>
              <a:t>Nwagboso</a:t>
            </a:r>
            <a:endParaRPr lang="en-GB" dirty="0">
              <a:solidFill>
                <a:schemeClr val="bg1"/>
              </a:solidFill>
              <a:latin typeface="Arial" panose="020B0604020202020204" pitchFamily="34" charset="0"/>
              <a:cs typeface="Arial" panose="020B0604020202020204" pitchFamily="34" charset="0"/>
            </a:endParaRPr>
          </a:p>
          <a:p>
            <a:pPr>
              <a:lnSpc>
                <a:spcPct val="200000"/>
              </a:lnSpc>
            </a:pPr>
            <a:r>
              <a:rPr lang="en-GB" dirty="0">
                <a:solidFill>
                  <a:schemeClr val="bg1"/>
                </a:solidFill>
                <a:latin typeface="Arial" panose="020B0604020202020204" pitchFamily="34" charset="0"/>
                <a:cs typeface="Arial" panose="020B0604020202020204" pitchFamily="34" charset="0"/>
              </a:rPr>
              <a:t>Student Name/Number Nicolae Bogdan Sandu   Rizea - 2418689</a:t>
            </a:r>
          </a:p>
          <a:p>
            <a:pPr>
              <a:lnSpc>
                <a:spcPct val="200000"/>
              </a:lnSpc>
            </a:pPr>
            <a:r>
              <a:rPr lang="en-GB" dirty="0">
                <a:solidFill>
                  <a:schemeClr val="bg1"/>
                </a:solidFill>
                <a:latin typeface="Arial" panose="020B0604020202020204" pitchFamily="34" charset="0"/>
                <a:cs typeface="Arial" panose="020B0604020202020204" pitchFamily="34" charset="0"/>
              </a:rPr>
              <a:t>Student Name/Number </a:t>
            </a:r>
            <a:r>
              <a:rPr lang="en-GB" dirty="0" err="1">
                <a:solidFill>
                  <a:schemeClr val="bg1"/>
                </a:solidFill>
                <a:latin typeface="Arial" panose="020B0604020202020204" pitchFamily="34" charset="0"/>
                <a:cs typeface="Arial" panose="020B0604020202020204" pitchFamily="34" charset="0"/>
              </a:rPr>
              <a:t>Corason</a:t>
            </a:r>
            <a:r>
              <a:rPr lang="en-GB" dirty="0">
                <a:solidFill>
                  <a:schemeClr val="bg1"/>
                </a:solidFill>
                <a:latin typeface="Arial" panose="020B0604020202020204" pitchFamily="34" charset="0"/>
                <a:cs typeface="Arial" panose="020B0604020202020204" pitchFamily="34" charset="0"/>
              </a:rPr>
              <a:t> Barbu – 2325979</a:t>
            </a:r>
          </a:p>
          <a:p>
            <a:pPr>
              <a:lnSpc>
                <a:spcPct val="200000"/>
              </a:lnSpc>
            </a:pPr>
            <a:r>
              <a:rPr lang="en-GB" dirty="0">
                <a:solidFill>
                  <a:schemeClr val="bg1"/>
                </a:solidFill>
                <a:latin typeface="Arial" panose="020B0604020202020204" pitchFamily="34" charset="0"/>
                <a:cs typeface="Arial" panose="020B0604020202020204" pitchFamily="34" charset="0"/>
              </a:rPr>
              <a:t>Student Name/Number Daniel Chiriac - 2419583</a:t>
            </a:r>
          </a:p>
        </p:txBody>
      </p:sp>
    </p:spTree>
    <p:extLst>
      <p:ext uri="{BB962C8B-B14F-4D97-AF65-F5344CB8AC3E}">
        <p14:creationId xmlns:p14="http://schemas.microsoft.com/office/powerpoint/2010/main" val="3356891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1198258"/>
            <a:ext cx="8761413" cy="706964"/>
          </a:xfrm>
        </p:spPr>
        <p:txBody>
          <a:bodyPr/>
          <a:lstStyle/>
          <a:p>
            <a:pPr algn="ctr">
              <a:lnSpc>
                <a:spcPct val="150000"/>
              </a:lnSpc>
            </a:pPr>
            <a:r>
              <a:rPr lang="en-US" altLang="en-US" b="1" dirty="0">
                <a:solidFill>
                  <a:schemeClr val="bg1"/>
                </a:solidFill>
                <a:latin typeface="Arial" panose="020B0604020202020204" pitchFamily="34" charset="0"/>
                <a:ea typeface="Times New Roman" panose="02020603050405020304" pitchFamily="18" charset="0"/>
                <a:cs typeface="Arial" panose="020B0604020202020204" pitchFamily="34" charset="0"/>
              </a:rPr>
              <a:t>Table of Contents</a:t>
            </a:r>
            <a:br>
              <a:rPr lang="en-US" altLang="en-US" dirty="0">
                <a:solidFill>
                  <a:schemeClr val="bg1"/>
                </a:solidFill>
                <a:latin typeface="Times New Roman" panose="02020603050405020304" pitchFamily="18" charset="0"/>
                <a:cs typeface="Times New Roman" panose="02020603050405020304" pitchFamily="18" charset="0"/>
              </a:rPr>
            </a:br>
            <a:endParaRPr lang="en-GB" dirty="0">
              <a:solidFill>
                <a:schemeClr val="bg1"/>
              </a:solidFill>
              <a:latin typeface="Times New Roman" panose="02020603050405020304" pitchFamily="18" charset="0"/>
              <a:cs typeface="Times New Roman" panose="02020603050405020304" pitchFamily="18" charset="0"/>
            </a:endParaRPr>
          </a:p>
        </p:txBody>
      </p:sp>
      <p:sp>
        <p:nvSpPr>
          <p:cNvPr id="5" name="TextBox 4"/>
          <p:cNvSpPr txBox="1"/>
          <p:nvPr/>
        </p:nvSpPr>
        <p:spPr>
          <a:xfrm>
            <a:off x="545431" y="2582779"/>
            <a:ext cx="5993155" cy="3266985"/>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Introduction</a:t>
            </a:r>
          </a:p>
          <a:p>
            <a:pPr marL="285750" indent="-285750"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Key Information Systems</a:t>
            </a:r>
          </a:p>
          <a:p>
            <a:pPr marL="285750" indent="-285750"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Analysis and Comparison</a:t>
            </a:r>
          </a:p>
          <a:p>
            <a:pPr marL="285750" indent="-285750"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Ethical Consideration and Mitigation Strategies</a:t>
            </a:r>
          </a:p>
          <a:p>
            <a:pPr marL="285750" indent="-285750"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Real World Case Studies</a:t>
            </a:r>
          </a:p>
          <a:p>
            <a:pPr marL="285750" indent="-285750"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Conclusion</a:t>
            </a:r>
          </a:p>
          <a:p>
            <a:pPr marL="285750" indent="-285750"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923167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A7038-FC06-4513-B084-0D9461558728}"/>
              </a:ext>
            </a:extLst>
          </p:cNvPr>
          <p:cNvSpPr>
            <a:spLocks noGrp="1"/>
          </p:cNvSpPr>
          <p:nvPr>
            <p:ph type="title"/>
          </p:nvPr>
        </p:nvSpPr>
        <p:spPr>
          <a:xfrm>
            <a:off x="1203080" y="1166173"/>
            <a:ext cx="8761413" cy="706964"/>
          </a:xfrm>
        </p:spPr>
        <p:txBody>
          <a:bodyPr/>
          <a:lstStyle/>
          <a:p>
            <a:pPr algn="ctr"/>
            <a:r>
              <a:rPr lang="en-GB" sz="4800" b="1" dirty="0">
                <a:latin typeface="Arial" panose="020B0604020202020204" pitchFamily="34" charset="0"/>
                <a:cs typeface="Arial" panose="020B0604020202020204" pitchFamily="34" charset="0"/>
              </a:rPr>
              <a:t>Introduction</a:t>
            </a:r>
            <a:br>
              <a:rPr lang="en-IN" sz="4800" b="1" dirty="0">
                <a:latin typeface="Times New Roman" panose="02020603050405020304" pitchFamily="18" charset="0"/>
                <a:cs typeface="Times New Roman" panose="02020603050405020304" pitchFamily="18" charset="0"/>
              </a:rPr>
            </a:br>
            <a:endParaRPr lang="en-US"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35EE2F-1272-4EF6-A992-33820328F5C8}"/>
              </a:ext>
            </a:extLst>
          </p:cNvPr>
          <p:cNvSpPr>
            <a:spLocks noGrp="1"/>
          </p:cNvSpPr>
          <p:nvPr>
            <p:ph idx="1"/>
          </p:nvPr>
        </p:nvSpPr>
        <p:spPr>
          <a:xfrm>
            <a:off x="343968" y="2295593"/>
            <a:ext cx="7255712" cy="3416300"/>
          </a:xfrm>
        </p:spPr>
        <p:txBody>
          <a:bodyPr>
            <a:noAutofit/>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Business information systems refers to the strategic frameworks used to collect, store, analyse, and manage the data (</a:t>
            </a:r>
            <a:r>
              <a:rPr lang="en-IN" dirty="0" err="1">
                <a:solidFill>
                  <a:schemeClr val="tx1"/>
                </a:solidFill>
                <a:latin typeface="Arial" panose="020B0604020202020204" pitchFamily="34" charset="0"/>
                <a:cs typeface="Arial" panose="020B0604020202020204" pitchFamily="34" charset="0"/>
              </a:rPr>
              <a:t>Pearlson</a:t>
            </a:r>
            <a:r>
              <a:rPr lang="en-IN" dirty="0">
                <a:solidFill>
                  <a:schemeClr val="tx1"/>
                </a:solidFill>
                <a:latin typeface="Arial" panose="020B0604020202020204" pitchFamily="34" charset="0"/>
                <a:cs typeface="Arial" panose="020B0604020202020204" pitchFamily="34" charset="0"/>
              </a:rPr>
              <a:t> et al., 2024</a:t>
            </a:r>
            <a:r>
              <a:rPr lang="en-GB" dirty="0">
                <a:solidFill>
                  <a:schemeClr val="tx1"/>
                </a:solidFill>
                <a:latin typeface="Arial" panose="020B0604020202020204" pitchFamily="34" charset="0"/>
                <a:cs typeface="Arial" panose="020B0604020202020204" pitchFamily="34" charset="0"/>
              </a:rPr>
              <a:t>).</a:t>
            </a:r>
          </a:p>
          <a:p>
            <a:pPr algn="just">
              <a:lnSpc>
                <a:spcPct val="150000"/>
              </a:lnSpc>
            </a:pPr>
            <a:r>
              <a:rPr lang="en-US" dirty="0">
                <a:solidFill>
                  <a:schemeClr val="tx1"/>
                </a:solidFill>
                <a:latin typeface="Arial" panose="020B0604020202020204" pitchFamily="34" charset="0"/>
                <a:cs typeface="Arial" panose="020B0604020202020204" pitchFamily="34" charset="0"/>
              </a:rPr>
              <a:t>The information systems drives operation efficiencies in </a:t>
            </a:r>
            <a:r>
              <a:rPr lang="en-US" b="1" dirty="0">
                <a:solidFill>
                  <a:schemeClr val="tx1"/>
                </a:solidFill>
                <a:latin typeface="Arial" panose="020B0604020202020204" pitchFamily="34" charset="0"/>
                <a:cs typeface="Arial" panose="020B0604020202020204" pitchFamily="34" charset="0"/>
              </a:rPr>
              <a:t>Tesco </a:t>
            </a:r>
            <a:r>
              <a:rPr lang="en-US" dirty="0">
                <a:solidFill>
                  <a:schemeClr val="tx1"/>
                </a:solidFill>
                <a:latin typeface="Arial" panose="020B0604020202020204" pitchFamily="34" charset="0"/>
                <a:cs typeface="Arial" panose="020B0604020202020204" pitchFamily="34" charset="0"/>
              </a:rPr>
              <a:t>by automating daily workflows and restructuring the redundant tasks. </a:t>
            </a:r>
          </a:p>
          <a:p>
            <a:pPr algn="just">
              <a:lnSpc>
                <a:spcPct val="150000"/>
              </a:lnSpc>
            </a:pPr>
            <a:r>
              <a:rPr lang="en-US" dirty="0">
                <a:solidFill>
                  <a:schemeClr val="tx1"/>
                </a:solidFill>
                <a:latin typeface="Arial" panose="020B0604020202020204" pitchFamily="34" charset="0"/>
                <a:cs typeface="Arial" panose="020B0604020202020204" pitchFamily="34" charset="0"/>
              </a:rPr>
              <a:t>These automated systems provide real-time data analytics for predicting the business insights such as hidden patterns and future trends to accelerate the executive decision making.</a:t>
            </a:r>
          </a:p>
          <a:p>
            <a:pPr algn="just">
              <a:lnSpc>
                <a:spcPct val="150000"/>
              </a:lnSpc>
            </a:pPr>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19440" y="2805861"/>
            <a:ext cx="3362959" cy="3152775"/>
          </a:xfrm>
          <a:prstGeom prst="snip2DiagRect">
            <a:avLst>
              <a:gd name="adj1" fmla="val 16687"/>
              <a:gd name="adj2" fmla="val 16667"/>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35117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A7038-FC06-4513-B084-0D9461558728}"/>
              </a:ext>
            </a:extLst>
          </p:cNvPr>
          <p:cNvSpPr>
            <a:spLocks noGrp="1"/>
          </p:cNvSpPr>
          <p:nvPr>
            <p:ph type="title"/>
          </p:nvPr>
        </p:nvSpPr>
        <p:spPr>
          <a:xfrm>
            <a:off x="1203080" y="1166173"/>
            <a:ext cx="8761413" cy="706964"/>
          </a:xfrm>
        </p:spPr>
        <p:txBody>
          <a:bodyPr/>
          <a:lstStyle/>
          <a:p>
            <a:pPr algn="ctr"/>
            <a:r>
              <a:rPr lang="en-US" sz="4800" b="1" dirty="0">
                <a:latin typeface="Arial" panose="020B0604020202020204" pitchFamily="34" charset="0"/>
                <a:cs typeface="Arial" panose="020B0604020202020204" pitchFamily="34" charset="0"/>
              </a:rPr>
              <a:t>Continue</a:t>
            </a:r>
          </a:p>
        </p:txBody>
      </p:sp>
      <p:sp>
        <p:nvSpPr>
          <p:cNvPr id="3" name="Content Placeholder 2">
            <a:extLst>
              <a:ext uri="{FF2B5EF4-FFF2-40B4-BE49-F238E27FC236}">
                <a16:creationId xmlns:a16="http://schemas.microsoft.com/office/drawing/2014/main" id="{D335EE2F-1272-4EF6-A992-33820328F5C8}"/>
              </a:ext>
            </a:extLst>
          </p:cNvPr>
          <p:cNvSpPr>
            <a:spLocks noGrp="1"/>
          </p:cNvSpPr>
          <p:nvPr>
            <p:ph idx="1"/>
          </p:nvPr>
        </p:nvSpPr>
        <p:spPr>
          <a:xfrm>
            <a:off x="3525520" y="2567962"/>
            <a:ext cx="8448766" cy="3416300"/>
          </a:xfrm>
        </p:spPr>
        <p:txBody>
          <a:bodyPr>
            <a:noAutofit/>
          </a:bodyPr>
          <a:lstStyle/>
          <a:p>
            <a:pPr algn="just">
              <a:lnSpc>
                <a:spcPct val="150000"/>
              </a:lnSpc>
            </a:pPr>
            <a:r>
              <a:rPr lang="en-US" dirty="0">
                <a:solidFill>
                  <a:schemeClr val="tx1"/>
                </a:solidFill>
                <a:latin typeface="Arial" panose="020B0604020202020204" pitchFamily="34" charset="0"/>
                <a:cs typeface="Arial" panose="020B0604020202020204" pitchFamily="34" charset="0"/>
              </a:rPr>
              <a:t>For securing log-term competitive advantage</a:t>
            </a:r>
            <a:r>
              <a:rPr lang="en-US" b="1" dirty="0">
                <a:solidFill>
                  <a:schemeClr val="tx1"/>
                </a:solidFill>
                <a:latin typeface="Arial" panose="020B0604020202020204" pitchFamily="34" charset="0"/>
                <a:cs typeface="Arial" panose="020B0604020202020204" pitchFamily="34" charset="0"/>
              </a:rPr>
              <a:t> Tesco </a:t>
            </a:r>
            <a:r>
              <a:rPr lang="en-US" dirty="0">
                <a:solidFill>
                  <a:schemeClr val="tx1"/>
                </a:solidFill>
                <a:latin typeface="Arial" panose="020B0604020202020204" pitchFamily="34" charset="0"/>
                <a:cs typeface="Arial" panose="020B0604020202020204" pitchFamily="34" charset="0"/>
              </a:rPr>
              <a:t>uses information systems to produce products and goods at comparatively lower costs than the </a:t>
            </a:r>
            <a:r>
              <a:rPr lang="en-GB" dirty="0">
                <a:solidFill>
                  <a:schemeClr val="tx1"/>
                </a:solidFill>
                <a:latin typeface="Arial" panose="020B0604020202020204" pitchFamily="34" charset="0"/>
                <a:cs typeface="Arial" panose="020B0604020202020204" pitchFamily="34" charset="0"/>
              </a:rPr>
              <a:t>competitors.</a:t>
            </a:r>
          </a:p>
          <a:p>
            <a:pPr algn="just">
              <a:lnSpc>
                <a:spcPct val="150000"/>
              </a:lnSpc>
            </a:pPr>
            <a:r>
              <a:rPr lang="en-US" dirty="0">
                <a:solidFill>
                  <a:schemeClr val="tx1"/>
                </a:solidFill>
                <a:latin typeface="Arial" panose="020B0604020202020204" pitchFamily="34" charset="0"/>
                <a:cs typeface="Arial" panose="020B0604020202020204" pitchFamily="34" charset="0"/>
              </a:rPr>
              <a:t>The instant access to the consumer data helps managers to identify market opportunities and current demands, and respond quickly to business transition (</a:t>
            </a:r>
            <a:r>
              <a:rPr lang="en-GB" dirty="0">
                <a:solidFill>
                  <a:schemeClr val="tx1"/>
                </a:solidFill>
                <a:latin typeface="Arial" panose="020B0604020202020204" pitchFamily="34" charset="0"/>
                <a:cs typeface="Arial" panose="020B0604020202020204" pitchFamily="34" charset="0"/>
              </a:rPr>
              <a:t>Phillips at al., 2024</a:t>
            </a:r>
            <a:r>
              <a:rPr lang="en-US" dirty="0">
                <a:solidFill>
                  <a:schemeClr val="tx1"/>
                </a:solidFill>
                <a:latin typeface="Arial" panose="020B0604020202020204" pitchFamily="34" charset="0"/>
                <a:cs typeface="Arial" panose="020B0604020202020204" pitchFamily="34" charset="0"/>
              </a:rPr>
              <a:t>). </a:t>
            </a:r>
          </a:p>
          <a:p>
            <a:pPr algn="just">
              <a:lnSpc>
                <a:spcPct val="150000"/>
              </a:lnSpc>
            </a:pPr>
            <a:r>
              <a:rPr lang="en-GB" dirty="0">
                <a:solidFill>
                  <a:schemeClr val="tx1"/>
                </a:solidFill>
                <a:latin typeface="Arial" panose="020B0604020202020204" pitchFamily="34" charset="0"/>
                <a:cs typeface="Arial" panose="020B0604020202020204" pitchFamily="34" charset="0"/>
              </a:rPr>
              <a:t>The strong software systems such as CRM gets utilised for tracking the user preferences to provide users personalised experiences that increases the brand loyalty and customer retention.</a:t>
            </a:r>
          </a:p>
          <a:p>
            <a:pPr algn="just">
              <a:lnSpc>
                <a:spcPct val="150000"/>
              </a:lnSpc>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028" y="2940798"/>
            <a:ext cx="3159599" cy="2751029"/>
          </a:xfrm>
          <a:prstGeom prst="rect">
            <a:avLst/>
          </a:prstGeom>
          <a:ln>
            <a:noFill/>
          </a:ln>
          <a:effectLst>
            <a:softEdge rad="112500"/>
          </a:effectLst>
        </p:spPr>
      </p:pic>
    </p:spTree>
    <p:extLst>
      <p:ext uri="{BB962C8B-B14F-4D97-AF65-F5344CB8AC3E}">
        <p14:creationId xmlns:p14="http://schemas.microsoft.com/office/powerpoint/2010/main" val="404292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A7038-FC06-4513-B084-0D9461558728}"/>
              </a:ext>
            </a:extLst>
          </p:cNvPr>
          <p:cNvSpPr>
            <a:spLocks noGrp="1"/>
          </p:cNvSpPr>
          <p:nvPr>
            <p:ph type="title"/>
          </p:nvPr>
        </p:nvSpPr>
        <p:spPr>
          <a:xfrm>
            <a:off x="1203080" y="1166173"/>
            <a:ext cx="8761413" cy="706964"/>
          </a:xfrm>
        </p:spPr>
        <p:txBody>
          <a:bodyPr/>
          <a:lstStyle/>
          <a:p>
            <a:pPr algn="ctr"/>
            <a:r>
              <a:rPr lang="en-US" sz="4800" b="1" dirty="0">
                <a:latin typeface="Arial" panose="020B0604020202020204" pitchFamily="34" charset="0"/>
                <a:cs typeface="Arial" panose="020B0604020202020204" pitchFamily="34" charset="0"/>
              </a:rPr>
              <a:t>Continue</a:t>
            </a:r>
          </a:p>
        </p:txBody>
      </p:sp>
      <p:sp>
        <p:nvSpPr>
          <p:cNvPr id="3" name="Content Placeholder 2">
            <a:extLst>
              <a:ext uri="{FF2B5EF4-FFF2-40B4-BE49-F238E27FC236}">
                <a16:creationId xmlns:a16="http://schemas.microsoft.com/office/drawing/2014/main" id="{D335EE2F-1272-4EF6-A992-33820328F5C8}"/>
              </a:ext>
            </a:extLst>
          </p:cNvPr>
          <p:cNvSpPr>
            <a:spLocks noGrp="1"/>
          </p:cNvSpPr>
          <p:nvPr>
            <p:ph idx="1"/>
          </p:nvPr>
        </p:nvSpPr>
        <p:spPr>
          <a:xfrm>
            <a:off x="213337" y="2325755"/>
            <a:ext cx="8641463" cy="3416300"/>
          </a:xfrm>
        </p:spPr>
        <p:txBody>
          <a:bodyPr>
            <a:noAutofit/>
          </a:bodyPr>
          <a:lstStyle/>
          <a:p>
            <a:pPr algn="just">
              <a:lnSpc>
                <a:spcPct val="150000"/>
              </a:lnSpc>
              <a:defRPr/>
            </a:pPr>
            <a:r>
              <a:rPr lang="en-GB" sz="2000" dirty="0">
                <a:solidFill>
                  <a:schemeClr val="tx1"/>
                </a:solidFill>
                <a:latin typeface="Arial" panose="020B0604020202020204" pitchFamily="34" charset="0"/>
                <a:cs typeface="Arial" panose="020B0604020202020204" pitchFamily="34" charset="0"/>
              </a:rPr>
              <a:t>In this report different information systems used to manage the business information of the renowned organisation Tesco will be evaluated and their roles in business operations will be covered. </a:t>
            </a:r>
          </a:p>
          <a:p>
            <a:pPr algn="just">
              <a:lnSpc>
                <a:spcPct val="150000"/>
              </a:lnSpc>
              <a:defRPr/>
            </a:pPr>
            <a:r>
              <a:rPr lang="en-GB" sz="2000" dirty="0">
                <a:solidFill>
                  <a:schemeClr val="tx1"/>
                </a:solidFill>
                <a:latin typeface="Arial" panose="020B0604020202020204" pitchFamily="34" charset="0"/>
                <a:cs typeface="Arial" panose="020B0604020202020204" pitchFamily="34" charset="0"/>
              </a:rPr>
              <a:t>Further, the comparative analysis of different information systems  will be evaluated and ethical considerations and data privacy, its security, and mitigation strategies for this risks will also be determined.</a:t>
            </a:r>
          </a:p>
          <a:p>
            <a:pPr algn="just">
              <a:lnSpc>
                <a:spcPct val="150000"/>
              </a:lnSpc>
              <a:defRPr/>
            </a:pPr>
            <a:r>
              <a:rPr lang="en-GB" sz="2000" dirty="0">
                <a:solidFill>
                  <a:schemeClr val="tx1"/>
                </a:solidFill>
                <a:latin typeface="Arial" panose="020B0604020202020204" pitchFamily="34" charset="0"/>
                <a:cs typeface="Arial" panose="020B0604020202020204" pitchFamily="34" charset="0"/>
              </a:rPr>
              <a:t>At last through real world examples of company </a:t>
            </a:r>
            <a:r>
              <a:rPr lang="en-GB" sz="2000" b="1" dirty="0">
                <a:solidFill>
                  <a:schemeClr val="tx1"/>
                </a:solidFill>
                <a:latin typeface="Arial" panose="020B0604020202020204" pitchFamily="34" charset="0"/>
                <a:cs typeface="Arial" panose="020B0604020202020204" pitchFamily="34" charset="0"/>
              </a:rPr>
              <a:t>Tesco</a:t>
            </a:r>
            <a:r>
              <a:rPr lang="en-GB" sz="2000" dirty="0">
                <a:solidFill>
                  <a:schemeClr val="tx1"/>
                </a:solidFill>
                <a:latin typeface="Arial" panose="020B0604020202020204" pitchFamily="34" charset="0"/>
                <a:cs typeface="Arial" panose="020B0604020202020204" pitchFamily="34" charset="0"/>
              </a:rPr>
              <a:t> that uses these systems and key takeaways from it will also be analysed.</a:t>
            </a:r>
          </a:p>
          <a:p>
            <a:pPr marL="0" indent="0" algn="just">
              <a:lnSpc>
                <a:spcPct val="150000"/>
              </a:lnSpc>
              <a:buFont typeface="Arial" panose="020B0604020202020204" pitchFamily="34" charset="0"/>
              <a:buNone/>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54801" y="3068320"/>
            <a:ext cx="2930799" cy="2551815"/>
          </a:xfrm>
          <a:prstGeom prst="rect">
            <a:avLst/>
          </a:prstGeom>
          <a:ln>
            <a:noFill/>
          </a:ln>
          <a:effectLst>
            <a:softEdge rad="112500"/>
          </a:effectLst>
        </p:spPr>
      </p:pic>
    </p:spTree>
    <p:extLst>
      <p:ext uri="{BB962C8B-B14F-4D97-AF65-F5344CB8AC3E}">
        <p14:creationId xmlns:p14="http://schemas.microsoft.com/office/powerpoint/2010/main" val="1561773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7933" y="1214300"/>
            <a:ext cx="8761413" cy="706964"/>
          </a:xfrm>
        </p:spPr>
        <p:txBody>
          <a:bodyPr/>
          <a:lstStyle/>
          <a:p>
            <a:pPr algn="ctr">
              <a:lnSpc>
                <a:spcPct val="150000"/>
              </a:lnSpc>
            </a:pPr>
            <a:r>
              <a:rPr lang="en-GB" sz="3200" b="1" dirty="0">
                <a:latin typeface="Arial" panose="020B0604020202020204" pitchFamily="34" charset="0"/>
                <a:cs typeface="Arial" panose="020B0604020202020204" pitchFamily="34" charset="0"/>
              </a:rPr>
              <a:t>Key Information Systems</a:t>
            </a:r>
            <a:br>
              <a:rPr lang="en-IN" sz="4800" b="1" dirty="0">
                <a:latin typeface="Times New Roman" panose="02020603050405020304" pitchFamily="18" charset="0"/>
                <a:cs typeface="Times New Roman" panose="02020603050405020304" pitchFamily="18" charset="0"/>
              </a:rPr>
            </a:br>
            <a:endParaRPr lang="en-US"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7012" y="2356759"/>
            <a:ext cx="8032588" cy="3416300"/>
          </a:xfrm>
        </p:spPr>
        <p:txBody>
          <a:bodyPr>
            <a:noAutofit/>
          </a:bodyPr>
          <a:lstStyle/>
          <a:p>
            <a:pPr marL="0" indent="0" algn="just">
              <a:lnSpc>
                <a:spcPct val="150000"/>
              </a:lnSpc>
              <a:buNone/>
            </a:pPr>
            <a:r>
              <a:rPr lang="en-GB" b="1" dirty="0">
                <a:solidFill>
                  <a:schemeClr val="tx1"/>
                </a:solidFill>
                <a:latin typeface="Arial" panose="020B0604020202020204" pitchFamily="34" charset="0"/>
                <a:cs typeface="Arial" panose="020B0604020202020204" pitchFamily="34" charset="0"/>
              </a:rPr>
              <a:t>Transaction Processing Systems (TPS)</a:t>
            </a:r>
            <a:endParaRPr lang="en-IN" dirty="0">
              <a:solidFill>
                <a:schemeClr val="tx1"/>
              </a:solidFill>
              <a:latin typeface="Arial" panose="020B0604020202020204" pitchFamily="34" charset="0"/>
              <a:cs typeface="Arial" panose="020B0604020202020204" pitchFamily="34" charset="0"/>
            </a:endParaRPr>
          </a:p>
          <a:p>
            <a:pPr algn="just">
              <a:lnSpc>
                <a:spcPct val="150000"/>
              </a:lnSpc>
            </a:pPr>
            <a:r>
              <a:rPr lang="en-GB" dirty="0">
                <a:solidFill>
                  <a:schemeClr val="tx1"/>
                </a:solidFill>
                <a:latin typeface="Arial" panose="020B0604020202020204" pitchFamily="34" charset="0"/>
                <a:cs typeface="Arial" panose="020B0604020202020204" pitchFamily="34" charset="0"/>
              </a:rPr>
              <a:t>Transaction processing systems are operational level information systems used to manage daily operations of frontline workers of an organisation (</a:t>
            </a:r>
            <a:r>
              <a:rPr lang="en-IN" dirty="0">
                <a:solidFill>
                  <a:schemeClr val="tx1"/>
                </a:solidFill>
                <a:latin typeface="Arial" panose="020B0604020202020204" pitchFamily="34" charset="0"/>
                <a:cs typeface="Arial" panose="020B0604020202020204" pitchFamily="34" charset="0"/>
              </a:rPr>
              <a:t>Laudon and Laudon, 2012</a:t>
            </a:r>
            <a:r>
              <a:rPr lang="en-GB" dirty="0">
                <a:solidFill>
                  <a:schemeClr val="tx1"/>
                </a:solidFill>
                <a:latin typeface="Arial" panose="020B0604020202020204" pitchFamily="34" charset="0"/>
                <a:cs typeface="Arial" panose="020B0604020202020204" pitchFamily="34" charset="0"/>
              </a:rPr>
              <a:t>). </a:t>
            </a:r>
          </a:p>
          <a:p>
            <a:pPr algn="just">
              <a:lnSpc>
                <a:spcPct val="150000"/>
              </a:lnSpc>
            </a:pPr>
            <a:r>
              <a:rPr lang="en-GB" dirty="0">
                <a:solidFill>
                  <a:schemeClr val="tx1"/>
                </a:solidFill>
                <a:latin typeface="Arial" panose="020B0604020202020204" pitchFamily="34" charset="0"/>
                <a:cs typeface="Arial" panose="020B0604020202020204" pitchFamily="34" charset="0"/>
              </a:rPr>
              <a:t>Tesco integrates automated self-checkout machines and depends upon the electrical point of sale systems to record millions of everyday sales globally. The transaction processing systems rapidly updates the records and automatically alerts the warehouses for new stocks.</a:t>
            </a:r>
            <a:endParaRPr lang="en-IN" dirty="0">
              <a:solidFill>
                <a:schemeClr val="tx1"/>
              </a:solidFill>
              <a:latin typeface="Arial" panose="020B0604020202020204" pitchFamily="34" charset="0"/>
              <a:cs typeface="Arial" panose="020B0604020202020204" pitchFamily="34" charset="0"/>
            </a:endParaRPr>
          </a:p>
          <a:p>
            <a:pPr algn="just">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316687" y="2783840"/>
            <a:ext cx="3320654" cy="298921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785714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476" y="1098186"/>
            <a:ext cx="8761413" cy="706964"/>
          </a:xfrm>
        </p:spPr>
        <p:txBody>
          <a:bodyPr/>
          <a:lstStyle/>
          <a:p>
            <a:pPr algn="ctr">
              <a:lnSpc>
                <a:spcPct val="150000"/>
              </a:lnSpc>
            </a:pPr>
            <a:r>
              <a:rPr lang="en-US" sz="3200" b="1" dirty="0">
                <a:latin typeface="Arial" panose="020B0604020202020204" pitchFamily="34" charset="0"/>
                <a:cs typeface="Arial" panose="020B0604020202020204" pitchFamily="34" charset="0"/>
              </a:rPr>
              <a:t>Continue</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31559" y="2530930"/>
            <a:ext cx="8171756" cy="3416300"/>
          </a:xfrm>
        </p:spPr>
        <p:txBody>
          <a:bodyPr>
            <a:noAutofit/>
          </a:bodyPr>
          <a:lstStyle/>
          <a:p>
            <a:pPr marL="0" indent="0" algn="just">
              <a:lnSpc>
                <a:spcPct val="150000"/>
              </a:lnSpc>
              <a:buFont typeface="Arial" panose="020B0604020202020204" pitchFamily="34" charset="0"/>
              <a:buNone/>
            </a:pPr>
            <a:r>
              <a:rPr lang="en-GB" sz="2000" b="1" dirty="0">
                <a:solidFill>
                  <a:schemeClr val="tx1"/>
                </a:solidFill>
                <a:latin typeface="Arial" panose="020B0604020202020204" pitchFamily="34" charset="0"/>
                <a:cs typeface="Arial" panose="020B0604020202020204" pitchFamily="34" charset="0"/>
              </a:rPr>
              <a:t>Transaction Processing Systems (TPS)</a:t>
            </a:r>
            <a:endParaRPr lang="en-IN" sz="2000" dirty="0">
              <a:solidFill>
                <a:schemeClr val="tx1"/>
              </a:solidFill>
              <a:latin typeface="Arial" panose="020B0604020202020204" pitchFamily="34" charset="0"/>
              <a:cs typeface="Arial" panose="020B0604020202020204" pitchFamily="34" charset="0"/>
            </a:endParaRPr>
          </a:p>
          <a:p>
            <a:pPr algn="just">
              <a:lnSpc>
                <a:spcPct val="150000"/>
              </a:lnSpc>
            </a:pPr>
            <a:r>
              <a:rPr lang="en-GB" sz="2000" dirty="0">
                <a:solidFill>
                  <a:schemeClr val="tx1"/>
                </a:solidFill>
                <a:latin typeface="Arial" panose="020B0604020202020204" pitchFamily="34" charset="0"/>
                <a:cs typeface="Arial" panose="020B0604020202020204" pitchFamily="34" charset="0"/>
              </a:rPr>
              <a:t>It automates all the daily routine tasks and records all the business actions such as Point of Sale transactions and order processing to keep the running of daily operations smoothly.</a:t>
            </a:r>
          </a:p>
          <a:p>
            <a:pPr algn="just">
              <a:lnSpc>
                <a:spcPct val="150000"/>
              </a:lnSpc>
            </a:pPr>
            <a:r>
              <a:rPr lang="en-GB" sz="2000" dirty="0">
                <a:solidFill>
                  <a:schemeClr val="tx1"/>
                </a:solidFill>
                <a:latin typeface="Arial" panose="020B0604020202020204" pitchFamily="34" charset="0"/>
                <a:cs typeface="Arial" panose="020B0604020202020204" pitchFamily="34" charset="0"/>
              </a:rPr>
              <a:t> The impact of this system on businesses includes its high efficiency through automating routine operations, mitigating manual errors, and providing raw data that is crucial for higher level systems.</a:t>
            </a:r>
            <a:endParaRPr lang="en-IN" sz="2000" dirty="0">
              <a:solidFill>
                <a:schemeClr val="tx1"/>
              </a:solidFill>
              <a:latin typeface="Arial" panose="020B0604020202020204" pitchFamily="34" charset="0"/>
              <a:cs typeface="Arial" panose="020B0604020202020204" pitchFamily="34" charset="0"/>
            </a:endParaRPr>
          </a:p>
          <a:p>
            <a:pPr algn="just">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10904" y="2306320"/>
            <a:ext cx="3320654" cy="309444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852294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sz="3200" b="1" dirty="0">
                <a:latin typeface="Arial" panose="020B0604020202020204" pitchFamily="34" charset="0"/>
                <a:cs typeface="Arial" panose="020B0604020202020204" pitchFamily="34" charset="0"/>
              </a:rPr>
              <a:t>Continue</a:t>
            </a:r>
          </a:p>
        </p:txBody>
      </p:sp>
      <p:sp>
        <p:nvSpPr>
          <p:cNvPr id="3" name="Content Placeholder 2"/>
          <p:cNvSpPr>
            <a:spLocks noGrp="1"/>
          </p:cNvSpPr>
          <p:nvPr>
            <p:ph idx="1"/>
          </p:nvPr>
        </p:nvSpPr>
        <p:spPr>
          <a:xfrm>
            <a:off x="3830320" y="2342243"/>
            <a:ext cx="8143966" cy="3416300"/>
          </a:xfrm>
        </p:spPr>
        <p:txBody>
          <a:bodyPr>
            <a:noAutofit/>
          </a:bodyPr>
          <a:lstStyle/>
          <a:p>
            <a:pPr marL="0" indent="0" algn="just">
              <a:lnSpc>
                <a:spcPct val="150000"/>
              </a:lnSpc>
              <a:buNone/>
            </a:pPr>
            <a:r>
              <a:rPr lang="en-GB" b="1" dirty="0">
                <a:solidFill>
                  <a:schemeClr val="tx1"/>
                </a:solidFill>
                <a:latin typeface="Arial" panose="020B0604020202020204" pitchFamily="34" charset="0"/>
                <a:cs typeface="Arial" panose="020B0604020202020204" pitchFamily="34" charset="0"/>
              </a:rPr>
              <a:t>Management Information System (MIS)</a:t>
            </a:r>
            <a:endParaRPr lang="en-IN" dirty="0">
              <a:solidFill>
                <a:schemeClr val="tx1"/>
              </a:solidFill>
              <a:latin typeface="Arial" panose="020B0604020202020204" pitchFamily="34" charset="0"/>
              <a:cs typeface="Arial" panose="020B0604020202020204" pitchFamily="34" charset="0"/>
            </a:endParaRPr>
          </a:p>
          <a:p>
            <a:pPr algn="just">
              <a:lnSpc>
                <a:spcPct val="150000"/>
              </a:lnSpc>
            </a:pPr>
            <a:r>
              <a:rPr lang="en-GB" dirty="0">
                <a:solidFill>
                  <a:schemeClr val="tx1"/>
                </a:solidFill>
                <a:latin typeface="Arial" panose="020B0604020202020204" pitchFamily="34" charset="0"/>
                <a:cs typeface="Arial" panose="020B0604020202020204" pitchFamily="34" charset="0"/>
              </a:rPr>
              <a:t>Management information systems are middle level information systems designed for middle management that utilises the raw data from TPS and transforms that data into structured and concise performance reports of the organisation employees and operations (</a:t>
            </a:r>
            <a:r>
              <a:rPr lang="en-IN" dirty="0">
                <a:solidFill>
                  <a:schemeClr val="tx1"/>
                </a:solidFill>
                <a:latin typeface="Arial" panose="020B0604020202020204" pitchFamily="34" charset="0"/>
                <a:cs typeface="Arial" panose="020B0604020202020204" pitchFamily="34" charset="0"/>
              </a:rPr>
              <a:t>Biswas, Hossain and </a:t>
            </a:r>
            <a:r>
              <a:rPr lang="en-IN" dirty="0" err="1">
                <a:solidFill>
                  <a:schemeClr val="tx1"/>
                </a:solidFill>
                <a:latin typeface="Arial" panose="020B0604020202020204" pitchFamily="34" charset="0"/>
                <a:cs typeface="Arial" panose="020B0604020202020204" pitchFamily="34" charset="0"/>
              </a:rPr>
              <a:t>Comite</a:t>
            </a:r>
            <a:r>
              <a:rPr lang="en-IN" dirty="0">
                <a:solidFill>
                  <a:schemeClr val="tx1"/>
                </a:solidFill>
                <a:latin typeface="Arial" panose="020B0604020202020204" pitchFamily="34" charset="0"/>
                <a:cs typeface="Arial" panose="020B0604020202020204" pitchFamily="34" charset="0"/>
              </a:rPr>
              <a:t>, 2024</a:t>
            </a:r>
            <a:r>
              <a:rPr lang="en-GB" dirty="0">
                <a:solidFill>
                  <a:schemeClr val="tx1"/>
                </a:solidFill>
                <a:latin typeface="Arial" panose="020B0604020202020204" pitchFamily="34" charset="0"/>
                <a:cs typeface="Arial" panose="020B0604020202020204" pitchFamily="34" charset="0"/>
              </a:rPr>
              <a:t>). </a:t>
            </a:r>
          </a:p>
          <a:p>
            <a:pPr algn="just">
              <a:lnSpc>
                <a:spcPct val="150000"/>
              </a:lnSpc>
            </a:pPr>
            <a:r>
              <a:rPr lang="en-GB" dirty="0">
                <a:solidFill>
                  <a:schemeClr val="tx1"/>
                </a:solidFill>
                <a:latin typeface="Arial" panose="020B0604020202020204" pitchFamily="34" charset="0"/>
                <a:cs typeface="Arial" panose="020B0604020202020204" pitchFamily="34" charset="0"/>
              </a:rPr>
              <a:t>MIS role is that it monitors monthly performances and compare the outcomes against the actual targets for the business operations. </a:t>
            </a:r>
          </a:p>
          <a:p>
            <a:pPr marL="0" indent="0" algn="just">
              <a:lnSpc>
                <a:spcPct val="150000"/>
              </a:lnSpc>
              <a:buNone/>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26615" y="2727232"/>
            <a:ext cx="3203557" cy="310605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703930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sz="3200" b="1" dirty="0">
                <a:latin typeface="Arial" panose="020B0604020202020204" pitchFamily="34" charset="0"/>
                <a:cs typeface="Arial" panose="020B0604020202020204" pitchFamily="34" charset="0"/>
              </a:rPr>
              <a:t>Continue</a:t>
            </a:r>
          </a:p>
        </p:txBody>
      </p:sp>
      <p:sp>
        <p:nvSpPr>
          <p:cNvPr id="3" name="Content Placeholder 2"/>
          <p:cNvSpPr>
            <a:spLocks noGrp="1"/>
          </p:cNvSpPr>
          <p:nvPr>
            <p:ph idx="1"/>
          </p:nvPr>
        </p:nvSpPr>
        <p:spPr>
          <a:xfrm>
            <a:off x="130628" y="2128157"/>
            <a:ext cx="8969829" cy="4477658"/>
          </a:xfrm>
        </p:spPr>
        <p:txBody>
          <a:bodyPr>
            <a:noAutofit/>
          </a:bodyPr>
          <a:lstStyle/>
          <a:p>
            <a:pPr marL="0" indent="0" algn="just">
              <a:lnSpc>
                <a:spcPct val="150000"/>
              </a:lnSpc>
              <a:buNone/>
            </a:pPr>
            <a:r>
              <a:rPr lang="en-GB" b="1" dirty="0">
                <a:solidFill>
                  <a:schemeClr val="tx1"/>
                </a:solidFill>
                <a:latin typeface="Arial" panose="020B0604020202020204" pitchFamily="34" charset="0"/>
                <a:cs typeface="Arial" panose="020B0604020202020204" pitchFamily="34" charset="0"/>
              </a:rPr>
              <a:t>Management Information System (MIS)</a:t>
            </a:r>
            <a:endParaRPr lang="en-IN" dirty="0">
              <a:solidFill>
                <a:schemeClr val="tx1"/>
              </a:solidFill>
              <a:latin typeface="Arial" panose="020B0604020202020204" pitchFamily="34" charset="0"/>
              <a:cs typeface="Arial" panose="020B0604020202020204" pitchFamily="34" charset="0"/>
            </a:endParaRPr>
          </a:p>
          <a:p>
            <a:pPr algn="just">
              <a:lnSpc>
                <a:spcPct val="150000"/>
              </a:lnSpc>
              <a:defRPr/>
            </a:pPr>
            <a:r>
              <a:rPr lang="en-GB" dirty="0">
                <a:solidFill>
                  <a:schemeClr val="tx1"/>
                </a:solidFill>
                <a:latin typeface="Arial" panose="020B0604020202020204" pitchFamily="34" charset="0"/>
                <a:cs typeface="Arial" panose="020B0604020202020204" pitchFamily="34" charset="0"/>
              </a:rPr>
              <a:t>The impact of MIS is that it enhances the strategic decision making for business by providing critical data to middle management that is required for estimating the organisations performance.</a:t>
            </a:r>
          </a:p>
          <a:p>
            <a:pPr algn="just">
              <a:lnSpc>
                <a:spcPct val="150000"/>
              </a:lnSpc>
              <a:defRPr/>
            </a:pPr>
            <a:r>
              <a:rPr lang="en-GB" dirty="0">
                <a:solidFill>
                  <a:schemeClr val="tx1"/>
                </a:solidFill>
                <a:latin typeface="Arial" panose="020B0604020202020204" pitchFamily="34" charset="0"/>
                <a:cs typeface="Arial" panose="020B0604020202020204" pitchFamily="34" charset="0"/>
              </a:rPr>
              <a:t>Tesco uses management information systems to arrange its weekly sales reports, contribution in price analysis, and to track the expenses and costs of the company.</a:t>
            </a:r>
            <a:endParaRPr lang="en-US" dirty="0">
              <a:solidFill>
                <a:schemeClr val="tx1"/>
              </a:solidFill>
              <a:latin typeface="Arial" panose="020B0604020202020204" pitchFamily="34" charset="0"/>
              <a:cs typeface="Arial" panose="020B0604020202020204" pitchFamily="34" charset="0"/>
            </a:endParaRPr>
          </a:p>
          <a:p>
            <a:pPr algn="just">
              <a:lnSpc>
                <a:spcPct val="150000"/>
              </a:lnSpc>
              <a:defRPr/>
            </a:pPr>
            <a:r>
              <a:rPr lang="en-GB" dirty="0">
                <a:solidFill>
                  <a:schemeClr val="tx1"/>
                </a:solidFill>
                <a:latin typeface="Arial" panose="020B0604020202020204" pitchFamily="34" charset="0"/>
                <a:cs typeface="Arial" panose="020B0604020202020204" pitchFamily="34" charset="0"/>
              </a:rPr>
              <a:t> Sainsbury’s operations managers depends upon MIS to generate drill-down, periodic, and exclusion reports with deep store performances that helps in making routine decisions on pricing.</a:t>
            </a:r>
            <a:endParaRPr lang="en-IN" dirty="0">
              <a:solidFill>
                <a:schemeClr val="tx1"/>
              </a:solidFill>
              <a:latin typeface="Arial" panose="020B0604020202020204" pitchFamily="34" charset="0"/>
              <a:cs typeface="Arial" panose="020B0604020202020204" pitchFamily="34" charset="0"/>
            </a:endParaRPr>
          </a:p>
          <a:p>
            <a:pPr marL="0" indent="0" algn="just">
              <a:lnSpc>
                <a:spcPct val="150000"/>
              </a:lnSpc>
              <a:buNone/>
            </a:pPr>
            <a:endParaRPr lang="en-GB" dirty="0">
              <a:solidFill>
                <a:schemeClr val="tx1"/>
              </a:solidFill>
              <a:latin typeface="Arial" panose="020B0604020202020204" pitchFamily="34" charset="0"/>
              <a:cs typeface="Arial" panose="020B0604020202020204" pitchFamily="34" charset="0"/>
            </a:endParaRPr>
          </a:p>
          <a:p>
            <a:pPr algn="just">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260114" y="2336800"/>
            <a:ext cx="2641600" cy="364308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04458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sz="3200" b="1" dirty="0">
                <a:latin typeface="Arial" panose="020B0604020202020204" pitchFamily="34" charset="0"/>
                <a:cs typeface="Arial" panose="020B0604020202020204" pitchFamily="34" charset="0"/>
              </a:rPr>
              <a:t>Continue</a:t>
            </a:r>
          </a:p>
        </p:txBody>
      </p:sp>
      <p:sp>
        <p:nvSpPr>
          <p:cNvPr id="3" name="Content Placeholder 2"/>
          <p:cNvSpPr>
            <a:spLocks noGrp="1"/>
          </p:cNvSpPr>
          <p:nvPr>
            <p:ph idx="1"/>
          </p:nvPr>
        </p:nvSpPr>
        <p:spPr>
          <a:xfrm>
            <a:off x="3520784" y="2496457"/>
            <a:ext cx="8526072" cy="3145973"/>
          </a:xfrm>
        </p:spPr>
        <p:txBody>
          <a:bodyPr>
            <a:noAutofit/>
          </a:bodyPr>
          <a:lstStyle/>
          <a:p>
            <a:pPr marL="0" indent="0" algn="just">
              <a:lnSpc>
                <a:spcPct val="150000"/>
              </a:lnSpc>
              <a:buNone/>
            </a:pPr>
            <a:r>
              <a:rPr lang="en-GB" b="1" dirty="0">
                <a:solidFill>
                  <a:schemeClr val="tx1"/>
                </a:solidFill>
                <a:latin typeface="Arial" panose="020B0604020202020204" pitchFamily="34" charset="0"/>
                <a:cs typeface="Arial" panose="020B0604020202020204" pitchFamily="34" charset="0"/>
              </a:rPr>
              <a:t>Decision Support System (DSS)</a:t>
            </a:r>
            <a:endParaRPr lang="en-IN" dirty="0">
              <a:solidFill>
                <a:schemeClr val="tx1"/>
              </a:solidFill>
              <a:latin typeface="Arial" panose="020B0604020202020204" pitchFamily="34" charset="0"/>
              <a:cs typeface="Arial" panose="020B0604020202020204" pitchFamily="34" charset="0"/>
            </a:endParaRPr>
          </a:p>
          <a:p>
            <a:pPr>
              <a:lnSpc>
                <a:spcPct val="150000"/>
              </a:lnSpc>
            </a:pPr>
            <a:r>
              <a:rPr lang="en-GB" dirty="0">
                <a:solidFill>
                  <a:schemeClr val="tx1"/>
                </a:solidFill>
                <a:latin typeface="Arial" panose="020B0604020202020204" pitchFamily="34" charset="0"/>
                <a:cs typeface="Arial" panose="020B0604020202020204" pitchFamily="34" charset="0"/>
              </a:rPr>
              <a:t>DSS is an analytical system used to combine the data of TPS and MIS with complex logical model and external market intelligence for strategic decision making (</a:t>
            </a:r>
            <a:r>
              <a:rPr lang="en-US" dirty="0">
                <a:solidFill>
                  <a:schemeClr val="tx1"/>
                </a:solidFill>
                <a:latin typeface="Arial" panose="020B0604020202020204" pitchFamily="34" charset="0"/>
                <a:cs typeface="Arial" panose="020B0604020202020204" pitchFamily="34" charset="0"/>
              </a:rPr>
              <a:t>Hasan and </a:t>
            </a:r>
            <a:r>
              <a:rPr lang="en-US" dirty="0" err="1">
                <a:solidFill>
                  <a:schemeClr val="tx1"/>
                </a:solidFill>
                <a:latin typeface="Arial" panose="020B0604020202020204" pitchFamily="34" charset="0"/>
                <a:cs typeface="Arial" panose="020B0604020202020204" pitchFamily="34" charset="0"/>
              </a:rPr>
              <a:t>Akter</a:t>
            </a:r>
            <a:r>
              <a:rPr lang="en-US" dirty="0">
                <a:solidFill>
                  <a:schemeClr val="tx1"/>
                </a:solidFill>
                <a:latin typeface="Arial" panose="020B0604020202020204" pitchFamily="34" charset="0"/>
                <a:cs typeface="Arial" panose="020B0604020202020204" pitchFamily="34" charset="0"/>
              </a:rPr>
              <a:t>, 2022</a:t>
            </a:r>
            <a:r>
              <a:rPr lang="en-GB" dirty="0">
                <a:solidFill>
                  <a:schemeClr val="tx1"/>
                </a:solidFill>
                <a:latin typeface="Arial" panose="020B0604020202020204" pitchFamily="34" charset="0"/>
                <a:cs typeface="Arial" panose="020B0604020202020204" pitchFamily="34" charset="0"/>
              </a:rPr>
              <a:t>). </a:t>
            </a:r>
          </a:p>
          <a:p>
            <a:pPr algn="just">
              <a:lnSpc>
                <a:spcPct val="150000"/>
              </a:lnSpc>
            </a:pPr>
            <a:r>
              <a:rPr lang="en-GB" dirty="0">
                <a:solidFill>
                  <a:schemeClr val="tx1"/>
                </a:solidFill>
                <a:latin typeface="Arial" panose="020B0604020202020204" pitchFamily="34" charset="0"/>
                <a:cs typeface="Arial" panose="020B0604020202020204" pitchFamily="34" charset="0"/>
              </a:rPr>
              <a:t>Tesco uses massive data mining algorithms that are connected with the Tesco Clubcard Program for analysing the information form TPS and MIS to model customer buying habits, launch new items, and forecast future trends. </a:t>
            </a:r>
            <a:endParaRPr lang="en-US"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429" y="2609287"/>
            <a:ext cx="2731742" cy="32595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552851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sz="3200" b="1" dirty="0">
                <a:latin typeface="Arial" panose="020B0604020202020204" pitchFamily="34" charset="0"/>
                <a:cs typeface="Arial" panose="020B0604020202020204" pitchFamily="34" charset="0"/>
              </a:rPr>
              <a:t>Continue</a:t>
            </a:r>
          </a:p>
        </p:txBody>
      </p:sp>
      <p:sp>
        <p:nvSpPr>
          <p:cNvPr id="3" name="Content Placeholder 2"/>
          <p:cNvSpPr>
            <a:spLocks noGrp="1"/>
          </p:cNvSpPr>
          <p:nvPr>
            <p:ph idx="1"/>
          </p:nvPr>
        </p:nvSpPr>
        <p:spPr>
          <a:xfrm>
            <a:off x="0" y="2356758"/>
            <a:ext cx="8625840" cy="3416300"/>
          </a:xfrm>
        </p:spPr>
        <p:txBody>
          <a:bodyPr>
            <a:noAutofit/>
          </a:bodyPr>
          <a:lstStyle/>
          <a:p>
            <a:pPr marL="0" indent="0" algn="just">
              <a:lnSpc>
                <a:spcPct val="150000"/>
              </a:lnSpc>
              <a:buNone/>
            </a:pPr>
            <a:r>
              <a:rPr lang="en-GB" b="1" dirty="0">
                <a:solidFill>
                  <a:schemeClr val="tx1"/>
                </a:solidFill>
                <a:latin typeface="Arial" panose="020B0604020202020204" pitchFamily="34" charset="0"/>
                <a:cs typeface="Arial" panose="020B0604020202020204" pitchFamily="34" charset="0"/>
              </a:rPr>
              <a:t>Decision Support System (DSS)</a:t>
            </a:r>
            <a:endParaRPr lang="en-IN" dirty="0">
              <a:solidFill>
                <a:schemeClr val="tx1"/>
              </a:solidFill>
              <a:latin typeface="Arial" panose="020B0604020202020204" pitchFamily="34" charset="0"/>
              <a:cs typeface="Arial" panose="020B0604020202020204" pitchFamily="34" charset="0"/>
            </a:endParaRPr>
          </a:p>
          <a:p>
            <a:pPr lvl="0" algn="just">
              <a:lnSpc>
                <a:spcPct val="150000"/>
              </a:lnSpc>
              <a:defRPr/>
            </a:pPr>
            <a:r>
              <a:rPr lang="en-GB" dirty="0">
                <a:solidFill>
                  <a:schemeClr val="tx1"/>
                </a:solidFill>
                <a:latin typeface="Arial" panose="020B0604020202020204" pitchFamily="34" charset="0"/>
                <a:cs typeface="Arial" panose="020B0604020202020204" pitchFamily="34" charset="0"/>
              </a:rPr>
              <a:t>DSS handles the complex problems where results are unclear.  The impact of DSS is that it drives competitive advantage in the market by utilising what-if scenarios that allows businesses to analyse future risks and opportunities (</a:t>
            </a:r>
            <a:r>
              <a:rPr lang="en-IN" dirty="0">
                <a:solidFill>
                  <a:schemeClr val="tx1"/>
                </a:solidFill>
                <a:latin typeface="Arial" panose="020B0604020202020204" pitchFamily="34" charset="0"/>
                <a:cs typeface="Arial" panose="020B0604020202020204" pitchFamily="34" charset="0"/>
              </a:rPr>
              <a:t>Gadhave et al., 2025</a:t>
            </a:r>
            <a:r>
              <a:rPr lang="en-GB" dirty="0">
                <a:solidFill>
                  <a:schemeClr val="tx1"/>
                </a:solidFill>
                <a:latin typeface="Arial" panose="020B0604020202020204" pitchFamily="34" charset="0"/>
                <a:cs typeface="Arial" panose="020B0604020202020204" pitchFamily="34" charset="0"/>
              </a:rPr>
              <a:t>). </a:t>
            </a:r>
          </a:p>
          <a:p>
            <a:pPr lvl="0" algn="just">
              <a:lnSpc>
                <a:spcPct val="150000"/>
              </a:lnSpc>
              <a:defRPr/>
            </a:pPr>
            <a:r>
              <a:rPr lang="en-GB" dirty="0">
                <a:solidFill>
                  <a:schemeClr val="tx1"/>
                </a:solidFill>
                <a:latin typeface="Arial" panose="020B0604020202020204" pitchFamily="34" charset="0"/>
                <a:cs typeface="Arial" panose="020B0604020202020204" pitchFamily="34" charset="0"/>
              </a:rPr>
              <a:t>Sainsbury’s uses what-if analysis by merging data from many divisions to forecast future inventory requirements and develop personalised advertising campaigns.</a:t>
            </a:r>
            <a:endParaRPr lang="en-IN" dirty="0">
              <a:solidFill>
                <a:schemeClr val="tx1"/>
              </a:solidFill>
              <a:latin typeface="Arial" panose="020B0604020202020204" pitchFamily="34" charset="0"/>
              <a:cs typeface="Arial" panose="020B0604020202020204" pitchFamily="34" charset="0"/>
            </a:endParaRPr>
          </a:p>
          <a:p>
            <a:pPr algn="just">
              <a:lnSpc>
                <a:spcPct val="150000"/>
              </a:lnSpc>
            </a:pPr>
            <a:endParaRPr lang="en-IN" sz="2000" dirty="0">
              <a:solidFill>
                <a:schemeClr val="tx1"/>
              </a:solidFill>
              <a:latin typeface="Times New Roman" panose="02020603050405020304" pitchFamily="18" charset="0"/>
              <a:cs typeface="Times New Roman" panose="02020603050405020304" pitchFamily="18" charset="0"/>
            </a:endParaRPr>
          </a:p>
          <a:p>
            <a:pPr marL="0" indent="0" algn="just">
              <a:lnSpc>
                <a:spcPct val="150000"/>
              </a:lnSpc>
              <a:buFont typeface="Arial" panose="020B0604020202020204" pitchFamily="34" charset="0"/>
              <a:buNone/>
            </a:pPr>
            <a:endParaRPr lang="en-GB" sz="2000" b="1"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84342" y="2793619"/>
            <a:ext cx="2731742" cy="32595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142029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22867"/>
            <a:ext cx="8911759" cy="601133"/>
          </a:xfrm>
        </p:spPr>
        <p:txBody>
          <a:bodyPr/>
          <a:lstStyle/>
          <a:p>
            <a:r>
              <a:rPr lang="en-GB" sz="3200" b="1" dirty="0">
                <a:latin typeface="Arial" panose="020B0604020202020204" pitchFamily="34" charset="0"/>
                <a:cs typeface="Arial" panose="020B0604020202020204" pitchFamily="34" charset="0"/>
              </a:rPr>
              <a:t>Analysis and Comparison</a:t>
            </a:r>
            <a:br>
              <a:rPr lang="en-IN" b="1" dirty="0"/>
            </a:br>
            <a:endParaRPr lang="en-US"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154121528"/>
              </p:ext>
            </p:extLst>
          </p:nvPr>
        </p:nvGraphicFramePr>
        <p:xfrm>
          <a:off x="426720" y="2175474"/>
          <a:ext cx="11287759" cy="4454799"/>
        </p:xfrm>
        <a:graphic>
          <a:graphicData uri="http://schemas.openxmlformats.org/drawingml/2006/table">
            <a:tbl>
              <a:tblPr firstRow="1" firstCol="1" bandRow="1">
                <a:tableStyleId>{D27102A9-8310-4765-A935-A1911B00CA55}</a:tableStyleId>
              </a:tblPr>
              <a:tblGrid>
                <a:gridCol w="1714596">
                  <a:extLst>
                    <a:ext uri="{9D8B030D-6E8A-4147-A177-3AD203B41FA5}">
                      <a16:colId xmlns:a16="http://schemas.microsoft.com/office/drawing/2014/main" val="20000"/>
                    </a:ext>
                  </a:extLst>
                </a:gridCol>
                <a:gridCol w="3531252">
                  <a:extLst>
                    <a:ext uri="{9D8B030D-6E8A-4147-A177-3AD203B41FA5}">
                      <a16:colId xmlns:a16="http://schemas.microsoft.com/office/drawing/2014/main" val="20001"/>
                    </a:ext>
                  </a:extLst>
                </a:gridCol>
                <a:gridCol w="3041368">
                  <a:extLst>
                    <a:ext uri="{9D8B030D-6E8A-4147-A177-3AD203B41FA5}">
                      <a16:colId xmlns:a16="http://schemas.microsoft.com/office/drawing/2014/main" val="20002"/>
                    </a:ext>
                  </a:extLst>
                </a:gridCol>
                <a:gridCol w="3000543">
                  <a:extLst>
                    <a:ext uri="{9D8B030D-6E8A-4147-A177-3AD203B41FA5}">
                      <a16:colId xmlns:a16="http://schemas.microsoft.com/office/drawing/2014/main" val="20003"/>
                    </a:ext>
                  </a:extLst>
                </a:gridCol>
              </a:tblGrid>
              <a:tr h="298562">
                <a:tc>
                  <a:txBody>
                    <a:bodyPr/>
                    <a:lstStyle/>
                    <a:p>
                      <a:pPr algn="just">
                        <a:lnSpc>
                          <a:spcPct val="150000"/>
                        </a:lnSpc>
                        <a:spcAft>
                          <a:spcPts val="0"/>
                        </a:spcAft>
                      </a:pPr>
                      <a:r>
                        <a:rPr lang="en-GB" sz="1200" dirty="0">
                          <a:effectLst/>
                          <a:latin typeface="Arial" panose="020B0604020202020204" pitchFamily="34" charset="0"/>
                          <a:cs typeface="Arial" panose="020B0604020202020204" pitchFamily="34" charset="0"/>
                        </a:rPr>
                        <a:t>Information Systems</a:t>
                      </a:r>
                      <a:endParaRPr lang="en-IN"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200" dirty="0">
                          <a:effectLst/>
                          <a:latin typeface="Arial" panose="020B0604020202020204" pitchFamily="34" charset="0"/>
                          <a:cs typeface="Arial" panose="020B0604020202020204" pitchFamily="34" charset="0"/>
                        </a:rPr>
                        <a:t>Primary Function</a:t>
                      </a:r>
                      <a:endParaRPr lang="en-IN"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200">
                          <a:effectLst/>
                          <a:latin typeface="Arial" panose="020B0604020202020204" pitchFamily="34" charset="0"/>
                          <a:cs typeface="Arial" panose="020B0604020202020204" pitchFamily="34" charset="0"/>
                        </a:rPr>
                        <a:t>Business Benefit</a:t>
                      </a:r>
                      <a:endParaRPr lang="en-IN"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200" dirty="0">
                          <a:effectLst/>
                          <a:latin typeface="Arial" panose="020B0604020202020204" pitchFamily="34" charset="0"/>
                          <a:cs typeface="Arial" panose="020B0604020202020204" pitchFamily="34" charset="0"/>
                        </a:rPr>
                        <a:t>Limitations</a:t>
                      </a:r>
                      <a:endParaRPr lang="en-IN"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320581">
                <a:tc>
                  <a:txBody>
                    <a:bodyPr/>
                    <a:lstStyle/>
                    <a:p>
                      <a:pPr algn="just">
                        <a:lnSpc>
                          <a:spcPct val="150000"/>
                        </a:lnSpc>
                        <a:spcAft>
                          <a:spcPts val="0"/>
                        </a:spcAft>
                      </a:pPr>
                      <a:r>
                        <a:rPr lang="en-GB" sz="1200" dirty="0">
                          <a:effectLst/>
                          <a:latin typeface="Arial" panose="020B0604020202020204" pitchFamily="34" charset="0"/>
                          <a:cs typeface="Arial" panose="020B0604020202020204" pitchFamily="34" charset="0"/>
                        </a:rPr>
                        <a:t>TPS </a:t>
                      </a:r>
                    </a:p>
                    <a:p>
                      <a:pPr algn="just">
                        <a:lnSpc>
                          <a:spcPct val="150000"/>
                        </a:lnSpc>
                        <a:spcAft>
                          <a:spcPts val="0"/>
                        </a:spcAft>
                      </a:pPr>
                      <a:r>
                        <a:rPr lang="en-GB" sz="1200" dirty="0">
                          <a:effectLst/>
                          <a:latin typeface="Arial" panose="020B0604020202020204" pitchFamily="34" charset="0"/>
                          <a:cs typeface="Arial" panose="020B0604020202020204" pitchFamily="34" charset="0"/>
                        </a:rPr>
                        <a:t>(Transaction Performance System)</a:t>
                      </a:r>
                      <a:endParaRPr lang="en-IN"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600" dirty="0">
                          <a:effectLst/>
                          <a:latin typeface="Arial" panose="020B0604020202020204" pitchFamily="34" charset="0"/>
                          <a:cs typeface="Arial" panose="020B0604020202020204" pitchFamily="34" charset="0"/>
                        </a:rPr>
                        <a:t>Processes and records daily operations of frontline workers (</a:t>
                      </a:r>
                      <a:r>
                        <a:rPr lang="en-GB" sz="1600" dirty="0">
                          <a:latin typeface="Arial" panose="020B0604020202020204" pitchFamily="34" charset="0"/>
                          <a:cs typeface="Arial" panose="020B0604020202020204" pitchFamily="34" charset="0"/>
                        </a:rPr>
                        <a:t>Laudon and Laudon, 2024)</a:t>
                      </a:r>
                      <a:endParaRPr lang="en-IN" sz="1600" kern="1200" dirty="0">
                        <a:solidFill>
                          <a:schemeClr val="tx1"/>
                        </a:solidFill>
                        <a:effectLst/>
                        <a:latin typeface="Arial" panose="020B0604020202020204" pitchFamily="34" charset="0"/>
                        <a:ea typeface="+mn-ea"/>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600" dirty="0">
                          <a:effectLst/>
                          <a:latin typeface="Arial" panose="020B0604020202020204" pitchFamily="34" charset="0"/>
                          <a:cs typeface="Arial" panose="020B0604020202020204" pitchFamily="34" charset="0"/>
                        </a:rPr>
                        <a:t>Prevents manual errors, high data processing speed, and retains operational accuracy.</a:t>
                      </a:r>
                      <a:endPar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600" dirty="0">
                          <a:effectLst/>
                          <a:latin typeface="Arial" panose="020B0604020202020204" pitchFamily="34" charset="0"/>
                          <a:cs typeface="Arial" panose="020B0604020202020204" pitchFamily="34" charset="0"/>
                        </a:rPr>
                        <a:t>To create strategic planning, it fails to provide logical data insights.</a:t>
                      </a:r>
                      <a:endPar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320581">
                <a:tc>
                  <a:txBody>
                    <a:bodyPr/>
                    <a:lstStyle/>
                    <a:p>
                      <a:pPr algn="just">
                        <a:lnSpc>
                          <a:spcPct val="150000"/>
                        </a:lnSpc>
                        <a:spcAft>
                          <a:spcPts val="0"/>
                        </a:spcAft>
                      </a:pPr>
                      <a:r>
                        <a:rPr lang="en-GB" sz="1200" dirty="0">
                          <a:effectLst/>
                          <a:latin typeface="Arial" panose="020B0604020202020204" pitchFamily="34" charset="0"/>
                          <a:cs typeface="Arial" panose="020B0604020202020204" pitchFamily="34" charset="0"/>
                        </a:rPr>
                        <a:t>MIS </a:t>
                      </a:r>
                    </a:p>
                    <a:p>
                      <a:pPr algn="just">
                        <a:lnSpc>
                          <a:spcPct val="150000"/>
                        </a:lnSpc>
                        <a:spcAft>
                          <a:spcPts val="0"/>
                        </a:spcAft>
                      </a:pPr>
                      <a:r>
                        <a:rPr lang="en-GB" sz="1200" dirty="0">
                          <a:effectLst/>
                          <a:latin typeface="Arial" panose="020B0604020202020204" pitchFamily="34" charset="0"/>
                          <a:cs typeface="Arial" panose="020B0604020202020204" pitchFamily="34" charset="0"/>
                        </a:rPr>
                        <a:t>(Management Information System)</a:t>
                      </a:r>
                      <a:endParaRPr lang="en-IN"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600" dirty="0">
                          <a:effectLst/>
                          <a:latin typeface="Arial" panose="020B0604020202020204" pitchFamily="34" charset="0"/>
                          <a:cs typeface="Arial" panose="020B0604020202020204" pitchFamily="34" charset="0"/>
                        </a:rPr>
                        <a:t>Designed for middle management to utilise the raw data from TPS and translates it into scheduled and structured performance reports.</a:t>
                      </a:r>
                      <a:endPar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600" dirty="0">
                          <a:effectLst/>
                          <a:latin typeface="Arial" panose="020B0604020202020204" pitchFamily="34" charset="0"/>
                          <a:cs typeface="Arial" panose="020B0604020202020204" pitchFamily="34" charset="0"/>
                        </a:rPr>
                        <a:t>It refines resource distributions, performance tracking, improves middle management errors (</a:t>
                      </a:r>
                      <a:r>
                        <a:rPr lang="en-IN" sz="1600" dirty="0" err="1">
                          <a:effectLst/>
                          <a:latin typeface="Arial" panose="020B0604020202020204" pitchFamily="34" charset="0"/>
                          <a:cs typeface="Arial" panose="020B0604020202020204" pitchFamily="34" charset="0"/>
                        </a:rPr>
                        <a:t>Tarannum</a:t>
                      </a:r>
                      <a:r>
                        <a:rPr lang="en-IN" sz="1600" dirty="0">
                          <a:effectLst/>
                          <a:latin typeface="Arial" panose="020B0604020202020204" pitchFamily="34" charset="0"/>
                          <a:cs typeface="Arial" panose="020B0604020202020204" pitchFamily="34" charset="0"/>
                        </a:rPr>
                        <a:t> and Hossain, 2024</a:t>
                      </a:r>
                      <a:r>
                        <a:rPr lang="en-GB" sz="1600" dirty="0">
                          <a:effectLst/>
                          <a:latin typeface="Arial" panose="020B0604020202020204" pitchFamily="34" charset="0"/>
                          <a:cs typeface="Arial" panose="020B0604020202020204" pitchFamily="34" charset="0"/>
                        </a:rPr>
                        <a:t>).</a:t>
                      </a:r>
                      <a:endPar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600" dirty="0">
                          <a:effectLst/>
                          <a:latin typeface="Arial" panose="020B0604020202020204" pitchFamily="34" charset="0"/>
                          <a:cs typeface="Arial" panose="020B0604020202020204" pitchFamily="34" charset="0"/>
                        </a:rPr>
                        <a:t>The inflexible performance reporting formats restricts its utility in forecasting uncertain situations.</a:t>
                      </a:r>
                      <a:endPar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1320581">
                <a:tc>
                  <a:txBody>
                    <a:bodyPr/>
                    <a:lstStyle/>
                    <a:p>
                      <a:pPr algn="just">
                        <a:lnSpc>
                          <a:spcPct val="150000"/>
                        </a:lnSpc>
                        <a:spcAft>
                          <a:spcPts val="0"/>
                        </a:spcAft>
                      </a:pPr>
                      <a:r>
                        <a:rPr lang="en-GB" sz="1200" dirty="0">
                          <a:effectLst/>
                          <a:latin typeface="Arial" panose="020B0604020202020204" pitchFamily="34" charset="0"/>
                          <a:cs typeface="Arial" panose="020B0604020202020204" pitchFamily="34" charset="0"/>
                        </a:rPr>
                        <a:t>DSS </a:t>
                      </a:r>
                    </a:p>
                    <a:p>
                      <a:pPr algn="just">
                        <a:lnSpc>
                          <a:spcPct val="150000"/>
                        </a:lnSpc>
                        <a:spcAft>
                          <a:spcPts val="0"/>
                        </a:spcAft>
                      </a:pPr>
                      <a:r>
                        <a:rPr lang="en-GB" sz="1200" dirty="0">
                          <a:effectLst/>
                          <a:latin typeface="Arial" panose="020B0604020202020204" pitchFamily="34" charset="0"/>
                          <a:cs typeface="Arial" panose="020B0604020202020204" pitchFamily="34" charset="0"/>
                        </a:rPr>
                        <a:t>(Decision Support System)</a:t>
                      </a:r>
                      <a:endParaRPr lang="en-IN"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effectLst/>
                          <a:latin typeface="Arial" panose="020B0604020202020204" pitchFamily="34" charset="0"/>
                          <a:cs typeface="Arial" panose="020B0604020202020204" pitchFamily="34" charset="0"/>
                        </a:rPr>
                        <a:t>Used by top level management to combine TPS/MIS data to solve complex problems and predictive analytics (Power, 2017</a:t>
                      </a:r>
                      <a:r>
                        <a:rPr lang="en-GB" sz="1600" kern="1200" dirty="0">
                          <a:solidFill>
                            <a:schemeClr val="tx1"/>
                          </a:solidFill>
                          <a:effectLst/>
                          <a:latin typeface="Arial" panose="020B0604020202020204" pitchFamily="34" charset="0"/>
                          <a:ea typeface="+mn-ea"/>
                          <a:cs typeface="Arial" panose="020B0604020202020204" pitchFamily="34" charset="0"/>
                        </a:rPr>
                        <a:t>).</a:t>
                      </a:r>
                      <a:endParaRPr lang="en-IN" sz="1600" kern="1200" dirty="0">
                        <a:solidFill>
                          <a:schemeClr val="tx1"/>
                        </a:solidFill>
                        <a:effectLst/>
                        <a:latin typeface="Arial" panose="020B0604020202020204" pitchFamily="34" charset="0"/>
                        <a:ea typeface="+mn-ea"/>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600" dirty="0">
                          <a:effectLst/>
                          <a:latin typeface="Arial" panose="020B0604020202020204" pitchFamily="34" charset="0"/>
                          <a:cs typeface="Arial" panose="020B0604020202020204" pitchFamily="34" charset="0"/>
                        </a:rPr>
                        <a:t>It enhances risk management, strategic decisions, and long-term planning. </a:t>
                      </a:r>
                      <a:endPar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1600" dirty="0">
                          <a:effectLst/>
                          <a:latin typeface="Arial" panose="020B0604020202020204" pitchFamily="34" charset="0"/>
                          <a:cs typeface="Arial" panose="020B0604020202020204" pitchFamily="34" charset="0"/>
                        </a:rPr>
                        <a:t>It requires advanced employee skills and depends majorly on the excellence of raw data provided by TPS/MIS. </a:t>
                      </a:r>
                      <a:endPar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7134" marR="3713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856144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955" y="909500"/>
            <a:ext cx="10625565" cy="706964"/>
          </a:xfrm>
        </p:spPr>
        <p:txBody>
          <a:bodyPr/>
          <a:lstStyle/>
          <a:p>
            <a:pPr algn="ctr">
              <a:lnSpc>
                <a:spcPct val="150000"/>
              </a:lnSpc>
            </a:pPr>
            <a:r>
              <a:rPr lang="en-GB" sz="3200" b="1" dirty="0">
                <a:latin typeface="Arial" panose="020B0604020202020204" pitchFamily="34" charset="0"/>
                <a:cs typeface="Arial" panose="020B0604020202020204" pitchFamily="34" charset="0"/>
              </a:rPr>
              <a:t>Ethical Considerations and Mitigation Strategies</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9954" y="2484760"/>
            <a:ext cx="7455645" cy="3416300"/>
          </a:xfrm>
        </p:spPr>
        <p:txBody>
          <a:bodyPr>
            <a:noAutofit/>
          </a:bodyPr>
          <a:lstStyle/>
          <a:p>
            <a:pPr marL="0" indent="0" algn="just">
              <a:lnSpc>
                <a:spcPct val="150000"/>
              </a:lnSpc>
              <a:buNone/>
            </a:pPr>
            <a:r>
              <a:rPr lang="en-GB" b="1" dirty="0">
                <a:solidFill>
                  <a:schemeClr val="tx1"/>
                </a:solidFill>
                <a:latin typeface="Arial" panose="020B0604020202020204" pitchFamily="34" charset="0"/>
                <a:cs typeface="Arial" panose="020B0604020202020204" pitchFamily="34" charset="0"/>
              </a:rPr>
              <a:t>Key Concerns</a:t>
            </a:r>
            <a:endParaRPr lang="en-IN" dirty="0">
              <a:solidFill>
                <a:schemeClr val="tx1"/>
              </a:solidFill>
              <a:latin typeface="Arial" panose="020B0604020202020204" pitchFamily="34" charset="0"/>
              <a:cs typeface="Arial" panose="020B0604020202020204" pitchFamily="34" charset="0"/>
            </a:endParaRPr>
          </a:p>
          <a:p>
            <a:pPr algn="just">
              <a:lnSpc>
                <a:spcPct val="150000"/>
              </a:lnSpc>
            </a:pPr>
            <a:r>
              <a:rPr lang="en-GB" dirty="0">
                <a:solidFill>
                  <a:schemeClr val="tx1"/>
                </a:solidFill>
                <a:latin typeface="Arial" panose="020B0604020202020204" pitchFamily="34" charset="0"/>
                <a:cs typeface="Arial" panose="020B0604020202020204" pitchFamily="34" charset="0"/>
              </a:rPr>
              <a:t>The data privacy concerns in UK for these information systems are that it depends heavily on large data and the processing of personally identifiable information (PII) of the users without taking transparent consent leads to breach of the UK GDPR and Data Protection Act 2018. </a:t>
            </a:r>
          </a:p>
          <a:p>
            <a:pPr algn="just">
              <a:lnSpc>
                <a:spcPct val="150000"/>
              </a:lnSpc>
            </a:pPr>
            <a:r>
              <a:rPr lang="en-GB" dirty="0">
                <a:solidFill>
                  <a:schemeClr val="tx1"/>
                </a:solidFill>
                <a:latin typeface="Arial" panose="020B0604020202020204" pitchFamily="34" charset="0"/>
                <a:cs typeface="Arial" panose="020B0604020202020204" pitchFamily="34" charset="0"/>
              </a:rPr>
              <a:t>The uses of MIS for tracking performance and keystrokes creates high pressures at workplaces (</a:t>
            </a:r>
            <a:r>
              <a:rPr lang="en-IN" dirty="0">
                <a:solidFill>
                  <a:schemeClr val="tx1"/>
                </a:solidFill>
                <a:latin typeface="Arial" panose="020B0604020202020204" pitchFamily="34" charset="0"/>
                <a:cs typeface="Arial" panose="020B0604020202020204" pitchFamily="34" charset="0"/>
              </a:rPr>
              <a:t>Hurbean </a:t>
            </a:r>
            <a:r>
              <a:rPr lang="en-IN" i="1" dirty="0">
                <a:solidFill>
                  <a:schemeClr val="tx1"/>
                </a:solidFill>
                <a:latin typeface="Arial" panose="020B0604020202020204" pitchFamily="34" charset="0"/>
                <a:cs typeface="Arial" panose="020B0604020202020204" pitchFamily="34" charset="0"/>
              </a:rPr>
              <a:t>et al.,</a:t>
            </a:r>
            <a:r>
              <a:rPr lang="en-IN" dirty="0">
                <a:solidFill>
                  <a:schemeClr val="tx1"/>
                </a:solidFill>
                <a:latin typeface="Arial" panose="020B0604020202020204" pitchFamily="34" charset="0"/>
                <a:cs typeface="Arial" panose="020B0604020202020204" pitchFamily="34" charset="0"/>
              </a:rPr>
              <a:t> 2025</a:t>
            </a:r>
            <a:r>
              <a:rPr lang="en-GB" dirty="0">
                <a:solidFill>
                  <a:schemeClr val="tx1"/>
                </a:solidFill>
                <a:latin typeface="Arial" panose="020B0604020202020204" pitchFamily="34" charset="0"/>
                <a:cs typeface="Arial" panose="020B0604020202020204" pitchFamily="34" charset="0"/>
              </a:rPr>
              <a:t>). </a:t>
            </a:r>
            <a:endParaRPr lang="en-US" dirty="0">
              <a:solidFill>
                <a:schemeClr val="tx1"/>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8426" y="2568876"/>
            <a:ext cx="3764220" cy="33959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24116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23" y="909500"/>
            <a:ext cx="8761413" cy="706964"/>
          </a:xfrm>
        </p:spPr>
        <p:txBody>
          <a:bodyPr/>
          <a:lstStyle/>
          <a:p>
            <a:pPr algn="ctr">
              <a:lnSpc>
                <a:spcPct val="150000"/>
              </a:lnSpc>
            </a:pPr>
            <a:r>
              <a:rPr lang="en-US" sz="4800" b="1" dirty="0">
                <a:latin typeface="Arial" panose="020B0604020202020204" pitchFamily="34" charset="0"/>
                <a:cs typeface="Arial" panose="020B0604020202020204" pitchFamily="34" charset="0"/>
              </a:rPr>
              <a:t>Continue</a:t>
            </a:r>
          </a:p>
        </p:txBody>
      </p:sp>
      <p:sp>
        <p:nvSpPr>
          <p:cNvPr id="3" name="Content Placeholder 2"/>
          <p:cNvSpPr>
            <a:spLocks noGrp="1"/>
          </p:cNvSpPr>
          <p:nvPr>
            <p:ph idx="1"/>
          </p:nvPr>
        </p:nvSpPr>
        <p:spPr>
          <a:xfrm>
            <a:off x="519954" y="2484760"/>
            <a:ext cx="7506445" cy="3416300"/>
          </a:xfrm>
        </p:spPr>
        <p:txBody>
          <a:bodyPr>
            <a:noAutofit/>
          </a:bodyPr>
          <a:lstStyle/>
          <a:p>
            <a:pPr marL="0" indent="0" algn="just">
              <a:lnSpc>
                <a:spcPct val="150000"/>
              </a:lnSpc>
              <a:buNone/>
            </a:pPr>
            <a:r>
              <a:rPr lang="en-GB" b="1" dirty="0">
                <a:solidFill>
                  <a:schemeClr val="tx1"/>
                </a:solidFill>
                <a:latin typeface="Arial" panose="020B0604020202020204" pitchFamily="34" charset="0"/>
                <a:cs typeface="Arial" panose="020B0604020202020204" pitchFamily="34" charset="0"/>
              </a:rPr>
              <a:t>Key Concerns</a:t>
            </a:r>
            <a:endParaRPr lang="en-IN" dirty="0">
              <a:solidFill>
                <a:schemeClr val="tx1"/>
              </a:solidFill>
              <a:latin typeface="Arial" panose="020B0604020202020204" pitchFamily="34" charset="0"/>
              <a:cs typeface="Arial" panose="020B0604020202020204" pitchFamily="34" charset="0"/>
            </a:endParaRPr>
          </a:p>
          <a:p>
            <a:pPr algn="just">
              <a:lnSpc>
                <a:spcPct val="150000"/>
              </a:lnSpc>
            </a:pPr>
            <a:r>
              <a:rPr lang="en-GB" dirty="0">
                <a:solidFill>
                  <a:schemeClr val="tx1"/>
                </a:solidFill>
                <a:latin typeface="Arial" panose="020B0604020202020204" pitchFamily="34" charset="0"/>
                <a:cs typeface="Arial" panose="020B0604020202020204" pitchFamily="34" charset="0"/>
              </a:rPr>
              <a:t>the AI utilisation for strategic decision making in DSS and TPS operational dependency upon it occurs the black box problem which means only inputs and outputs can be observed all the internal decisions can’t be optimised. </a:t>
            </a:r>
            <a:endParaRPr lang="en-IN" dirty="0">
              <a:solidFill>
                <a:schemeClr val="tx1"/>
              </a:solidFill>
              <a:latin typeface="Arial" panose="020B0604020202020204" pitchFamily="34" charset="0"/>
              <a:cs typeface="Arial" panose="020B0604020202020204" pitchFamily="34" charset="0"/>
            </a:endParaRPr>
          </a:p>
          <a:p>
            <a:pPr>
              <a:lnSpc>
                <a:spcPct val="150000"/>
              </a:lnSpc>
            </a:pPr>
            <a:r>
              <a:rPr lang="en-GB" dirty="0">
                <a:solidFill>
                  <a:schemeClr val="tx1"/>
                </a:solidFill>
                <a:latin typeface="Arial" panose="020B0604020202020204" pitchFamily="34" charset="0"/>
                <a:cs typeface="Arial" panose="020B0604020202020204" pitchFamily="34" charset="0"/>
              </a:rPr>
              <a:t>Automated MIS algorithms filter outs the minority applicants in business recruitment leads to TPS excessively rejects applications and it violates the Equality Act 2010 (</a:t>
            </a:r>
            <a:r>
              <a:rPr lang="en-US" dirty="0">
                <a:solidFill>
                  <a:schemeClr val="tx1"/>
                </a:solidFill>
                <a:latin typeface="Arial" panose="020B0604020202020204" pitchFamily="34" charset="0"/>
                <a:cs typeface="Arial" panose="020B0604020202020204" pitchFamily="34" charset="0"/>
              </a:rPr>
              <a:t>O’Neil, 2017</a:t>
            </a:r>
            <a:r>
              <a:rPr lang="en-GB" dirty="0">
                <a:solidFill>
                  <a:schemeClr val="tx1"/>
                </a:solidFill>
                <a:latin typeface="Arial" panose="020B0604020202020204" pitchFamily="34" charset="0"/>
                <a:cs typeface="Arial" panose="020B0604020202020204" pitchFamily="34" charset="0"/>
              </a:rPr>
              <a:t>). </a:t>
            </a:r>
            <a:endParaRPr lang="en-US"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8276313" y="2925000"/>
            <a:ext cx="3408446" cy="287490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44892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sz="3200" b="1" dirty="0">
                <a:latin typeface="Arial" panose="020B0604020202020204" pitchFamily="34" charset="0"/>
                <a:cs typeface="Arial" panose="020B0604020202020204" pitchFamily="34" charset="0"/>
              </a:rPr>
              <a:t>Continue</a:t>
            </a:r>
          </a:p>
        </p:txBody>
      </p:sp>
      <p:sp>
        <p:nvSpPr>
          <p:cNvPr id="3" name="Content Placeholder 2"/>
          <p:cNvSpPr>
            <a:spLocks noGrp="1"/>
          </p:cNvSpPr>
          <p:nvPr>
            <p:ph idx="1"/>
          </p:nvPr>
        </p:nvSpPr>
        <p:spPr>
          <a:xfrm>
            <a:off x="389325" y="2281560"/>
            <a:ext cx="8388915" cy="3416300"/>
          </a:xfrm>
        </p:spPr>
        <p:txBody>
          <a:bodyPr>
            <a:noAutofit/>
          </a:bodyPr>
          <a:lstStyle/>
          <a:p>
            <a:pPr marL="0" indent="0" algn="just">
              <a:lnSpc>
                <a:spcPct val="170000"/>
              </a:lnSpc>
              <a:buFont typeface="Wingdings 3" charset="2"/>
              <a:buNone/>
            </a:pPr>
            <a:r>
              <a:rPr lang="en-GB" b="1" dirty="0">
                <a:solidFill>
                  <a:schemeClr val="tx1"/>
                </a:solidFill>
                <a:latin typeface="Arial" panose="020B0604020202020204" pitchFamily="34" charset="0"/>
                <a:cs typeface="Arial" panose="020B0604020202020204" pitchFamily="34" charset="0"/>
              </a:rPr>
              <a:t>Mitigation Strategies and Responsible Use</a:t>
            </a:r>
            <a:endParaRPr lang="en-IN" b="1" dirty="0">
              <a:solidFill>
                <a:schemeClr val="tx1"/>
              </a:solidFill>
              <a:latin typeface="Arial" panose="020B0604020202020204" pitchFamily="34" charset="0"/>
              <a:cs typeface="Arial" panose="020B0604020202020204" pitchFamily="34" charset="0"/>
            </a:endParaRPr>
          </a:p>
          <a:p>
            <a:pPr algn="just">
              <a:lnSpc>
                <a:spcPct val="170000"/>
              </a:lnSpc>
            </a:pPr>
            <a:r>
              <a:rPr lang="en-GB" dirty="0">
                <a:solidFill>
                  <a:schemeClr val="tx1"/>
                </a:solidFill>
                <a:latin typeface="Arial" panose="020B0604020202020204" pitchFamily="34" charset="0"/>
                <a:cs typeface="Arial" panose="020B0604020202020204" pitchFamily="34" charset="0"/>
              </a:rPr>
              <a:t>To maintain the data privacy the systems can integrate data anonymisation and minimisation technologies such as differential privacy into MIS and TPS systems (</a:t>
            </a:r>
            <a:r>
              <a:rPr lang="en-IN" dirty="0" err="1">
                <a:solidFill>
                  <a:schemeClr val="tx1"/>
                </a:solidFill>
                <a:latin typeface="Arial" panose="020B0604020202020204" pitchFamily="34" charset="0"/>
                <a:cs typeface="Arial" panose="020B0604020202020204" pitchFamily="34" charset="0"/>
              </a:rPr>
              <a:t>Razi</a:t>
            </a:r>
            <a:r>
              <a:rPr lang="en-IN" dirty="0">
                <a:solidFill>
                  <a:schemeClr val="tx1"/>
                </a:solidFill>
                <a:latin typeface="Arial" panose="020B0604020202020204" pitchFamily="34" charset="0"/>
                <a:cs typeface="Arial" panose="020B0604020202020204" pitchFamily="34" charset="0"/>
              </a:rPr>
              <a:t> et al., 2025</a:t>
            </a:r>
            <a:r>
              <a:rPr lang="en-GB" dirty="0">
                <a:solidFill>
                  <a:schemeClr val="tx1"/>
                </a:solidFill>
                <a:latin typeface="Arial" panose="020B0604020202020204" pitchFamily="34" charset="0"/>
                <a:cs typeface="Arial" panose="020B0604020202020204" pitchFamily="34" charset="0"/>
              </a:rPr>
              <a:t>).</a:t>
            </a:r>
          </a:p>
          <a:p>
            <a:pPr algn="just">
              <a:lnSpc>
                <a:spcPct val="170000"/>
              </a:lnSpc>
            </a:pPr>
            <a:r>
              <a:rPr lang="en-GB" dirty="0">
                <a:solidFill>
                  <a:schemeClr val="tx1"/>
                </a:solidFill>
                <a:latin typeface="Arial" panose="020B0604020202020204" pitchFamily="34" charset="0"/>
                <a:cs typeface="Arial" panose="020B0604020202020204" pitchFamily="34" charset="0"/>
              </a:rPr>
              <a:t>The mitigation strategies these systems can use to reduce these risks involves that these systems can establish AI governance boards to maintain the compliance of regulations and align it with the Information Commissioner’s Office AI supervision. </a:t>
            </a:r>
            <a:endParaRPr lang="en-IN" dirty="0">
              <a:solidFill>
                <a:schemeClr val="tx1"/>
              </a:solidFill>
              <a:latin typeface="Arial" panose="020B0604020202020204" pitchFamily="34" charset="0"/>
              <a:cs typeface="Arial" panose="020B0604020202020204" pitchFamily="34" charset="0"/>
            </a:endParaRPr>
          </a:p>
          <a:p>
            <a:pPr algn="just">
              <a:lnSpc>
                <a:spcPct val="170000"/>
              </a:lnSpc>
            </a:pP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40800" y="2519680"/>
            <a:ext cx="2946400" cy="37006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93395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54954" y="1166173"/>
            <a:ext cx="8761413" cy="706964"/>
          </a:xfrm>
        </p:spPr>
        <p:txBody>
          <a:bodyPr/>
          <a:lstStyle/>
          <a:p>
            <a:pPr algn="ctr">
              <a:lnSpc>
                <a:spcPct val="150000"/>
              </a:lnSpc>
            </a:pPr>
            <a:r>
              <a:rPr lang="en-GB" sz="3200" b="1" dirty="0">
                <a:latin typeface="Arial" panose="020B0604020202020204" pitchFamily="34" charset="0"/>
                <a:cs typeface="Arial" panose="020B0604020202020204" pitchFamily="34" charset="0"/>
              </a:rPr>
              <a:t>Real World Case Studies </a:t>
            </a:r>
            <a:endParaRPr lang="en-GB" sz="3200"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518160" y="2603500"/>
            <a:ext cx="6959600" cy="3416300"/>
          </a:xfrm>
        </p:spPr>
        <p:txBody>
          <a:bodyPr>
            <a:normAutofit/>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In UK retail industry the brands like Sainsbury’s and Tesco depends heavily on the Transaction processing Systems (TPS) to manage billions of daily groceries scans and online (</a:t>
            </a:r>
            <a:r>
              <a:rPr lang="en-IN" dirty="0">
                <a:solidFill>
                  <a:schemeClr val="tx1"/>
                </a:solidFill>
                <a:latin typeface="Arial" panose="020B0604020202020204" pitchFamily="34" charset="0"/>
                <a:cs typeface="Arial" panose="020B0604020202020204" pitchFamily="34" charset="0"/>
              </a:rPr>
              <a:t>Roy, 2024</a:t>
            </a:r>
            <a:r>
              <a:rPr lang="en-GB" dirty="0">
                <a:solidFill>
                  <a:schemeClr val="tx1"/>
                </a:solidFill>
                <a:latin typeface="Arial" panose="020B0604020202020204" pitchFamily="34" charset="0"/>
                <a:cs typeface="Arial" panose="020B0604020202020204" pitchFamily="34" charset="0"/>
              </a:rPr>
              <a:t>). </a:t>
            </a:r>
          </a:p>
          <a:p>
            <a:pPr algn="just">
              <a:lnSpc>
                <a:spcPct val="150000"/>
              </a:lnSpc>
            </a:pPr>
            <a:r>
              <a:rPr lang="en-GB" dirty="0">
                <a:solidFill>
                  <a:schemeClr val="tx1"/>
                </a:solidFill>
                <a:latin typeface="Arial" panose="020B0604020202020204" pitchFamily="34" charset="0"/>
                <a:cs typeface="Arial" panose="020B0604020202020204" pitchFamily="34" charset="0"/>
              </a:rPr>
              <a:t>Ethical problems includes the analysis of each individual consumer habits raises the concern of data privacy consent</a:t>
            </a:r>
          </a:p>
        </p:txBody>
      </p:sp>
      <p:pic>
        <p:nvPicPr>
          <p:cNvPr id="7" name="Picture 6"/>
          <p:cNvPicPr>
            <a:picLocks noChangeAspect="1"/>
          </p:cNvPicPr>
          <p:nvPr/>
        </p:nvPicPr>
        <p:blipFill>
          <a:blip r:embed="rId3"/>
          <a:stretch>
            <a:fillRect/>
          </a:stretch>
        </p:blipFill>
        <p:spPr>
          <a:xfrm>
            <a:off x="7728550" y="2164080"/>
            <a:ext cx="4017879" cy="36652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360134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54954" y="1166173"/>
            <a:ext cx="8761413" cy="706964"/>
          </a:xfrm>
        </p:spPr>
        <p:txBody>
          <a:bodyPr/>
          <a:lstStyle/>
          <a:p>
            <a:pPr algn="ctr">
              <a:lnSpc>
                <a:spcPct val="150000"/>
              </a:lnSpc>
            </a:pPr>
            <a:r>
              <a:rPr lang="en-US" sz="3200" b="1" dirty="0">
                <a:latin typeface="Arial" panose="020B0604020202020204" pitchFamily="34" charset="0"/>
                <a:cs typeface="Arial" panose="020B0604020202020204" pitchFamily="34" charset="0"/>
              </a:rPr>
              <a:t>Continue</a:t>
            </a:r>
            <a:endParaRPr lang="en-GB" sz="3200"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545354" y="2413000"/>
            <a:ext cx="7440406" cy="3416300"/>
          </a:xfrm>
        </p:spPr>
        <p:txBody>
          <a:bodyPr>
            <a:no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The challenge company faces in the UK market is that the company requires to balance millions of daily SKUs, mitigate waste, and online orders to adapt localised inventories in extremely competitive market (</a:t>
            </a:r>
            <a:r>
              <a:rPr lang="en-US" dirty="0" err="1">
                <a:solidFill>
                  <a:schemeClr val="tx1"/>
                </a:solidFill>
                <a:latin typeface="Arial" panose="020B0604020202020204" pitchFamily="34" charset="0"/>
                <a:cs typeface="Arial" panose="020B0604020202020204" pitchFamily="34" charset="0"/>
              </a:rPr>
              <a:t>Vaka</a:t>
            </a:r>
            <a:r>
              <a:rPr lang="en-US" dirty="0">
                <a:solidFill>
                  <a:schemeClr val="tx1"/>
                </a:solidFill>
                <a:latin typeface="Arial" panose="020B0604020202020204" pitchFamily="34" charset="0"/>
                <a:cs typeface="Arial" panose="020B0604020202020204" pitchFamily="34" charset="0"/>
              </a:rPr>
              <a:t>, 2024</a:t>
            </a:r>
            <a:r>
              <a:rPr lang="en-GB" dirty="0">
                <a:solidFill>
                  <a:schemeClr val="tx1"/>
                </a:solidFill>
                <a:latin typeface="Arial" panose="020B0604020202020204" pitchFamily="34" charset="0"/>
                <a:cs typeface="Arial" panose="020B0604020202020204" pitchFamily="34" charset="0"/>
              </a:rPr>
              <a:t>).</a:t>
            </a:r>
          </a:p>
          <a:p>
            <a:pPr algn="just">
              <a:lnSpc>
                <a:spcPct val="150000"/>
              </a:lnSpc>
            </a:pPr>
            <a:r>
              <a:rPr lang="en-GB" dirty="0">
                <a:solidFill>
                  <a:schemeClr val="tx1"/>
                </a:solidFill>
                <a:latin typeface="Arial" panose="020B0604020202020204" pitchFamily="34" charset="0"/>
                <a:cs typeface="Arial" panose="020B0604020202020204" pitchFamily="34" charset="0"/>
              </a:rPr>
              <a:t> The solution includes that the system can implement the clubcards and MIS generates weekly sales report to localise promotions.</a:t>
            </a:r>
            <a:endParaRPr lang="en-IN" dirty="0">
              <a:solidFill>
                <a:schemeClr val="tx1"/>
              </a:solidFill>
              <a:latin typeface="Arial" panose="020B0604020202020204" pitchFamily="34" charset="0"/>
              <a:cs typeface="Arial" panose="020B0604020202020204" pitchFamily="34" charset="0"/>
            </a:endParaRPr>
          </a:p>
          <a:p>
            <a:pPr marL="0" indent="0" algn="just">
              <a:lnSpc>
                <a:spcPct val="150000"/>
              </a:lnSpc>
              <a:buNone/>
            </a:pPr>
            <a:endParaRPr lang="en-GB" dirty="0">
              <a:solidFill>
                <a:schemeClr val="tx1"/>
              </a:solidFill>
              <a:latin typeface="Arial" panose="020B0604020202020204" pitchFamily="34" charset="0"/>
              <a:cs typeface="Arial" panose="020B0604020202020204" pitchFamily="34" charset="0"/>
            </a:endParaRPr>
          </a:p>
          <a:p>
            <a:pPr marL="0" indent="0" algn="just">
              <a:lnSpc>
                <a:spcPct val="150000"/>
              </a:lnSpc>
              <a:buNone/>
            </a:pP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8303623" y="2413000"/>
            <a:ext cx="3402166" cy="34163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6450258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8912" y="874742"/>
            <a:ext cx="8761413" cy="706964"/>
          </a:xfrm>
        </p:spPr>
        <p:txBody>
          <a:bodyPr/>
          <a:lstStyle/>
          <a:p>
            <a:pPr algn="ctr">
              <a:lnSpc>
                <a:spcPct val="150000"/>
              </a:lnSpc>
            </a:pPr>
            <a:r>
              <a:rPr lang="en-GB" sz="3200" b="1" dirty="0">
                <a:latin typeface="Arial" panose="020B0604020202020204" pitchFamily="34" charset="0"/>
                <a:cs typeface="Arial" panose="020B0604020202020204" pitchFamily="34" charset="0"/>
              </a:rPr>
              <a:t>Conclusion</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23154" y="2641600"/>
            <a:ext cx="6216125" cy="3416300"/>
          </a:xfrm>
        </p:spPr>
        <p:txBody>
          <a:bodyPr>
            <a:normAutofit/>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It is concluded from the presentation how different information systems such as TPS, MIS, and DSS functions.</a:t>
            </a:r>
          </a:p>
          <a:p>
            <a:pPr algn="just">
              <a:lnSpc>
                <a:spcPct val="150000"/>
              </a:lnSpc>
            </a:pPr>
            <a:r>
              <a:rPr lang="en-GB" dirty="0">
                <a:solidFill>
                  <a:schemeClr val="tx1"/>
                </a:solidFill>
                <a:latin typeface="Arial" panose="020B0604020202020204" pitchFamily="34" charset="0"/>
                <a:cs typeface="Arial" panose="020B0604020202020204" pitchFamily="34" charset="0"/>
              </a:rPr>
              <a:t> These systems comparative analysis evaluated and what are its benefits for the improving business performance and its limitations also analysed. </a:t>
            </a:r>
            <a:endParaRPr lang="en-US"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01604" y="2883523"/>
            <a:ext cx="4084543" cy="273495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25256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23" y="1231946"/>
            <a:ext cx="8382077" cy="566374"/>
          </a:xfrm>
        </p:spPr>
        <p:txBody>
          <a:bodyPr/>
          <a:lstStyle/>
          <a:p>
            <a:pPr algn="just">
              <a:lnSpc>
                <a:spcPct val="150000"/>
              </a:lnSpc>
            </a:pPr>
            <a:r>
              <a:rPr lang="en-GB" sz="3200" b="1" dirty="0">
                <a:latin typeface="Arial" panose="020B0604020202020204" pitchFamily="34" charset="0"/>
                <a:cs typeface="Arial" panose="020B0604020202020204" pitchFamily="34" charset="0"/>
              </a:rPr>
              <a:t>References</a:t>
            </a:r>
            <a:br>
              <a:rPr lang="en-IN" sz="4800" b="1" dirty="0">
                <a:latin typeface="Times New Roman" panose="02020603050405020304" pitchFamily="18" charset="0"/>
                <a:cs typeface="Times New Roman" panose="02020603050405020304" pitchFamily="18" charset="0"/>
              </a:rPr>
            </a:br>
            <a:endParaRPr lang="en-US"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77438" y="2213810"/>
            <a:ext cx="10389346" cy="3416300"/>
          </a:xfrm>
        </p:spPr>
        <p:txBody>
          <a:bodyPr>
            <a:noAutofit/>
          </a:bodyPr>
          <a:lstStyle/>
          <a:p>
            <a:pPr marL="0" indent="0" algn="just">
              <a:lnSpc>
                <a:spcPct val="150000"/>
              </a:lnSpc>
              <a:buNone/>
            </a:pPr>
            <a:r>
              <a:rPr lang="en-GB" sz="1200" b="1" u="sng" dirty="0">
                <a:solidFill>
                  <a:schemeClr val="tx1"/>
                </a:solidFill>
                <a:latin typeface="Arial" panose="020B0604020202020204" pitchFamily="34" charset="0"/>
                <a:cs typeface="Arial" panose="020B0604020202020204" pitchFamily="34" charset="0"/>
              </a:rPr>
              <a:t>Books and Journals</a:t>
            </a:r>
            <a:endParaRPr lang="en-IN" sz="1200" b="1" dirty="0">
              <a:solidFill>
                <a:schemeClr val="tx1"/>
              </a:solidFill>
              <a:latin typeface="Arial" panose="020B0604020202020204" pitchFamily="34" charset="0"/>
              <a:cs typeface="Arial" panose="020B0604020202020204" pitchFamily="34" charset="0"/>
            </a:endParaRPr>
          </a:p>
          <a:p>
            <a:pPr marL="0" indent="0" algn="just">
              <a:lnSpc>
                <a:spcPct val="150000"/>
              </a:lnSpc>
              <a:buNone/>
            </a:pPr>
            <a:r>
              <a:rPr lang="en-IN" sz="1200" dirty="0">
                <a:solidFill>
                  <a:schemeClr val="tx1"/>
                </a:solidFill>
                <a:latin typeface="Arial" panose="020B0604020202020204" pitchFamily="34" charset="0"/>
                <a:cs typeface="Arial" panose="020B0604020202020204" pitchFamily="34" charset="0"/>
              </a:rPr>
              <a:t>Biswas, T.R., Hossain, M.Z. and Comite, U., (2024). Role of management information systems in enhancing decision-making in large-scale organizations. </a:t>
            </a:r>
            <a:r>
              <a:rPr lang="en-IN" sz="1200" i="1" dirty="0">
                <a:solidFill>
                  <a:schemeClr val="tx1"/>
                </a:solidFill>
                <a:latin typeface="Arial" panose="020B0604020202020204" pitchFamily="34" charset="0"/>
                <a:cs typeface="Arial" panose="020B0604020202020204" pitchFamily="34" charset="0"/>
              </a:rPr>
              <a:t>Pacific Journal of Business Innovation and Strategy</a:t>
            </a:r>
            <a:r>
              <a:rPr lang="en-IN" sz="1200" dirty="0">
                <a:solidFill>
                  <a:schemeClr val="tx1"/>
                </a:solidFill>
                <a:latin typeface="Arial" panose="020B0604020202020204" pitchFamily="34" charset="0"/>
                <a:cs typeface="Arial" panose="020B0604020202020204" pitchFamily="34" charset="0"/>
              </a:rPr>
              <a:t>, </a:t>
            </a:r>
            <a:r>
              <a:rPr lang="en-IN" sz="1200" i="1" dirty="0">
                <a:solidFill>
                  <a:schemeClr val="tx1"/>
                </a:solidFill>
                <a:latin typeface="Arial" panose="020B0604020202020204" pitchFamily="34" charset="0"/>
                <a:cs typeface="Arial" panose="020B0604020202020204" pitchFamily="34" charset="0"/>
              </a:rPr>
              <a:t>1</a:t>
            </a:r>
            <a:r>
              <a:rPr lang="en-IN" sz="1200" dirty="0">
                <a:solidFill>
                  <a:schemeClr val="tx1"/>
                </a:solidFill>
                <a:latin typeface="Arial" panose="020B0604020202020204" pitchFamily="34" charset="0"/>
                <a:cs typeface="Arial" panose="020B0604020202020204" pitchFamily="34" charset="0"/>
              </a:rPr>
              <a:t>(1), pp.5-18. </a:t>
            </a:r>
            <a:r>
              <a:rPr lang="en-GB" sz="1200" dirty="0">
                <a:solidFill>
                  <a:schemeClr val="tx1"/>
                </a:solidFill>
                <a:latin typeface="Arial" panose="020B0604020202020204" pitchFamily="34" charset="0"/>
                <a:cs typeface="Arial" panose="020B0604020202020204" pitchFamily="34" charset="0"/>
              </a:rPr>
              <a:t>Available at: </a:t>
            </a:r>
            <a:r>
              <a:rPr lang="en-GB" sz="1200" dirty="0">
                <a:hlinkClick r:id="rId3"/>
              </a:rPr>
              <a:t>Pacific Journal of Business Innovation and Strategy</a:t>
            </a:r>
            <a:r>
              <a:rPr lang="en-GB" sz="1200" dirty="0"/>
              <a:t> </a:t>
            </a:r>
            <a:r>
              <a:rPr lang="en-GB" sz="1200" dirty="0">
                <a:solidFill>
                  <a:schemeClr val="tx1"/>
                </a:solidFill>
                <a:latin typeface="Arial" panose="020B0604020202020204" pitchFamily="34" charset="0"/>
                <a:cs typeface="Arial" panose="020B0604020202020204" pitchFamily="34" charset="0"/>
              </a:rPr>
              <a:t>accessed on 5</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June 2026</a:t>
            </a:r>
          </a:p>
          <a:p>
            <a:pPr marL="0" indent="0" algn="just">
              <a:lnSpc>
                <a:spcPct val="150000"/>
              </a:lnSpc>
              <a:buNone/>
            </a:pPr>
            <a:r>
              <a:rPr lang="en-US" sz="1200" dirty="0">
                <a:solidFill>
                  <a:schemeClr val="tx1"/>
                </a:solidFill>
                <a:latin typeface="Arial" panose="020B0604020202020204" pitchFamily="34" charset="0"/>
                <a:cs typeface="Arial" panose="020B0604020202020204" pitchFamily="34" charset="0"/>
              </a:rPr>
              <a:t>Effendy, F.I. and </a:t>
            </a:r>
            <a:r>
              <a:rPr lang="en-US" sz="1200" dirty="0" err="1">
                <a:solidFill>
                  <a:schemeClr val="tx1"/>
                </a:solidFill>
                <a:latin typeface="Arial" panose="020B0604020202020204" pitchFamily="34" charset="0"/>
                <a:cs typeface="Arial" panose="020B0604020202020204" pitchFamily="34" charset="0"/>
              </a:rPr>
              <a:t>Legowo</a:t>
            </a:r>
            <a:r>
              <a:rPr lang="en-US" sz="1200" dirty="0">
                <a:solidFill>
                  <a:schemeClr val="tx1"/>
                </a:solidFill>
                <a:latin typeface="Arial" panose="020B0604020202020204" pitchFamily="34" charset="0"/>
                <a:cs typeface="Arial" panose="020B0604020202020204" pitchFamily="34" charset="0"/>
              </a:rPr>
              <a:t>, N., (2025). Enhancing Data Management for Decision Support Systems in Indonesian Government Internal Audit: A DMBOK Approach. International Journal of Advanced Computer Science &amp; Applications, 16(7).</a:t>
            </a:r>
            <a:endParaRPr lang="en-IN" sz="1200" dirty="0">
              <a:solidFill>
                <a:schemeClr val="tx1"/>
              </a:solidFill>
              <a:latin typeface="Arial" panose="020B0604020202020204" pitchFamily="34" charset="0"/>
              <a:cs typeface="Arial" panose="020B0604020202020204" pitchFamily="34" charset="0"/>
            </a:endParaRPr>
          </a:p>
          <a:p>
            <a:pPr marL="0" indent="0" algn="just">
              <a:lnSpc>
                <a:spcPct val="150000"/>
              </a:lnSpc>
              <a:buNone/>
            </a:pPr>
            <a:r>
              <a:rPr lang="en-IN" sz="1200" dirty="0">
                <a:solidFill>
                  <a:schemeClr val="tx1"/>
                </a:solidFill>
                <a:latin typeface="Arial" panose="020B0604020202020204" pitchFamily="34" charset="0"/>
                <a:cs typeface="Arial" panose="020B0604020202020204" pitchFamily="34" charset="0"/>
              </a:rPr>
              <a:t>Gadhave </a:t>
            </a:r>
            <a:r>
              <a:rPr lang="en-IN" sz="1200" i="1" dirty="0">
                <a:solidFill>
                  <a:schemeClr val="tx1"/>
                </a:solidFill>
                <a:latin typeface="Arial" panose="020B0604020202020204" pitchFamily="34" charset="0"/>
                <a:cs typeface="Arial" panose="020B0604020202020204" pitchFamily="34" charset="0"/>
              </a:rPr>
              <a:t>et al., </a:t>
            </a:r>
            <a:r>
              <a:rPr lang="en-IN" sz="1200" dirty="0">
                <a:solidFill>
                  <a:schemeClr val="tx1"/>
                </a:solidFill>
                <a:latin typeface="Arial" panose="020B0604020202020204" pitchFamily="34" charset="0"/>
                <a:cs typeface="Arial" panose="020B0604020202020204" pitchFamily="34" charset="0"/>
              </a:rPr>
              <a:t>(2025). Deep Learning-Enabled Decision Support Systems For Strategic Business Management. </a:t>
            </a:r>
            <a:r>
              <a:rPr lang="en-IN" sz="1200" i="1" dirty="0">
                <a:solidFill>
                  <a:schemeClr val="tx1"/>
                </a:solidFill>
                <a:latin typeface="Arial" panose="020B0604020202020204" pitchFamily="34" charset="0"/>
                <a:cs typeface="Arial" panose="020B0604020202020204" pitchFamily="34" charset="0"/>
              </a:rPr>
              <a:t>International Journal of Environmental Sciences</a:t>
            </a:r>
            <a:r>
              <a:rPr lang="en-IN" sz="1200" dirty="0">
                <a:solidFill>
                  <a:schemeClr val="tx1"/>
                </a:solidFill>
                <a:latin typeface="Arial" panose="020B0604020202020204" pitchFamily="34" charset="0"/>
                <a:cs typeface="Arial" panose="020B0604020202020204" pitchFamily="34" charset="0"/>
              </a:rPr>
              <a:t>, </a:t>
            </a:r>
            <a:r>
              <a:rPr lang="en-IN" sz="1200" i="1" dirty="0">
                <a:solidFill>
                  <a:schemeClr val="tx1"/>
                </a:solidFill>
                <a:latin typeface="Arial" panose="020B0604020202020204" pitchFamily="34" charset="0"/>
                <a:cs typeface="Arial" panose="020B0604020202020204" pitchFamily="34" charset="0"/>
              </a:rPr>
              <a:t>11</a:t>
            </a:r>
            <a:r>
              <a:rPr lang="en-IN" sz="1200" dirty="0">
                <a:solidFill>
                  <a:schemeClr val="tx1"/>
                </a:solidFill>
                <a:latin typeface="Arial" panose="020B0604020202020204" pitchFamily="34" charset="0"/>
                <a:cs typeface="Arial" panose="020B0604020202020204" pitchFamily="34" charset="0"/>
              </a:rPr>
              <a:t>(7), p.2025.</a:t>
            </a:r>
          </a:p>
          <a:p>
            <a:pPr marL="0" indent="0" algn="just">
              <a:lnSpc>
                <a:spcPct val="150000"/>
              </a:lnSpc>
              <a:buNone/>
            </a:pPr>
            <a:r>
              <a:rPr lang="en-US" sz="1200" dirty="0">
                <a:solidFill>
                  <a:prstClr val="black"/>
                </a:solidFill>
                <a:latin typeface="Arial" panose="020B0604020202020204" pitchFamily="34" charset="0"/>
                <a:cs typeface="Arial" panose="020B0604020202020204" pitchFamily="34" charset="0"/>
              </a:rPr>
              <a:t>Hasan, R. and Akter, S., (2022). Information System-Based Decision Support Tools: A Systematic Review Of Strategic Applications In Service-Oriented Enterprises. </a:t>
            </a:r>
            <a:r>
              <a:rPr lang="en-US" sz="1200" i="1" dirty="0">
                <a:solidFill>
                  <a:prstClr val="black"/>
                </a:solidFill>
                <a:latin typeface="Arial" panose="020B0604020202020204" pitchFamily="34" charset="0"/>
                <a:cs typeface="Arial" panose="020B0604020202020204" pitchFamily="34" charset="0"/>
              </a:rPr>
              <a:t>Review of Applied Science and Technology</a:t>
            </a:r>
            <a:r>
              <a:rPr lang="en-US" sz="1200" dirty="0">
                <a:solidFill>
                  <a:prstClr val="black"/>
                </a:solidFill>
                <a:latin typeface="Arial" panose="020B0604020202020204" pitchFamily="34" charset="0"/>
                <a:cs typeface="Arial" panose="020B0604020202020204" pitchFamily="34" charset="0"/>
              </a:rPr>
              <a:t>, </a:t>
            </a:r>
            <a:r>
              <a:rPr lang="en-US" sz="1200" i="1" dirty="0">
                <a:solidFill>
                  <a:prstClr val="black"/>
                </a:solidFill>
                <a:latin typeface="Arial" panose="020B0604020202020204" pitchFamily="34" charset="0"/>
                <a:cs typeface="Arial" panose="020B0604020202020204" pitchFamily="34" charset="0"/>
              </a:rPr>
              <a:t>1</a:t>
            </a:r>
            <a:r>
              <a:rPr lang="en-US" sz="1200" dirty="0">
                <a:solidFill>
                  <a:prstClr val="black"/>
                </a:solidFill>
                <a:latin typeface="Arial" panose="020B0604020202020204" pitchFamily="34" charset="0"/>
                <a:cs typeface="Arial" panose="020B0604020202020204" pitchFamily="34" charset="0"/>
              </a:rPr>
              <a:t>(04), pp.26-65.</a:t>
            </a:r>
            <a:endParaRPr lang="en-IN" sz="1200" dirty="0">
              <a:solidFill>
                <a:schemeClr val="tx1"/>
              </a:solidFill>
              <a:latin typeface="Arial" panose="020B0604020202020204" pitchFamily="34" charset="0"/>
              <a:cs typeface="Arial" panose="020B0604020202020204" pitchFamily="34" charset="0"/>
            </a:endParaRPr>
          </a:p>
          <a:p>
            <a:pPr marL="0" indent="0" algn="just">
              <a:lnSpc>
                <a:spcPct val="150000"/>
              </a:lnSpc>
              <a:buNone/>
            </a:pPr>
            <a:endParaRPr lang="en-IN"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5678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DB96-19CE-EFFF-7F66-E65C2FCCBA3E}"/>
              </a:ext>
            </a:extLst>
          </p:cNvPr>
          <p:cNvSpPr>
            <a:spLocks noGrp="1"/>
          </p:cNvSpPr>
          <p:nvPr>
            <p:ph type="title"/>
          </p:nvPr>
        </p:nvSpPr>
        <p:spPr>
          <a:xfrm>
            <a:off x="551145" y="2730674"/>
            <a:ext cx="10835821" cy="4127326"/>
          </a:xfrm>
        </p:spPr>
        <p:txBody>
          <a:bodyPr/>
          <a:lstStyle/>
          <a:p>
            <a:pPr algn="l">
              <a:buNone/>
            </a:pPr>
            <a:b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Hurbean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(2025). Instant messaging, interruptions, stress and work performance.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Information Technology &amp; People</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38</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pp.249-278.</a:t>
            </a:r>
            <a:b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2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Myriad Pro"/>
              </a:rPr>
              <a:t>Laudon, K.C. and Laudon, J. P. (2012). </a:t>
            </a:r>
            <a:r>
              <a:rPr kumimoji="0" lang="en-GB" sz="1200" b="0" i="1"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Myriad Pro"/>
              </a:rPr>
              <a:t>Management Information Systems</a:t>
            </a:r>
            <a:r>
              <a:rPr kumimoji="0" lang="en-GB" sz="12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sym typeface="Myriad Pro"/>
              </a:rPr>
              <a:t>, twelfth edition. Upper Saddle River, New Jersey: Prentice-Hall. </a:t>
            </a:r>
            <a:b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Laudon, K.C. &amp; Laudon, J.P. (2024) </a:t>
            </a:r>
            <a:r>
              <a:rPr lang="en-GB" sz="1200" i="1" dirty="0">
                <a:solidFill>
                  <a:schemeClr val="tx1"/>
                </a:solidFill>
                <a:latin typeface="Arial" panose="020B0604020202020204" pitchFamily="34" charset="0"/>
                <a:cs typeface="Arial" panose="020B0604020202020204" pitchFamily="34" charset="0"/>
              </a:rPr>
              <a:t>Management Information Systems: Managing the Digital Firm</a:t>
            </a:r>
            <a:r>
              <a:rPr lang="en-GB" sz="1200" dirty="0">
                <a:solidFill>
                  <a:schemeClr val="tx1"/>
                </a:solidFill>
                <a:latin typeface="Arial" panose="020B0604020202020204" pitchFamily="34" charset="0"/>
                <a:cs typeface="Arial" panose="020B0604020202020204" pitchFamily="34" charset="0"/>
              </a:rPr>
              <a:t>. 18th </a:t>
            </a:r>
            <a:r>
              <a:rPr lang="en-GB" sz="1200" dirty="0" err="1">
                <a:solidFill>
                  <a:schemeClr val="tx1"/>
                </a:solidFill>
                <a:latin typeface="Arial" panose="020B0604020202020204" pitchFamily="34" charset="0"/>
                <a:cs typeface="Arial" panose="020B0604020202020204" pitchFamily="34" charset="0"/>
              </a:rPr>
              <a:t>edn</a:t>
            </a:r>
            <a:r>
              <a:rPr lang="en-GB" sz="1200" dirty="0">
                <a:solidFill>
                  <a:schemeClr val="tx1"/>
                </a:solidFill>
                <a:latin typeface="Arial" panose="020B0604020202020204" pitchFamily="34" charset="0"/>
                <a:cs typeface="Arial" panose="020B0604020202020204" pitchFamily="34" charset="0"/>
              </a:rPr>
              <a:t>. Pearson.</a:t>
            </a:r>
            <a:br>
              <a:rPr kumimoji="0" lang="en-IN" sz="120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US" sz="120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O’Neil, C. (2016) Weapons of Math Destruction: How Big Data Increases Inequality and Threatens Democracy. Penguin.</a:t>
            </a:r>
            <a:br>
              <a:rPr kumimoji="0" lang="en-IN" sz="120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Pearlson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(2024).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Managing and using information systems: A strategic approach</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John Wiley &amp; Sons.</a:t>
            </a:r>
            <a:b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Phillips, S., Barry, R., Gans, S. &amp; Schardt, K. (2024) </a:t>
            </a:r>
            <a:r>
              <a:rPr lang="en-GB" sz="1200" i="1" dirty="0">
                <a:solidFill>
                  <a:schemeClr val="tx1"/>
                </a:solidFill>
                <a:latin typeface="Arial" panose="020B0604020202020204" pitchFamily="34" charset="0"/>
                <a:cs typeface="Arial" panose="020B0604020202020204" pitchFamily="34" charset="0"/>
              </a:rPr>
              <a:t>The Consumer Insights Revolution: Transforming Market Research for Competitive Advantage</a:t>
            </a:r>
            <a:r>
              <a:rPr lang="en-GB" sz="1200" dirty="0">
                <a:solidFill>
                  <a:schemeClr val="tx1"/>
                </a:solidFill>
                <a:latin typeface="Arial" panose="020B0604020202020204" pitchFamily="34" charset="0"/>
                <a:cs typeface="Arial" panose="020B0604020202020204" pitchFamily="34" charset="0"/>
              </a:rPr>
              <a:t>. Amazon Publishing.</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Power, D.J., (2017). </a:t>
            </a:r>
            <a:r>
              <a:rPr lang="en-GB" sz="1200" b="0" i="0" dirty="0">
                <a:solidFill>
                  <a:schemeClr val="tx1"/>
                </a:solidFill>
                <a:effectLst/>
                <a:latin typeface="Arial" panose="020B0604020202020204" pitchFamily="34" charset="0"/>
                <a:cs typeface="Arial" panose="020B0604020202020204" pitchFamily="34" charset="0"/>
              </a:rPr>
              <a:t>Decision Support, Analytics, and Business Intelligence, Third Edition</a:t>
            </a:r>
            <a:b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Razi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 (</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2025). Enhancing data privacy: A comprehensive survey of privacy-enabling technologies.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IEEE Access</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b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Roy, B., (2024). Digital Transformation Strategies in Traditional Retail Industries: A Case of Tesco PLC.</a:t>
            </a:r>
            <a:b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Tarannum, T. and Hossain, M.Z., (2024). Impact of real-time MIS on supply chain management a case study approach.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Pacific Journal of Business Innovation and Strategy</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pp.38-48.</a:t>
            </a:r>
            <a:b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Sun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(2023). Data work of frontline care workers: Practices, problems, and opportunities in the context of data-driven long-term care.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Proceedings of the ACM on Human-Computer Interaction</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7</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(CSCW1), pp.1-28.</a:t>
            </a:r>
            <a:b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Vaka, D.K., (2024). Integrating inventory management and distribution: A holistic supply chain strategy.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International Journal of Managing Value and Supply Chains</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15</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pp.13-23.</a:t>
            </a:r>
            <a:b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dirty="0"/>
          </a:p>
        </p:txBody>
      </p:sp>
    </p:spTree>
    <p:extLst>
      <p:ext uri="{BB962C8B-B14F-4D97-AF65-F5344CB8AC3E}">
        <p14:creationId xmlns:p14="http://schemas.microsoft.com/office/powerpoint/2010/main" val="3819664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95068" y="3619501"/>
            <a:ext cx="6276359" cy="1968499"/>
          </a:xfrm>
          <a:ln>
            <a:noFill/>
          </a:ln>
          <a:effectLst>
            <a:glow rad="228600">
              <a:schemeClr val="accent3">
                <a:satMod val="175000"/>
                <a:alpha val="40000"/>
              </a:schemeClr>
            </a:glow>
          </a:effectLst>
          <a:scene3d>
            <a:camera prst="orthographicFront">
              <a:rot lat="0" lon="0" rev="0"/>
            </a:camera>
            <a:lightRig rig="contrasting" dir="t">
              <a:rot lat="0" lon="0" rev="7800000"/>
            </a:lightRig>
          </a:scene3d>
          <a:sp3d>
            <a:bevelT w="139700" h="139700"/>
          </a:sp3d>
        </p:spPr>
        <p:txBody>
          <a:bodyPr>
            <a:normAutofit/>
          </a:bodyPr>
          <a:lstStyle/>
          <a:p>
            <a:pPr marL="0" indent="0" algn="ctr">
              <a:buNone/>
            </a:pPr>
            <a:r>
              <a:rPr lang="en-GB" sz="8800" b="1" i="1"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6671999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515</TotalTime>
  <Words>2185</Words>
  <Application>Microsoft Office PowerPoint</Application>
  <PresentationFormat>Widescreen</PresentationFormat>
  <Paragraphs>125</Paragraphs>
  <Slides>21</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Century Gothic</vt:lpstr>
      <vt:lpstr>Times New Roman</vt:lpstr>
      <vt:lpstr>Wingdings</vt:lpstr>
      <vt:lpstr>Wingdings 3</vt:lpstr>
      <vt:lpstr>Ion Boardroom</vt:lpstr>
      <vt:lpstr>          Managing Business Information LCLM 5004 </vt:lpstr>
      <vt:lpstr>Table of Contents </vt:lpstr>
      <vt:lpstr>Introduction </vt:lpstr>
      <vt:lpstr>Continue</vt:lpstr>
      <vt:lpstr>Continue</vt:lpstr>
      <vt:lpstr>Key Information Systems </vt:lpstr>
      <vt:lpstr>Continue</vt:lpstr>
      <vt:lpstr>Continue</vt:lpstr>
      <vt:lpstr>Continue</vt:lpstr>
      <vt:lpstr>Continue</vt:lpstr>
      <vt:lpstr>Continue</vt:lpstr>
      <vt:lpstr>Analysis and Comparison </vt:lpstr>
      <vt:lpstr>Ethical Considerations and Mitigation Strategies</vt:lpstr>
      <vt:lpstr>Continue</vt:lpstr>
      <vt:lpstr>Continue</vt:lpstr>
      <vt:lpstr>Real World Case Studies </vt:lpstr>
      <vt:lpstr>Continue</vt:lpstr>
      <vt:lpstr>Conclusion</vt:lpstr>
      <vt:lpstr>References </vt:lpstr>
      <vt:lpstr> Hurbean et al., (2025). Instant messaging, interruptions, stress and work performance. Information Technology &amp; People, 38(1), pp.249-278. Laudon, K.C. and Laudon, J. P. (2012). Management Information Systems, twelfth edition. Upper Saddle River, New Jersey: Prentice-Hall.  Laudon, K.C. &amp; Laudon, J.P. (2024) Management Information Systems: Managing the Digital Firm. 18th edn. Pearson. O’Neil, C. (2016) Weapons of Math Destruction: How Big Data Increases Inequality and Threatens Democracy. Penguin. Pearlson et al., (2024). Managing and using information systems: A strategic approach. John Wiley &amp; Sons. Phillips, S., Barry, R., Gans, S. &amp; Schardt, K. (2024) The Consumer Insights Revolution: Transforming Market Research for Competitive Advantage. Amazon Publishing. Power, D.J., (2017). Decision Support, Analytics, and Business Intelligence, Third Edition Razi et al., (2025). Enhancing data privacy: A comprehensive survey of privacy-enabling technologies. IEEE Access. Roy, B., (2024). Digital Transformation Strategies in Traditional Retail Industries: A Case of Tesco PLC. Tarannum, T. and Hossain, M.Z., (2024). Impact of real-time MIS on supply chain management a case study approach. Pacific Journal of Business Innovation and Strategy, 1(1), pp.38-48. Sun et al., (2023). Data work of frontline care workers: Practices, problems, and opportunities in the context of data-driven long-term care. Proceedings of the ACM on Human-Computer Interaction, 7(CSCW1), pp.1-28. Vaka, D.K., (2024). Integrating inventory management and distribution: A holistic supply chain strategy. the International Journal of Managing Value and Supply Chains, 15(2), pp.13-23.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evaluation of Tesco</dc:title>
  <dc:creator>Mukta</dc:creator>
  <cp:lastModifiedBy>Nicolae Bogdan Sandu-Rizea (2418689)</cp:lastModifiedBy>
  <cp:revision>89</cp:revision>
  <cp:lastPrinted>2026-06-13T19:12:07Z</cp:lastPrinted>
  <dcterms:created xsi:type="dcterms:W3CDTF">2019-01-17T11:13:16Z</dcterms:created>
  <dcterms:modified xsi:type="dcterms:W3CDTF">2026-06-14T08:10:34Z</dcterms:modified>
</cp:coreProperties>
</file>