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30"/>
  </p:notesMasterIdLst>
  <p:sldIdLst>
    <p:sldId id="257" r:id="rId3"/>
    <p:sldId id="524" r:id="rId4"/>
    <p:sldId id="511" r:id="rId5"/>
    <p:sldId id="529" r:id="rId6"/>
    <p:sldId id="369" r:id="rId7"/>
    <p:sldId id="490" r:id="rId8"/>
    <p:sldId id="528" r:id="rId9"/>
    <p:sldId id="362" r:id="rId10"/>
    <p:sldId id="483" r:id="rId11"/>
    <p:sldId id="283" r:id="rId12"/>
    <p:sldId id="530" r:id="rId13"/>
    <p:sldId id="345" r:id="rId14"/>
    <p:sldId id="268" r:id="rId15"/>
    <p:sldId id="336" r:id="rId16"/>
    <p:sldId id="358" r:id="rId17"/>
    <p:sldId id="334" r:id="rId18"/>
    <p:sldId id="338" r:id="rId19"/>
    <p:sldId id="340" r:id="rId20"/>
    <p:sldId id="532" r:id="rId21"/>
    <p:sldId id="517" r:id="rId22"/>
    <p:sldId id="516" r:id="rId23"/>
    <p:sldId id="533" r:id="rId24"/>
    <p:sldId id="506" r:id="rId25"/>
    <p:sldId id="492" r:id="rId26"/>
    <p:sldId id="534" r:id="rId27"/>
    <p:sldId id="508" r:id="rId28"/>
    <p:sldId id="50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BCAAFC-7423-40A5-9DB4-E3C0200C6BB5}" v="27" dt="2026-05-15T08:45:13.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314"/>
    <p:restoredTop sz="95714" autoAdjust="0"/>
  </p:normalViewPr>
  <p:slideViewPr>
    <p:cSldViewPr snapToGrid="0" snapToObjects="1">
      <p:cViewPr varScale="1">
        <p:scale>
          <a:sx n="100" d="100"/>
          <a:sy n="100" d="100"/>
        </p:scale>
        <p:origin x="741" y="42"/>
      </p:cViewPr>
      <p:guideLst/>
    </p:cSldViewPr>
  </p:slideViewPr>
  <p:outlineViewPr>
    <p:cViewPr>
      <p:scale>
        <a:sx n="33" d="100"/>
        <a:sy n="33" d="100"/>
      </p:scale>
      <p:origin x="0" y="-10992"/>
    </p:cViewPr>
  </p:outlin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Flynn" userId="18054ee1-b04c-428b-a288-4319be13c9a0" providerId="ADAL" clId="{9EA057A3-4112-4655-B3EC-AD618A89B26C}"/>
    <pc:docChg chg="undo custSel addSld delSld modSld sldOrd">
      <pc:chgData name="Kathryn Flynn" userId="18054ee1-b04c-428b-a288-4319be13c9a0" providerId="ADAL" clId="{9EA057A3-4112-4655-B3EC-AD618A89B26C}" dt="2026-05-15T08:45:28.169" v="596" actId="20577"/>
      <pc:docMkLst>
        <pc:docMk/>
      </pc:docMkLst>
      <pc:sldChg chg="modSp mod">
        <pc:chgData name="Kathryn Flynn" userId="18054ee1-b04c-428b-a288-4319be13c9a0" providerId="ADAL" clId="{9EA057A3-4112-4655-B3EC-AD618A89B26C}" dt="2026-05-14T19:10:02.704" v="575" actId="20577"/>
        <pc:sldMkLst>
          <pc:docMk/>
          <pc:sldMk cId="536229110" sldId="257"/>
        </pc:sldMkLst>
        <pc:spChg chg="mod">
          <ac:chgData name="Kathryn Flynn" userId="18054ee1-b04c-428b-a288-4319be13c9a0" providerId="ADAL" clId="{9EA057A3-4112-4655-B3EC-AD618A89B26C}" dt="2026-05-14T19:10:02.704" v="575" actId="20577"/>
          <ac:spMkLst>
            <pc:docMk/>
            <pc:sldMk cId="536229110" sldId="257"/>
            <ac:spMk id="2" creationId="{00000000-0000-0000-0000-000000000000}"/>
          </ac:spMkLst>
        </pc:spChg>
      </pc:sldChg>
      <pc:sldChg chg="modSp add mod setBg modClrScheme chgLayout">
        <pc:chgData name="Kathryn Flynn" userId="18054ee1-b04c-428b-a288-4319be13c9a0" providerId="ADAL" clId="{9EA057A3-4112-4655-B3EC-AD618A89B26C}" dt="2026-05-14T19:17:36.238" v="585" actId="207"/>
        <pc:sldMkLst>
          <pc:docMk/>
          <pc:sldMk cId="2066087315" sldId="268"/>
        </pc:sldMkLst>
        <pc:spChg chg="mod ord">
          <ac:chgData name="Kathryn Flynn" userId="18054ee1-b04c-428b-a288-4319be13c9a0" providerId="ADAL" clId="{9EA057A3-4112-4655-B3EC-AD618A89B26C}" dt="2026-05-14T19:17:36.238" v="585" actId="207"/>
          <ac:spMkLst>
            <pc:docMk/>
            <pc:sldMk cId="2066087315" sldId="268"/>
            <ac:spMk id="2" creationId="{EFEF3473-A235-BFEB-0E2A-FC398F4AA467}"/>
          </ac:spMkLst>
        </pc:spChg>
        <pc:spChg chg="mod ord">
          <ac:chgData name="Kathryn Flynn" userId="18054ee1-b04c-428b-a288-4319be13c9a0" providerId="ADAL" clId="{9EA057A3-4112-4655-B3EC-AD618A89B26C}" dt="2026-05-14T19:17:11.112" v="581" actId="700"/>
          <ac:spMkLst>
            <pc:docMk/>
            <pc:sldMk cId="2066087315" sldId="268"/>
            <ac:spMk id="3" creationId="{32BBB00F-27F1-6061-2D63-0FB5164D07C7}"/>
          </ac:spMkLst>
        </pc:spChg>
      </pc:sldChg>
      <pc:sldChg chg="add">
        <pc:chgData name="Kathryn Flynn" userId="18054ee1-b04c-428b-a288-4319be13c9a0" providerId="ADAL" clId="{9EA057A3-4112-4655-B3EC-AD618A89B26C}" dt="2026-05-14T18:43:50.409" v="99"/>
        <pc:sldMkLst>
          <pc:docMk/>
          <pc:sldMk cId="1895379801" sldId="334"/>
        </pc:sldMkLst>
      </pc:sldChg>
      <pc:sldChg chg="add">
        <pc:chgData name="Kathryn Flynn" userId="18054ee1-b04c-428b-a288-4319be13c9a0" providerId="ADAL" clId="{9EA057A3-4112-4655-B3EC-AD618A89B26C}" dt="2026-05-14T18:42:04.889" v="97"/>
        <pc:sldMkLst>
          <pc:docMk/>
          <pc:sldMk cId="3881131346" sldId="336"/>
        </pc:sldMkLst>
      </pc:sldChg>
      <pc:sldChg chg="add">
        <pc:chgData name="Kathryn Flynn" userId="18054ee1-b04c-428b-a288-4319be13c9a0" providerId="ADAL" clId="{9EA057A3-4112-4655-B3EC-AD618A89B26C}" dt="2026-05-14T18:44:07.622" v="100"/>
        <pc:sldMkLst>
          <pc:docMk/>
          <pc:sldMk cId="2034465853" sldId="338"/>
        </pc:sldMkLst>
      </pc:sldChg>
      <pc:sldChg chg="add">
        <pc:chgData name="Kathryn Flynn" userId="18054ee1-b04c-428b-a288-4319be13c9a0" providerId="ADAL" clId="{9EA057A3-4112-4655-B3EC-AD618A89B26C}" dt="2026-05-14T18:44:28.188" v="101"/>
        <pc:sldMkLst>
          <pc:docMk/>
          <pc:sldMk cId="684779973" sldId="340"/>
        </pc:sldMkLst>
      </pc:sldChg>
      <pc:sldChg chg="delSp modSp add mod">
        <pc:chgData name="Kathryn Flynn" userId="18054ee1-b04c-428b-a288-4319be13c9a0" providerId="ADAL" clId="{9EA057A3-4112-4655-B3EC-AD618A89B26C}" dt="2026-05-14T19:16:58.301" v="580" actId="1076"/>
        <pc:sldMkLst>
          <pc:docMk/>
          <pc:sldMk cId="1049243341" sldId="345"/>
        </pc:sldMkLst>
        <pc:spChg chg="mod">
          <ac:chgData name="Kathryn Flynn" userId="18054ee1-b04c-428b-a288-4319be13c9a0" providerId="ADAL" clId="{9EA057A3-4112-4655-B3EC-AD618A89B26C}" dt="2026-05-14T19:16:56.777" v="579" actId="1076"/>
          <ac:spMkLst>
            <pc:docMk/>
            <pc:sldMk cId="1049243341" sldId="345"/>
            <ac:spMk id="6" creationId="{A59A4E2D-6362-7E46-948B-974C6140E9A4}"/>
          </ac:spMkLst>
        </pc:spChg>
        <pc:spChg chg="del mod">
          <ac:chgData name="Kathryn Flynn" userId="18054ee1-b04c-428b-a288-4319be13c9a0" providerId="ADAL" clId="{9EA057A3-4112-4655-B3EC-AD618A89B26C}" dt="2026-05-14T19:16:53.174" v="578" actId="478"/>
          <ac:spMkLst>
            <pc:docMk/>
            <pc:sldMk cId="1049243341" sldId="345"/>
            <ac:spMk id="7" creationId="{A1BC585E-DEBA-E940-9B4F-1E52B73100CB}"/>
          </ac:spMkLst>
        </pc:spChg>
        <pc:picChg chg="mod">
          <ac:chgData name="Kathryn Flynn" userId="18054ee1-b04c-428b-a288-4319be13c9a0" providerId="ADAL" clId="{9EA057A3-4112-4655-B3EC-AD618A89B26C}" dt="2026-05-14T19:16:58.301" v="580" actId="1076"/>
          <ac:picMkLst>
            <pc:docMk/>
            <pc:sldMk cId="1049243341" sldId="345"/>
            <ac:picMk id="3" creationId="{71CAC532-7743-E746-87D7-1FDFAA6EA36A}"/>
          </ac:picMkLst>
        </pc:picChg>
      </pc:sldChg>
      <pc:sldChg chg="modSp add mod">
        <pc:chgData name="Kathryn Flynn" userId="18054ee1-b04c-428b-a288-4319be13c9a0" providerId="ADAL" clId="{9EA057A3-4112-4655-B3EC-AD618A89B26C}" dt="2026-05-14T19:06:04.695" v="556" actId="20577"/>
        <pc:sldMkLst>
          <pc:docMk/>
          <pc:sldMk cId="2830398892" sldId="358"/>
        </pc:sldMkLst>
        <pc:spChg chg="mod">
          <ac:chgData name="Kathryn Flynn" userId="18054ee1-b04c-428b-a288-4319be13c9a0" providerId="ADAL" clId="{9EA057A3-4112-4655-B3EC-AD618A89B26C}" dt="2026-05-14T19:04:52.544" v="541" actId="1076"/>
          <ac:spMkLst>
            <pc:docMk/>
            <pc:sldMk cId="2830398892" sldId="358"/>
            <ac:spMk id="2" creationId="{A14B30D5-221E-3440-A689-0880CBD67995}"/>
          </ac:spMkLst>
        </pc:spChg>
        <pc:spChg chg="mod">
          <ac:chgData name="Kathryn Flynn" userId="18054ee1-b04c-428b-a288-4319be13c9a0" providerId="ADAL" clId="{9EA057A3-4112-4655-B3EC-AD618A89B26C}" dt="2026-05-14T19:05:36.660" v="548" actId="115"/>
          <ac:spMkLst>
            <pc:docMk/>
            <pc:sldMk cId="2830398892" sldId="358"/>
            <ac:spMk id="4" creationId="{4F84312A-99EE-CB42-8E95-347CD3FEB7FC}"/>
          </ac:spMkLst>
        </pc:spChg>
        <pc:spChg chg="mod">
          <ac:chgData name="Kathryn Flynn" userId="18054ee1-b04c-428b-a288-4319be13c9a0" providerId="ADAL" clId="{9EA057A3-4112-4655-B3EC-AD618A89B26C}" dt="2026-05-14T19:06:04.695" v="556" actId="20577"/>
          <ac:spMkLst>
            <pc:docMk/>
            <pc:sldMk cId="2830398892" sldId="358"/>
            <ac:spMk id="5" creationId="{5801F78D-041D-5A47-B1F8-868584950F1E}"/>
          </ac:spMkLst>
        </pc:spChg>
      </pc:sldChg>
      <pc:sldChg chg="ord">
        <pc:chgData name="Kathryn Flynn" userId="18054ee1-b04c-428b-a288-4319be13c9a0" providerId="ADAL" clId="{9EA057A3-4112-4655-B3EC-AD618A89B26C}" dt="2026-05-14T18:40:13.414" v="33"/>
        <pc:sldMkLst>
          <pc:docMk/>
          <pc:sldMk cId="3053422790" sldId="369"/>
        </pc:sldMkLst>
      </pc:sldChg>
      <pc:sldChg chg="modSp add mod">
        <pc:chgData name="Kathryn Flynn" userId="18054ee1-b04c-428b-a288-4319be13c9a0" providerId="ADAL" clId="{9EA057A3-4112-4655-B3EC-AD618A89B26C}" dt="2026-05-14T18:40:03.212" v="31" actId="122"/>
        <pc:sldMkLst>
          <pc:docMk/>
          <pc:sldMk cId="3735737530" sldId="490"/>
        </pc:sldMkLst>
        <pc:spChg chg="mod">
          <ac:chgData name="Kathryn Flynn" userId="18054ee1-b04c-428b-a288-4319be13c9a0" providerId="ADAL" clId="{9EA057A3-4112-4655-B3EC-AD618A89B26C}" dt="2026-05-14T18:40:03.212" v="31" actId="122"/>
          <ac:spMkLst>
            <pc:docMk/>
            <pc:sldMk cId="3735737530" sldId="490"/>
            <ac:spMk id="7" creationId="{FEE3DD6B-5116-904D-B00D-FA8BE99900E9}"/>
          </ac:spMkLst>
        </pc:spChg>
      </pc:sldChg>
      <pc:sldChg chg="add">
        <pc:chgData name="Kathryn Flynn" userId="18054ee1-b04c-428b-a288-4319be13c9a0" providerId="ADAL" clId="{9EA057A3-4112-4655-B3EC-AD618A89B26C}" dt="2026-05-14T18:55:35.805" v="443"/>
        <pc:sldMkLst>
          <pc:docMk/>
          <pc:sldMk cId="1292340446" sldId="492"/>
        </pc:sldMkLst>
      </pc:sldChg>
      <pc:sldChg chg="addSp delSp modSp add mod">
        <pc:chgData name="Kathryn Flynn" userId="18054ee1-b04c-428b-a288-4319be13c9a0" providerId="ADAL" clId="{9EA057A3-4112-4655-B3EC-AD618A89B26C}" dt="2026-05-14T19:03:23.619" v="498" actId="20577"/>
        <pc:sldMkLst>
          <pc:docMk/>
          <pc:sldMk cId="423825137" sldId="500"/>
        </pc:sldMkLst>
        <pc:spChg chg="mod">
          <ac:chgData name="Kathryn Flynn" userId="18054ee1-b04c-428b-a288-4319be13c9a0" providerId="ADAL" clId="{9EA057A3-4112-4655-B3EC-AD618A89B26C}" dt="2026-05-14T19:02:41.758" v="485" actId="115"/>
          <ac:spMkLst>
            <pc:docMk/>
            <pc:sldMk cId="423825137" sldId="500"/>
            <ac:spMk id="2" creationId="{8447AD5B-D2F0-D74E-84FC-0206EA6A8A33}"/>
          </ac:spMkLst>
        </pc:spChg>
        <pc:spChg chg="add del mod">
          <ac:chgData name="Kathryn Flynn" userId="18054ee1-b04c-428b-a288-4319be13c9a0" providerId="ADAL" clId="{9EA057A3-4112-4655-B3EC-AD618A89B26C}" dt="2026-05-14T19:00:24.275" v="471" actId="478"/>
          <ac:spMkLst>
            <pc:docMk/>
            <pc:sldMk cId="423825137" sldId="500"/>
            <ac:spMk id="3" creationId="{BB43F530-E276-397B-A39C-CD2876C0934C}"/>
          </ac:spMkLst>
        </pc:spChg>
        <pc:spChg chg="del">
          <ac:chgData name="Kathryn Flynn" userId="18054ee1-b04c-428b-a288-4319be13c9a0" providerId="ADAL" clId="{9EA057A3-4112-4655-B3EC-AD618A89B26C}" dt="2026-05-14T19:02:13.336" v="478" actId="26606"/>
          <ac:spMkLst>
            <pc:docMk/>
            <pc:sldMk cId="423825137" sldId="500"/>
            <ac:spMk id="35" creationId="{C5E6CFF1-2F42-4E10-9A97-F116F46F53FE}"/>
          </ac:spMkLst>
        </pc:spChg>
        <pc:spChg chg="add">
          <ac:chgData name="Kathryn Flynn" userId="18054ee1-b04c-428b-a288-4319be13c9a0" providerId="ADAL" clId="{9EA057A3-4112-4655-B3EC-AD618A89B26C}" dt="2026-05-14T19:02:13.336" v="478" actId="26606"/>
          <ac:spMkLst>
            <pc:docMk/>
            <pc:sldMk cId="423825137" sldId="500"/>
            <ac:spMk id="42" creationId="{CF62D2A7-8207-488C-9F46-316BA81A16C8}"/>
          </ac:spMkLst>
        </pc:spChg>
        <pc:graphicFrameChg chg="mod ord modGraphic">
          <ac:chgData name="Kathryn Flynn" userId="18054ee1-b04c-428b-a288-4319be13c9a0" providerId="ADAL" clId="{9EA057A3-4112-4655-B3EC-AD618A89B26C}" dt="2026-05-14T19:03:23.619" v="498" actId="20577"/>
          <ac:graphicFrameMkLst>
            <pc:docMk/>
            <pc:sldMk cId="423825137" sldId="500"/>
            <ac:graphicFrameMk id="12" creationId="{5DD7D534-58B1-4C20-8D2A-427447581A92}"/>
          </ac:graphicFrameMkLst>
        </pc:graphicFrameChg>
        <pc:picChg chg="add mod">
          <ac:chgData name="Kathryn Flynn" userId="18054ee1-b04c-428b-a288-4319be13c9a0" providerId="ADAL" clId="{9EA057A3-4112-4655-B3EC-AD618A89B26C}" dt="2026-05-14T19:02:13.336" v="478" actId="26606"/>
          <ac:picMkLst>
            <pc:docMk/>
            <pc:sldMk cId="423825137" sldId="500"/>
            <ac:picMk id="5" creationId="{A50E4774-547D-F0F2-60FA-23EC282AC391}"/>
          </ac:picMkLst>
        </pc:picChg>
        <pc:picChg chg="mod">
          <ac:chgData name="Kathryn Flynn" userId="18054ee1-b04c-428b-a288-4319be13c9a0" providerId="ADAL" clId="{9EA057A3-4112-4655-B3EC-AD618A89B26C}" dt="2026-05-14T19:02:47.419" v="486" actId="1076"/>
          <ac:picMkLst>
            <pc:docMk/>
            <pc:sldMk cId="423825137" sldId="500"/>
            <ac:picMk id="14" creationId="{398A969B-6800-4C5C-8FD8-4E4804A6447D}"/>
          </ac:picMkLst>
        </pc:picChg>
        <pc:cxnChg chg="del">
          <ac:chgData name="Kathryn Flynn" userId="18054ee1-b04c-428b-a288-4319be13c9a0" providerId="ADAL" clId="{9EA057A3-4112-4655-B3EC-AD618A89B26C}" dt="2026-05-14T19:02:13.336" v="478" actId="26606"/>
          <ac:cxnSpMkLst>
            <pc:docMk/>
            <pc:sldMk cId="423825137" sldId="500"/>
            <ac:cxnSpMk id="37" creationId="{67182200-4859-4C8D-BCBB-55B245C28BA3}"/>
          </ac:cxnSpMkLst>
        </pc:cxnChg>
      </pc:sldChg>
      <pc:sldChg chg="add">
        <pc:chgData name="Kathryn Flynn" userId="18054ee1-b04c-428b-a288-4319be13c9a0" providerId="ADAL" clId="{9EA057A3-4112-4655-B3EC-AD618A89B26C}" dt="2026-05-14T18:55:16.670" v="442"/>
        <pc:sldMkLst>
          <pc:docMk/>
          <pc:sldMk cId="279316846" sldId="506"/>
        </pc:sldMkLst>
      </pc:sldChg>
      <pc:sldChg chg="add">
        <pc:chgData name="Kathryn Flynn" userId="18054ee1-b04c-428b-a288-4319be13c9a0" providerId="ADAL" clId="{9EA057A3-4112-4655-B3EC-AD618A89B26C}" dt="2026-05-14T18:57:15.300" v="462"/>
        <pc:sldMkLst>
          <pc:docMk/>
          <pc:sldMk cId="4248824415" sldId="508"/>
        </pc:sldMkLst>
      </pc:sldChg>
      <pc:sldChg chg="modSp mod">
        <pc:chgData name="Kathryn Flynn" userId="18054ee1-b04c-428b-a288-4319be13c9a0" providerId="ADAL" clId="{9EA057A3-4112-4655-B3EC-AD618A89B26C}" dt="2026-05-14T19:04:16.863" v="540" actId="255"/>
        <pc:sldMkLst>
          <pc:docMk/>
          <pc:sldMk cId="1382276548" sldId="511"/>
        </pc:sldMkLst>
        <pc:spChg chg="mod">
          <ac:chgData name="Kathryn Flynn" userId="18054ee1-b04c-428b-a288-4319be13c9a0" providerId="ADAL" clId="{9EA057A3-4112-4655-B3EC-AD618A89B26C}" dt="2026-05-14T19:04:16.863" v="540" actId="255"/>
          <ac:spMkLst>
            <pc:docMk/>
            <pc:sldMk cId="1382276548" sldId="511"/>
            <ac:spMk id="2" creationId="{00000000-0000-0000-0000-000000000000}"/>
          </ac:spMkLst>
        </pc:spChg>
      </pc:sldChg>
      <pc:sldChg chg="modSp add mod">
        <pc:chgData name="Kathryn Flynn" userId="18054ee1-b04c-428b-a288-4319be13c9a0" providerId="ADAL" clId="{9EA057A3-4112-4655-B3EC-AD618A89B26C}" dt="2026-05-14T18:50:57.205" v="356" actId="20577"/>
        <pc:sldMkLst>
          <pc:docMk/>
          <pc:sldMk cId="1702943418" sldId="516"/>
        </pc:sldMkLst>
        <pc:spChg chg="mod">
          <ac:chgData name="Kathryn Flynn" userId="18054ee1-b04c-428b-a288-4319be13c9a0" providerId="ADAL" clId="{9EA057A3-4112-4655-B3EC-AD618A89B26C}" dt="2026-05-14T18:50:57.205" v="356" actId="20577"/>
          <ac:spMkLst>
            <pc:docMk/>
            <pc:sldMk cId="1702943418" sldId="516"/>
            <ac:spMk id="9" creationId="{10336ED5-8DAE-3240-A9A5-6129446F97EE}"/>
          </ac:spMkLst>
        </pc:spChg>
        <pc:picChg chg="mod">
          <ac:chgData name="Kathryn Flynn" userId="18054ee1-b04c-428b-a288-4319be13c9a0" providerId="ADAL" clId="{9EA057A3-4112-4655-B3EC-AD618A89B26C}" dt="2026-05-14T18:50:47.624" v="341" actId="1076"/>
          <ac:picMkLst>
            <pc:docMk/>
            <pc:sldMk cId="1702943418" sldId="516"/>
            <ac:picMk id="8" creationId="{3F9918E8-F3EF-754A-9283-62762A765EE1}"/>
          </ac:picMkLst>
        </pc:picChg>
      </pc:sldChg>
      <pc:sldChg chg="add">
        <pc:chgData name="Kathryn Flynn" userId="18054ee1-b04c-428b-a288-4319be13c9a0" providerId="ADAL" clId="{9EA057A3-4112-4655-B3EC-AD618A89B26C}" dt="2026-05-14T18:49:24.997" v="239"/>
        <pc:sldMkLst>
          <pc:docMk/>
          <pc:sldMk cId="725184978" sldId="517"/>
        </pc:sldMkLst>
      </pc:sldChg>
      <pc:sldChg chg="modSp mod">
        <pc:chgData name="Kathryn Flynn" userId="18054ee1-b04c-428b-a288-4319be13c9a0" providerId="ADAL" clId="{9EA057A3-4112-4655-B3EC-AD618A89B26C}" dt="2026-05-15T08:45:28.169" v="596" actId="20577"/>
        <pc:sldMkLst>
          <pc:docMk/>
          <pc:sldMk cId="2385343118" sldId="528"/>
        </pc:sldMkLst>
        <pc:spChg chg="mod">
          <ac:chgData name="Kathryn Flynn" userId="18054ee1-b04c-428b-a288-4319be13c9a0" providerId="ADAL" clId="{9EA057A3-4112-4655-B3EC-AD618A89B26C}" dt="2026-05-15T08:45:28.169" v="596" actId="20577"/>
          <ac:spMkLst>
            <pc:docMk/>
            <pc:sldMk cId="2385343118" sldId="528"/>
            <ac:spMk id="6" creationId="{D6C4DABF-298A-4A5A-8B25-426900069C8F}"/>
          </ac:spMkLst>
        </pc:spChg>
      </pc:sldChg>
      <pc:sldChg chg="addSp delSp modSp new mod setBg">
        <pc:chgData name="Kathryn Flynn" userId="18054ee1-b04c-428b-a288-4319be13c9a0" providerId="ADAL" clId="{9EA057A3-4112-4655-B3EC-AD618A89B26C}" dt="2026-05-14T18:41:52.520" v="96" actId="20577"/>
        <pc:sldMkLst>
          <pc:docMk/>
          <pc:sldMk cId="1785357931" sldId="530"/>
        </pc:sldMkLst>
        <pc:spChg chg="mod">
          <ac:chgData name="Kathryn Flynn" userId="18054ee1-b04c-428b-a288-4319be13c9a0" providerId="ADAL" clId="{9EA057A3-4112-4655-B3EC-AD618A89B26C}" dt="2026-05-14T18:41:52.520" v="96" actId="20577"/>
          <ac:spMkLst>
            <pc:docMk/>
            <pc:sldMk cId="1785357931" sldId="530"/>
            <ac:spMk id="2" creationId="{8443CE52-99C2-430B-94CD-9F721C5CE5D9}"/>
          </ac:spMkLst>
        </pc:spChg>
        <pc:spChg chg="del">
          <ac:chgData name="Kathryn Flynn" userId="18054ee1-b04c-428b-a288-4319be13c9a0" providerId="ADAL" clId="{9EA057A3-4112-4655-B3EC-AD618A89B26C}" dt="2026-05-14T18:41:26.245" v="88" actId="22"/>
          <ac:spMkLst>
            <pc:docMk/>
            <pc:sldMk cId="1785357931" sldId="530"/>
            <ac:spMk id="3" creationId="{FDA426DD-ECE3-1C5B-DCC0-F9523CB705BB}"/>
          </ac:spMkLst>
        </pc:spChg>
        <pc:spChg chg="del mod">
          <ac:chgData name="Kathryn Flynn" userId="18054ee1-b04c-428b-a288-4319be13c9a0" providerId="ADAL" clId="{9EA057A3-4112-4655-B3EC-AD618A89B26C}" dt="2026-05-14T18:41:44.628" v="95" actId="478"/>
          <ac:spMkLst>
            <pc:docMk/>
            <pc:sldMk cId="1785357931" sldId="530"/>
            <ac:spMk id="4" creationId="{F8249F61-175C-A327-62ED-9AE88480FA4A}"/>
          </ac:spMkLst>
        </pc:spChg>
        <pc:spChg chg="add">
          <ac:chgData name="Kathryn Flynn" userId="18054ee1-b04c-428b-a288-4319be13c9a0" providerId="ADAL" clId="{9EA057A3-4112-4655-B3EC-AD618A89B26C}" dt="2026-05-14T18:41:32.011" v="90" actId="26606"/>
          <ac:spMkLst>
            <pc:docMk/>
            <pc:sldMk cId="1785357931" sldId="530"/>
            <ac:spMk id="11" creationId="{A4AC5506-6312-4701-8D3C-40187889A947}"/>
          </ac:spMkLst>
        </pc:spChg>
        <pc:picChg chg="add mod ord">
          <ac:chgData name="Kathryn Flynn" userId="18054ee1-b04c-428b-a288-4319be13c9a0" providerId="ADAL" clId="{9EA057A3-4112-4655-B3EC-AD618A89B26C}" dt="2026-05-14T18:41:37.496" v="91" actId="14100"/>
          <ac:picMkLst>
            <pc:docMk/>
            <pc:sldMk cId="1785357931" sldId="530"/>
            <ac:picMk id="6" creationId="{23B26237-580A-43FD-82B6-91153831A219}"/>
          </ac:picMkLst>
        </pc:picChg>
      </pc:sldChg>
      <pc:sldChg chg="addSp delSp modSp new del mod modClrScheme chgLayout">
        <pc:chgData name="Kathryn Flynn" userId="18054ee1-b04c-428b-a288-4319be13c9a0" providerId="ADAL" clId="{9EA057A3-4112-4655-B3EC-AD618A89B26C}" dt="2026-05-14T18:49:08.825" v="236" actId="47"/>
        <pc:sldMkLst>
          <pc:docMk/>
          <pc:sldMk cId="4219797559" sldId="531"/>
        </pc:sldMkLst>
        <pc:spChg chg="del mod ord">
          <ac:chgData name="Kathryn Flynn" userId="18054ee1-b04c-428b-a288-4319be13c9a0" providerId="ADAL" clId="{9EA057A3-4112-4655-B3EC-AD618A89B26C}" dt="2026-05-14T18:47:54.616" v="153" actId="478"/>
          <ac:spMkLst>
            <pc:docMk/>
            <pc:sldMk cId="4219797559" sldId="531"/>
            <ac:spMk id="2" creationId="{0852333F-67AD-A2D3-E02C-7AAE0E513FFF}"/>
          </ac:spMkLst>
        </pc:spChg>
        <pc:spChg chg="mod ord">
          <ac:chgData name="Kathryn Flynn" userId="18054ee1-b04c-428b-a288-4319be13c9a0" providerId="ADAL" clId="{9EA057A3-4112-4655-B3EC-AD618A89B26C}" dt="2026-05-14T18:45:15.996" v="142" actId="700"/>
          <ac:spMkLst>
            <pc:docMk/>
            <pc:sldMk cId="4219797559" sldId="531"/>
            <ac:spMk id="3" creationId="{671967BF-D07F-5760-E592-1EE83A67D8D2}"/>
          </ac:spMkLst>
        </pc:spChg>
        <pc:spChg chg="add del mod ord">
          <ac:chgData name="Kathryn Flynn" userId="18054ee1-b04c-428b-a288-4319be13c9a0" providerId="ADAL" clId="{9EA057A3-4112-4655-B3EC-AD618A89B26C}" dt="2026-05-14T18:45:56.238" v="143" actId="931"/>
          <ac:spMkLst>
            <pc:docMk/>
            <pc:sldMk cId="4219797559" sldId="531"/>
            <ac:spMk id="4" creationId="{C13DB346-0F6C-4C3D-3B97-C93A44AB720F}"/>
          </ac:spMkLst>
        </pc:spChg>
        <pc:spChg chg="add mod">
          <ac:chgData name="Kathryn Flynn" userId="18054ee1-b04c-428b-a288-4319be13c9a0" providerId="ADAL" clId="{9EA057A3-4112-4655-B3EC-AD618A89B26C}" dt="2026-05-14T18:47:59.878" v="154" actId="1076"/>
          <ac:spMkLst>
            <pc:docMk/>
            <pc:sldMk cId="4219797559" sldId="531"/>
            <ac:spMk id="7" creationId="{F7679DB4-B484-D5EC-2F9A-A30EB56ECF3E}"/>
          </ac:spMkLst>
        </pc:spChg>
        <pc:spChg chg="add del mod">
          <ac:chgData name="Kathryn Flynn" userId="18054ee1-b04c-428b-a288-4319be13c9a0" providerId="ADAL" clId="{9EA057A3-4112-4655-B3EC-AD618A89B26C}" dt="2026-05-14T18:48:14.290" v="155" actId="478"/>
          <ac:spMkLst>
            <pc:docMk/>
            <pc:sldMk cId="4219797559" sldId="531"/>
            <ac:spMk id="9" creationId="{7443742C-DE0B-AB2D-3A86-B5551913F523}"/>
          </ac:spMkLst>
        </pc:spChg>
        <pc:picChg chg="add mod">
          <ac:chgData name="Kathryn Flynn" userId="18054ee1-b04c-428b-a288-4319be13c9a0" providerId="ADAL" clId="{9EA057A3-4112-4655-B3EC-AD618A89B26C}" dt="2026-05-14T18:46:20.819" v="146" actId="14100"/>
          <ac:picMkLst>
            <pc:docMk/>
            <pc:sldMk cId="4219797559" sldId="531"/>
            <ac:picMk id="6" creationId="{7DA7C299-0DF2-C743-4494-75D6CF470091}"/>
          </ac:picMkLst>
        </pc:picChg>
      </pc:sldChg>
      <pc:sldChg chg="addSp delSp modSp add mod">
        <pc:chgData name="Kathryn Flynn" userId="18054ee1-b04c-428b-a288-4319be13c9a0" providerId="ADAL" clId="{9EA057A3-4112-4655-B3EC-AD618A89B26C}" dt="2026-05-14T18:49:13.262" v="238" actId="20577"/>
        <pc:sldMkLst>
          <pc:docMk/>
          <pc:sldMk cId="250301090" sldId="532"/>
        </pc:sldMkLst>
        <pc:spChg chg="mod">
          <ac:chgData name="Kathryn Flynn" userId="18054ee1-b04c-428b-a288-4319be13c9a0" providerId="ADAL" clId="{9EA057A3-4112-4655-B3EC-AD618A89B26C}" dt="2026-05-14T18:49:13.262" v="238" actId="20577"/>
          <ac:spMkLst>
            <pc:docMk/>
            <pc:sldMk cId="250301090" sldId="532"/>
            <ac:spMk id="2" creationId="{416703C6-8E88-9999-19BC-C7BBAD9E4A15}"/>
          </ac:spMkLst>
        </pc:spChg>
        <pc:spChg chg="add del mod">
          <ac:chgData name="Kathryn Flynn" userId="18054ee1-b04c-428b-a288-4319be13c9a0" providerId="ADAL" clId="{9EA057A3-4112-4655-B3EC-AD618A89B26C}" dt="2026-05-14T18:49:03.036" v="234" actId="22"/>
          <ac:spMkLst>
            <pc:docMk/>
            <pc:sldMk cId="250301090" sldId="532"/>
            <ac:spMk id="4" creationId="{FE6EE271-D11A-2F96-571F-D6162DDDC734}"/>
          </ac:spMkLst>
        </pc:spChg>
        <pc:picChg chg="del">
          <ac:chgData name="Kathryn Flynn" userId="18054ee1-b04c-428b-a288-4319be13c9a0" providerId="ADAL" clId="{9EA057A3-4112-4655-B3EC-AD618A89B26C}" dt="2026-05-14T18:48:53.738" v="233" actId="478"/>
          <ac:picMkLst>
            <pc:docMk/>
            <pc:sldMk cId="250301090" sldId="532"/>
            <ac:picMk id="6" creationId="{B133FF75-4098-2716-BF5E-4F3D86DE262E}"/>
          </ac:picMkLst>
        </pc:picChg>
        <pc:picChg chg="add mod ord">
          <ac:chgData name="Kathryn Flynn" userId="18054ee1-b04c-428b-a288-4319be13c9a0" providerId="ADAL" clId="{9EA057A3-4112-4655-B3EC-AD618A89B26C}" dt="2026-05-14T18:49:06.302" v="235" actId="1076"/>
          <ac:picMkLst>
            <pc:docMk/>
            <pc:sldMk cId="250301090" sldId="532"/>
            <ac:picMk id="7" creationId="{171A5809-6D04-0FE3-FBEB-C28907C8FD82}"/>
          </ac:picMkLst>
        </pc:picChg>
      </pc:sldChg>
      <pc:sldChg chg="addSp delSp modSp new mod setBg modClrScheme chgLayout">
        <pc:chgData name="Kathryn Flynn" userId="18054ee1-b04c-428b-a288-4319be13c9a0" providerId="ADAL" clId="{9EA057A3-4112-4655-B3EC-AD618A89B26C}" dt="2026-05-14T18:55:01.032" v="441" actId="20577"/>
        <pc:sldMkLst>
          <pc:docMk/>
          <pc:sldMk cId="317914521" sldId="533"/>
        </pc:sldMkLst>
        <pc:spChg chg="mod ord">
          <ac:chgData name="Kathryn Flynn" userId="18054ee1-b04c-428b-a288-4319be13c9a0" providerId="ADAL" clId="{9EA057A3-4112-4655-B3EC-AD618A89B26C}" dt="2026-05-14T18:55:01.032" v="441" actId="20577"/>
          <ac:spMkLst>
            <pc:docMk/>
            <pc:sldMk cId="317914521" sldId="533"/>
            <ac:spMk id="2" creationId="{EFDE369A-9972-9279-9C1C-BFAC3F1A6919}"/>
          </ac:spMkLst>
        </pc:spChg>
        <pc:spChg chg="mod ord">
          <ac:chgData name="Kathryn Flynn" userId="18054ee1-b04c-428b-a288-4319be13c9a0" providerId="ADAL" clId="{9EA057A3-4112-4655-B3EC-AD618A89B26C}" dt="2026-05-14T18:54:12.617" v="432" actId="26606"/>
          <ac:spMkLst>
            <pc:docMk/>
            <pc:sldMk cId="317914521" sldId="533"/>
            <ac:spMk id="3" creationId="{D10DF342-04F7-E7D5-598E-0C84963174EE}"/>
          </ac:spMkLst>
        </pc:spChg>
        <pc:spChg chg="add del mod ord">
          <ac:chgData name="Kathryn Flynn" userId="18054ee1-b04c-428b-a288-4319be13c9a0" providerId="ADAL" clId="{9EA057A3-4112-4655-B3EC-AD618A89B26C}" dt="2026-05-14T18:54:12.617" v="432" actId="26606"/>
          <ac:spMkLst>
            <pc:docMk/>
            <pc:sldMk cId="317914521" sldId="533"/>
            <ac:spMk id="4" creationId="{5473F541-4933-0B61-D7BC-1A40F60FF6AF}"/>
          </ac:spMkLst>
        </pc:spChg>
        <pc:spChg chg="add">
          <ac:chgData name="Kathryn Flynn" userId="18054ee1-b04c-428b-a288-4319be13c9a0" providerId="ADAL" clId="{9EA057A3-4112-4655-B3EC-AD618A89B26C}" dt="2026-05-14T18:54:12.617" v="432" actId="26606"/>
          <ac:spMkLst>
            <pc:docMk/>
            <pc:sldMk cId="317914521" sldId="533"/>
            <ac:spMk id="9" creationId="{09588DA8-065E-4F6F-8EFD-43104AB2E0CF}"/>
          </ac:spMkLst>
        </pc:spChg>
        <pc:spChg chg="add del">
          <ac:chgData name="Kathryn Flynn" userId="18054ee1-b04c-428b-a288-4319be13c9a0" providerId="ADAL" clId="{9EA057A3-4112-4655-B3EC-AD618A89B26C}" dt="2026-05-14T18:54:12.597" v="431" actId="26606"/>
          <ac:spMkLst>
            <pc:docMk/>
            <pc:sldMk cId="317914521" sldId="533"/>
            <ac:spMk id="10" creationId="{0671A8AE-40A1-4631-A6B8-581AFF065482}"/>
          </ac:spMkLst>
        </pc:spChg>
        <pc:spChg chg="add">
          <ac:chgData name="Kathryn Flynn" userId="18054ee1-b04c-428b-a288-4319be13c9a0" providerId="ADAL" clId="{9EA057A3-4112-4655-B3EC-AD618A89B26C}" dt="2026-05-14T18:54:12.617" v="432" actId="26606"/>
          <ac:spMkLst>
            <pc:docMk/>
            <pc:sldMk cId="317914521" sldId="533"/>
            <ac:spMk id="11" creationId="{C4285719-470E-454C-AF62-8323075F1F5B}"/>
          </ac:spMkLst>
        </pc:spChg>
        <pc:spChg chg="add del">
          <ac:chgData name="Kathryn Flynn" userId="18054ee1-b04c-428b-a288-4319be13c9a0" providerId="ADAL" clId="{9EA057A3-4112-4655-B3EC-AD618A89B26C}" dt="2026-05-14T18:54:12.597" v="431" actId="26606"/>
          <ac:spMkLst>
            <pc:docMk/>
            <pc:sldMk cId="317914521" sldId="533"/>
            <ac:spMk id="12" creationId="{AB58EF07-17C2-48CF-ABB0-EEF1F17CB8F0}"/>
          </ac:spMkLst>
        </pc:spChg>
        <pc:spChg chg="add">
          <ac:chgData name="Kathryn Flynn" userId="18054ee1-b04c-428b-a288-4319be13c9a0" providerId="ADAL" clId="{9EA057A3-4112-4655-B3EC-AD618A89B26C}" dt="2026-05-14T18:54:12.617" v="432" actId="26606"/>
          <ac:spMkLst>
            <pc:docMk/>
            <pc:sldMk cId="317914521" sldId="533"/>
            <ac:spMk id="13" creationId="{CD9FE4EF-C4D8-49A0-B2FF-81D8DB7D8A24}"/>
          </ac:spMkLst>
        </pc:spChg>
        <pc:spChg chg="add del">
          <ac:chgData name="Kathryn Flynn" userId="18054ee1-b04c-428b-a288-4319be13c9a0" providerId="ADAL" clId="{9EA057A3-4112-4655-B3EC-AD618A89B26C}" dt="2026-05-14T18:54:12.597" v="431" actId="26606"/>
          <ac:spMkLst>
            <pc:docMk/>
            <pc:sldMk cId="317914521" sldId="533"/>
            <ac:spMk id="14" creationId="{AF2F604E-43BE-4DC3-B983-E071523364F8}"/>
          </ac:spMkLst>
        </pc:spChg>
        <pc:spChg chg="add">
          <ac:chgData name="Kathryn Flynn" userId="18054ee1-b04c-428b-a288-4319be13c9a0" providerId="ADAL" clId="{9EA057A3-4112-4655-B3EC-AD618A89B26C}" dt="2026-05-14T18:54:12.617" v="432" actId="26606"/>
          <ac:spMkLst>
            <pc:docMk/>
            <pc:sldMk cId="317914521" sldId="533"/>
            <ac:spMk id="15" creationId="{4300840D-0A0B-4512-BACA-B439D5B9C57C}"/>
          </ac:spMkLst>
        </pc:spChg>
        <pc:spChg chg="add del">
          <ac:chgData name="Kathryn Flynn" userId="18054ee1-b04c-428b-a288-4319be13c9a0" providerId="ADAL" clId="{9EA057A3-4112-4655-B3EC-AD618A89B26C}" dt="2026-05-14T18:54:12.597" v="431" actId="26606"/>
          <ac:spMkLst>
            <pc:docMk/>
            <pc:sldMk cId="317914521" sldId="533"/>
            <ac:spMk id="16" creationId="{08C9B587-E65E-4B52-B37C-ABEBB6E87928}"/>
          </ac:spMkLst>
        </pc:spChg>
        <pc:spChg chg="add">
          <ac:chgData name="Kathryn Flynn" userId="18054ee1-b04c-428b-a288-4319be13c9a0" providerId="ADAL" clId="{9EA057A3-4112-4655-B3EC-AD618A89B26C}" dt="2026-05-14T18:54:12.617" v="432" actId="26606"/>
          <ac:spMkLst>
            <pc:docMk/>
            <pc:sldMk cId="317914521" sldId="533"/>
            <ac:spMk id="17" creationId="{D2B78728-A580-49A7-84F9-6EF6F583ADE0}"/>
          </ac:spMkLst>
        </pc:spChg>
        <pc:spChg chg="del">
          <ac:chgData name="Kathryn Flynn" userId="18054ee1-b04c-428b-a288-4319be13c9a0" providerId="ADAL" clId="{9EA057A3-4112-4655-B3EC-AD618A89B26C}" dt="2026-05-14T18:54:36.529" v="433" actId="931"/>
          <ac:spMkLst>
            <pc:docMk/>
            <pc:sldMk cId="317914521" sldId="533"/>
            <ac:spMk id="18" creationId="{5473F541-4933-0B61-D7BC-1A40F60FF6AF}"/>
          </ac:spMkLst>
        </pc:spChg>
        <pc:spChg chg="add">
          <ac:chgData name="Kathryn Flynn" userId="18054ee1-b04c-428b-a288-4319be13c9a0" providerId="ADAL" clId="{9EA057A3-4112-4655-B3EC-AD618A89B26C}" dt="2026-05-14T18:54:12.617" v="432" actId="26606"/>
          <ac:spMkLst>
            <pc:docMk/>
            <pc:sldMk cId="317914521" sldId="533"/>
            <ac:spMk id="19" creationId="{38FAA1A1-D861-433F-88FA-1E9D6FD31D11}"/>
          </ac:spMkLst>
        </pc:spChg>
        <pc:spChg chg="add">
          <ac:chgData name="Kathryn Flynn" userId="18054ee1-b04c-428b-a288-4319be13c9a0" providerId="ADAL" clId="{9EA057A3-4112-4655-B3EC-AD618A89B26C}" dt="2026-05-14T18:54:12.617" v="432" actId="26606"/>
          <ac:spMkLst>
            <pc:docMk/>
            <pc:sldMk cId="317914521" sldId="533"/>
            <ac:spMk id="21" creationId="{8D71EDA1-87BF-4D5D-AB79-F346FD19278A}"/>
          </ac:spMkLst>
        </pc:spChg>
        <pc:picChg chg="add del">
          <ac:chgData name="Kathryn Flynn" userId="18054ee1-b04c-428b-a288-4319be13c9a0" providerId="ADAL" clId="{9EA057A3-4112-4655-B3EC-AD618A89B26C}" dt="2026-05-14T18:54:12.597" v="431" actId="26606"/>
          <ac:picMkLst>
            <pc:docMk/>
            <pc:sldMk cId="317914521" sldId="533"/>
            <ac:picMk id="6" creationId="{7C2ABAC0-E734-DA4E-D042-6DE06BE9A3C8}"/>
          </ac:picMkLst>
        </pc:picChg>
        <pc:picChg chg="add mod">
          <ac:chgData name="Kathryn Flynn" userId="18054ee1-b04c-428b-a288-4319be13c9a0" providerId="ADAL" clId="{9EA057A3-4112-4655-B3EC-AD618A89B26C}" dt="2026-05-14T18:54:44.622" v="435" actId="14100"/>
          <ac:picMkLst>
            <pc:docMk/>
            <pc:sldMk cId="317914521" sldId="533"/>
            <ac:picMk id="7" creationId="{FA3208AD-CDA4-F75A-108F-041235C500DD}"/>
          </ac:picMkLst>
        </pc:picChg>
      </pc:sldChg>
      <pc:sldChg chg="modSp add mod">
        <pc:chgData name="Kathryn Flynn" userId="18054ee1-b04c-428b-a288-4319be13c9a0" providerId="ADAL" clId="{9EA057A3-4112-4655-B3EC-AD618A89B26C}" dt="2026-05-14T18:56:19.255" v="461" actId="122"/>
        <pc:sldMkLst>
          <pc:docMk/>
          <pc:sldMk cId="2441198995" sldId="534"/>
        </pc:sldMkLst>
        <pc:spChg chg="mod">
          <ac:chgData name="Kathryn Flynn" userId="18054ee1-b04c-428b-a288-4319be13c9a0" providerId="ADAL" clId="{9EA057A3-4112-4655-B3EC-AD618A89B26C}" dt="2026-05-14T18:56:19.255" v="461" actId="122"/>
          <ac:spMkLst>
            <pc:docMk/>
            <pc:sldMk cId="2441198995" sldId="534"/>
            <ac:spMk id="2" creationId="{163BEEA8-759C-6648-A2DB-51939793883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2EC061-184F-B644-839C-BB1247EC5B6F}" type="doc">
      <dgm:prSet loTypeId="urn:microsoft.com/office/officeart/2005/8/layout/StepDownProcess" loCatId="" qsTypeId="urn:microsoft.com/office/officeart/2005/8/quickstyle/simple4" qsCatId="simple" csTypeId="urn:microsoft.com/office/officeart/2005/8/colors/accent1_2" csCatId="accent1" phldr="1"/>
      <dgm:spPr/>
      <dgm:t>
        <a:bodyPr/>
        <a:lstStyle/>
        <a:p>
          <a:endParaRPr lang="en-US"/>
        </a:p>
      </dgm:t>
    </dgm:pt>
    <dgm:pt modelId="{896E5D17-9B22-9E4A-A527-3312710213AD}">
      <dgm:prSet phldrT="[Text]"/>
      <dgm:spPr/>
      <dgm:t>
        <a:bodyPr/>
        <a:lstStyle/>
        <a:p>
          <a:r>
            <a:rPr lang="en-US" dirty="0"/>
            <a:t>Research Question</a:t>
          </a:r>
        </a:p>
      </dgm:t>
    </dgm:pt>
    <dgm:pt modelId="{A413B020-8501-D24C-999F-78486AC03CBA}" type="parTrans" cxnId="{90E7A292-8169-6E4E-A3F2-C11590317A54}">
      <dgm:prSet/>
      <dgm:spPr/>
      <dgm:t>
        <a:bodyPr/>
        <a:lstStyle/>
        <a:p>
          <a:endParaRPr lang="en-US"/>
        </a:p>
      </dgm:t>
    </dgm:pt>
    <dgm:pt modelId="{27569B01-1812-914C-BC3C-5846DE2D274D}" type="sibTrans" cxnId="{90E7A292-8169-6E4E-A3F2-C11590317A54}">
      <dgm:prSet/>
      <dgm:spPr/>
      <dgm:t>
        <a:bodyPr/>
        <a:lstStyle/>
        <a:p>
          <a:endParaRPr lang="en-US"/>
        </a:p>
      </dgm:t>
    </dgm:pt>
    <dgm:pt modelId="{6557FC60-0196-C647-8D3B-DEB98C4493E0}">
      <dgm:prSet phldrT="[Text]"/>
      <dgm:spPr/>
      <dgm:t>
        <a:bodyPr/>
        <a:lstStyle/>
        <a:p>
          <a:r>
            <a:rPr lang="en-US" dirty="0"/>
            <a:t>An overarching question – what are you tying to find out? (e.g. How, Why, What, Who?)</a:t>
          </a:r>
        </a:p>
      </dgm:t>
    </dgm:pt>
    <dgm:pt modelId="{A5329638-18C3-6347-B186-C0DEF8541D37}" type="parTrans" cxnId="{97850767-CA83-BD4B-9F19-9873419D4002}">
      <dgm:prSet/>
      <dgm:spPr/>
      <dgm:t>
        <a:bodyPr/>
        <a:lstStyle/>
        <a:p>
          <a:endParaRPr lang="en-US"/>
        </a:p>
      </dgm:t>
    </dgm:pt>
    <dgm:pt modelId="{85CC448E-FE24-BE4E-865A-8E1C84B87BEA}" type="sibTrans" cxnId="{97850767-CA83-BD4B-9F19-9873419D4002}">
      <dgm:prSet/>
      <dgm:spPr/>
      <dgm:t>
        <a:bodyPr/>
        <a:lstStyle/>
        <a:p>
          <a:endParaRPr lang="en-US"/>
        </a:p>
      </dgm:t>
    </dgm:pt>
    <dgm:pt modelId="{EF6A29C0-2B19-AA4B-9B56-13F5D8A3628F}">
      <dgm:prSet phldrT="[Text]"/>
      <dgm:spPr/>
      <dgm:t>
        <a:bodyPr/>
        <a:lstStyle/>
        <a:p>
          <a:r>
            <a:rPr lang="en-US" dirty="0"/>
            <a:t>Research Aim</a:t>
          </a:r>
        </a:p>
      </dgm:t>
    </dgm:pt>
    <dgm:pt modelId="{36C42385-3737-DF4E-A903-010748871202}" type="parTrans" cxnId="{178F8C85-254C-424D-840F-6971DB1B395E}">
      <dgm:prSet/>
      <dgm:spPr/>
      <dgm:t>
        <a:bodyPr/>
        <a:lstStyle/>
        <a:p>
          <a:endParaRPr lang="en-US"/>
        </a:p>
      </dgm:t>
    </dgm:pt>
    <dgm:pt modelId="{8AEDCAF0-B3D0-9548-9548-DA0A1026CE37}" type="sibTrans" cxnId="{178F8C85-254C-424D-840F-6971DB1B395E}">
      <dgm:prSet/>
      <dgm:spPr/>
      <dgm:t>
        <a:bodyPr/>
        <a:lstStyle/>
        <a:p>
          <a:endParaRPr lang="en-US"/>
        </a:p>
      </dgm:t>
    </dgm:pt>
    <dgm:pt modelId="{6B8FB66D-D3C8-F644-966B-15F49342CE00}">
      <dgm:prSet phldrT="[Text]"/>
      <dgm:spPr/>
      <dgm:t>
        <a:bodyPr/>
        <a:lstStyle/>
        <a:p>
          <a:r>
            <a:rPr lang="en-US" dirty="0"/>
            <a:t> State your aim/purpose of the research project (what do you hope to achieve?)</a:t>
          </a:r>
        </a:p>
      </dgm:t>
    </dgm:pt>
    <dgm:pt modelId="{AEEB2658-3CBF-5947-BE27-CD81F4392B3B}" type="parTrans" cxnId="{E1905C4E-D1B9-304F-85AF-22AFC08435A3}">
      <dgm:prSet/>
      <dgm:spPr/>
      <dgm:t>
        <a:bodyPr/>
        <a:lstStyle/>
        <a:p>
          <a:endParaRPr lang="en-US"/>
        </a:p>
      </dgm:t>
    </dgm:pt>
    <dgm:pt modelId="{7B148E5A-EC02-A945-AF32-7A551E2AF1B8}" type="sibTrans" cxnId="{E1905C4E-D1B9-304F-85AF-22AFC08435A3}">
      <dgm:prSet/>
      <dgm:spPr/>
      <dgm:t>
        <a:bodyPr/>
        <a:lstStyle/>
        <a:p>
          <a:endParaRPr lang="en-US"/>
        </a:p>
      </dgm:t>
    </dgm:pt>
    <dgm:pt modelId="{3C930EAF-044E-2349-821A-846E295BBB35}">
      <dgm:prSet phldrT="[Text]"/>
      <dgm:spPr/>
      <dgm:t>
        <a:bodyPr/>
        <a:lstStyle/>
        <a:p>
          <a:r>
            <a:rPr lang="en-US" dirty="0"/>
            <a:t>Research Objectives </a:t>
          </a:r>
        </a:p>
      </dgm:t>
    </dgm:pt>
    <dgm:pt modelId="{41809372-9760-EB45-8198-D9F63E94C4EE}" type="parTrans" cxnId="{015BB5E6-276D-1048-8634-59B5070BED0E}">
      <dgm:prSet/>
      <dgm:spPr/>
      <dgm:t>
        <a:bodyPr/>
        <a:lstStyle/>
        <a:p>
          <a:endParaRPr lang="en-US"/>
        </a:p>
      </dgm:t>
    </dgm:pt>
    <dgm:pt modelId="{0ADF2B2F-4DE8-614C-9DEE-CA159A2809CD}" type="sibTrans" cxnId="{015BB5E6-276D-1048-8634-59B5070BED0E}">
      <dgm:prSet/>
      <dgm:spPr/>
      <dgm:t>
        <a:bodyPr/>
        <a:lstStyle/>
        <a:p>
          <a:endParaRPr lang="en-US"/>
        </a:p>
      </dgm:t>
    </dgm:pt>
    <dgm:pt modelId="{BC457CA0-9D16-2340-9C57-F8C5D58BA659}">
      <dgm:prSet phldrT="[Text]" custT="1"/>
      <dgm:spPr/>
      <dgm:t>
        <a:bodyPr/>
        <a:lstStyle/>
        <a:p>
          <a:r>
            <a:rPr lang="en-US" sz="1500" dirty="0"/>
            <a:t>Outlines the key steps of the research project. These tend to use specific ‘action verbs’</a:t>
          </a:r>
        </a:p>
      </dgm:t>
    </dgm:pt>
    <dgm:pt modelId="{266E4FFB-447E-EC47-B752-EF0DFA90FE5B}" type="parTrans" cxnId="{64220DD8-4F60-0846-A678-C9C0F71A3406}">
      <dgm:prSet/>
      <dgm:spPr/>
      <dgm:t>
        <a:bodyPr/>
        <a:lstStyle/>
        <a:p>
          <a:endParaRPr lang="en-US"/>
        </a:p>
      </dgm:t>
    </dgm:pt>
    <dgm:pt modelId="{ECF4797A-CE12-B645-B5D6-B3D211D2A7AF}" type="sibTrans" cxnId="{64220DD8-4F60-0846-A678-C9C0F71A3406}">
      <dgm:prSet/>
      <dgm:spPr/>
      <dgm:t>
        <a:bodyPr/>
        <a:lstStyle/>
        <a:p>
          <a:pPr rtl="0"/>
          <a:endParaRPr lang="en-US"/>
        </a:p>
      </dgm:t>
    </dgm:pt>
    <dgm:pt modelId="{780D6BC8-BB41-C441-A8F0-58B482DD5838}" type="pres">
      <dgm:prSet presAssocID="{9A2EC061-184F-B644-839C-BB1247EC5B6F}" presName="rootnode" presStyleCnt="0">
        <dgm:presLayoutVars>
          <dgm:chMax/>
          <dgm:chPref/>
          <dgm:dir/>
          <dgm:animLvl val="lvl"/>
        </dgm:presLayoutVars>
      </dgm:prSet>
      <dgm:spPr/>
    </dgm:pt>
    <dgm:pt modelId="{ED9BB4BC-8816-3446-A4DE-E95A9C0F42EC}" type="pres">
      <dgm:prSet presAssocID="{896E5D17-9B22-9E4A-A527-3312710213AD}" presName="composite" presStyleCnt="0"/>
      <dgm:spPr/>
    </dgm:pt>
    <dgm:pt modelId="{13FF29AE-05F1-0442-9CCE-2129EE71DBF3}" type="pres">
      <dgm:prSet presAssocID="{896E5D17-9B22-9E4A-A527-3312710213AD}" presName="bentUpArrow1" presStyleLbl="alignImgPlace1" presStyleIdx="0" presStyleCnt="2"/>
      <dgm:spPr/>
    </dgm:pt>
    <dgm:pt modelId="{E8FA67F6-2F61-4E46-82DD-94D5DFED3D96}" type="pres">
      <dgm:prSet presAssocID="{896E5D17-9B22-9E4A-A527-3312710213AD}" presName="ParentText" presStyleLbl="node1" presStyleIdx="0" presStyleCnt="3">
        <dgm:presLayoutVars>
          <dgm:chMax val="1"/>
          <dgm:chPref val="1"/>
          <dgm:bulletEnabled val="1"/>
        </dgm:presLayoutVars>
      </dgm:prSet>
      <dgm:spPr/>
    </dgm:pt>
    <dgm:pt modelId="{784BE843-2615-7B41-964C-D84CBB05655E}" type="pres">
      <dgm:prSet presAssocID="{896E5D17-9B22-9E4A-A527-3312710213AD}" presName="ChildText" presStyleLbl="revTx" presStyleIdx="0" presStyleCnt="3" custScaleX="359393" custLinFactX="51519" custLinFactNeighborX="100000" custLinFactNeighborY="2744">
        <dgm:presLayoutVars>
          <dgm:chMax val="0"/>
          <dgm:chPref val="0"/>
          <dgm:bulletEnabled val="1"/>
        </dgm:presLayoutVars>
      </dgm:prSet>
      <dgm:spPr/>
    </dgm:pt>
    <dgm:pt modelId="{32B44F55-2CAB-084F-887F-413CDC0F5AFD}" type="pres">
      <dgm:prSet presAssocID="{27569B01-1812-914C-BC3C-5846DE2D274D}" presName="sibTrans" presStyleCnt="0"/>
      <dgm:spPr/>
    </dgm:pt>
    <dgm:pt modelId="{C3FC24D2-5029-B84A-9E87-9232A69F2F87}" type="pres">
      <dgm:prSet presAssocID="{EF6A29C0-2B19-AA4B-9B56-13F5D8A3628F}" presName="composite" presStyleCnt="0"/>
      <dgm:spPr/>
    </dgm:pt>
    <dgm:pt modelId="{376B68AA-1BA5-5F47-89BF-005B33672D99}" type="pres">
      <dgm:prSet presAssocID="{EF6A29C0-2B19-AA4B-9B56-13F5D8A3628F}" presName="bentUpArrow1" presStyleLbl="alignImgPlace1" presStyleIdx="1" presStyleCnt="2"/>
      <dgm:spPr/>
    </dgm:pt>
    <dgm:pt modelId="{6BE3EC01-8A53-2F41-B12D-D2A9C4AE8E9B}" type="pres">
      <dgm:prSet presAssocID="{EF6A29C0-2B19-AA4B-9B56-13F5D8A3628F}" presName="ParentText" presStyleLbl="node1" presStyleIdx="1" presStyleCnt="3">
        <dgm:presLayoutVars>
          <dgm:chMax val="1"/>
          <dgm:chPref val="1"/>
          <dgm:bulletEnabled val="1"/>
        </dgm:presLayoutVars>
      </dgm:prSet>
      <dgm:spPr/>
    </dgm:pt>
    <dgm:pt modelId="{5585F740-58B5-B147-BCBD-A9F7728DE834}" type="pres">
      <dgm:prSet presAssocID="{EF6A29C0-2B19-AA4B-9B56-13F5D8A3628F}" presName="ChildText" presStyleLbl="revTx" presStyleIdx="1" presStyleCnt="3" custScaleX="340192" custLinFactX="32312" custLinFactNeighborX="100000">
        <dgm:presLayoutVars>
          <dgm:chMax val="0"/>
          <dgm:chPref val="0"/>
          <dgm:bulletEnabled val="1"/>
        </dgm:presLayoutVars>
      </dgm:prSet>
      <dgm:spPr/>
    </dgm:pt>
    <dgm:pt modelId="{FFC97800-77DB-1D43-8A1E-7E3C8CB8FAB7}" type="pres">
      <dgm:prSet presAssocID="{8AEDCAF0-B3D0-9548-9548-DA0A1026CE37}" presName="sibTrans" presStyleCnt="0"/>
      <dgm:spPr/>
    </dgm:pt>
    <dgm:pt modelId="{5A2ED4F5-EA3E-A34E-AD7A-FFE9661A28C1}" type="pres">
      <dgm:prSet presAssocID="{3C930EAF-044E-2349-821A-846E295BBB35}" presName="composite" presStyleCnt="0"/>
      <dgm:spPr/>
    </dgm:pt>
    <dgm:pt modelId="{DD4341C9-58BA-C940-83C8-CCC79CAD9CE6}" type="pres">
      <dgm:prSet presAssocID="{3C930EAF-044E-2349-821A-846E295BBB35}" presName="ParentText" presStyleLbl="node1" presStyleIdx="2" presStyleCnt="3">
        <dgm:presLayoutVars>
          <dgm:chMax val="1"/>
          <dgm:chPref val="1"/>
          <dgm:bulletEnabled val="1"/>
        </dgm:presLayoutVars>
      </dgm:prSet>
      <dgm:spPr/>
    </dgm:pt>
    <dgm:pt modelId="{12526655-7641-C649-94AF-4717B23EAAD9}" type="pres">
      <dgm:prSet presAssocID="{3C930EAF-044E-2349-821A-846E295BBB35}" presName="FinalChildText" presStyleLbl="revTx" presStyleIdx="2" presStyleCnt="3" custScaleX="214245" custLinFactNeighborX="65326" custLinFactNeighborY="-1372">
        <dgm:presLayoutVars>
          <dgm:chMax val="0"/>
          <dgm:chPref val="0"/>
          <dgm:bulletEnabled val="1"/>
        </dgm:presLayoutVars>
      </dgm:prSet>
      <dgm:spPr/>
    </dgm:pt>
  </dgm:ptLst>
  <dgm:cxnLst>
    <dgm:cxn modelId="{2A8B7814-4C41-774D-9CD9-F98B39B8805B}" type="presOf" srcId="{BC457CA0-9D16-2340-9C57-F8C5D58BA659}" destId="{12526655-7641-C649-94AF-4717B23EAAD9}" srcOrd="0" destOrd="0" presId="urn:microsoft.com/office/officeart/2005/8/layout/StepDownProcess"/>
    <dgm:cxn modelId="{6BEEF114-A87D-DA46-AE59-8D9D6A7D5D39}" type="presOf" srcId="{6557FC60-0196-C647-8D3B-DEB98C4493E0}" destId="{784BE843-2615-7B41-964C-D84CBB05655E}" srcOrd="0" destOrd="0" presId="urn:microsoft.com/office/officeart/2005/8/layout/StepDownProcess"/>
    <dgm:cxn modelId="{AA224060-73DF-F649-8565-C63DAE5533EB}" type="presOf" srcId="{3C930EAF-044E-2349-821A-846E295BBB35}" destId="{DD4341C9-58BA-C940-83C8-CCC79CAD9CE6}" srcOrd="0" destOrd="0" presId="urn:microsoft.com/office/officeart/2005/8/layout/StepDownProcess"/>
    <dgm:cxn modelId="{97850767-CA83-BD4B-9F19-9873419D4002}" srcId="{896E5D17-9B22-9E4A-A527-3312710213AD}" destId="{6557FC60-0196-C647-8D3B-DEB98C4493E0}" srcOrd="0" destOrd="0" parTransId="{A5329638-18C3-6347-B186-C0DEF8541D37}" sibTransId="{85CC448E-FE24-BE4E-865A-8E1C84B87BEA}"/>
    <dgm:cxn modelId="{E1905C4E-D1B9-304F-85AF-22AFC08435A3}" srcId="{EF6A29C0-2B19-AA4B-9B56-13F5D8A3628F}" destId="{6B8FB66D-D3C8-F644-966B-15F49342CE00}" srcOrd="0" destOrd="0" parTransId="{AEEB2658-3CBF-5947-BE27-CD81F4392B3B}" sibTransId="{7B148E5A-EC02-A945-AF32-7A551E2AF1B8}"/>
    <dgm:cxn modelId="{178F8C85-254C-424D-840F-6971DB1B395E}" srcId="{9A2EC061-184F-B644-839C-BB1247EC5B6F}" destId="{EF6A29C0-2B19-AA4B-9B56-13F5D8A3628F}" srcOrd="1" destOrd="0" parTransId="{36C42385-3737-DF4E-A903-010748871202}" sibTransId="{8AEDCAF0-B3D0-9548-9548-DA0A1026CE37}"/>
    <dgm:cxn modelId="{90E7A292-8169-6E4E-A3F2-C11590317A54}" srcId="{9A2EC061-184F-B644-839C-BB1247EC5B6F}" destId="{896E5D17-9B22-9E4A-A527-3312710213AD}" srcOrd="0" destOrd="0" parTransId="{A413B020-8501-D24C-999F-78486AC03CBA}" sibTransId="{27569B01-1812-914C-BC3C-5846DE2D274D}"/>
    <dgm:cxn modelId="{BFC5AAA6-9CA5-1C41-B8DD-C40D3AD50F4C}" type="presOf" srcId="{6B8FB66D-D3C8-F644-966B-15F49342CE00}" destId="{5585F740-58B5-B147-BCBD-A9F7728DE834}" srcOrd="0" destOrd="0" presId="urn:microsoft.com/office/officeart/2005/8/layout/StepDownProcess"/>
    <dgm:cxn modelId="{A6B242AA-D0D6-DF46-9E5C-05A1A3D6EC42}" type="presOf" srcId="{896E5D17-9B22-9E4A-A527-3312710213AD}" destId="{E8FA67F6-2F61-4E46-82DD-94D5DFED3D96}" srcOrd="0" destOrd="0" presId="urn:microsoft.com/office/officeart/2005/8/layout/StepDownProcess"/>
    <dgm:cxn modelId="{8FE122D1-6B03-6340-86E9-027CE0529949}" type="presOf" srcId="{EF6A29C0-2B19-AA4B-9B56-13F5D8A3628F}" destId="{6BE3EC01-8A53-2F41-B12D-D2A9C4AE8E9B}" srcOrd="0" destOrd="0" presId="urn:microsoft.com/office/officeart/2005/8/layout/StepDownProcess"/>
    <dgm:cxn modelId="{64220DD8-4F60-0846-A678-C9C0F71A3406}" srcId="{3C930EAF-044E-2349-821A-846E295BBB35}" destId="{BC457CA0-9D16-2340-9C57-F8C5D58BA659}" srcOrd="0" destOrd="0" parTransId="{266E4FFB-447E-EC47-B752-EF0DFA90FE5B}" sibTransId="{ECF4797A-CE12-B645-B5D6-B3D211D2A7AF}"/>
    <dgm:cxn modelId="{015BB5E6-276D-1048-8634-59B5070BED0E}" srcId="{9A2EC061-184F-B644-839C-BB1247EC5B6F}" destId="{3C930EAF-044E-2349-821A-846E295BBB35}" srcOrd="2" destOrd="0" parTransId="{41809372-9760-EB45-8198-D9F63E94C4EE}" sibTransId="{0ADF2B2F-4DE8-614C-9DEE-CA159A2809CD}"/>
    <dgm:cxn modelId="{ACAB5DF0-F5B8-3A4E-9BD3-E97DF644F2E7}" type="presOf" srcId="{9A2EC061-184F-B644-839C-BB1247EC5B6F}" destId="{780D6BC8-BB41-C441-A8F0-58B482DD5838}" srcOrd="0" destOrd="0" presId="urn:microsoft.com/office/officeart/2005/8/layout/StepDownProcess"/>
    <dgm:cxn modelId="{E818C756-87CB-6B44-A495-875D3463BE01}" type="presParOf" srcId="{780D6BC8-BB41-C441-A8F0-58B482DD5838}" destId="{ED9BB4BC-8816-3446-A4DE-E95A9C0F42EC}" srcOrd="0" destOrd="0" presId="urn:microsoft.com/office/officeart/2005/8/layout/StepDownProcess"/>
    <dgm:cxn modelId="{E77C36C7-CF0D-4A4D-A48F-992EE02F749E}" type="presParOf" srcId="{ED9BB4BC-8816-3446-A4DE-E95A9C0F42EC}" destId="{13FF29AE-05F1-0442-9CCE-2129EE71DBF3}" srcOrd="0" destOrd="0" presId="urn:microsoft.com/office/officeart/2005/8/layout/StepDownProcess"/>
    <dgm:cxn modelId="{94EF193A-6139-CF43-9216-C2B5DB62AEA1}" type="presParOf" srcId="{ED9BB4BC-8816-3446-A4DE-E95A9C0F42EC}" destId="{E8FA67F6-2F61-4E46-82DD-94D5DFED3D96}" srcOrd="1" destOrd="0" presId="urn:microsoft.com/office/officeart/2005/8/layout/StepDownProcess"/>
    <dgm:cxn modelId="{F99C6E70-2D89-544B-BD94-D101A49C9137}" type="presParOf" srcId="{ED9BB4BC-8816-3446-A4DE-E95A9C0F42EC}" destId="{784BE843-2615-7B41-964C-D84CBB05655E}" srcOrd="2" destOrd="0" presId="urn:microsoft.com/office/officeart/2005/8/layout/StepDownProcess"/>
    <dgm:cxn modelId="{2B7553F0-B40B-3442-AD5C-26B0185EC39F}" type="presParOf" srcId="{780D6BC8-BB41-C441-A8F0-58B482DD5838}" destId="{32B44F55-2CAB-084F-887F-413CDC0F5AFD}" srcOrd="1" destOrd="0" presId="urn:microsoft.com/office/officeart/2005/8/layout/StepDownProcess"/>
    <dgm:cxn modelId="{EDD527D0-6B97-9F4A-ABC4-CF8C2DE7F6B5}" type="presParOf" srcId="{780D6BC8-BB41-C441-A8F0-58B482DD5838}" destId="{C3FC24D2-5029-B84A-9E87-9232A69F2F87}" srcOrd="2" destOrd="0" presId="urn:microsoft.com/office/officeart/2005/8/layout/StepDownProcess"/>
    <dgm:cxn modelId="{E6BDC1BD-8F81-D549-82CA-399DB28ABEEE}" type="presParOf" srcId="{C3FC24D2-5029-B84A-9E87-9232A69F2F87}" destId="{376B68AA-1BA5-5F47-89BF-005B33672D99}" srcOrd="0" destOrd="0" presId="urn:microsoft.com/office/officeart/2005/8/layout/StepDownProcess"/>
    <dgm:cxn modelId="{3374332D-CF92-2D40-8E24-945C217B4A68}" type="presParOf" srcId="{C3FC24D2-5029-B84A-9E87-9232A69F2F87}" destId="{6BE3EC01-8A53-2F41-B12D-D2A9C4AE8E9B}" srcOrd="1" destOrd="0" presId="urn:microsoft.com/office/officeart/2005/8/layout/StepDownProcess"/>
    <dgm:cxn modelId="{0BC6F5D0-1287-B34F-97C7-1830BBDE4B66}" type="presParOf" srcId="{C3FC24D2-5029-B84A-9E87-9232A69F2F87}" destId="{5585F740-58B5-B147-BCBD-A9F7728DE834}" srcOrd="2" destOrd="0" presId="urn:microsoft.com/office/officeart/2005/8/layout/StepDownProcess"/>
    <dgm:cxn modelId="{6C7ED8D9-D324-6D4D-9DF0-16771F19B6D6}" type="presParOf" srcId="{780D6BC8-BB41-C441-A8F0-58B482DD5838}" destId="{FFC97800-77DB-1D43-8A1E-7E3C8CB8FAB7}" srcOrd="3" destOrd="0" presId="urn:microsoft.com/office/officeart/2005/8/layout/StepDownProcess"/>
    <dgm:cxn modelId="{DF1691D9-D839-1C4C-8713-C59BCA286F26}" type="presParOf" srcId="{780D6BC8-BB41-C441-A8F0-58B482DD5838}" destId="{5A2ED4F5-EA3E-A34E-AD7A-FFE9661A28C1}" srcOrd="4" destOrd="0" presId="urn:microsoft.com/office/officeart/2005/8/layout/StepDownProcess"/>
    <dgm:cxn modelId="{FBA4470A-F9C1-B34F-A345-E198AD90D6FF}" type="presParOf" srcId="{5A2ED4F5-EA3E-A34E-AD7A-FFE9661A28C1}" destId="{DD4341C9-58BA-C940-83C8-CCC79CAD9CE6}" srcOrd="0" destOrd="0" presId="urn:microsoft.com/office/officeart/2005/8/layout/StepDownProcess"/>
    <dgm:cxn modelId="{9A72F07C-8BD6-F244-A6EB-4B597B489875}" type="presParOf" srcId="{5A2ED4F5-EA3E-A34E-AD7A-FFE9661A28C1}" destId="{12526655-7641-C649-94AF-4717B23EAAD9}"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6BED5C-5799-4EFD-AA64-7C799DBF6B07}"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441BF32F-D0C7-40FF-BD32-A52017686774}">
      <dgm:prSet/>
      <dgm:spPr/>
      <dgm:t>
        <a:bodyPr/>
        <a:lstStyle/>
        <a:p>
          <a:r>
            <a:rPr lang="en-US" dirty="0"/>
            <a:t>Good research question, aim, and set of objectives = Good work</a:t>
          </a:r>
        </a:p>
        <a:p>
          <a:r>
            <a:rPr lang="en-US" dirty="0"/>
            <a:t>Be clear about the approach of your study – is it inductive or deductive in nature?  This will guide your research strategy.</a:t>
          </a:r>
        </a:p>
      </dgm:t>
    </dgm:pt>
    <dgm:pt modelId="{8D3FFDCB-A1EA-4F11-8FE7-D1C214D52792}" type="parTrans" cxnId="{77D795B1-E004-46DB-AD86-BDBE1445D479}">
      <dgm:prSet/>
      <dgm:spPr/>
      <dgm:t>
        <a:bodyPr/>
        <a:lstStyle/>
        <a:p>
          <a:endParaRPr lang="en-US"/>
        </a:p>
      </dgm:t>
    </dgm:pt>
    <dgm:pt modelId="{165E8338-7ED7-4851-AEA7-F76BD769DD23}" type="sibTrans" cxnId="{77D795B1-E004-46DB-AD86-BDBE1445D479}">
      <dgm:prSet/>
      <dgm:spPr/>
      <dgm:t>
        <a:bodyPr/>
        <a:lstStyle/>
        <a:p>
          <a:endParaRPr lang="en-US"/>
        </a:p>
      </dgm:t>
    </dgm:pt>
    <dgm:pt modelId="{C73EDB80-BD0F-456F-95AB-09C7756123EA}">
      <dgm:prSet/>
      <dgm:spPr/>
      <dgm:t>
        <a:bodyPr/>
        <a:lstStyle/>
        <a:p>
          <a:r>
            <a:rPr lang="en-US" dirty="0"/>
            <a:t>A qualitative approach will involve the spoken or written word, whilst quantitative approaches tend to use measures or tests.</a:t>
          </a:r>
        </a:p>
      </dgm:t>
    </dgm:pt>
    <dgm:pt modelId="{054BF8EC-A23D-41B5-88B3-A3EF3246F1F1}" type="parTrans" cxnId="{747CEC45-D8DE-4853-B1D6-0DBCBC021093}">
      <dgm:prSet/>
      <dgm:spPr/>
      <dgm:t>
        <a:bodyPr/>
        <a:lstStyle/>
        <a:p>
          <a:endParaRPr lang="en-US"/>
        </a:p>
      </dgm:t>
    </dgm:pt>
    <dgm:pt modelId="{AA24E9C9-0FC4-4B26-B139-826F720A4F91}" type="sibTrans" cxnId="{747CEC45-D8DE-4853-B1D6-0DBCBC021093}">
      <dgm:prSet/>
      <dgm:spPr/>
      <dgm:t>
        <a:bodyPr/>
        <a:lstStyle/>
        <a:p>
          <a:endParaRPr lang="en-US"/>
        </a:p>
      </dgm:t>
    </dgm:pt>
    <dgm:pt modelId="{5A21E87F-A612-4670-BAA0-1EC5F55F4C4F}">
      <dgm:prSet/>
      <dgm:spPr/>
      <dgm:t>
        <a:bodyPr/>
        <a:lstStyle/>
        <a:p>
          <a:r>
            <a:rPr lang="en-US" dirty="0"/>
            <a:t>If the focus of your study is very narrow e.g. one business or a small team, you may wish to consider a case study design? However, please do some additional reading on case studies (</a:t>
          </a:r>
          <a:r>
            <a:rPr lang="en-US" dirty="0" err="1"/>
            <a:t>eg</a:t>
          </a:r>
          <a:r>
            <a:rPr lang="en-US" dirty="0"/>
            <a:t>: author: Yin is ideal)</a:t>
          </a:r>
        </a:p>
      </dgm:t>
    </dgm:pt>
    <dgm:pt modelId="{16EC0A55-81B5-4016-8988-471174C05A6D}" type="parTrans" cxnId="{E3F700A9-C017-4499-91EE-0CE893D3B37F}">
      <dgm:prSet/>
      <dgm:spPr/>
      <dgm:t>
        <a:bodyPr/>
        <a:lstStyle/>
        <a:p>
          <a:endParaRPr lang="en-US"/>
        </a:p>
      </dgm:t>
    </dgm:pt>
    <dgm:pt modelId="{A4DD6B26-C56D-4160-AE8C-7682EDC20D09}" type="sibTrans" cxnId="{E3F700A9-C017-4499-91EE-0CE893D3B37F}">
      <dgm:prSet/>
      <dgm:spPr/>
      <dgm:t>
        <a:bodyPr/>
        <a:lstStyle/>
        <a:p>
          <a:endParaRPr lang="en-US"/>
        </a:p>
      </dgm:t>
    </dgm:pt>
    <dgm:pt modelId="{467EDA30-E6C0-47F5-9F8A-0F7C91F14CC9}">
      <dgm:prSet/>
      <dgm:spPr/>
      <dgm:t>
        <a:bodyPr/>
        <a:lstStyle/>
        <a:p>
          <a:r>
            <a:rPr lang="en-US" dirty="0"/>
            <a:t>It is important to consider any potential issues before you develop it further, e.g. any ethical issues or problems with your chosen sample. </a:t>
          </a:r>
        </a:p>
      </dgm:t>
    </dgm:pt>
    <dgm:pt modelId="{18D15829-630E-4484-9CFD-C4B6A32B7BEB}" type="parTrans" cxnId="{706BBEBF-F245-44AB-98A7-96357C639736}">
      <dgm:prSet/>
      <dgm:spPr/>
      <dgm:t>
        <a:bodyPr/>
        <a:lstStyle/>
        <a:p>
          <a:endParaRPr lang="en-US"/>
        </a:p>
      </dgm:t>
    </dgm:pt>
    <dgm:pt modelId="{38B823EC-2DC1-4E24-952E-DF01D758A470}" type="sibTrans" cxnId="{706BBEBF-F245-44AB-98A7-96357C639736}">
      <dgm:prSet/>
      <dgm:spPr/>
      <dgm:t>
        <a:bodyPr/>
        <a:lstStyle/>
        <a:p>
          <a:endParaRPr lang="en-US"/>
        </a:p>
      </dgm:t>
    </dgm:pt>
    <dgm:pt modelId="{97F295EA-2EBB-45EB-84B1-74F231AE91A3}" type="pres">
      <dgm:prSet presAssocID="{0E6BED5C-5799-4EFD-AA64-7C799DBF6B07}" presName="linear" presStyleCnt="0">
        <dgm:presLayoutVars>
          <dgm:animLvl val="lvl"/>
          <dgm:resizeHandles val="exact"/>
        </dgm:presLayoutVars>
      </dgm:prSet>
      <dgm:spPr/>
    </dgm:pt>
    <dgm:pt modelId="{36D32749-F83A-4C12-A271-B85D31462253}" type="pres">
      <dgm:prSet presAssocID="{441BF32F-D0C7-40FF-BD32-A52017686774}" presName="parentText" presStyleLbl="node1" presStyleIdx="0" presStyleCnt="4">
        <dgm:presLayoutVars>
          <dgm:chMax val="0"/>
          <dgm:bulletEnabled val="1"/>
        </dgm:presLayoutVars>
      </dgm:prSet>
      <dgm:spPr/>
    </dgm:pt>
    <dgm:pt modelId="{40660689-6FA5-4E1A-9518-3C9495511E5E}" type="pres">
      <dgm:prSet presAssocID="{165E8338-7ED7-4851-AEA7-F76BD769DD23}" presName="spacer" presStyleCnt="0"/>
      <dgm:spPr/>
    </dgm:pt>
    <dgm:pt modelId="{833AEAD3-67E6-4874-B5B8-E0D8B9C53FD1}" type="pres">
      <dgm:prSet presAssocID="{C73EDB80-BD0F-456F-95AB-09C7756123EA}" presName="parentText" presStyleLbl="node1" presStyleIdx="1" presStyleCnt="4">
        <dgm:presLayoutVars>
          <dgm:chMax val="0"/>
          <dgm:bulletEnabled val="1"/>
        </dgm:presLayoutVars>
      </dgm:prSet>
      <dgm:spPr/>
    </dgm:pt>
    <dgm:pt modelId="{AFF191D2-661F-40B6-BF20-7B94B3B742EA}" type="pres">
      <dgm:prSet presAssocID="{AA24E9C9-0FC4-4B26-B139-826F720A4F91}" presName="spacer" presStyleCnt="0"/>
      <dgm:spPr/>
    </dgm:pt>
    <dgm:pt modelId="{008BB0EF-1A19-40A9-B9D5-702BCBF0F3CA}" type="pres">
      <dgm:prSet presAssocID="{5A21E87F-A612-4670-BAA0-1EC5F55F4C4F}" presName="parentText" presStyleLbl="node1" presStyleIdx="2" presStyleCnt="4">
        <dgm:presLayoutVars>
          <dgm:chMax val="0"/>
          <dgm:bulletEnabled val="1"/>
        </dgm:presLayoutVars>
      </dgm:prSet>
      <dgm:spPr/>
    </dgm:pt>
    <dgm:pt modelId="{B1BE4354-6705-4DCE-B135-574CD080AC5C}" type="pres">
      <dgm:prSet presAssocID="{A4DD6B26-C56D-4160-AE8C-7682EDC20D09}" presName="spacer" presStyleCnt="0"/>
      <dgm:spPr/>
    </dgm:pt>
    <dgm:pt modelId="{5407E8F8-B482-4D48-BE1F-22F13CECA5AF}" type="pres">
      <dgm:prSet presAssocID="{467EDA30-E6C0-47F5-9F8A-0F7C91F14CC9}" presName="parentText" presStyleLbl="node1" presStyleIdx="3" presStyleCnt="4">
        <dgm:presLayoutVars>
          <dgm:chMax val="0"/>
          <dgm:bulletEnabled val="1"/>
        </dgm:presLayoutVars>
      </dgm:prSet>
      <dgm:spPr/>
    </dgm:pt>
  </dgm:ptLst>
  <dgm:cxnLst>
    <dgm:cxn modelId="{6158E12C-F1D9-40D9-87A5-277EA9A437A7}" type="presOf" srcId="{0E6BED5C-5799-4EFD-AA64-7C799DBF6B07}" destId="{97F295EA-2EBB-45EB-84B1-74F231AE91A3}" srcOrd="0" destOrd="0" presId="urn:microsoft.com/office/officeart/2005/8/layout/vList2"/>
    <dgm:cxn modelId="{747CEC45-D8DE-4853-B1D6-0DBCBC021093}" srcId="{0E6BED5C-5799-4EFD-AA64-7C799DBF6B07}" destId="{C73EDB80-BD0F-456F-95AB-09C7756123EA}" srcOrd="1" destOrd="0" parTransId="{054BF8EC-A23D-41B5-88B3-A3EF3246F1F1}" sibTransId="{AA24E9C9-0FC4-4B26-B139-826F720A4F91}"/>
    <dgm:cxn modelId="{E7FDFE4A-03B7-4432-AC88-C8959AD7A590}" type="presOf" srcId="{5A21E87F-A612-4670-BAA0-1EC5F55F4C4F}" destId="{008BB0EF-1A19-40A9-B9D5-702BCBF0F3CA}" srcOrd="0" destOrd="0" presId="urn:microsoft.com/office/officeart/2005/8/layout/vList2"/>
    <dgm:cxn modelId="{556D696D-F076-4574-B58A-82A55470115A}" type="presOf" srcId="{467EDA30-E6C0-47F5-9F8A-0F7C91F14CC9}" destId="{5407E8F8-B482-4D48-BE1F-22F13CECA5AF}" srcOrd="0" destOrd="0" presId="urn:microsoft.com/office/officeart/2005/8/layout/vList2"/>
    <dgm:cxn modelId="{7C3B97A3-4A30-4E44-8615-1BDD08FBBC8D}" type="presOf" srcId="{441BF32F-D0C7-40FF-BD32-A52017686774}" destId="{36D32749-F83A-4C12-A271-B85D31462253}" srcOrd="0" destOrd="0" presId="urn:microsoft.com/office/officeart/2005/8/layout/vList2"/>
    <dgm:cxn modelId="{E3F700A9-C017-4499-91EE-0CE893D3B37F}" srcId="{0E6BED5C-5799-4EFD-AA64-7C799DBF6B07}" destId="{5A21E87F-A612-4670-BAA0-1EC5F55F4C4F}" srcOrd="2" destOrd="0" parTransId="{16EC0A55-81B5-4016-8988-471174C05A6D}" sibTransId="{A4DD6B26-C56D-4160-AE8C-7682EDC20D09}"/>
    <dgm:cxn modelId="{77D795B1-E004-46DB-AD86-BDBE1445D479}" srcId="{0E6BED5C-5799-4EFD-AA64-7C799DBF6B07}" destId="{441BF32F-D0C7-40FF-BD32-A52017686774}" srcOrd="0" destOrd="0" parTransId="{8D3FFDCB-A1EA-4F11-8FE7-D1C214D52792}" sibTransId="{165E8338-7ED7-4851-AEA7-F76BD769DD23}"/>
    <dgm:cxn modelId="{CFE811BE-3B91-4965-B069-7A9857A90C56}" type="presOf" srcId="{C73EDB80-BD0F-456F-95AB-09C7756123EA}" destId="{833AEAD3-67E6-4874-B5B8-E0D8B9C53FD1}" srcOrd="0" destOrd="0" presId="urn:microsoft.com/office/officeart/2005/8/layout/vList2"/>
    <dgm:cxn modelId="{706BBEBF-F245-44AB-98A7-96357C639736}" srcId="{0E6BED5C-5799-4EFD-AA64-7C799DBF6B07}" destId="{467EDA30-E6C0-47F5-9F8A-0F7C91F14CC9}" srcOrd="3" destOrd="0" parTransId="{18D15829-630E-4484-9CFD-C4B6A32B7BEB}" sibTransId="{38B823EC-2DC1-4E24-952E-DF01D758A470}"/>
    <dgm:cxn modelId="{8C4FC764-FA84-44F0-BFAB-97E45F7AA79A}" type="presParOf" srcId="{97F295EA-2EBB-45EB-84B1-74F231AE91A3}" destId="{36D32749-F83A-4C12-A271-B85D31462253}" srcOrd="0" destOrd="0" presId="urn:microsoft.com/office/officeart/2005/8/layout/vList2"/>
    <dgm:cxn modelId="{2B14B2F8-5307-41FA-81A2-B15B0609DDDB}" type="presParOf" srcId="{97F295EA-2EBB-45EB-84B1-74F231AE91A3}" destId="{40660689-6FA5-4E1A-9518-3C9495511E5E}" srcOrd="1" destOrd="0" presId="urn:microsoft.com/office/officeart/2005/8/layout/vList2"/>
    <dgm:cxn modelId="{6EB4CAD4-F92E-4C7F-8D7C-8A47BF1157A9}" type="presParOf" srcId="{97F295EA-2EBB-45EB-84B1-74F231AE91A3}" destId="{833AEAD3-67E6-4874-B5B8-E0D8B9C53FD1}" srcOrd="2" destOrd="0" presId="urn:microsoft.com/office/officeart/2005/8/layout/vList2"/>
    <dgm:cxn modelId="{D7820D3A-0BA6-4E63-AFA0-2191D73EA524}" type="presParOf" srcId="{97F295EA-2EBB-45EB-84B1-74F231AE91A3}" destId="{AFF191D2-661F-40B6-BF20-7B94B3B742EA}" srcOrd="3" destOrd="0" presId="urn:microsoft.com/office/officeart/2005/8/layout/vList2"/>
    <dgm:cxn modelId="{06D45207-0EA4-4B51-A961-BC3025E69A9F}" type="presParOf" srcId="{97F295EA-2EBB-45EB-84B1-74F231AE91A3}" destId="{008BB0EF-1A19-40A9-B9D5-702BCBF0F3CA}" srcOrd="4" destOrd="0" presId="urn:microsoft.com/office/officeart/2005/8/layout/vList2"/>
    <dgm:cxn modelId="{6ACA701B-DB1A-4F05-A756-B28AC174FBE7}" type="presParOf" srcId="{97F295EA-2EBB-45EB-84B1-74F231AE91A3}" destId="{B1BE4354-6705-4DCE-B135-574CD080AC5C}" srcOrd="5" destOrd="0" presId="urn:microsoft.com/office/officeart/2005/8/layout/vList2"/>
    <dgm:cxn modelId="{18C3E1F7-ED47-44DF-934E-43CDB84E0378}" type="presParOf" srcId="{97F295EA-2EBB-45EB-84B1-74F231AE91A3}" destId="{5407E8F8-B482-4D48-BE1F-22F13CECA5A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F29AE-05F1-0442-9CCE-2129EE71DBF3}">
      <dsp:nvSpPr>
        <dsp:cNvPr id="0" name=""/>
        <dsp:cNvSpPr/>
      </dsp:nvSpPr>
      <dsp:spPr>
        <a:xfrm rot="5400000">
          <a:off x="955484" y="953495"/>
          <a:ext cx="843284" cy="960049"/>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8FA67F6-2F61-4E46-82DD-94D5DFED3D96}">
      <dsp:nvSpPr>
        <dsp:cNvPr id="0" name=""/>
        <dsp:cNvSpPr/>
      </dsp:nvSpPr>
      <dsp:spPr>
        <a:xfrm>
          <a:off x="732065" y="18697"/>
          <a:ext cx="1419594" cy="993670"/>
        </a:xfrm>
        <a:prstGeom prst="roundRect">
          <a:avLst>
            <a:gd name="adj" fmla="val 166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Research Question</a:t>
          </a:r>
        </a:p>
      </dsp:txBody>
      <dsp:txXfrm>
        <a:off x="780581" y="67213"/>
        <a:ext cx="1322562" cy="896638"/>
      </dsp:txXfrm>
    </dsp:sp>
    <dsp:sp modelId="{784BE843-2615-7B41-964C-D84CBB05655E}">
      <dsp:nvSpPr>
        <dsp:cNvPr id="0" name=""/>
        <dsp:cNvSpPr/>
      </dsp:nvSpPr>
      <dsp:spPr>
        <a:xfrm>
          <a:off x="2376972" y="135504"/>
          <a:ext cx="3710652" cy="80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An overarching question – what are you tying to find out? (e.g. How, Why, What, Who?)</a:t>
          </a:r>
        </a:p>
      </dsp:txBody>
      <dsp:txXfrm>
        <a:off x="2376972" y="135504"/>
        <a:ext cx="3710652" cy="803127"/>
      </dsp:txXfrm>
    </dsp:sp>
    <dsp:sp modelId="{376B68AA-1BA5-5F47-89BF-005B33672D99}">
      <dsp:nvSpPr>
        <dsp:cNvPr id="0" name=""/>
        <dsp:cNvSpPr/>
      </dsp:nvSpPr>
      <dsp:spPr>
        <a:xfrm rot="5400000">
          <a:off x="2775241" y="2069714"/>
          <a:ext cx="843284" cy="960049"/>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BE3EC01-8A53-2F41-B12D-D2A9C4AE8E9B}">
      <dsp:nvSpPr>
        <dsp:cNvPr id="0" name=""/>
        <dsp:cNvSpPr/>
      </dsp:nvSpPr>
      <dsp:spPr>
        <a:xfrm>
          <a:off x="2551821" y="1134916"/>
          <a:ext cx="1419594" cy="993670"/>
        </a:xfrm>
        <a:prstGeom prst="roundRect">
          <a:avLst>
            <a:gd name="adj" fmla="val 166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Research Aim</a:t>
          </a:r>
        </a:p>
      </dsp:txBody>
      <dsp:txXfrm>
        <a:off x="2600337" y="1183432"/>
        <a:ext cx="1322562" cy="896638"/>
      </dsp:txXfrm>
    </dsp:sp>
    <dsp:sp modelId="{5585F740-58B5-B147-BCBD-A9F7728DE834}">
      <dsp:nvSpPr>
        <dsp:cNvPr id="0" name=""/>
        <dsp:cNvSpPr/>
      </dsp:nvSpPr>
      <dsp:spPr>
        <a:xfrm>
          <a:off x="4097543" y="1229686"/>
          <a:ext cx="3512406" cy="80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 State your aim/purpose of the research project (what do you hope to achieve?)</a:t>
          </a:r>
        </a:p>
      </dsp:txBody>
      <dsp:txXfrm>
        <a:off x="4097543" y="1229686"/>
        <a:ext cx="3512406" cy="803127"/>
      </dsp:txXfrm>
    </dsp:sp>
    <dsp:sp modelId="{DD4341C9-58BA-C940-83C8-CCC79CAD9CE6}">
      <dsp:nvSpPr>
        <dsp:cNvPr id="0" name=""/>
        <dsp:cNvSpPr/>
      </dsp:nvSpPr>
      <dsp:spPr>
        <a:xfrm>
          <a:off x="4371578" y="2251136"/>
          <a:ext cx="1419594" cy="993670"/>
        </a:xfrm>
        <a:prstGeom prst="roundRect">
          <a:avLst>
            <a:gd name="adj" fmla="val 166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Research Objectives </a:t>
          </a:r>
        </a:p>
      </dsp:txBody>
      <dsp:txXfrm>
        <a:off x="4420094" y="2299652"/>
        <a:ext cx="1322562" cy="896638"/>
      </dsp:txXfrm>
    </dsp:sp>
    <dsp:sp modelId="{12526655-7641-C649-94AF-4717B23EAAD9}">
      <dsp:nvSpPr>
        <dsp:cNvPr id="0" name=""/>
        <dsp:cNvSpPr/>
      </dsp:nvSpPr>
      <dsp:spPr>
        <a:xfrm>
          <a:off x="5875872" y="2334886"/>
          <a:ext cx="2212031" cy="803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Outlines the key steps of the research project. These tend to use specific ‘action verbs’</a:t>
          </a:r>
        </a:p>
      </dsp:txBody>
      <dsp:txXfrm>
        <a:off x="5875872" y="2334886"/>
        <a:ext cx="2212031" cy="8031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32749-F83A-4C12-A271-B85D31462253}">
      <dsp:nvSpPr>
        <dsp:cNvPr id="0" name=""/>
        <dsp:cNvSpPr/>
      </dsp:nvSpPr>
      <dsp:spPr>
        <a:xfrm>
          <a:off x="0" y="9965"/>
          <a:ext cx="3985907" cy="131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Good research question, aim, and set of objectives = Good work</a:t>
          </a:r>
        </a:p>
        <a:p>
          <a:pPr marL="0" lvl="0" indent="0" algn="l" defTabSz="622300">
            <a:lnSpc>
              <a:spcPct val="90000"/>
            </a:lnSpc>
            <a:spcBef>
              <a:spcPct val="0"/>
            </a:spcBef>
            <a:spcAft>
              <a:spcPct val="35000"/>
            </a:spcAft>
            <a:buNone/>
          </a:pPr>
          <a:r>
            <a:rPr lang="en-US" sz="1400" kern="1200" dirty="0"/>
            <a:t>Be clear about the approach of your study – is it inductive or deductive in nature?  This will guide your research strategy.</a:t>
          </a:r>
        </a:p>
      </dsp:txBody>
      <dsp:txXfrm>
        <a:off x="63968" y="73933"/>
        <a:ext cx="3857971" cy="1182464"/>
      </dsp:txXfrm>
    </dsp:sp>
    <dsp:sp modelId="{833AEAD3-67E6-4874-B5B8-E0D8B9C53FD1}">
      <dsp:nvSpPr>
        <dsp:cNvPr id="0" name=""/>
        <dsp:cNvSpPr/>
      </dsp:nvSpPr>
      <dsp:spPr>
        <a:xfrm>
          <a:off x="0" y="1360685"/>
          <a:ext cx="3985907" cy="131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 qualitative approach will involve the spoken or written word, whilst quantitative approaches tend to use measures or tests.</a:t>
          </a:r>
        </a:p>
      </dsp:txBody>
      <dsp:txXfrm>
        <a:off x="63968" y="1424653"/>
        <a:ext cx="3857971" cy="1182464"/>
      </dsp:txXfrm>
    </dsp:sp>
    <dsp:sp modelId="{008BB0EF-1A19-40A9-B9D5-702BCBF0F3CA}">
      <dsp:nvSpPr>
        <dsp:cNvPr id="0" name=""/>
        <dsp:cNvSpPr/>
      </dsp:nvSpPr>
      <dsp:spPr>
        <a:xfrm>
          <a:off x="0" y="2711405"/>
          <a:ext cx="3985907" cy="131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If the focus of your study is very narrow e.g. one business or a small team, you may wish to consider a case study design? However, please do some additional reading on case studies (</a:t>
          </a:r>
          <a:r>
            <a:rPr lang="en-US" sz="1400" kern="1200" dirty="0" err="1"/>
            <a:t>eg</a:t>
          </a:r>
          <a:r>
            <a:rPr lang="en-US" sz="1400" kern="1200" dirty="0"/>
            <a:t>: author: Yin is ideal)</a:t>
          </a:r>
        </a:p>
      </dsp:txBody>
      <dsp:txXfrm>
        <a:off x="63968" y="2775373"/>
        <a:ext cx="3857971" cy="1182464"/>
      </dsp:txXfrm>
    </dsp:sp>
    <dsp:sp modelId="{5407E8F8-B482-4D48-BE1F-22F13CECA5AF}">
      <dsp:nvSpPr>
        <dsp:cNvPr id="0" name=""/>
        <dsp:cNvSpPr/>
      </dsp:nvSpPr>
      <dsp:spPr>
        <a:xfrm>
          <a:off x="0" y="4062125"/>
          <a:ext cx="3985907" cy="131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It is important to consider any potential issues before you develop it further, e.g. any ethical issues or problems with your chosen sample. </a:t>
          </a:r>
        </a:p>
      </dsp:txBody>
      <dsp:txXfrm>
        <a:off x="63968" y="4126093"/>
        <a:ext cx="3857971" cy="1182464"/>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10FA7-2E40-B941-A2E5-7E2BBAA68847}" type="datetimeFigureOut">
              <a:rPr lang="en-US" smtClean="0"/>
              <a:t>5/14/2026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47F96E-5F37-ED42-BB87-FE937D4C2511}" type="slidenum">
              <a:rPr lang="en-US" smtClean="0"/>
              <a:t>‹#›</a:t>
            </a:fld>
            <a:endParaRPr lang="en-US"/>
          </a:p>
        </p:txBody>
      </p:sp>
    </p:spTree>
    <p:extLst>
      <p:ext uri="{BB962C8B-B14F-4D97-AF65-F5344CB8AC3E}">
        <p14:creationId xmlns:p14="http://schemas.microsoft.com/office/powerpoint/2010/main" val="1307558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1</a:t>
            </a:fld>
            <a:endParaRPr lang="en-US"/>
          </a:p>
        </p:txBody>
      </p:sp>
    </p:spTree>
    <p:extLst>
      <p:ext uri="{BB962C8B-B14F-4D97-AF65-F5344CB8AC3E}">
        <p14:creationId xmlns:p14="http://schemas.microsoft.com/office/powerpoint/2010/main" val="1350077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2</a:t>
            </a:fld>
            <a:endParaRPr lang="en-US"/>
          </a:p>
        </p:txBody>
      </p:sp>
    </p:spTree>
    <p:extLst>
      <p:ext uri="{BB962C8B-B14F-4D97-AF65-F5344CB8AC3E}">
        <p14:creationId xmlns:p14="http://schemas.microsoft.com/office/powerpoint/2010/main" val="446872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3</a:t>
            </a:fld>
            <a:endParaRPr lang="en-US"/>
          </a:p>
        </p:txBody>
      </p:sp>
    </p:spTree>
    <p:extLst>
      <p:ext uri="{BB962C8B-B14F-4D97-AF65-F5344CB8AC3E}">
        <p14:creationId xmlns:p14="http://schemas.microsoft.com/office/powerpoint/2010/main" val="1521156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47F96E-5F37-ED42-BB87-FE937D4C2511}" type="slidenum">
              <a:rPr lang="en-US" smtClean="0"/>
              <a:t>5</a:t>
            </a:fld>
            <a:endParaRPr lang="en-US"/>
          </a:p>
        </p:txBody>
      </p:sp>
    </p:spTree>
    <p:extLst>
      <p:ext uri="{BB962C8B-B14F-4D97-AF65-F5344CB8AC3E}">
        <p14:creationId xmlns:p14="http://schemas.microsoft.com/office/powerpoint/2010/main" val="1521670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26B81A-3A20-4073-8E63-5CF16F2F3D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893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baseline="0" dirty="0"/>
          </a:p>
        </p:txBody>
      </p:sp>
      <p:sp>
        <p:nvSpPr>
          <p:cNvPr id="4" name="Slide Number Placeholder 3"/>
          <p:cNvSpPr>
            <a:spLocks noGrp="1"/>
          </p:cNvSpPr>
          <p:nvPr>
            <p:ph type="sldNum" sz="quarter" idx="5"/>
          </p:nvPr>
        </p:nvSpPr>
        <p:spPr/>
        <p:txBody>
          <a:bodyPr/>
          <a:lstStyle/>
          <a:p>
            <a:fld id="{5D47F96E-5F37-ED42-BB87-FE937D4C2511}" type="slidenum">
              <a:rPr lang="en-US" smtClean="0"/>
              <a:t>7</a:t>
            </a:fld>
            <a:endParaRPr lang="en-US"/>
          </a:p>
        </p:txBody>
      </p:sp>
    </p:spTree>
    <p:extLst>
      <p:ext uri="{BB962C8B-B14F-4D97-AF65-F5344CB8AC3E}">
        <p14:creationId xmlns:p14="http://schemas.microsoft.com/office/powerpoint/2010/main" val="2166638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baseline="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t>8</a:t>
            </a:fld>
            <a:endParaRPr lang="en-US"/>
          </a:p>
        </p:txBody>
      </p:sp>
    </p:spTree>
    <p:extLst>
      <p:ext uri="{BB962C8B-B14F-4D97-AF65-F5344CB8AC3E}">
        <p14:creationId xmlns:p14="http://schemas.microsoft.com/office/powerpoint/2010/main" val="601222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126B81A-3A20-4073-8E63-5CF16F2F3D90}" type="slidenum">
              <a:rPr lang="en-US" smtClean="0"/>
              <a:pPr>
                <a:defRPr/>
              </a:pPr>
              <a:t>9</a:t>
            </a:fld>
            <a:endParaRPr lang="en-US"/>
          </a:p>
        </p:txBody>
      </p:sp>
    </p:spTree>
    <p:extLst>
      <p:ext uri="{BB962C8B-B14F-4D97-AF65-F5344CB8AC3E}">
        <p14:creationId xmlns:p14="http://schemas.microsoft.com/office/powerpoint/2010/main" val="2420792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5"/>
          </p:nvPr>
        </p:nvSpPr>
        <p:spPr/>
        <p:txBody>
          <a:bodyPr/>
          <a:lstStyle/>
          <a:p>
            <a:fld id="{5D47F96E-5F37-ED42-BB87-FE937D4C2511}" type="slidenum">
              <a:rPr lang="en-US" smtClean="0"/>
              <a:t>10</a:t>
            </a:fld>
            <a:endParaRPr lang="en-US"/>
          </a:p>
        </p:txBody>
      </p:sp>
    </p:spTree>
    <p:extLst>
      <p:ext uri="{BB962C8B-B14F-4D97-AF65-F5344CB8AC3E}">
        <p14:creationId xmlns:p14="http://schemas.microsoft.com/office/powerpoint/2010/main" val="4199122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0423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4335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baseline="0"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4646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20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600"/>
              </a:spcAft>
            </a:pPr>
            <a:endParaRPr lang="en-US" sz="1200" dirty="0"/>
          </a:p>
          <a:p>
            <a:pPr marL="171450" indent="-171450">
              <a:lnSpc>
                <a:spcPct val="90000"/>
              </a:lnSpc>
              <a:spcAft>
                <a:spcPts val="600"/>
              </a:spcAft>
              <a:buFontTx/>
              <a:buChar char="-"/>
            </a:pPr>
            <a:endParaRPr lang="en-US" sz="1200"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619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51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228600" indent="-228600">
              <a:buAutoNum type="arabicPeriod"/>
            </a:pPr>
            <a:endParaRPr lang="en-GB" baseline="0" dirty="0"/>
          </a:p>
          <a:p>
            <a:pPr marL="228600" indent="-228600">
              <a:buAutoNum type="arabicPeriod"/>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B7BF90-9CE0-064F-930C-D543360F6D0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9783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1838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05524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561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47F96E-5F37-ED42-BB87-FE937D4C251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9787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742DA0-3A09-A540-984C-6BCEA85E50E3}" type="datetime1">
              <a:rPr lang="en-GB" smtClean="0"/>
              <a:t>14/05/2026</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1129651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88796-0600-3145-8CE7-6A8180BDCBAD}" type="datetime1">
              <a:rPr lang="en-GB" smtClean="0"/>
              <a:t>14/05/2026</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065394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7B68F5-D43F-9842-9E51-5D23E61E6560}" type="datetime1">
              <a:rPr lang="en-GB" smtClean="0"/>
              <a:t>14/05/2026</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2367124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9C7608-8E3A-ED4B-8729-56117EFCC6CA}" type="datetime1">
              <a:rPr lang="en-GB" smtClean="0"/>
              <a:t>14/05/2026</a:t>
            </a:fld>
            <a:endParaRPr lang="en-US"/>
          </a:p>
        </p:txBody>
      </p:sp>
      <p:sp>
        <p:nvSpPr>
          <p:cNvPr id="6" name="Footer Placeholder 5"/>
          <p:cNvSpPr>
            <a:spLocks noGrp="1"/>
          </p:cNvSpPr>
          <p:nvPr>
            <p:ph type="ftr" sz="quarter" idx="11"/>
          </p:nvPr>
        </p:nvSpPr>
        <p:spPr/>
        <p:txBody>
          <a:bodyPr/>
          <a:lstStyle/>
          <a:p>
            <a:r>
              <a:rPr lang="en-US"/>
              <a:t>©Sian Roderick</a:t>
            </a:r>
          </a:p>
        </p:txBody>
      </p:sp>
      <p:sp>
        <p:nvSpPr>
          <p:cNvPr id="7" name="Slide Number Placeholder 6"/>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741564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CEF7FF-BCDB-1548-ABE0-0E35ED5A7D82}" type="datetime1">
              <a:rPr lang="en-GB" smtClean="0"/>
              <a:t>14/05/2026</a:t>
            </a:fld>
            <a:endParaRPr lang="en-US"/>
          </a:p>
        </p:txBody>
      </p:sp>
      <p:sp>
        <p:nvSpPr>
          <p:cNvPr id="8" name="Footer Placeholder 7"/>
          <p:cNvSpPr>
            <a:spLocks noGrp="1"/>
          </p:cNvSpPr>
          <p:nvPr>
            <p:ph type="ftr" sz="quarter" idx="11"/>
          </p:nvPr>
        </p:nvSpPr>
        <p:spPr/>
        <p:txBody>
          <a:bodyPr/>
          <a:lstStyle/>
          <a:p>
            <a:r>
              <a:rPr lang="en-US"/>
              <a:t>©Sian Roderick</a:t>
            </a:r>
          </a:p>
        </p:txBody>
      </p:sp>
      <p:sp>
        <p:nvSpPr>
          <p:cNvPr id="9" name="Slide Number Placeholder 8"/>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679532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AD4DFE-41A1-F340-BCB6-A54706ED257C}" type="datetime1">
              <a:rPr lang="en-GB" smtClean="0"/>
              <a:t>14/05/2026</a:t>
            </a:fld>
            <a:endParaRPr lang="en-US"/>
          </a:p>
        </p:txBody>
      </p:sp>
      <p:sp>
        <p:nvSpPr>
          <p:cNvPr id="4" name="Footer Placeholder 3"/>
          <p:cNvSpPr>
            <a:spLocks noGrp="1"/>
          </p:cNvSpPr>
          <p:nvPr>
            <p:ph type="ftr" sz="quarter" idx="11"/>
          </p:nvPr>
        </p:nvSpPr>
        <p:spPr/>
        <p:txBody>
          <a:bodyPr/>
          <a:lstStyle/>
          <a:p>
            <a:r>
              <a:rPr lang="en-US"/>
              <a:t>©Sian Roderick</a:t>
            </a:r>
          </a:p>
        </p:txBody>
      </p:sp>
      <p:sp>
        <p:nvSpPr>
          <p:cNvPr id="5" name="Slide Number Placeholder 4"/>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934617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CC6B38-48A3-6347-9D73-C9C70C254049}" type="datetime1">
              <a:rPr lang="en-GB" smtClean="0"/>
              <a:t>14/05/2026</a:t>
            </a:fld>
            <a:endParaRPr lang="en-US"/>
          </a:p>
        </p:txBody>
      </p:sp>
      <p:sp>
        <p:nvSpPr>
          <p:cNvPr id="3" name="Footer Placeholder 2"/>
          <p:cNvSpPr>
            <a:spLocks noGrp="1"/>
          </p:cNvSpPr>
          <p:nvPr>
            <p:ph type="ftr" sz="quarter" idx="11"/>
          </p:nvPr>
        </p:nvSpPr>
        <p:spPr/>
        <p:txBody>
          <a:bodyPr/>
          <a:lstStyle/>
          <a:p>
            <a:r>
              <a:rPr lang="en-US"/>
              <a:t>©Sian Roderick</a:t>
            </a:r>
          </a:p>
        </p:txBody>
      </p:sp>
      <p:sp>
        <p:nvSpPr>
          <p:cNvPr id="4" name="Slide Number Placeholder 3"/>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66653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09ED72F-C9DD-AD40-AA70-F3D0A20DF7A0}" type="datetime1">
              <a:rPr lang="en-GB" smtClean="0"/>
              <a:t>14/05/2026</a:t>
            </a:fld>
            <a:endParaRPr lang="en-US"/>
          </a:p>
        </p:txBody>
      </p:sp>
      <p:sp>
        <p:nvSpPr>
          <p:cNvPr id="6" name="Footer Placeholder 5"/>
          <p:cNvSpPr>
            <a:spLocks noGrp="1"/>
          </p:cNvSpPr>
          <p:nvPr>
            <p:ph type="ftr" sz="quarter" idx="11"/>
          </p:nvPr>
        </p:nvSpPr>
        <p:spPr/>
        <p:txBody>
          <a:bodyPr/>
          <a:lstStyle/>
          <a:p>
            <a:r>
              <a:rPr lang="en-US"/>
              <a:t>©Sian Roderick</a:t>
            </a:r>
          </a:p>
        </p:txBody>
      </p:sp>
      <p:sp>
        <p:nvSpPr>
          <p:cNvPr id="7" name="Slide Number Placeholder 6"/>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41870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34A244B-BC28-1C4B-BF60-3004B36FF2C5}" type="datetime1">
              <a:rPr lang="en-GB" smtClean="0"/>
              <a:t>14/05/2026</a:t>
            </a:fld>
            <a:endParaRPr lang="en-US"/>
          </a:p>
        </p:txBody>
      </p:sp>
      <p:sp>
        <p:nvSpPr>
          <p:cNvPr id="6" name="Footer Placeholder 5"/>
          <p:cNvSpPr>
            <a:spLocks noGrp="1"/>
          </p:cNvSpPr>
          <p:nvPr>
            <p:ph type="ftr" sz="quarter" idx="11"/>
          </p:nvPr>
        </p:nvSpPr>
        <p:spPr/>
        <p:txBody>
          <a:bodyPr/>
          <a:lstStyle/>
          <a:p>
            <a:r>
              <a:rPr lang="en-US"/>
              <a:t>©Sian Roderick</a:t>
            </a:r>
          </a:p>
        </p:txBody>
      </p:sp>
      <p:sp>
        <p:nvSpPr>
          <p:cNvPr id="7" name="Slide Number Placeholder 6"/>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8590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0941A5-4C3D-F643-8EB5-1966A5E9B7D6}" type="datetime1">
              <a:rPr lang="en-GB" smtClean="0"/>
              <a:t>14/05/2026</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4240777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CBC21F-00B1-724E-9FED-5E4B991EC8E5}" type="datetime1">
              <a:rPr lang="en-GB" smtClean="0"/>
              <a:t>14/05/2026</a:t>
            </a:fld>
            <a:endParaRPr lang="en-US"/>
          </a:p>
        </p:txBody>
      </p:sp>
      <p:sp>
        <p:nvSpPr>
          <p:cNvPr id="5" name="Footer Placeholder 4"/>
          <p:cNvSpPr>
            <a:spLocks noGrp="1"/>
          </p:cNvSpPr>
          <p:nvPr>
            <p:ph type="ftr" sz="quarter" idx="11"/>
          </p:nvPr>
        </p:nvSpPr>
        <p:spPr/>
        <p:txBody>
          <a:bodyPr/>
          <a:lstStyle/>
          <a:p>
            <a:r>
              <a:rPr lang="en-US"/>
              <a:t>©Sian Roderick</a:t>
            </a:r>
          </a:p>
        </p:txBody>
      </p:sp>
      <p:sp>
        <p:nvSpPr>
          <p:cNvPr id="6" name="Slide Number Placeholder 5"/>
          <p:cNvSpPr>
            <a:spLocks noGrp="1"/>
          </p:cNvSpPr>
          <p:nvPr>
            <p:ph type="sldNum" sz="quarter" idx="12"/>
          </p:nvPr>
        </p:nvSpPr>
        <p:spPr/>
        <p:txBody>
          <a:bodyPr/>
          <a:lstStyle/>
          <a:p>
            <a:fld id="{6025600D-F75F-644B-853F-6FCEA510D232}" type="slidenum">
              <a:rPr lang="en-US" smtClean="0"/>
              <a:t>‹#›</a:t>
            </a:fld>
            <a:endParaRPr lang="en-US"/>
          </a:p>
        </p:txBody>
      </p:sp>
    </p:spTree>
    <p:extLst>
      <p:ext uri="{BB962C8B-B14F-4D97-AF65-F5344CB8AC3E}">
        <p14:creationId xmlns:p14="http://schemas.microsoft.com/office/powerpoint/2010/main" val="360390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51BB-AF38-7AB4-8A05-33207674BBD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1408D7A-CC4B-1E13-6BC5-A5BC4051AB0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B5758F-6034-7F42-D266-30FEFA498FB0}"/>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5" name="Footer Placeholder 4">
            <a:extLst>
              <a:ext uri="{FF2B5EF4-FFF2-40B4-BE49-F238E27FC236}">
                <a16:creationId xmlns:a16="http://schemas.microsoft.com/office/drawing/2014/main" id="{15467051-2A03-E759-94AA-04F838A2FA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FAC018-D933-56E8-1288-3B64835E0C74}"/>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2351072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CD9BD-7151-9865-2322-6FACA7D64E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F44469-13F6-0FA0-D002-2266F31B87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7861B-F62F-D49D-DC8D-42393B4A8B65}"/>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5" name="Footer Placeholder 4">
            <a:extLst>
              <a:ext uri="{FF2B5EF4-FFF2-40B4-BE49-F238E27FC236}">
                <a16:creationId xmlns:a16="http://schemas.microsoft.com/office/drawing/2014/main" id="{B9223DC0-9399-5C8D-F211-4F8499AE1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938B2-1A6D-E405-2E5A-738FE14D4382}"/>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3884450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7E1C0-8436-73BB-0D5E-94A22E35D1BB}"/>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3B3CA2-9298-7938-7069-3FB027EFB458}"/>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362496-E0A0-70BE-7F07-9E8F8BC35837}"/>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5" name="Footer Placeholder 4">
            <a:extLst>
              <a:ext uri="{FF2B5EF4-FFF2-40B4-BE49-F238E27FC236}">
                <a16:creationId xmlns:a16="http://schemas.microsoft.com/office/drawing/2014/main" id="{46DE14B5-4DBB-72DD-8E57-DD8F43017B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9F4FA-D561-01A9-D791-395E07C5915E}"/>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4062655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45A65-4B0F-E8BD-D943-07B45F1F25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E3B479-1EDD-4762-4919-5310A511F3C4}"/>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83D437-B014-D31E-653E-5F2B84DC339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ACBB08-7F2C-8446-DED3-6507A215E757}"/>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6" name="Footer Placeholder 5">
            <a:extLst>
              <a:ext uri="{FF2B5EF4-FFF2-40B4-BE49-F238E27FC236}">
                <a16:creationId xmlns:a16="http://schemas.microsoft.com/office/drawing/2014/main" id="{5BAF6FC5-70A9-ADFA-5AEF-67D45BDCF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A05C58-C152-35E1-4DEA-7B94490EAD23}"/>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3181910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6587C-23DE-7370-322E-F20EB41A5628}"/>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46C936-0260-BBDD-817D-0B0B41E109B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FF7873C-BC32-5296-85BA-7C6757C1840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566857-EF55-55E1-F8F5-1DF6ED3B964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25CC742-E4AB-40C2-6569-9CC95B1C210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BA5722-BBE4-D059-0D2D-A8EB15B2EA37}"/>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8" name="Footer Placeholder 7">
            <a:extLst>
              <a:ext uri="{FF2B5EF4-FFF2-40B4-BE49-F238E27FC236}">
                <a16:creationId xmlns:a16="http://schemas.microsoft.com/office/drawing/2014/main" id="{8E041EDC-D9B1-CBD2-4453-7126216C36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EB540D-4A22-C435-72E4-38D3ADF3D927}"/>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3200264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226EB-162B-763A-6699-EB079AEDF3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23353-F1FC-C40B-F55F-9FA5B24541DA}"/>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4" name="Footer Placeholder 3">
            <a:extLst>
              <a:ext uri="{FF2B5EF4-FFF2-40B4-BE49-F238E27FC236}">
                <a16:creationId xmlns:a16="http://schemas.microsoft.com/office/drawing/2014/main" id="{8D44BB28-A9C5-A50C-A150-BEC5C0C02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5A7C74-FDC7-9FF7-230F-BB436BEAC7DA}"/>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36936021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C07E3A-9775-2AF0-8F59-6ADF99B54B0B}"/>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3" name="Footer Placeholder 2">
            <a:extLst>
              <a:ext uri="{FF2B5EF4-FFF2-40B4-BE49-F238E27FC236}">
                <a16:creationId xmlns:a16="http://schemas.microsoft.com/office/drawing/2014/main" id="{F47583AE-FEB0-B421-A106-C2ADFDB17C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B027FC-97AF-FC3B-D198-4B20BD97C606}"/>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946196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A6519-8DE9-5FF4-6D24-D335DFA5397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BD6DE1-04CA-6F00-7AFC-639FDBEFA09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6770B8-BE1C-87C4-68EA-18BAA83C969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23995C5-3650-1C3B-36F4-E65E04E633E9}"/>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6" name="Footer Placeholder 5">
            <a:extLst>
              <a:ext uri="{FF2B5EF4-FFF2-40B4-BE49-F238E27FC236}">
                <a16:creationId xmlns:a16="http://schemas.microsoft.com/office/drawing/2014/main" id="{45C91EF2-05A8-DA30-6BDA-AE2790F374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69278A-0D56-FCFC-466C-4F4A8E7BF3D1}"/>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3217633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061A-44DB-395F-755E-7F4DA36C1DA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D8D0ED-4147-1561-A382-3AAEC0E6414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F3555587-2733-FD2F-F717-450A919F6A7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0B956DF-2F77-5BFF-8C6F-BE4574A54402}"/>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6" name="Footer Placeholder 5">
            <a:extLst>
              <a:ext uri="{FF2B5EF4-FFF2-40B4-BE49-F238E27FC236}">
                <a16:creationId xmlns:a16="http://schemas.microsoft.com/office/drawing/2014/main" id="{25F502CD-4291-D8C9-860D-70452E99AC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AC95E3-A699-0311-E0C2-24E7803CB6F7}"/>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23539591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7AA75-02BA-74F5-57EB-C3463C01A5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321761-1866-4503-DC1C-4C99F45CA5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DFAAF-015C-BD9E-C712-5DD0D66D536A}"/>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5" name="Footer Placeholder 4">
            <a:extLst>
              <a:ext uri="{FF2B5EF4-FFF2-40B4-BE49-F238E27FC236}">
                <a16:creationId xmlns:a16="http://schemas.microsoft.com/office/drawing/2014/main" id="{C48B2750-7C0A-D2BC-C4A6-F02A3A2A7C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54A27-166E-A9B9-93AA-FB9690BC03BF}"/>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26792972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2F5DAE-89CE-0CFA-FD0F-E9B496DB0EC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A71327-1CA1-ED15-A516-6726C1A21A67}"/>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45CD1-F286-4AA1-CA63-CC0F1EC89FF6}"/>
              </a:ext>
            </a:extLst>
          </p:cNvPr>
          <p:cNvSpPr>
            <a:spLocks noGrp="1"/>
          </p:cNvSpPr>
          <p:nvPr>
            <p:ph type="dt" sz="half" idx="10"/>
          </p:nvPr>
        </p:nvSpPr>
        <p:spPr/>
        <p:txBody>
          <a:bodyPr/>
          <a:lstStyle/>
          <a:p>
            <a:fld id="{25596289-9164-4342-BB8B-570C502C5F82}" type="datetimeFigureOut">
              <a:rPr lang="en-GB" smtClean="0"/>
              <a:t>14/05/2026</a:t>
            </a:fld>
            <a:endParaRPr lang="en-GB"/>
          </a:p>
        </p:txBody>
      </p:sp>
      <p:sp>
        <p:nvSpPr>
          <p:cNvPr id="5" name="Footer Placeholder 4">
            <a:extLst>
              <a:ext uri="{FF2B5EF4-FFF2-40B4-BE49-F238E27FC236}">
                <a16:creationId xmlns:a16="http://schemas.microsoft.com/office/drawing/2014/main" id="{3A7B3F79-9E6E-E63C-5028-CD4A9883E7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DB5BC-A3EE-9806-DF42-F37A73A333A8}"/>
              </a:ext>
            </a:extLst>
          </p:cNvPr>
          <p:cNvSpPr>
            <a:spLocks noGrp="1"/>
          </p:cNvSpPr>
          <p:nvPr>
            <p:ph type="sldNum" sz="quarter" idx="12"/>
          </p:nvPr>
        </p:nvSpPr>
        <p:spPr/>
        <p:txBody>
          <a:bodyPr/>
          <a:lstStyle/>
          <a:p>
            <a:fld id="{0130B632-7CEE-4898-840E-0608E27A7EBD}" type="slidenum">
              <a:rPr lang="en-GB" smtClean="0"/>
              <a:t>‹#›</a:t>
            </a:fld>
            <a:endParaRPr lang="en-GB"/>
          </a:p>
        </p:txBody>
      </p:sp>
    </p:spTree>
    <p:extLst>
      <p:ext uri="{BB962C8B-B14F-4D97-AF65-F5344CB8AC3E}">
        <p14:creationId xmlns:p14="http://schemas.microsoft.com/office/powerpoint/2010/main" val="3694796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A44429-C87E-1340-B0E4-53236077983C}" type="datetime1">
              <a:rPr lang="en-GB" smtClean="0"/>
              <a:t>14/05/2026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©Sian Roderick</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25600D-F75F-644B-853F-6FCEA510D232}" type="slidenum">
              <a:rPr lang="en-US" smtClean="0"/>
              <a:t>‹#›</a:t>
            </a:fld>
            <a:endParaRPr lang="en-US"/>
          </a:p>
        </p:txBody>
      </p:sp>
    </p:spTree>
    <p:extLst>
      <p:ext uri="{BB962C8B-B14F-4D97-AF65-F5344CB8AC3E}">
        <p14:creationId xmlns:p14="http://schemas.microsoft.com/office/powerpoint/2010/main" val="573550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AA3E31-82D0-3D30-5B5C-84055324ED9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9C97EA-3C6C-3C61-E0B2-33715C812C8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276C-3D2D-2EFF-36D5-FA6FECC0F7B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25596289-9164-4342-BB8B-570C502C5F82}" type="datetimeFigureOut">
              <a:rPr lang="en-GB" smtClean="0"/>
              <a:t>14/05/2026</a:t>
            </a:fld>
            <a:endParaRPr lang="en-GB"/>
          </a:p>
        </p:txBody>
      </p:sp>
      <p:sp>
        <p:nvSpPr>
          <p:cNvPr id="5" name="Footer Placeholder 4">
            <a:extLst>
              <a:ext uri="{FF2B5EF4-FFF2-40B4-BE49-F238E27FC236}">
                <a16:creationId xmlns:a16="http://schemas.microsoft.com/office/drawing/2014/main" id="{A3712C7A-1D0C-08AA-1F25-F20390026DB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01829E4-4FCB-A29E-0E86-3FC7F0C852B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0130B632-7CEE-4898-840E-0608E27A7EBD}" type="slidenum">
              <a:rPr lang="en-GB" smtClean="0"/>
              <a:t>‹#›</a:t>
            </a:fld>
            <a:endParaRPr lang="en-GB"/>
          </a:p>
        </p:txBody>
      </p:sp>
    </p:spTree>
    <p:extLst>
      <p:ext uri="{BB962C8B-B14F-4D97-AF65-F5344CB8AC3E}">
        <p14:creationId xmlns:p14="http://schemas.microsoft.com/office/powerpoint/2010/main" val="18388013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youtube.com/watch?v=HSPwTdMn6_c" TargetMode="External"/><Relationship Id="rId4" Type="http://schemas.openxmlformats.org/officeDocument/2006/relationships/hyperlink" Target="https://www.youtube.com/watch?v=iXdHDcqNaAQ"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sciencedirect.com/book/9781843347736"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tiff"/><Relationship Id="rId4" Type="http://schemas.openxmlformats.org/officeDocument/2006/relationships/image" Target="../media/image6.tif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3.tiff"/></Relationships>
</file>

<file path=ppt/slides/_rels/slide16.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20.svg"/></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2.jpeg"/><Relationship Id="rId7" Type="http://schemas.openxmlformats.org/officeDocument/2006/relationships/diagramQuickStyle" Target="../diagrams/quickStyle2.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3.jpg"/><Relationship Id="rId9" Type="http://schemas.microsoft.com/office/2007/relationships/diagramDrawing" Target="../diagrams/drawing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8">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0"/>
            <a:ext cx="9141618"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907857" y="1503770"/>
            <a:ext cx="7204461" cy="2318665"/>
          </a:xfrm>
        </p:spPr>
        <p:txBody>
          <a:bodyPr>
            <a:normAutofit fontScale="90000"/>
          </a:bodyPr>
          <a:lstStyle/>
          <a:p>
            <a:r>
              <a:rPr lang="en-US" sz="4700" dirty="0">
                <a:solidFill>
                  <a:srgbClr val="FFFFFF"/>
                </a:solidFill>
              </a:rPr>
              <a:t>Week 4  </a:t>
            </a:r>
            <a:br>
              <a:rPr lang="en-US" sz="4700" dirty="0">
                <a:solidFill>
                  <a:srgbClr val="FFFFFF"/>
                </a:solidFill>
              </a:rPr>
            </a:br>
            <a:br>
              <a:rPr lang="en-US" sz="4700" dirty="0">
                <a:solidFill>
                  <a:srgbClr val="FFFFFF"/>
                </a:solidFill>
              </a:rPr>
            </a:br>
            <a:r>
              <a:rPr lang="en-US" sz="4700" dirty="0">
                <a:solidFill>
                  <a:srgbClr val="FFFFFF"/>
                </a:solidFill>
              </a:rPr>
              <a:t>Early Stages : </a:t>
            </a:r>
            <a:br>
              <a:rPr lang="en-US" sz="4700" dirty="0">
                <a:solidFill>
                  <a:srgbClr val="FFFFFF"/>
                </a:solidFill>
              </a:rPr>
            </a:br>
            <a:r>
              <a:rPr lang="en-US" sz="4700" dirty="0">
                <a:solidFill>
                  <a:srgbClr val="FFFFFF"/>
                </a:solidFill>
              </a:rPr>
              <a:t>Developing </a:t>
            </a:r>
            <a:br>
              <a:rPr lang="en-US" sz="4700" dirty="0">
                <a:solidFill>
                  <a:srgbClr val="FFFFFF"/>
                </a:solidFill>
              </a:rPr>
            </a:br>
            <a:r>
              <a:rPr lang="en-US" sz="4700" dirty="0">
                <a:solidFill>
                  <a:srgbClr val="FFFFFF"/>
                </a:solidFill>
              </a:rPr>
              <a:t>Your </a:t>
            </a:r>
            <a:br>
              <a:rPr lang="en-US" sz="4700" dirty="0">
                <a:solidFill>
                  <a:srgbClr val="FFFFFF"/>
                </a:solidFill>
              </a:rPr>
            </a:br>
            <a:r>
              <a:rPr lang="en-US" sz="4700" dirty="0">
                <a:solidFill>
                  <a:srgbClr val="FFFFFF"/>
                </a:solidFill>
              </a:rPr>
              <a:t>Research Project</a:t>
            </a:r>
          </a:p>
        </p:txBody>
      </p:sp>
      <p:sp>
        <p:nvSpPr>
          <p:cNvPr id="5" name="TextBox 4">
            <a:extLst>
              <a:ext uri="{FF2B5EF4-FFF2-40B4-BE49-F238E27FC236}">
                <a16:creationId xmlns:a16="http://schemas.microsoft.com/office/drawing/2014/main" id="{3F6E0565-73D2-A34D-8E54-92F74FF2A033}"/>
              </a:ext>
            </a:extLst>
          </p:cNvPr>
          <p:cNvSpPr txBox="1"/>
          <p:nvPr/>
        </p:nvSpPr>
        <p:spPr>
          <a:xfrm>
            <a:off x="1284788" y="4431921"/>
            <a:ext cx="6574421" cy="584775"/>
          </a:xfrm>
          <a:prstGeom prst="rect">
            <a:avLst/>
          </a:prstGeom>
          <a:noFill/>
        </p:spPr>
        <p:txBody>
          <a:bodyPr wrap="square" rtlCol="0">
            <a:spAutoFit/>
          </a:bodyPr>
          <a:lstStyle/>
          <a:p>
            <a:pPr algn="ctr"/>
            <a:r>
              <a:rPr lang="en-US" sz="3200" dirty="0"/>
              <a:t>Methodological Approaches</a:t>
            </a:r>
          </a:p>
        </p:txBody>
      </p:sp>
    </p:spTree>
    <p:extLst>
      <p:ext uri="{BB962C8B-B14F-4D97-AF65-F5344CB8AC3E}">
        <p14:creationId xmlns:p14="http://schemas.microsoft.com/office/powerpoint/2010/main" val="536229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US" sz="4700"/>
              <a:t>This Lecture</a:t>
            </a:r>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 name="csX0" fmla="*/ 0 w 2606040"/>
              <a:gd name="csY0" fmla="*/ 0 h 18288"/>
              <a:gd name="csX1" fmla="*/ 599389 w 2606040"/>
              <a:gd name="csY1" fmla="*/ 0 h 18288"/>
              <a:gd name="csX2" fmla="*/ 1303020 w 2606040"/>
              <a:gd name="csY2" fmla="*/ 0 h 18288"/>
              <a:gd name="csX3" fmla="*/ 1876349 w 2606040"/>
              <a:gd name="csY3" fmla="*/ 0 h 18288"/>
              <a:gd name="csX4" fmla="*/ 2606040 w 2606040"/>
              <a:gd name="csY4" fmla="*/ 0 h 18288"/>
              <a:gd name="csX5" fmla="*/ 2606040 w 2606040"/>
              <a:gd name="csY5" fmla="*/ 18288 h 18288"/>
              <a:gd name="csX6" fmla="*/ 1980590 w 2606040"/>
              <a:gd name="csY6" fmla="*/ 18288 h 18288"/>
              <a:gd name="csX7" fmla="*/ 1276960 w 2606040"/>
              <a:gd name="csY7" fmla="*/ 18288 h 18288"/>
              <a:gd name="csX8" fmla="*/ 65151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marL="0" marR="0" lvl="0" indent="0" defTabSz="914400" eaLnBrk="1" fontAlgn="auto" latinLnBrk="0" hangingPunct="1">
              <a:spcBef>
                <a:spcPts val="0"/>
              </a:spcBef>
              <a:spcAft>
                <a:spcPts val="600"/>
              </a:spcAft>
              <a:buClrTx/>
              <a:buSzTx/>
              <a:buFontTx/>
              <a:buNone/>
              <a:tabLst/>
              <a:defRPr/>
            </a:pPr>
            <a:r>
              <a:rPr lang="en-US" sz="1900" dirty="0"/>
              <a:t>Methodological Approaches</a:t>
            </a:r>
          </a:p>
          <a:p>
            <a:pPr marL="0" marR="0" lvl="0" indent="0" defTabSz="914400" eaLnBrk="1" fontAlgn="auto" latinLnBrk="0" hangingPunct="1">
              <a:spcBef>
                <a:spcPts val="0"/>
              </a:spcBef>
              <a:spcAft>
                <a:spcPts val="600"/>
              </a:spcAft>
              <a:buClrTx/>
              <a:buSzTx/>
              <a:buFontTx/>
              <a:buNone/>
              <a:tabLst/>
              <a:defRPr/>
            </a:pPr>
            <a:endParaRPr lang="en-US" sz="1900" dirty="0"/>
          </a:p>
          <a:p>
            <a:pPr marL="0" marR="0" lvl="0" indent="0" defTabSz="914400" eaLnBrk="1" fontAlgn="auto" latinLnBrk="0" hangingPunct="1">
              <a:spcBef>
                <a:spcPts val="0"/>
              </a:spcBef>
              <a:spcAft>
                <a:spcPts val="600"/>
              </a:spcAft>
              <a:buClrTx/>
              <a:buSzTx/>
              <a:buFontTx/>
              <a:buNone/>
              <a:tabLst/>
              <a:defRPr/>
            </a:pPr>
            <a:r>
              <a:rPr lang="en-US" sz="1900" dirty="0"/>
              <a:t>Introducing types of data and sampling</a:t>
            </a:r>
          </a:p>
          <a:p>
            <a:pPr marL="0" marR="0" lvl="0" indent="0" defTabSz="914400" eaLnBrk="1" fontAlgn="auto" latinLnBrk="0" hangingPunct="1">
              <a:spcBef>
                <a:spcPts val="0"/>
              </a:spcBef>
              <a:spcAft>
                <a:spcPts val="600"/>
              </a:spcAft>
              <a:buClrTx/>
              <a:buSzTx/>
              <a:buFontTx/>
              <a:buNone/>
              <a:tabLst/>
              <a:defRPr/>
            </a:pPr>
            <a:endParaRPr lang="en-US" sz="1900" dirty="0"/>
          </a:p>
          <a:p>
            <a:pPr marL="0" marR="0" lvl="0" indent="0" defTabSz="914400" eaLnBrk="1" fontAlgn="auto" latinLnBrk="0" hangingPunct="1">
              <a:spcBef>
                <a:spcPts val="0"/>
              </a:spcBef>
              <a:spcAft>
                <a:spcPts val="600"/>
              </a:spcAft>
              <a:buClrTx/>
              <a:buSzTx/>
              <a:buFontTx/>
              <a:buNone/>
              <a:tabLst/>
              <a:defRPr/>
            </a:pPr>
            <a:r>
              <a:rPr lang="en-US" sz="1900" dirty="0"/>
              <a:t>Sampling and ethics</a:t>
            </a:r>
          </a:p>
          <a:p>
            <a:pPr marL="0" marR="0" lvl="0" indent="0" defTabSz="914400" eaLnBrk="1" fontAlgn="auto" latinLnBrk="0" hangingPunct="1">
              <a:spcBef>
                <a:spcPts val="0"/>
              </a:spcBef>
              <a:spcAft>
                <a:spcPts val="600"/>
              </a:spcAft>
              <a:buClrTx/>
              <a:buSzTx/>
              <a:buFontTx/>
              <a:buNone/>
              <a:tabLst/>
              <a:defRPr/>
            </a:pPr>
            <a:endParaRPr lang="en-US" sz="1900" dirty="0"/>
          </a:p>
          <a:p>
            <a:pPr marL="0" marR="0" lvl="0" indent="0" defTabSz="914400" eaLnBrk="1" fontAlgn="auto" latinLnBrk="0" hangingPunct="1">
              <a:spcBef>
                <a:spcPts val="0"/>
              </a:spcBef>
              <a:spcAft>
                <a:spcPts val="600"/>
              </a:spcAft>
              <a:buClrTx/>
              <a:buSzTx/>
              <a:buFontTx/>
              <a:buNone/>
              <a:tabLst/>
              <a:defRPr/>
            </a:pPr>
            <a:r>
              <a:rPr lang="en-US" sz="1900" dirty="0"/>
              <a:t>Bringing it all together</a:t>
            </a:r>
          </a:p>
        </p:txBody>
      </p:sp>
      <p:pic>
        <p:nvPicPr>
          <p:cNvPr id="20" name="Picture 19" descr="Graph on document with pen">
            <a:extLst>
              <a:ext uri="{FF2B5EF4-FFF2-40B4-BE49-F238E27FC236}">
                <a16:creationId xmlns:a16="http://schemas.microsoft.com/office/drawing/2014/main" id="{88B28898-8716-1D1B-DFDA-F581C095E9F4}"/>
              </a:ext>
            </a:extLst>
          </p:cNvPr>
          <p:cNvPicPr>
            <a:picLocks noChangeAspect="1"/>
          </p:cNvPicPr>
          <p:nvPr/>
        </p:nvPicPr>
        <p:blipFill rotWithShape="1">
          <a:blip r:embed="rId3"/>
          <a:srcRect l="31754" r="1803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99896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US" sz="4700" dirty="0"/>
              <a:t>Research Methods and Your ‘Future’ Dissertation </a:t>
            </a:r>
            <a:r>
              <a:rPr lang="en-US" sz="3600" dirty="0"/>
              <a:t>(Next Term)</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 name="csX0" fmla="*/ 0 w 8229600"/>
              <a:gd name="csY0" fmla="*/ 0 h 18288"/>
              <a:gd name="csX1" fmla="*/ 521208 w 8229600"/>
              <a:gd name="csY1" fmla="*/ 0 h 18288"/>
              <a:gd name="csX2" fmla="*/ 960120 w 8229600"/>
              <a:gd name="csY2" fmla="*/ 0 h 18288"/>
              <a:gd name="csX3" fmla="*/ 1481328 w 8229600"/>
              <a:gd name="csY3" fmla="*/ 0 h 18288"/>
              <a:gd name="csX4" fmla="*/ 2167128 w 8229600"/>
              <a:gd name="csY4" fmla="*/ 0 h 18288"/>
              <a:gd name="csX5" fmla="*/ 2935224 w 8229600"/>
              <a:gd name="csY5" fmla="*/ 0 h 18288"/>
              <a:gd name="csX6" fmla="*/ 3785616 w 8229600"/>
              <a:gd name="csY6" fmla="*/ 0 h 18288"/>
              <a:gd name="csX7" fmla="*/ 4636008 w 8229600"/>
              <a:gd name="csY7" fmla="*/ 0 h 18288"/>
              <a:gd name="csX8" fmla="*/ 5239512 w 8229600"/>
              <a:gd name="csY8" fmla="*/ 0 h 18288"/>
              <a:gd name="csX9" fmla="*/ 6007608 w 8229600"/>
              <a:gd name="csY9" fmla="*/ 0 h 18288"/>
              <a:gd name="csX10" fmla="*/ 6693408 w 8229600"/>
              <a:gd name="csY10" fmla="*/ 0 h 18288"/>
              <a:gd name="csX11" fmla="*/ 7296912 w 8229600"/>
              <a:gd name="csY11" fmla="*/ 0 h 18288"/>
              <a:gd name="csX12" fmla="*/ 8229600 w 8229600"/>
              <a:gd name="csY12" fmla="*/ 0 h 18288"/>
              <a:gd name="csX13" fmla="*/ 8229600 w 8229600"/>
              <a:gd name="csY13" fmla="*/ 18288 h 18288"/>
              <a:gd name="csX14" fmla="*/ 7626096 w 8229600"/>
              <a:gd name="csY14" fmla="*/ 18288 h 18288"/>
              <a:gd name="csX15" fmla="*/ 7022592 w 8229600"/>
              <a:gd name="csY15" fmla="*/ 18288 h 18288"/>
              <a:gd name="csX16" fmla="*/ 6172200 w 8229600"/>
              <a:gd name="csY16" fmla="*/ 18288 h 18288"/>
              <a:gd name="csX17" fmla="*/ 5650992 w 8229600"/>
              <a:gd name="csY17" fmla="*/ 18288 h 18288"/>
              <a:gd name="csX18" fmla="*/ 4882896 w 8229600"/>
              <a:gd name="csY18" fmla="*/ 18288 h 18288"/>
              <a:gd name="csX19" fmla="*/ 4443984 w 8229600"/>
              <a:gd name="csY19" fmla="*/ 18288 h 18288"/>
              <a:gd name="csX20" fmla="*/ 3758184 w 8229600"/>
              <a:gd name="csY20" fmla="*/ 18288 h 18288"/>
              <a:gd name="csX21" fmla="*/ 3236976 w 8229600"/>
              <a:gd name="csY21" fmla="*/ 18288 h 18288"/>
              <a:gd name="csX22" fmla="*/ 2386584 w 8229600"/>
              <a:gd name="csY22" fmla="*/ 18288 h 18288"/>
              <a:gd name="csX23" fmla="*/ 1947672 w 8229600"/>
              <a:gd name="csY23" fmla="*/ 18288 h 18288"/>
              <a:gd name="csX24" fmla="*/ 1261872 w 8229600"/>
              <a:gd name="csY24" fmla="*/ 18288 h 18288"/>
              <a:gd name="csX25" fmla="*/ 822960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anchor="t">
            <a:normAutofit/>
          </a:bodyPr>
          <a:lstStyle/>
          <a:p>
            <a:r>
              <a:rPr lang="en-US" sz="1600" dirty="0"/>
              <a:t>Abstract </a:t>
            </a:r>
          </a:p>
          <a:p>
            <a:r>
              <a:rPr lang="en-US" sz="1600" dirty="0"/>
              <a:t>Introduction </a:t>
            </a:r>
            <a:r>
              <a:rPr lang="en-US" sz="1600" b="1" dirty="0"/>
              <a:t>(inc. Research aims &amp; objectives)</a:t>
            </a:r>
          </a:p>
          <a:p>
            <a:r>
              <a:rPr lang="en-US" sz="1600" dirty="0"/>
              <a:t>Literature Review </a:t>
            </a:r>
            <a:r>
              <a:rPr lang="en-US" sz="1600" b="1" dirty="0"/>
              <a:t>(Develops the focus and methodology)</a:t>
            </a:r>
          </a:p>
          <a:p>
            <a:r>
              <a:rPr lang="en-US" sz="1600" dirty="0"/>
              <a:t>Methodology </a:t>
            </a:r>
            <a:r>
              <a:rPr lang="en-US" sz="1600" b="1" dirty="0"/>
              <a:t>(research design, data, sampling)</a:t>
            </a:r>
          </a:p>
          <a:p>
            <a:r>
              <a:rPr lang="en-US" sz="1600" dirty="0"/>
              <a:t>Results </a:t>
            </a:r>
            <a:r>
              <a:rPr lang="en-US" sz="1600" b="1" dirty="0"/>
              <a:t>(analysis of the data)</a:t>
            </a:r>
          </a:p>
          <a:p>
            <a:r>
              <a:rPr lang="en-US" sz="1600" dirty="0"/>
              <a:t>Discussion </a:t>
            </a:r>
            <a:r>
              <a:rPr lang="en-US" sz="1600" b="1" dirty="0"/>
              <a:t>(linking back to the Research objectives, has the aim been achieved and research question answered?)</a:t>
            </a:r>
          </a:p>
          <a:p>
            <a:r>
              <a:rPr lang="en-US" sz="1600" dirty="0"/>
              <a:t>Conclusion, recommendations and limitations </a:t>
            </a:r>
            <a:r>
              <a:rPr lang="en-US" sz="1600" b="1" dirty="0"/>
              <a:t>(Have I answered the research question?) </a:t>
            </a:r>
          </a:p>
          <a:p>
            <a:r>
              <a:rPr lang="en-US" sz="1600" dirty="0"/>
              <a:t>*Ethical approval, consent and debrief forms </a:t>
            </a:r>
            <a:r>
              <a:rPr lang="en-US" sz="1600" b="1" dirty="0"/>
              <a:t>(ethics are important!)</a:t>
            </a:r>
          </a:p>
          <a:p>
            <a:endParaRPr lang="en-US" sz="1600" b="1" dirty="0"/>
          </a:p>
        </p:txBody>
      </p:sp>
      <p:pic>
        <p:nvPicPr>
          <p:cNvPr id="6" name="Picture 5"/>
          <p:cNvPicPr>
            <a:picLocks noChangeAspect="1"/>
          </p:cNvPicPr>
          <p:nvPr/>
        </p:nvPicPr>
        <p:blipFill rotWithShape="1">
          <a:blip r:embed="rId3"/>
          <a:srcRect l="18121" r="27763"/>
          <a:stretch/>
        </p:blipFill>
        <p:spPr>
          <a:xfrm>
            <a:off x="5756743" y="2093976"/>
            <a:ext cx="2955798" cy="4096512"/>
          </a:xfrm>
          <a:prstGeom prst="rect">
            <a:avLst/>
          </a:prstGeom>
        </p:spPr>
      </p:pic>
    </p:spTree>
    <p:extLst>
      <p:ext uri="{BB962C8B-B14F-4D97-AF65-F5344CB8AC3E}">
        <p14:creationId xmlns:p14="http://schemas.microsoft.com/office/powerpoint/2010/main" val="1382276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2B2B9-B577-A4FE-E55E-850374191BE9}"/>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a:solidFill>
                  <a:schemeClr val="bg1"/>
                </a:solidFill>
                <a:latin typeface="+mj-lt"/>
                <a:ea typeface="+mj-ea"/>
                <a:cs typeface="+mj-cs"/>
              </a:rPr>
              <a:t>(1) Research Methodology</a:t>
            </a:r>
          </a:p>
        </p:txBody>
      </p:sp>
      <p:pic>
        <p:nvPicPr>
          <p:cNvPr id="6" name="Content Placeholder 5" descr="Close-up of open book against blurred bookshelf background">
            <a:extLst>
              <a:ext uri="{FF2B5EF4-FFF2-40B4-BE49-F238E27FC236}">
                <a16:creationId xmlns:a16="http://schemas.microsoft.com/office/drawing/2014/main" id="{48AF018D-2481-C31F-ABAA-021994270364}"/>
              </a:ext>
            </a:extLst>
          </p:cNvPr>
          <p:cNvPicPr>
            <a:picLocks noGrp="1" noChangeAspect="1"/>
          </p:cNvPicPr>
          <p:nvPr>
            <p:ph idx="1"/>
          </p:nvPr>
        </p:nvPicPr>
        <p:blipFill>
          <a:blip r:embed="rId2"/>
          <a:stretch>
            <a:fillRect/>
          </a:stretch>
        </p:blipFill>
        <p:spPr>
          <a:xfrm>
            <a:off x="316923" y="1675227"/>
            <a:ext cx="8453004" cy="5046248"/>
          </a:xfrm>
          <a:prstGeom prst="rect">
            <a:avLst/>
          </a:prstGeom>
        </p:spPr>
      </p:pic>
      <p:sp>
        <p:nvSpPr>
          <p:cNvPr id="4" name="Footer Placeholder 3">
            <a:extLst>
              <a:ext uri="{FF2B5EF4-FFF2-40B4-BE49-F238E27FC236}">
                <a16:creationId xmlns:a16="http://schemas.microsoft.com/office/drawing/2014/main" id="{E52775A1-6A88-BC50-09B7-575A3C46BD46}"/>
              </a:ext>
            </a:extLst>
          </p:cNvPr>
          <p:cNvSpPr>
            <a:spLocks noGrp="1"/>
          </p:cNvSpPr>
          <p:nvPr>
            <p:ph type="ftr" sz="quarter" idx="11"/>
          </p:nvPr>
        </p:nvSpPr>
        <p:spPr>
          <a:xfrm>
            <a:off x="3028950" y="6356350"/>
            <a:ext cx="30861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©Sian Roderick</a:t>
            </a:r>
          </a:p>
        </p:txBody>
      </p:sp>
    </p:spTree>
    <p:extLst>
      <p:ext uri="{BB962C8B-B14F-4D97-AF65-F5344CB8AC3E}">
        <p14:creationId xmlns:p14="http://schemas.microsoft.com/office/powerpoint/2010/main" val="1403119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2700">
                <a:solidFill>
                  <a:srgbClr val="FFFFFF"/>
                </a:solidFill>
              </a:rPr>
              <a:t>What is Research Methodology?</a:t>
            </a:r>
          </a:p>
        </p:txBody>
      </p:sp>
      <p:sp>
        <p:nvSpPr>
          <p:cNvPr id="39" name="Content Placeholder 2"/>
          <p:cNvSpPr>
            <a:spLocks noGrp="1"/>
          </p:cNvSpPr>
          <p:nvPr>
            <p:ph sz="quarter" idx="1"/>
          </p:nvPr>
        </p:nvSpPr>
        <p:spPr>
          <a:xfrm>
            <a:off x="3378411" y="666114"/>
            <a:ext cx="4916510" cy="5546047"/>
          </a:xfrm>
        </p:spPr>
        <p:txBody>
          <a:bodyPr anchor="ctr">
            <a:normAutofit/>
          </a:bodyPr>
          <a:lstStyle/>
          <a:p>
            <a:pPr lvl="1"/>
            <a:endParaRPr lang="en-GB" sz="1700" dirty="0"/>
          </a:p>
          <a:p>
            <a:pPr marL="0" indent="0">
              <a:buNone/>
            </a:pPr>
            <a:r>
              <a:rPr lang="en-GB" sz="1700" b="1" dirty="0"/>
              <a:t>The research design </a:t>
            </a:r>
            <a:r>
              <a:rPr lang="en-GB" sz="1700" dirty="0"/>
              <a:t>is the appropriate and logical process you employ to undertake your study.  </a:t>
            </a:r>
          </a:p>
          <a:p>
            <a:pPr marL="0" indent="0">
              <a:buNone/>
            </a:pPr>
            <a:endParaRPr lang="en-GB" sz="1700" dirty="0"/>
          </a:p>
          <a:p>
            <a:pPr marL="0" indent="0">
              <a:buNone/>
            </a:pPr>
            <a:r>
              <a:rPr lang="en-GB" sz="1700" dirty="0"/>
              <a:t>It is the plan/blueprint for the collection, tool and analysis of the data</a:t>
            </a:r>
          </a:p>
          <a:p>
            <a:pPr marL="0" indent="0">
              <a:buNone/>
            </a:pPr>
            <a:endParaRPr lang="en-GB" sz="1700" dirty="0"/>
          </a:p>
          <a:p>
            <a:pPr marL="0" indent="0">
              <a:buNone/>
            </a:pPr>
            <a:r>
              <a:rPr lang="en-GB" sz="1700" b="1" dirty="0"/>
              <a:t>A research methodology </a:t>
            </a:r>
            <a:r>
              <a:rPr lang="en-GB" sz="1700" dirty="0"/>
              <a:t>is concerned with everything from your theoretical application to the collection and analysis of your data.</a:t>
            </a:r>
          </a:p>
          <a:p>
            <a:pPr marL="0" indent="0">
              <a:buNone/>
            </a:pPr>
            <a:endParaRPr lang="en-GB" sz="1700" dirty="0"/>
          </a:p>
          <a:p>
            <a:pPr marL="0" indent="0">
              <a:buNone/>
            </a:pPr>
            <a:r>
              <a:rPr lang="en-GB" sz="1700" dirty="0"/>
              <a:t>The approach and strategy used to conduct research </a:t>
            </a:r>
          </a:p>
          <a:p>
            <a:pPr marL="0" indent="0">
              <a:buNone/>
            </a:pPr>
            <a:r>
              <a:rPr lang="en-GB" sz="1700" dirty="0"/>
              <a:t>emerges from the research philosophy</a:t>
            </a:r>
          </a:p>
          <a:p>
            <a:endParaRPr lang="en-GB" sz="1700" dirty="0"/>
          </a:p>
          <a:p>
            <a:pPr lvl="1"/>
            <a:r>
              <a:rPr lang="en-GB" sz="1700" b="1" dirty="0"/>
              <a:t>Deductive reasoning </a:t>
            </a:r>
          </a:p>
          <a:p>
            <a:pPr lvl="1"/>
            <a:r>
              <a:rPr lang="en-GB" sz="1700" b="1" dirty="0"/>
              <a:t>Inductive reasoning</a:t>
            </a:r>
          </a:p>
          <a:p>
            <a:pPr lvl="1"/>
            <a:r>
              <a:rPr lang="en-GB" sz="1700" b="1" dirty="0"/>
              <a:t>Abductive reasoning</a:t>
            </a:r>
          </a:p>
        </p:txBody>
      </p:sp>
    </p:spTree>
    <p:extLst>
      <p:ext uri="{BB962C8B-B14F-4D97-AF65-F5344CB8AC3E}">
        <p14:creationId xmlns:p14="http://schemas.microsoft.com/office/powerpoint/2010/main" val="305342279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EE3DD6B-5116-904D-B00D-FA8BE99900E9}"/>
              </a:ext>
            </a:extLst>
          </p:cNvPr>
          <p:cNvSpPr>
            <a:spLocks noGrp="1"/>
          </p:cNvSpPr>
          <p:nvPr>
            <p:ph type="title"/>
          </p:nvPr>
        </p:nvSpPr>
        <p:spPr>
          <a:xfrm>
            <a:off x="630936" y="334644"/>
            <a:ext cx="7882128" cy="1076914"/>
          </a:xfrm>
        </p:spPr>
        <p:txBody>
          <a:bodyPr vert="horz" lIns="91440" tIns="45720" rIns="91440" bIns="45720" rtlCol="0" anchor="ctr">
            <a:normAutofit/>
          </a:bodyPr>
          <a:lstStyle/>
          <a:p>
            <a:pPr algn="ctr"/>
            <a:r>
              <a:rPr lang="en-US" sz="3500" kern="1200" dirty="0">
                <a:solidFill>
                  <a:schemeClr val="tx1"/>
                </a:solidFill>
                <a:latin typeface="+mj-lt"/>
                <a:ea typeface="+mj-ea"/>
                <a:cs typeface="+mj-cs"/>
              </a:rPr>
              <a:t>Considering : </a:t>
            </a:r>
            <a:br>
              <a:rPr lang="en-US" sz="3500" kern="1200" dirty="0">
                <a:solidFill>
                  <a:schemeClr val="tx1"/>
                </a:solidFill>
                <a:latin typeface="+mj-lt"/>
                <a:ea typeface="+mj-ea"/>
                <a:cs typeface="+mj-cs"/>
              </a:rPr>
            </a:br>
            <a:r>
              <a:rPr lang="en-US" sz="3500" kern="1200" dirty="0">
                <a:solidFill>
                  <a:schemeClr val="tx1"/>
                </a:solidFill>
                <a:latin typeface="+mj-lt"/>
                <a:ea typeface="+mj-ea"/>
                <a:cs typeface="+mj-cs"/>
              </a:rPr>
              <a:t>Secondary &amp; Primary Data Sources</a:t>
            </a:r>
          </a:p>
        </p:txBody>
      </p:sp>
      <p:sp>
        <p:nvSpPr>
          <p:cNvPr id="14" name="Rectangle 1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079" y="0"/>
            <a:ext cx="7879842"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512994"/>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C45A8E5-384B-9B4A-993D-D7D5C7AF0EC4}"/>
              </a:ext>
            </a:extLst>
          </p:cNvPr>
          <p:cNvPicPr>
            <a:picLocks noChangeAspect="1"/>
          </p:cNvPicPr>
          <p:nvPr/>
        </p:nvPicPr>
        <p:blipFill>
          <a:blip r:embed="rId3"/>
          <a:stretch>
            <a:fillRect/>
          </a:stretch>
        </p:blipFill>
        <p:spPr>
          <a:xfrm>
            <a:off x="628650" y="2113910"/>
            <a:ext cx="7879842" cy="3782324"/>
          </a:xfrm>
          <a:prstGeom prst="rect">
            <a:avLst/>
          </a:prstGeom>
        </p:spPr>
      </p:pic>
      <p:sp>
        <p:nvSpPr>
          <p:cNvPr id="3" name="Rectangle 2">
            <a:extLst>
              <a:ext uri="{FF2B5EF4-FFF2-40B4-BE49-F238E27FC236}">
                <a16:creationId xmlns:a16="http://schemas.microsoft.com/office/drawing/2014/main" id="{CDD4E0E4-3A41-344D-A817-B89DC0CAE871}"/>
              </a:ext>
            </a:extLst>
          </p:cNvPr>
          <p:cNvSpPr/>
          <p:nvPr/>
        </p:nvSpPr>
        <p:spPr>
          <a:xfrm>
            <a:off x="3601588" y="2927648"/>
            <a:ext cx="1906434" cy="16175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57375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771525" y="1967266"/>
            <a:ext cx="1971675" cy="2547257"/>
          </a:xfrm>
          <a:noFill/>
        </p:spPr>
        <p:txBody>
          <a:bodyPr vert="horz" lIns="91440" tIns="45720" rIns="91440" bIns="45720" rtlCol="0" anchor="ctr">
            <a:normAutofit/>
          </a:bodyPr>
          <a:lstStyle/>
          <a:p>
            <a:pPr algn="ctr">
              <a:defRPr/>
            </a:pPr>
            <a:r>
              <a:rPr lang="en-US" altLang="en-US" sz="3100" kern="1200">
                <a:solidFill>
                  <a:srgbClr val="FFFFFF"/>
                </a:solidFill>
                <a:latin typeface="+mj-lt"/>
                <a:ea typeface="+mj-ea"/>
                <a:cs typeface="+mj-cs"/>
              </a:rPr>
              <a:t>RESEARCH ONION</a:t>
            </a:r>
          </a:p>
        </p:txBody>
      </p:sp>
      <p:pic>
        <p:nvPicPr>
          <p:cNvPr id="3074" name="Picture 2" descr="How to write a methodology? Dissertation Help Saunders Research Onion......  | Research methods, Research writing, Dissertation">
            <a:extLst>
              <a:ext uri="{FF2B5EF4-FFF2-40B4-BE49-F238E27FC236}">
                <a16:creationId xmlns:a16="http://schemas.microsoft.com/office/drawing/2014/main" id="{96A428DD-4991-5A4C-B561-E03C85B20407}"/>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5286" b="-3"/>
          <a:stretch/>
        </p:blipFill>
        <p:spPr bwMode="auto">
          <a:xfrm>
            <a:off x="3582987" y="1467964"/>
            <a:ext cx="5085525" cy="39197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6C4DABF-298A-4A5A-8B25-426900069C8F}"/>
              </a:ext>
            </a:extLst>
          </p:cNvPr>
          <p:cNvSpPr txBox="1"/>
          <p:nvPr/>
        </p:nvSpPr>
        <p:spPr>
          <a:xfrm>
            <a:off x="328612" y="5330662"/>
            <a:ext cx="4572000" cy="1477328"/>
          </a:xfrm>
          <a:prstGeom prst="rect">
            <a:avLst/>
          </a:prstGeom>
          <a:noFill/>
        </p:spPr>
        <p:txBody>
          <a:bodyPr wrap="square">
            <a:spAutoFit/>
          </a:bodyPr>
          <a:lstStyle/>
          <a:p>
            <a:r>
              <a:rPr lang="en-GB" dirty="0">
                <a:hlinkClick r:id="rId4"/>
              </a:rPr>
              <a:t>Video  Links: </a:t>
            </a:r>
          </a:p>
          <a:p>
            <a:r>
              <a:rPr lang="en-GB" dirty="0">
                <a:hlinkClick r:id="rId4"/>
              </a:rPr>
              <a:t>1)RESEARCH ONION: A STEP-BY-STEP GUIDE</a:t>
            </a:r>
            <a:endParaRPr lang="en-GB" dirty="0"/>
          </a:p>
          <a:p>
            <a:r>
              <a:rPr lang="en-GB" dirty="0">
                <a:hlinkClick r:id="rId5"/>
              </a:rPr>
              <a:t>2) The Research Onion Made EASY! Simple Research Methods Template For Your Methodology Chapter</a:t>
            </a:r>
            <a:endParaRPr lang="en-GB" dirty="0"/>
          </a:p>
        </p:txBody>
      </p:sp>
    </p:spTree>
    <p:extLst>
      <p:ext uri="{BB962C8B-B14F-4D97-AF65-F5344CB8AC3E}">
        <p14:creationId xmlns:p14="http://schemas.microsoft.com/office/powerpoint/2010/main" val="238534311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7FA4-E937-DE40-A6B0-0E7E4E7745D8}"/>
              </a:ext>
            </a:extLst>
          </p:cNvPr>
          <p:cNvSpPr>
            <a:spLocks noGrp="1"/>
          </p:cNvSpPr>
          <p:nvPr>
            <p:ph type="title"/>
          </p:nvPr>
        </p:nvSpPr>
        <p:spPr/>
        <p:txBody>
          <a:bodyPr/>
          <a:lstStyle/>
          <a:p>
            <a:r>
              <a:rPr lang="en-US" dirty="0"/>
              <a:t>Types of Research Methods</a:t>
            </a:r>
          </a:p>
        </p:txBody>
      </p:sp>
      <p:sp>
        <p:nvSpPr>
          <p:cNvPr id="4" name="Rounded Rectangle 3">
            <a:extLst>
              <a:ext uri="{FF2B5EF4-FFF2-40B4-BE49-F238E27FC236}">
                <a16:creationId xmlns:a16="http://schemas.microsoft.com/office/drawing/2014/main" id="{061CAC50-D358-B847-B5A7-9DFF3A1FAE9B}"/>
              </a:ext>
            </a:extLst>
          </p:cNvPr>
          <p:cNvSpPr/>
          <p:nvPr/>
        </p:nvSpPr>
        <p:spPr>
          <a:xfrm>
            <a:off x="884710" y="2200894"/>
            <a:ext cx="2642259" cy="11251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Quantitative Research</a:t>
            </a:r>
          </a:p>
        </p:txBody>
      </p:sp>
      <p:sp>
        <p:nvSpPr>
          <p:cNvPr id="5" name="Rounded Rectangle 4">
            <a:extLst>
              <a:ext uri="{FF2B5EF4-FFF2-40B4-BE49-F238E27FC236}">
                <a16:creationId xmlns:a16="http://schemas.microsoft.com/office/drawing/2014/main" id="{ACB15678-E29D-B74E-BE33-068A63D3F413}"/>
              </a:ext>
            </a:extLst>
          </p:cNvPr>
          <p:cNvSpPr/>
          <p:nvPr/>
        </p:nvSpPr>
        <p:spPr>
          <a:xfrm>
            <a:off x="884710" y="4607625"/>
            <a:ext cx="2642259" cy="10549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Qualitative Research</a:t>
            </a:r>
          </a:p>
        </p:txBody>
      </p:sp>
      <p:sp>
        <p:nvSpPr>
          <p:cNvPr id="6" name="Rounded Rectangle 5">
            <a:extLst>
              <a:ext uri="{FF2B5EF4-FFF2-40B4-BE49-F238E27FC236}">
                <a16:creationId xmlns:a16="http://schemas.microsoft.com/office/drawing/2014/main" id="{15D08615-2C71-DF45-BB3E-6EB6569D7A24}"/>
              </a:ext>
            </a:extLst>
          </p:cNvPr>
          <p:cNvSpPr/>
          <p:nvPr/>
        </p:nvSpPr>
        <p:spPr>
          <a:xfrm>
            <a:off x="4364180" y="1335199"/>
            <a:ext cx="4120737" cy="13255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 method of research that relies on measuring variables using a numerical system, analysing these measurements using any of a variety of statistical models, and reporting associations of variables.</a:t>
            </a:r>
            <a:r>
              <a:rPr lang="en-GB" dirty="0"/>
              <a:t> </a:t>
            </a:r>
            <a:r>
              <a:rPr lang="en-GB" sz="1000" dirty="0"/>
              <a:t>(Debra Lucas-Alfieri, in </a:t>
            </a:r>
            <a:r>
              <a:rPr lang="en-GB" sz="1000" dirty="0">
                <a:solidFill>
                  <a:schemeClr val="bg1"/>
                </a:solidFill>
                <a:hlinkClick r:id="rId3">
                  <a:extLst>
                    <a:ext uri="{A12FA001-AC4F-418D-AE19-62706E023703}">
                      <ahyp:hlinkClr xmlns:ahyp="http://schemas.microsoft.com/office/drawing/2018/hyperlinkcolor" val="tx"/>
                    </a:ext>
                  </a:extLst>
                </a:hlinkClick>
              </a:rPr>
              <a:t>Marketing the 21st Century Library</a:t>
            </a:r>
            <a:r>
              <a:rPr lang="en-GB" sz="1000" dirty="0">
                <a:solidFill>
                  <a:schemeClr val="bg1"/>
                </a:solidFill>
              </a:rPr>
              <a:t>, </a:t>
            </a:r>
            <a:r>
              <a:rPr lang="en-GB" sz="1000" dirty="0"/>
              <a:t>2015)</a:t>
            </a:r>
            <a:endParaRPr lang="en-US" sz="1000" dirty="0"/>
          </a:p>
        </p:txBody>
      </p:sp>
      <p:sp>
        <p:nvSpPr>
          <p:cNvPr id="7" name="Rounded Rectangle 6">
            <a:extLst>
              <a:ext uri="{FF2B5EF4-FFF2-40B4-BE49-F238E27FC236}">
                <a16:creationId xmlns:a16="http://schemas.microsoft.com/office/drawing/2014/main" id="{6852A228-0FF7-FD47-92B6-9DC9419DD53B}"/>
              </a:ext>
            </a:extLst>
          </p:cNvPr>
          <p:cNvSpPr/>
          <p:nvPr/>
        </p:nvSpPr>
        <p:spPr>
          <a:xfrm>
            <a:off x="4346367" y="2744664"/>
            <a:ext cx="4120737" cy="10831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t>Data Collection Methods: </a:t>
            </a:r>
            <a:r>
              <a:rPr lang="en-US" sz="1400" dirty="0"/>
              <a:t>lab experiments, structured surveys, control groups</a:t>
            </a:r>
          </a:p>
        </p:txBody>
      </p:sp>
      <p:sp>
        <p:nvSpPr>
          <p:cNvPr id="8" name="Rounded Rectangle 7">
            <a:extLst>
              <a:ext uri="{FF2B5EF4-FFF2-40B4-BE49-F238E27FC236}">
                <a16:creationId xmlns:a16="http://schemas.microsoft.com/office/drawing/2014/main" id="{A3102685-CB22-D543-BF20-BF58204E450B}"/>
              </a:ext>
            </a:extLst>
          </p:cNvPr>
          <p:cNvSpPr/>
          <p:nvPr/>
        </p:nvSpPr>
        <p:spPr>
          <a:xfrm>
            <a:off x="4346369" y="4174176"/>
            <a:ext cx="4120737" cy="10831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r>
              <a:rPr lang="en-GB" sz="1400" b="1" i="1" dirty="0"/>
              <a:t>any kind of research that produces findings not arrived at by means of statistical procedures or other means of quantification</a:t>
            </a:r>
            <a:r>
              <a:rPr lang="en-GB" sz="1400" dirty="0"/>
              <a:t>" (Strauss and Corbin, 1990, p. 17)</a:t>
            </a:r>
            <a:endParaRPr lang="en-US" sz="1400" dirty="0"/>
          </a:p>
        </p:txBody>
      </p:sp>
      <p:sp>
        <p:nvSpPr>
          <p:cNvPr id="9" name="Rounded Rectangle 8">
            <a:extLst>
              <a:ext uri="{FF2B5EF4-FFF2-40B4-BE49-F238E27FC236}">
                <a16:creationId xmlns:a16="http://schemas.microsoft.com/office/drawing/2014/main" id="{67EBD3FC-C28E-3140-A23D-85CB1A3406A1}"/>
              </a:ext>
            </a:extLst>
          </p:cNvPr>
          <p:cNvSpPr/>
          <p:nvPr/>
        </p:nvSpPr>
        <p:spPr>
          <a:xfrm>
            <a:off x="4346368" y="5347853"/>
            <a:ext cx="4120737" cy="1083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t>Data Collection Methods: </a:t>
            </a:r>
            <a:r>
              <a:rPr lang="en-US" sz="1400" dirty="0"/>
              <a:t>interviews, focus groups, observation, field notes</a:t>
            </a:r>
          </a:p>
        </p:txBody>
      </p:sp>
      <p:pic>
        <p:nvPicPr>
          <p:cNvPr id="11" name="Picture 10">
            <a:extLst>
              <a:ext uri="{FF2B5EF4-FFF2-40B4-BE49-F238E27FC236}">
                <a16:creationId xmlns:a16="http://schemas.microsoft.com/office/drawing/2014/main" id="{2DF826F7-4A19-5D43-A68E-68D757C9CCBF}"/>
              </a:ext>
            </a:extLst>
          </p:cNvPr>
          <p:cNvPicPr>
            <a:picLocks noChangeAspect="1"/>
          </p:cNvPicPr>
          <p:nvPr/>
        </p:nvPicPr>
        <p:blipFill>
          <a:blip r:embed="rId4"/>
          <a:stretch>
            <a:fillRect/>
          </a:stretch>
        </p:blipFill>
        <p:spPr>
          <a:xfrm>
            <a:off x="1116278" y="4760026"/>
            <a:ext cx="2179122" cy="2179122"/>
          </a:xfrm>
          <a:prstGeom prst="rect">
            <a:avLst/>
          </a:prstGeom>
        </p:spPr>
      </p:pic>
      <p:pic>
        <p:nvPicPr>
          <p:cNvPr id="14" name="Picture 13">
            <a:extLst>
              <a:ext uri="{FF2B5EF4-FFF2-40B4-BE49-F238E27FC236}">
                <a16:creationId xmlns:a16="http://schemas.microsoft.com/office/drawing/2014/main" id="{0DAA4C99-5AC7-2341-8398-B57EB6DD5C46}"/>
              </a:ext>
            </a:extLst>
          </p:cNvPr>
          <p:cNvPicPr>
            <a:picLocks noChangeAspect="1"/>
          </p:cNvPicPr>
          <p:nvPr/>
        </p:nvPicPr>
        <p:blipFill>
          <a:blip r:embed="rId5"/>
          <a:stretch>
            <a:fillRect/>
          </a:stretch>
        </p:blipFill>
        <p:spPr>
          <a:xfrm>
            <a:off x="1425039" y="2885374"/>
            <a:ext cx="1478478" cy="1478478"/>
          </a:xfrm>
          <a:prstGeom prst="rect">
            <a:avLst/>
          </a:prstGeom>
        </p:spPr>
      </p:pic>
    </p:spTree>
    <p:extLst>
      <p:ext uri="{BB962C8B-B14F-4D97-AF65-F5344CB8AC3E}">
        <p14:creationId xmlns:p14="http://schemas.microsoft.com/office/powerpoint/2010/main" val="276556799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5AB5E2-1033-234B-AA62-58ED39D94D1C}"/>
              </a:ext>
            </a:extLst>
          </p:cNvPr>
          <p:cNvSpPr>
            <a:spLocks noGrp="1"/>
          </p:cNvSpPr>
          <p:nvPr>
            <p:ph type="title"/>
          </p:nvPr>
        </p:nvSpPr>
        <p:spPr>
          <a:noFill/>
        </p:spPr>
        <p:txBody>
          <a:bodyPr vert="horz" lIns="91440" tIns="45720" rIns="91440" bIns="45720" rtlCol="0" anchor="ctr">
            <a:normAutofit/>
          </a:bodyPr>
          <a:lstStyle/>
          <a:p>
            <a:pPr eaLnBrk="1" hangingPunct="1">
              <a:lnSpc>
                <a:spcPct val="90000"/>
              </a:lnSpc>
            </a:pPr>
            <a:r>
              <a:rPr lang="en-US" sz="2600" kern="1200" dirty="0">
                <a:solidFill>
                  <a:srgbClr val="FFFFFF"/>
                </a:solidFill>
                <a:latin typeface="+mj-lt"/>
                <a:ea typeface="+mj-ea"/>
                <a:cs typeface="+mj-cs"/>
              </a:rPr>
              <a:t>Key Differences between Quantitative and Quantitative</a:t>
            </a:r>
            <a:br>
              <a:rPr lang="en-US" sz="2600" kern="1200" dirty="0">
                <a:solidFill>
                  <a:srgbClr val="FFFFFF"/>
                </a:solidFill>
                <a:latin typeface="+mj-lt"/>
                <a:ea typeface="+mj-ea"/>
                <a:cs typeface="+mj-cs"/>
              </a:rPr>
            </a:br>
            <a:r>
              <a:rPr lang="en-US" sz="2600" kern="1200" dirty="0">
                <a:solidFill>
                  <a:srgbClr val="FFFFFF"/>
                </a:solidFill>
                <a:latin typeface="+mj-lt"/>
                <a:ea typeface="+mj-ea"/>
                <a:cs typeface="+mj-cs"/>
              </a:rPr>
              <a:t>Research </a:t>
            </a:r>
          </a:p>
        </p:txBody>
      </p:sp>
      <p:sp>
        <p:nvSpPr>
          <p:cNvPr id="12" name="TextBox 11">
            <a:extLst>
              <a:ext uri="{FF2B5EF4-FFF2-40B4-BE49-F238E27FC236}">
                <a16:creationId xmlns:a16="http://schemas.microsoft.com/office/drawing/2014/main" id="{118792F9-15B3-8548-B1D0-0C3F5CF9CFAE}"/>
              </a:ext>
            </a:extLst>
          </p:cNvPr>
          <p:cNvSpPr txBox="1"/>
          <p:nvPr/>
        </p:nvSpPr>
        <p:spPr>
          <a:xfrm>
            <a:off x="3707904" y="4869160"/>
            <a:ext cx="1937591" cy="646331"/>
          </a:xfrm>
          <a:prstGeom prst="rect">
            <a:avLst/>
          </a:prstGeom>
          <a:noFill/>
        </p:spPr>
        <p:txBody>
          <a:bodyPr wrap="square" rtlCol="0">
            <a:spAutoFit/>
          </a:bodyPr>
          <a:lstStyle/>
          <a:p>
            <a:r>
              <a:rPr lang="en-US" b="1" dirty="0">
                <a:solidFill>
                  <a:srgbClr val="FF0000"/>
                </a:solidFill>
              </a:rPr>
              <a:t>Qualitative </a:t>
            </a:r>
          </a:p>
          <a:p>
            <a:r>
              <a:rPr lang="en-US" b="1" dirty="0">
                <a:solidFill>
                  <a:srgbClr val="FF0000"/>
                </a:solidFill>
              </a:rPr>
              <a:t>Research</a:t>
            </a:r>
          </a:p>
        </p:txBody>
      </p:sp>
      <p:graphicFrame>
        <p:nvGraphicFramePr>
          <p:cNvPr id="13" name="Table 12">
            <a:extLst>
              <a:ext uri="{FF2B5EF4-FFF2-40B4-BE49-F238E27FC236}">
                <a16:creationId xmlns:a16="http://schemas.microsoft.com/office/drawing/2014/main" id="{B000696B-B581-4A42-8C9A-7AF2D2E21713}"/>
              </a:ext>
            </a:extLst>
          </p:cNvPr>
          <p:cNvGraphicFramePr>
            <a:graphicFrameLocks noGrp="1"/>
          </p:cNvGraphicFramePr>
          <p:nvPr>
            <p:extLst>
              <p:ext uri="{D42A27DB-BD31-4B8C-83A1-F6EECF244321}">
                <p14:modId xmlns:p14="http://schemas.microsoft.com/office/powerpoint/2010/main" val="1041430577"/>
              </p:ext>
            </p:extLst>
          </p:nvPr>
        </p:nvGraphicFramePr>
        <p:xfrm>
          <a:off x="0" y="0"/>
          <a:ext cx="9144000" cy="6852062"/>
        </p:xfrm>
        <a:graphic>
          <a:graphicData uri="http://schemas.openxmlformats.org/drawingml/2006/table">
            <a:tbl>
              <a:tblPr firstRow="1" bandRow="1">
                <a:tableStyleId>{5C22544A-7EE6-4342-B048-85BDC9FD1C3A}</a:tableStyleId>
              </a:tblPr>
              <a:tblGrid>
                <a:gridCol w="1763688">
                  <a:extLst>
                    <a:ext uri="{9D8B030D-6E8A-4147-A177-3AD203B41FA5}">
                      <a16:colId xmlns:a16="http://schemas.microsoft.com/office/drawing/2014/main" val="1938762987"/>
                    </a:ext>
                  </a:extLst>
                </a:gridCol>
                <a:gridCol w="3816424">
                  <a:extLst>
                    <a:ext uri="{9D8B030D-6E8A-4147-A177-3AD203B41FA5}">
                      <a16:colId xmlns:a16="http://schemas.microsoft.com/office/drawing/2014/main" val="3780402958"/>
                    </a:ext>
                  </a:extLst>
                </a:gridCol>
                <a:gridCol w="3563888">
                  <a:extLst>
                    <a:ext uri="{9D8B030D-6E8A-4147-A177-3AD203B41FA5}">
                      <a16:colId xmlns:a16="http://schemas.microsoft.com/office/drawing/2014/main" val="3093522436"/>
                    </a:ext>
                  </a:extLst>
                </a:gridCol>
              </a:tblGrid>
              <a:tr h="376875">
                <a:tc>
                  <a:txBody>
                    <a:bodyPr/>
                    <a:lstStyle/>
                    <a:p>
                      <a:endParaRPr lang="en-US" sz="1300" dirty="0"/>
                    </a:p>
                  </a:txBody>
                  <a:tcPr/>
                </a:tc>
                <a:tc>
                  <a:txBody>
                    <a:bodyPr/>
                    <a:lstStyle/>
                    <a:p>
                      <a:pPr algn="ctr"/>
                      <a:r>
                        <a:rPr lang="en-US" sz="1600" dirty="0"/>
                        <a:t>Qua</a:t>
                      </a:r>
                      <a:r>
                        <a:rPr lang="en-US" sz="1600" dirty="0">
                          <a:solidFill>
                            <a:srgbClr val="FFFF00"/>
                          </a:solidFill>
                        </a:rPr>
                        <a:t>l</a:t>
                      </a:r>
                      <a:r>
                        <a:rPr lang="en-US" sz="1600" dirty="0"/>
                        <a:t>itative</a:t>
                      </a:r>
                    </a:p>
                  </a:txBody>
                  <a:tcPr/>
                </a:tc>
                <a:tc>
                  <a:txBody>
                    <a:bodyPr/>
                    <a:lstStyle/>
                    <a:p>
                      <a:pPr algn="ctr"/>
                      <a:r>
                        <a:rPr lang="en-US" sz="1600" dirty="0"/>
                        <a:t>Qua</a:t>
                      </a:r>
                      <a:r>
                        <a:rPr lang="en-US" sz="1600" dirty="0">
                          <a:solidFill>
                            <a:srgbClr val="FFFF00"/>
                          </a:solidFill>
                        </a:rPr>
                        <a:t>n</a:t>
                      </a:r>
                      <a:r>
                        <a:rPr lang="en-US" sz="1600" dirty="0"/>
                        <a:t>titative</a:t>
                      </a:r>
                    </a:p>
                  </a:txBody>
                  <a:tcPr/>
                </a:tc>
                <a:extLst>
                  <a:ext uri="{0D108BD9-81ED-4DB2-BD59-A6C34878D82A}">
                    <a16:rowId xmlns:a16="http://schemas.microsoft.com/office/drawing/2014/main" val="4209135877"/>
                  </a:ext>
                </a:extLst>
              </a:tr>
              <a:tr h="1300993">
                <a:tc>
                  <a:txBody>
                    <a:bodyPr/>
                    <a:lstStyle/>
                    <a:p>
                      <a:r>
                        <a:rPr lang="en-US" sz="1300" b="1" dirty="0"/>
                        <a:t>What is the Purpose of your study?</a:t>
                      </a:r>
                    </a:p>
                  </a:txBody>
                  <a:tcPr/>
                </a:tc>
                <a:tc>
                  <a:txBody>
                    <a:bodyPr/>
                    <a:lstStyle/>
                    <a:p>
                      <a:pPr marL="285750" indent="-285750">
                        <a:buFont typeface="Arial" panose="020B0604020202020204" pitchFamily="34" charset="0"/>
                        <a:buChar char="•"/>
                      </a:pPr>
                      <a:r>
                        <a:rPr lang="en-US" sz="1300" dirty="0"/>
                        <a:t>To understand or express ideas, perspectives, thought, experiences.  </a:t>
                      </a:r>
                    </a:p>
                    <a:p>
                      <a:pPr marL="285750" indent="-285750">
                        <a:buFont typeface="Arial" panose="020B0604020202020204" pitchFamily="34" charset="0"/>
                        <a:buChar char="•"/>
                      </a:pPr>
                      <a:endParaRPr lang="en-US" sz="1300" dirty="0"/>
                    </a:p>
                    <a:p>
                      <a:pPr marL="285750" indent="-285750">
                        <a:buFont typeface="Arial" panose="020B0604020202020204" pitchFamily="34" charset="0"/>
                        <a:buChar char="•"/>
                      </a:pPr>
                      <a:r>
                        <a:rPr lang="en-US" sz="1300" dirty="0"/>
                        <a:t>To gain a deeper understanding of what’s going on – it’s exploratory</a:t>
                      </a:r>
                    </a:p>
                  </a:txBody>
                  <a:tcPr/>
                </a:tc>
                <a:tc>
                  <a:txBody>
                    <a:bodyPr/>
                    <a:lstStyle/>
                    <a:p>
                      <a:pPr marL="285750" indent="-285750">
                        <a:buFont typeface="Arial" panose="020B0604020202020204" pitchFamily="34" charset="0"/>
                        <a:buChar char="•"/>
                      </a:pPr>
                      <a:r>
                        <a:rPr lang="en-US" sz="1300" dirty="0"/>
                        <a:t>To test a hypothesis or a specific research question</a:t>
                      </a:r>
                    </a:p>
                    <a:p>
                      <a:pPr marL="285750" indent="-285750">
                        <a:buFont typeface="Arial" panose="020B0604020202020204" pitchFamily="34" charset="0"/>
                        <a:buChar char="•"/>
                      </a:pPr>
                      <a:r>
                        <a:rPr lang="en-US" sz="1300" dirty="0"/>
                        <a:t>To measure and/or quantify</a:t>
                      </a:r>
                    </a:p>
                    <a:p>
                      <a:pPr marL="285750" indent="-285750">
                        <a:buFont typeface="Arial" panose="020B0604020202020204" pitchFamily="34" charset="0"/>
                        <a:buChar char="•"/>
                      </a:pPr>
                      <a:endParaRPr lang="en-US" sz="1300" dirty="0"/>
                    </a:p>
                    <a:p>
                      <a:pPr marL="285750" indent="-285750">
                        <a:buFont typeface="Arial" panose="020B0604020202020204" pitchFamily="34" charset="0"/>
                        <a:buChar char="•"/>
                      </a:pPr>
                      <a:r>
                        <a:rPr lang="en-US" sz="1300" dirty="0"/>
                        <a:t>Used to look for causes or relationships between phenomena, effects etc.</a:t>
                      </a:r>
                    </a:p>
                  </a:txBody>
                  <a:tcPr/>
                </a:tc>
                <a:extLst>
                  <a:ext uri="{0D108BD9-81ED-4DB2-BD59-A6C34878D82A}">
                    <a16:rowId xmlns:a16="http://schemas.microsoft.com/office/drawing/2014/main" val="3387327189"/>
                  </a:ext>
                </a:extLst>
              </a:tr>
              <a:tr h="1905025">
                <a:tc>
                  <a:txBody>
                    <a:bodyPr/>
                    <a:lstStyle/>
                    <a:p>
                      <a:r>
                        <a:rPr lang="en-US" sz="1300" b="1" dirty="0"/>
                        <a:t>The Approach</a:t>
                      </a:r>
                    </a:p>
                  </a:txBody>
                  <a:tcPr/>
                </a:tc>
                <a:tc>
                  <a:txBody>
                    <a:bodyPr/>
                    <a:lstStyle/>
                    <a:p>
                      <a:pPr marL="285750" indent="-285750">
                        <a:buFont typeface="Arial" panose="020B0604020202020204" pitchFamily="34" charset="0"/>
                        <a:buChar char="•"/>
                      </a:pPr>
                      <a:r>
                        <a:rPr lang="en-US" sz="1300" dirty="0"/>
                        <a:t>To explore,  interpret or observe</a:t>
                      </a:r>
                    </a:p>
                    <a:p>
                      <a:pPr marL="285750" indent="-285750">
                        <a:buFont typeface="Arial" panose="020B0604020202020204" pitchFamily="34" charset="0"/>
                        <a:buChar char="•"/>
                      </a:pPr>
                      <a:endParaRPr lang="en-US" sz="1300" dirty="0"/>
                    </a:p>
                    <a:p>
                      <a:pPr marL="285750" indent="-285750">
                        <a:buFont typeface="Arial" panose="020B0604020202020204" pitchFamily="34" charset="0"/>
                        <a:buChar char="•"/>
                      </a:pPr>
                      <a:r>
                        <a:rPr lang="en-US" sz="1300" b="1" dirty="0"/>
                        <a:t>Subjective and inductive</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300" dirty="0"/>
                        <a:t>To measure and test (verify or quantify something). </a:t>
                      </a:r>
                      <a:r>
                        <a:rPr lang="en-US" sz="1300" dirty="0">
                          <a:solidFill>
                            <a:schemeClr val="tx1"/>
                          </a:solidFill>
                        </a:rPr>
                        <a:t>Usually consists of measurable quantities (size, frequency, ratings)</a:t>
                      </a:r>
                    </a:p>
                    <a:p>
                      <a:pPr marL="285750" indent="-285750">
                        <a:buFont typeface="Arial" panose="020B0604020202020204" pitchFamily="34" charset="0"/>
                        <a:buChar char="•"/>
                      </a:pPr>
                      <a:endParaRPr lang="en-US" sz="130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300" dirty="0">
                          <a:solidFill>
                            <a:schemeClr val="tx1"/>
                          </a:solidFill>
                        </a:rPr>
                        <a:t>Tends to be concerned with ‘how much’ or ‘how many’</a:t>
                      </a:r>
                    </a:p>
                    <a:p>
                      <a:pPr marL="285750" indent="-285750">
                        <a:buFont typeface="Arial" panose="020B0604020202020204" pitchFamily="34" charset="0"/>
                        <a:buChar char="•"/>
                      </a:pPr>
                      <a:endParaRPr lang="en-US" sz="1300" dirty="0"/>
                    </a:p>
                    <a:p>
                      <a:pPr marL="285750" indent="-285750">
                        <a:buFont typeface="Arial" panose="020B0604020202020204" pitchFamily="34" charset="0"/>
                        <a:buChar char="•"/>
                      </a:pPr>
                      <a:r>
                        <a:rPr lang="en-US" sz="1300" b="1" dirty="0"/>
                        <a:t>Objective and deductive</a:t>
                      </a:r>
                    </a:p>
                  </a:txBody>
                  <a:tcPr/>
                </a:tc>
                <a:extLst>
                  <a:ext uri="{0D108BD9-81ED-4DB2-BD59-A6C34878D82A}">
                    <a16:rowId xmlns:a16="http://schemas.microsoft.com/office/drawing/2014/main" val="2041025178"/>
                  </a:ext>
                </a:extLst>
              </a:tr>
              <a:tr h="376875">
                <a:tc>
                  <a:txBody>
                    <a:bodyPr/>
                    <a:lstStyle/>
                    <a:p>
                      <a:r>
                        <a:rPr lang="en-US" sz="1300" b="1" dirty="0"/>
                        <a:t>The Sample</a:t>
                      </a:r>
                    </a:p>
                  </a:txBody>
                  <a:tcPr/>
                </a:tc>
                <a:tc>
                  <a:txBody>
                    <a:bodyPr/>
                    <a:lstStyle/>
                    <a:p>
                      <a:pPr marL="285750" indent="-285750">
                        <a:buFont typeface="Arial" panose="020B0604020202020204" pitchFamily="34" charset="0"/>
                        <a:buChar char="•"/>
                      </a:pPr>
                      <a:r>
                        <a:rPr lang="en-US" sz="1300" dirty="0"/>
                        <a:t>Smaller sample size </a:t>
                      </a:r>
                    </a:p>
                  </a:txBody>
                  <a:tcPr/>
                </a:tc>
                <a:tc>
                  <a:txBody>
                    <a:bodyPr/>
                    <a:lstStyle/>
                    <a:p>
                      <a:pPr marL="285750" indent="-285750">
                        <a:buFont typeface="Arial" panose="020B0604020202020204" pitchFamily="34" charset="0"/>
                        <a:buChar char="•"/>
                      </a:pPr>
                      <a:r>
                        <a:rPr lang="en-US" sz="1300" dirty="0"/>
                        <a:t>Larger sample size required</a:t>
                      </a:r>
                    </a:p>
                  </a:txBody>
                  <a:tcPr/>
                </a:tc>
                <a:extLst>
                  <a:ext uri="{0D108BD9-81ED-4DB2-BD59-A6C34878D82A}">
                    <a16:rowId xmlns:a16="http://schemas.microsoft.com/office/drawing/2014/main" val="1991601605"/>
                  </a:ext>
                </a:extLst>
              </a:tr>
              <a:tr h="696960">
                <a:tc>
                  <a:txBody>
                    <a:bodyPr/>
                    <a:lstStyle/>
                    <a:p>
                      <a:r>
                        <a:rPr lang="en-US" sz="1300" b="1" dirty="0"/>
                        <a:t>Data  </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300" dirty="0"/>
                        <a:t>Data is not characterized by numbers, instead it tends to be verbal, narrative, visual or observed. Derives meaning from what’s being said.</a:t>
                      </a:r>
                    </a:p>
                  </a:txBody>
                  <a:tcPr/>
                </a:tc>
                <a:tc>
                  <a:txBody>
                    <a:bodyPr/>
                    <a:lstStyle/>
                    <a:p>
                      <a:pPr marL="285750" indent="-285750">
                        <a:buFont typeface="Arial" panose="020B0604020202020204" pitchFamily="34" charset="0"/>
                        <a:buChar char="•"/>
                      </a:pPr>
                      <a:r>
                        <a:rPr lang="en-US" sz="1300" dirty="0"/>
                        <a:t>Data is captured using scales, rankings, ratings, orders, structured responses, timings etc.</a:t>
                      </a:r>
                    </a:p>
                  </a:txBody>
                  <a:tcPr/>
                </a:tc>
                <a:extLst>
                  <a:ext uri="{0D108BD9-81ED-4DB2-BD59-A6C34878D82A}">
                    <a16:rowId xmlns:a16="http://schemas.microsoft.com/office/drawing/2014/main" val="2435360942"/>
                  </a:ext>
                </a:extLst>
              </a:tr>
              <a:tr h="696960">
                <a:tc>
                  <a:txBody>
                    <a:bodyPr/>
                    <a:lstStyle/>
                    <a:p>
                      <a:r>
                        <a:rPr lang="en-US" sz="1300" b="1" dirty="0"/>
                        <a:t>Types of Data Capture</a:t>
                      </a:r>
                    </a:p>
                  </a:txBody>
                  <a:tcPr/>
                </a:tc>
                <a:tc>
                  <a:txBody>
                    <a:bodyPr/>
                    <a:lstStyle/>
                    <a:p>
                      <a:pPr marL="285750" indent="-285750">
                        <a:buFont typeface="Arial" panose="020B0604020202020204" pitchFamily="34" charset="0"/>
                        <a:buChar char="•"/>
                      </a:pPr>
                      <a:r>
                        <a:rPr lang="en-US" sz="1300" dirty="0"/>
                        <a:t>Interviews (e.g. semi-structured), focus groups, observation, field notes</a:t>
                      </a:r>
                    </a:p>
                  </a:txBody>
                  <a:tcPr/>
                </a:tc>
                <a:tc>
                  <a:txBody>
                    <a:bodyPr/>
                    <a:lstStyle/>
                    <a:p>
                      <a:pPr marL="285750" indent="-285750">
                        <a:buFont typeface="Arial" panose="020B0604020202020204" pitchFamily="34" charset="0"/>
                        <a:buChar char="•"/>
                      </a:pPr>
                      <a:r>
                        <a:rPr lang="en-US" sz="1300" dirty="0"/>
                        <a:t>Lab experiments, structured questionnaires, observation, a control group may be used.</a:t>
                      </a:r>
                    </a:p>
                  </a:txBody>
                  <a:tcPr/>
                </a:tc>
                <a:extLst>
                  <a:ext uri="{0D108BD9-81ED-4DB2-BD59-A6C34878D82A}">
                    <a16:rowId xmlns:a16="http://schemas.microsoft.com/office/drawing/2014/main" val="1003576491"/>
                  </a:ext>
                </a:extLst>
              </a:tr>
              <a:tr h="1498374">
                <a:tc>
                  <a:txBody>
                    <a:bodyPr/>
                    <a:lstStyle/>
                    <a:p>
                      <a:r>
                        <a:rPr lang="en-US" sz="1300" b="1" dirty="0"/>
                        <a:t>Analysis</a:t>
                      </a:r>
                    </a:p>
                  </a:txBody>
                  <a:tcPr/>
                </a:tc>
                <a:tc>
                  <a:txBody>
                    <a:bodyPr/>
                    <a:lstStyle/>
                    <a:p>
                      <a:pPr marL="285750" indent="-285750">
                        <a:buFont typeface="Arial" panose="020B0604020202020204" pitchFamily="34" charset="0"/>
                        <a:buChar char="•"/>
                      </a:pPr>
                      <a:r>
                        <a:rPr lang="en-US" sz="1300" dirty="0"/>
                        <a:t>Reliant on the skills of the researcher (excellent listening, interviewing or observational skills)</a:t>
                      </a:r>
                    </a:p>
                    <a:p>
                      <a:pPr marL="285750" indent="-285750">
                        <a:buFont typeface="Arial" panose="020B0604020202020204" pitchFamily="34" charset="0"/>
                        <a:buChar char="•"/>
                      </a:pPr>
                      <a:r>
                        <a:rPr lang="en-US" sz="1300" dirty="0"/>
                        <a:t>Can be prone to researcher bias</a:t>
                      </a:r>
                    </a:p>
                    <a:p>
                      <a:pPr marL="285750" indent="-285750">
                        <a:buFont typeface="Arial" panose="020B0604020202020204" pitchFamily="34" charset="0"/>
                        <a:buChar char="•"/>
                      </a:pPr>
                      <a:r>
                        <a:rPr lang="en-US" sz="1300" dirty="0"/>
                        <a:t>Time consuming but detailed and ‘rich’</a:t>
                      </a:r>
                    </a:p>
                  </a:txBody>
                  <a:tcPr/>
                </a:tc>
                <a:tc>
                  <a:txBody>
                    <a:bodyPr/>
                    <a:lstStyle/>
                    <a:p>
                      <a:pPr marL="285750" indent="-285750">
                        <a:buFont typeface="Arial" panose="020B0604020202020204" pitchFamily="34" charset="0"/>
                        <a:buChar char="•"/>
                      </a:pPr>
                      <a:r>
                        <a:rPr lang="en-US" sz="1300" dirty="0"/>
                        <a:t>Statistical – derive meaning from aggregating the results</a:t>
                      </a:r>
                    </a:p>
                    <a:p>
                      <a:pPr marL="285750" indent="-285750">
                        <a:buFont typeface="Arial" panose="020B0604020202020204" pitchFamily="34" charset="0"/>
                        <a:buChar char="•"/>
                      </a:pPr>
                      <a:r>
                        <a:rPr lang="en-US" sz="1300" dirty="0"/>
                        <a:t>Reductionist – misses the bigger picture</a:t>
                      </a:r>
                    </a:p>
                    <a:p>
                      <a:pPr marL="285750" indent="-285750">
                        <a:buFont typeface="Arial" panose="020B0604020202020204" pitchFamily="34" charset="0"/>
                        <a:buChar char="•"/>
                      </a:pPr>
                      <a:r>
                        <a:rPr lang="en-US" sz="1300" dirty="0"/>
                        <a:t>However, can be repeated</a:t>
                      </a:r>
                    </a:p>
                  </a:txBody>
                  <a:tcPr/>
                </a:tc>
                <a:extLst>
                  <a:ext uri="{0D108BD9-81ED-4DB2-BD59-A6C34878D82A}">
                    <a16:rowId xmlns:a16="http://schemas.microsoft.com/office/drawing/2014/main" val="1137173578"/>
                  </a:ext>
                </a:extLst>
              </a:tr>
            </a:tbl>
          </a:graphicData>
        </a:graphic>
      </p:graphicFrame>
    </p:spTree>
    <p:extLst>
      <p:ext uri="{BB962C8B-B14F-4D97-AF65-F5344CB8AC3E}">
        <p14:creationId xmlns:p14="http://schemas.microsoft.com/office/powerpoint/2010/main" val="102907456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1E90BDA-0D06-4707-A63C-3424A7442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525295" y="552160"/>
            <a:ext cx="4739851" cy="1046671"/>
          </a:xfrm>
        </p:spPr>
        <p:txBody>
          <a:bodyPr>
            <a:noAutofit/>
          </a:bodyPr>
          <a:lstStyle/>
          <a:p>
            <a:r>
              <a:rPr lang="en-US" sz="3600" b="1" dirty="0"/>
              <a:t>Using a Case Study Approach</a:t>
            </a:r>
          </a:p>
        </p:txBody>
      </p:sp>
      <p:sp>
        <p:nvSpPr>
          <p:cNvPr id="3" name="Content Placeholder 2"/>
          <p:cNvSpPr>
            <a:spLocks noGrp="1"/>
          </p:cNvSpPr>
          <p:nvPr>
            <p:ph idx="1"/>
          </p:nvPr>
        </p:nvSpPr>
        <p:spPr>
          <a:xfrm>
            <a:off x="525295" y="2430382"/>
            <a:ext cx="4739852" cy="3469056"/>
          </a:xfrm>
        </p:spPr>
        <p:txBody>
          <a:bodyPr anchor="ctr">
            <a:normAutofit/>
          </a:bodyPr>
          <a:lstStyle/>
          <a:p>
            <a:r>
              <a:rPr lang="en-US" sz="1800" dirty="0"/>
              <a:t>Explain a causal link</a:t>
            </a:r>
          </a:p>
          <a:p>
            <a:r>
              <a:rPr lang="en-US" sz="1800" dirty="0"/>
              <a:t>To describe an intervention</a:t>
            </a:r>
          </a:p>
          <a:p>
            <a:r>
              <a:rPr lang="en-US" sz="1800" dirty="0"/>
              <a:t>To illustrate certain topics within an evolution</a:t>
            </a:r>
          </a:p>
          <a:p>
            <a:r>
              <a:rPr lang="en-US" sz="1800" dirty="0"/>
              <a:t>To explore situations where an intervention has no single output</a:t>
            </a:r>
          </a:p>
          <a:p>
            <a:r>
              <a:rPr lang="en-US" sz="1800" dirty="0"/>
              <a:t>Evaluation</a:t>
            </a:r>
          </a:p>
          <a:p>
            <a:r>
              <a:rPr lang="en-US" sz="1800" dirty="0"/>
              <a:t>Where the focus is on contemporary phenomenon within some real-life context</a:t>
            </a:r>
          </a:p>
        </p:txBody>
      </p:sp>
      <p:sp>
        <p:nvSpPr>
          <p:cNvPr id="21" name="Rectangle 20">
            <a:extLst>
              <a:ext uri="{FF2B5EF4-FFF2-40B4-BE49-F238E27FC236}">
                <a16:creationId xmlns:a16="http://schemas.microsoft.com/office/drawing/2014/main" id="{8587DE20-364E-4BE1-B603-E62BB8A6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5869" y="-2"/>
            <a:ext cx="3240350" cy="6858002"/>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982602"/>
            <a:ext cx="595503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Head with Gears">
            <a:extLst>
              <a:ext uri="{FF2B5EF4-FFF2-40B4-BE49-F238E27FC236}">
                <a16:creationId xmlns:a16="http://schemas.microsoft.com/office/drawing/2014/main" id="{2E0C5EE2-20BA-43E0-9F46-34060889E1E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5921" y="18936"/>
            <a:ext cx="2834000" cy="2834000"/>
          </a:xfrm>
          <a:prstGeom prst="rect">
            <a:avLst/>
          </a:prstGeom>
        </p:spPr>
      </p:pic>
      <p:sp>
        <p:nvSpPr>
          <p:cNvPr id="13" name="Content Placeholder 2">
            <a:extLst>
              <a:ext uri="{FF2B5EF4-FFF2-40B4-BE49-F238E27FC236}">
                <a16:creationId xmlns:a16="http://schemas.microsoft.com/office/drawing/2014/main" id="{73E11AEC-C82F-8A41-86C2-309409D0D262}"/>
              </a:ext>
            </a:extLst>
          </p:cNvPr>
          <p:cNvSpPr txBox="1">
            <a:spLocks/>
          </p:cNvSpPr>
          <p:nvPr/>
        </p:nvSpPr>
        <p:spPr>
          <a:xfrm>
            <a:off x="6032664" y="2852936"/>
            <a:ext cx="3017257" cy="269397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solidFill>
                  <a:schemeClr val="bg1"/>
                </a:solidFill>
              </a:rPr>
              <a:t>Small group </a:t>
            </a:r>
            <a:r>
              <a:rPr lang="en-US" sz="1600" dirty="0" err="1">
                <a:solidFill>
                  <a:schemeClr val="bg1"/>
                </a:solidFill>
              </a:rPr>
              <a:t>behaviour</a:t>
            </a:r>
            <a:endParaRPr lang="en-US" sz="1600" dirty="0">
              <a:solidFill>
                <a:schemeClr val="bg1"/>
              </a:solidFill>
            </a:endParaRPr>
          </a:p>
          <a:p>
            <a:r>
              <a:rPr lang="en-US" sz="1600" dirty="0">
                <a:solidFill>
                  <a:schemeClr val="bg1"/>
                </a:solidFill>
              </a:rPr>
              <a:t>Managerial Cycles</a:t>
            </a:r>
          </a:p>
          <a:p>
            <a:r>
              <a:rPr lang="en-US" sz="1600" dirty="0">
                <a:solidFill>
                  <a:schemeClr val="bg1"/>
                </a:solidFill>
              </a:rPr>
              <a:t>Organisational Performance</a:t>
            </a:r>
          </a:p>
          <a:p>
            <a:r>
              <a:rPr lang="en-US" sz="1600" dirty="0">
                <a:solidFill>
                  <a:schemeClr val="bg1"/>
                </a:solidFill>
              </a:rPr>
              <a:t>Change or impact at work</a:t>
            </a:r>
          </a:p>
          <a:p>
            <a:r>
              <a:rPr lang="en-US" sz="1600" dirty="0">
                <a:solidFill>
                  <a:schemeClr val="bg1"/>
                </a:solidFill>
              </a:rPr>
              <a:t>Examination of a strategy</a:t>
            </a:r>
          </a:p>
          <a:p>
            <a:r>
              <a:rPr lang="en-US" sz="1600" dirty="0">
                <a:solidFill>
                  <a:schemeClr val="bg1"/>
                </a:solidFill>
              </a:rPr>
              <a:t>A particular issue within a team</a:t>
            </a:r>
          </a:p>
          <a:p>
            <a:r>
              <a:rPr lang="en-US" sz="1600" dirty="0">
                <a:solidFill>
                  <a:schemeClr val="bg1"/>
                </a:solidFill>
              </a:rPr>
              <a:t>Motivations behind certain </a:t>
            </a:r>
            <a:r>
              <a:rPr lang="en-US" sz="1600" dirty="0" err="1">
                <a:solidFill>
                  <a:schemeClr val="bg1"/>
                </a:solidFill>
              </a:rPr>
              <a:t>behaviours</a:t>
            </a:r>
            <a:endParaRPr lang="en-US" sz="1600" dirty="0">
              <a:solidFill>
                <a:schemeClr val="bg1"/>
              </a:solidFill>
            </a:endParaRPr>
          </a:p>
          <a:p>
            <a:r>
              <a:rPr lang="en-US" sz="1600" dirty="0">
                <a:solidFill>
                  <a:schemeClr val="bg1"/>
                </a:solidFill>
              </a:rPr>
              <a:t>Why a decision was taken, how it was implemented and what was the outcome?</a:t>
            </a:r>
          </a:p>
        </p:txBody>
      </p:sp>
    </p:spTree>
    <p:extLst>
      <p:ext uri="{BB962C8B-B14F-4D97-AF65-F5344CB8AC3E}">
        <p14:creationId xmlns:p14="http://schemas.microsoft.com/office/powerpoint/2010/main" val="283718225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3CE52-99C2-430B-94CD-9F721C5CE5D9}"/>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dirty="0">
                <a:solidFill>
                  <a:schemeClr val="bg1"/>
                </a:solidFill>
                <a:latin typeface="+mj-lt"/>
                <a:ea typeface="+mj-ea"/>
                <a:cs typeface="+mj-cs"/>
              </a:rPr>
              <a:t>(2) Sampling</a:t>
            </a:r>
          </a:p>
        </p:txBody>
      </p:sp>
      <p:pic>
        <p:nvPicPr>
          <p:cNvPr id="6" name="Content Placeholder 5">
            <a:extLst>
              <a:ext uri="{FF2B5EF4-FFF2-40B4-BE49-F238E27FC236}">
                <a16:creationId xmlns:a16="http://schemas.microsoft.com/office/drawing/2014/main" id="{23B26237-580A-43FD-82B6-91153831A219}"/>
              </a:ext>
            </a:extLst>
          </p:cNvPr>
          <p:cNvPicPr>
            <a:picLocks noGrp="1" noChangeAspect="1"/>
          </p:cNvPicPr>
          <p:nvPr>
            <p:ph idx="1"/>
          </p:nvPr>
        </p:nvPicPr>
        <p:blipFill>
          <a:blip r:embed="rId2"/>
          <a:stretch>
            <a:fillRect/>
          </a:stretch>
        </p:blipFill>
        <p:spPr>
          <a:xfrm>
            <a:off x="577273" y="1675227"/>
            <a:ext cx="7989453" cy="5082761"/>
          </a:xfrm>
          <a:prstGeom prst="rect">
            <a:avLst/>
          </a:prstGeom>
        </p:spPr>
      </p:pic>
    </p:spTree>
    <p:extLst>
      <p:ext uri="{BB962C8B-B14F-4D97-AF65-F5344CB8AC3E}">
        <p14:creationId xmlns:p14="http://schemas.microsoft.com/office/powerpoint/2010/main" val="1785357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238C7-D545-8C49-99BA-9163D7898857}"/>
              </a:ext>
            </a:extLst>
          </p:cNvPr>
          <p:cNvSpPr>
            <a:spLocks noGrp="1"/>
          </p:cNvSpPr>
          <p:nvPr>
            <p:ph type="title"/>
          </p:nvPr>
        </p:nvSpPr>
        <p:spPr/>
        <p:txBody>
          <a:bodyPr/>
          <a:lstStyle/>
          <a:p>
            <a:r>
              <a:rPr lang="en-US" b="1" dirty="0">
                <a:solidFill>
                  <a:srgbClr val="0070C0"/>
                </a:solidFill>
              </a:rPr>
              <a:t>Sampling</a:t>
            </a:r>
          </a:p>
        </p:txBody>
      </p:sp>
      <p:pic>
        <p:nvPicPr>
          <p:cNvPr id="3" name="Picture 2">
            <a:extLst>
              <a:ext uri="{FF2B5EF4-FFF2-40B4-BE49-F238E27FC236}">
                <a16:creationId xmlns:a16="http://schemas.microsoft.com/office/drawing/2014/main" id="{71CAC532-7743-E746-87D7-1FDFAA6EA36A}"/>
              </a:ext>
            </a:extLst>
          </p:cNvPr>
          <p:cNvPicPr>
            <a:picLocks noChangeAspect="1"/>
          </p:cNvPicPr>
          <p:nvPr/>
        </p:nvPicPr>
        <p:blipFill>
          <a:blip r:embed="rId3"/>
          <a:stretch>
            <a:fillRect/>
          </a:stretch>
        </p:blipFill>
        <p:spPr>
          <a:xfrm>
            <a:off x="3204019" y="1622111"/>
            <a:ext cx="4658940" cy="2562417"/>
          </a:xfrm>
          <a:prstGeom prst="rect">
            <a:avLst/>
          </a:prstGeom>
        </p:spPr>
      </p:pic>
      <p:sp>
        <p:nvSpPr>
          <p:cNvPr id="5" name="TextBox 4">
            <a:extLst>
              <a:ext uri="{FF2B5EF4-FFF2-40B4-BE49-F238E27FC236}">
                <a16:creationId xmlns:a16="http://schemas.microsoft.com/office/drawing/2014/main" id="{558004AB-5687-B44B-94FE-860063F0238B}"/>
              </a:ext>
            </a:extLst>
          </p:cNvPr>
          <p:cNvSpPr txBox="1"/>
          <p:nvPr/>
        </p:nvSpPr>
        <p:spPr>
          <a:xfrm>
            <a:off x="628650" y="1577757"/>
            <a:ext cx="318211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What is it and why is it important?</a:t>
            </a:r>
          </a:p>
        </p:txBody>
      </p:sp>
      <p:sp>
        <p:nvSpPr>
          <p:cNvPr id="6" name="TextBox 5">
            <a:extLst>
              <a:ext uri="{FF2B5EF4-FFF2-40B4-BE49-F238E27FC236}">
                <a16:creationId xmlns:a16="http://schemas.microsoft.com/office/drawing/2014/main" id="{A59A4E2D-6362-7E46-948B-974C6140E9A4}"/>
              </a:ext>
            </a:extLst>
          </p:cNvPr>
          <p:cNvSpPr txBox="1"/>
          <p:nvPr/>
        </p:nvSpPr>
        <p:spPr>
          <a:xfrm>
            <a:off x="776287" y="4599181"/>
            <a:ext cx="8248722"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Sampling refers to your data source, it is a critical part of data collection.  The data you collect will contribute to a better understanding of the theory.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9243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3473-A235-BFEB-0E2A-FC398F4AA467}"/>
              </a:ext>
            </a:extLst>
          </p:cNvPr>
          <p:cNvSpPr>
            <a:spLocks noGrp="1"/>
          </p:cNvSpPr>
          <p:nvPr>
            <p:ph type="title" idx="4294967295"/>
          </p:nvPr>
        </p:nvSpPr>
        <p:spPr>
          <a:xfrm>
            <a:off x="0" y="652463"/>
            <a:ext cx="7886700" cy="993775"/>
          </a:xfrm>
        </p:spPr>
        <p:txBody>
          <a:bodyPr>
            <a:normAutofit/>
          </a:bodyPr>
          <a:lstStyle/>
          <a:p>
            <a:pPr algn="ctr"/>
            <a:r>
              <a:rPr lang="en-GB" sz="2800" b="1" u="sng" dirty="0">
                <a:solidFill>
                  <a:schemeClr val="tx2">
                    <a:lumMod val="50000"/>
                    <a:lumOff val="50000"/>
                  </a:schemeClr>
                </a:solidFill>
              </a:rPr>
              <a:t>Sampling Framework – Key Qs</a:t>
            </a:r>
          </a:p>
        </p:txBody>
      </p:sp>
      <p:sp>
        <p:nvSpPr>
          <p:cNvPr id="3" name="Content Placeholder 2">
            <a:extLst>
              <a:ext uri="{FF2B5EF4-FFF2-40B4-BE49-F238E27FC236}">
                <a16:creationId xmlns:a16="http://schemas.microsoft.com/office/drawing/2014/main" id="{32BBB00F-27F1-6061-2D63-0FB5164D07C7}"/>
              </a:ext>
            </a:extLst>
          </p:cNvPr>
          <p:cNvSpPr>
            <a:spLocks noGrp="1"/>
          </p:cNvSpPr>
          <p:nvPr>
            <p:ph idx="4294967295"/>
          </p:nvPr>
        </p:nvSpPr>
        <p:spPr>
          <a:xfrm>
            <a:off x="371475" y="1512888"/>
            <a:ext cx="8772525" cy="4735512"/>
          </a:xfrm>
        </p:spPr>
        <p:txBody>
          <a:bodyPr>
            <a:noAutofit/>
          </a:bodyPr>
          <a:lstStyle/>
          <a:p>
            <a:endParaRPr lang="en-GB" sz="1050" dirty="0"/>
          </a:p>
          <a:p>
            <a:r>
              <a:rPr lang="en-GB" sz="1800" dirty="0"/>
              <a:t>Who will you ask? </a:t>
            </a:r>
            <a:r>
              <a:rPr lang="en-GB" sz="1800" i="1" dirty="0"/>
              <a:t>Sample Population</a:t>
            </a:r>
            <a:r>
              <a:rPr lang="en-GB" sz="1800" dirty="0"/>
              <a:t>!</a:t>
            </a:r>
          </a:p>
          <a:p>
            <a:r>
              <a:rPr lang="en-GB" sz="1800" dirty="0"/>
              <a:t>How are you approaching your sampling framework? Addresses Aims / </a:t>
            </a:r>
            <a:r>
              <a:rPr lang="en-GB" sz="1800" dirty="0" err="1"/>
              <a:t>Objs</a:t>
            </a:r>
            <a:endParaRPr lang="en-GB" sz="1800" dirty="0"/>
          </a:p>
          <a:p>
            <a:r>
              <a:rPr lang="en-GB" sz="1800" dirty="0"/>
              <a:t>Is your sample ‘Big’ or Small’ ?</a:t>
            </a:r>
          </a:p>
          <a:p>
            <a:r>
              <a:rPr lang="en-GB" sz="1800" dirty="0"/>
              <a:t>Is the sample easy to access / achievable / feasible ?</a:t>
            </a:r>
          </a:p>
          <a:p>
            <a:r>
              <a:rPr lang="en-GB" sz="1800" dirty="0"/>
              <a:t>Are your respondents the ‘RIGHT’ respondents – credibility?</a:t>
            </a:r>
          </a:p>
          <a:p>
            <a:r>
              <a:rPr lang="en-GB" sz="1800" dirty="0"/>
              <a:t>Is your sample representative?</a:t>
            </a:r>
          </a:p>
          <a:p>
            <a:r>
              <a:rPr lang="en-GB" sz="1800" dirty="0"/>
              <a:t>Have you well informed your population – consents / info….</a:t>
            </a:r>
          </a:p>
          <a:p>
            <a:r>
              <a:rPr lang="en-GB" sz="1800" dirty="0"/>
              <a:t>Does your approach address : Ethics / Research Integrity / Compliance……?</a:t>
            </a:r>
          </a:p>
          <a:p>
            <a:r>
              <a:rPr lang="en-GB" sz="1800" dirty="0"/>
              <a:t>Are you remaining impartial?</a:t>
            </a:r>
          </a:p>
          <a:p>
            <a:r>
              <a:rPr lang="en-GB" sz="1800" dirty="0"/>
              <a:t>Have you considered your Sampling Method? – Probability Sampling (Quan) : Simple / Systematic / Stratified / Cluster……OR Non-Probability Sampling (Qual) : Purposive / Convenience / Snowball…….</a:t>
            </a:r>
          </a:p>
          <a:p>
            <a:endParaRPr lang="en-GB" sz="1800" dirty="0"/>
          </a:p>
          <a:p>
            <a:pPr marL="0" indent="0">
              <a:buNone/>
            </a:pPr>
            <a:r>
              <a:rPr lang="en-GB" sz="1800" dirty="0"/>
              <a:t>     </a:t>
            </a:r>
          </a:p>
        </p:txBody>
      </p:sp>
    </p:spTree>
    <p:extLst>
      <p:ext uri="{BB962C8B-B14F-4D97-AF65-F5344CB8AC3E}">
        <p14:creationId xmlns:p14="http://schemas.microsoft.com/office/powerpoint/2010/main" val="2066087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BE823D0-5D90-6E49-99B1-8F750C63FCCB}"/>
              </a:ext>
            </a:extLst>
          </p:cNvPr>
          <p:cNvPicPr>
            <a:picLocks noChangeAspect="1"/>
          </p:cNvPicPr>
          <p:nvPr/>
        </p:nvPicPr>
        <p:blipFill>
          <a:blip r:embed="rId3"/>
          <a:stretch>
            <a:fillRect/>
          </a:stretch>
        </p:blipFill>
        <p:spPr>
          <a:xfrm>
            <a:off x="5522976" y="82377"/>
            <a:ext cx="3621024" cy="1810512"/>
          </a:xfrm>
          <a:prstGeom prst="rect">
            <a:avLst/>
          </a:prstGeom>
        </p:spPr>
      </p:pic>
      <p:sp>
        <p:nvSpPr>
          <p:cNvPr id="2" name="Title 1">
            <a:extLst>
              <a:ext uri="{FF2B5EF4-FFF2-40B4-BE49-F238E27FC236}">
                <a16:creationId xmlns:a16="http://schemas.microsoft.com/office/drawing/2014/main" id="{8BE3D986-8037-C349-92E8-064CBAF1D917}"/>
              </a:ext>
            </a:extLst>
          </p:cNvPr>
          <p:cNvSpPr>
            <a:spLocks noGrp="1"/>
          </p:cNvSpPr>
          <p:nvPr>
            <p:ph type="title"/>
          </p:nvPr>
        </p:nvSpPr>
        <p:spPr>
          <a:xfrm>
            <a:off x="628650" y="324852"/>
            <a:ext cx="7886700" cy="1325563"/>
          </a:xfrm>
        </p:spPr>
        <p:txBody>
          <a:bodyPr/>
          <a:lstStyle/>
          <a:p>
            <a:r>
              <a:rPr lang="en-US" b="1" dirty="0">
                <a:solidFill>
                  <a:srgbClr val="0070C0"/>
                </a:solidFill>
              </a:rPr>
              <a:t>Sampling Procedures</a:t>
            </a:r>
          </a:p>
        </p:txBody>
      </p:sp>
      <p:sp>
        <p:nvSpPr>
          <p:cNvPr id="4" name="TextBox 3">
            <a:extLst>
              <a:ext uri="{FF2B5EF4-FFF2-40B4-BE49-F238E27FC236}">
                <a16:creationId xmlns:a16="http://schemas.microsoft.com/office/drawing/2014/main" id="{3F331BC8-0DB9-1043-9358-0E18903F305E}"/>
              </a:ext>
            </a:extLst>
          </p:cNvPr>
          <p:cNvSpPr txBox="1"/>
          <p:nvPr/>
        </p:nvSpPr>
        <p:spPr>
          <a:xfrm>
            <a:off x="780288" y="3727279"/>
            <a:ext cx="721766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It is important to work out your sample approach and sample size before: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Filling out your ethics form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Collecting any data</a:t>
            </a:r>
          </a:p>
        </p:txBody>
      </p:sp>
      <p:sp>
        <p:nvSpPr>
          <p:cNvPr id="5" name="TextBox 4">
            <a:extLst>
              <a:ext uri="{FF2B5EF4-FFF2-40B4-BE49-F238E27FC236}">
                <a16:creationId xmlns:a16="http://schemas.microsoft.com/office/drawing/2014/main" id="{DAA66661-719F-3C44-B935-BB0B64866D84}"/>
              </a:ext>
            </a:extLst>
          </p:cNvPr>
          <p:cNvSpPr txBox="1"/>
          <p:nvPr/>
        </p:nvSpPr>
        <p:spPr>
          <a:xfrm>
            <a:off x="780288" y="4959251"/>
            <a:ext cx="7351776"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Be realistic about your sample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How long will it take you to collect the data?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Who do you have access to?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Will it need resources (recording equipment, travel, booking rooms)</a:t>
            </a:r>
          </a:p>
        </p:txBody>
      </p:sp>
      <p:sp>
        <p:nvSpPr>
          <p:cNvPr id="7" name="TextBox 6"/>
          <p:cNvSpPr txBox="1"/>
          <p:nvPr/>
        </p:nvSpPr>
        <p:spPr>
          <a:xfrm>
            <a:off x="780288" y="1664312"/>
            <a:ext cx="7886700"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Sampling procedure: selecting a part of a population to use in your study and to test hypotheses about the entire population.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If your research question requires a qualitative approach, then the sampling procedure is used to select a smaller number of participants, interviews, or work samples to use in the assessment process</a:t>
            </a:r>
          </a:p>
        </p:txBody>
      </p:sp>
    </p:spTree>
    <p:extLst>
      <p:ext uri="{BB962C8B-B14F-4D97-AF65-F5344CB8AC3E}">
        <p14:creationId xmlns:p14="http://schemas.microsoft.com/office/powerpoint/2010/main" val="3881131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84312A-99EE-CB42-8E95-347CD3FEB7FC}"/>
              </a:ext>
            </a:extLst>
          </p:cNvPr>
          <p:cNvSpPr txBox="1"/>
          <p:nvPr/>
        </p:nvSpPr>
        <p:spPr>
          <a:xfrm>
            <a:off x="731520" y="2064580"/>
            <a:ext cx="3313538" cy="218521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dirty="0">
                <a:ln>
                  <a:noFill/>
                </a:ln>
                <a:solidFill>
                  <a:prstClr val="black"/>
                </a:solidFill>
                <a:effectLst/>
                <a:uLnTx/>
                <a:uFillTx/>
                <a:latin typeface="Calibri" panose="020F0502020204030204"/>
                <a:ea typeface="+mn-ea"/>
                <a:cs typeface="+mn-cs"/>
              </a:rPr>
              <a:t>Probability Sampling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(Random)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Simple random sampling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Stratified random sampling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Cluster sampling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801F78D-041D-5A47-B1F8-868584950F1E}"/>
              </a:ext>
            </a:extLst>
          </p:cNvPr>
          <p:cNvSpPr txBox="1"/>
          <p:nvPr/>
        </p:nvSpPr>
        <p:spPr>
          <a:xfrm>
            <a:off x="731520" y="4190049"/>
            <a:ext cx="4259580" cy="218521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dirty="0">
                <a:ln>
                  <a:noFill/>
                </a:ln>
                <a:solidFill>
                  <a:prstClr val="black"/>
                </a:solidFill>
                <a:effectLst/>
                <a:uLnTx/>
                <a:uFillTx/>
                <a:latin typeface="Calibri" panose="020F0502020204030204"/>
                <a:ea typeface="+mn-ea"/>
                <a:cs typeface="+mn-cs"/>
              </a:rPr>
              <a:t>Non-probability Sampling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(Non-Random)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Quota sampling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Convenience sampling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Purposive sampling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Snowball sampling</a:t>
            </a:r>
          </a:p>
        </p:txBody>
      </p:sp>
      <p:sp>
        <p:nvSpPr>
          <p:cNvPr id="6" name="Rounded Rectangle 5">
            <a:extLst>
              <a:ext uri="{FF2B5EF4-FFF2-40B4-BE49-F238E27FC236}">
                <a16:creationId xmlns:a16="http://schemas.microsoft.com/office/drawing/2014/main" id="{55A18636-9936-C749-A2CB-2A77FBAB5A71}"/>
              </a:ext>
            </a:extLst>
          </p:cNvPr>
          <p:cNvSpPr/>
          <p:nvPr/>
        </p:nvSpPr>
        <p:spPr>
          <a:xfrm>
            <a:off x="4345503" y="2142357"/>
            <a:ext cx="4187190" cy="14914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Mainly used in </a:t>
            </a:r>
            <a:r>
              <a:rPr kumimoji="0" lang="en-US" sz="1800" b="1" i="0" u="none" strike="noStrike" kern="1200" cap="none" spc="0" normalizeH="0" baseline="0" noProof="0">
                <a:ln>
                  <a:noFill/>
                </a:ln>
                <a:solidFill>
                  <a:prstClr val="white"/>
                </a:solidFill>
                <a:effectLst/>
                <a:uLnTx/>
                <a:uFillTx/>
                <a:latin typeface="Calibri" panose="020F0502020204030204"/>
                <a:ea typeface="+mn-ea"/>
                <a:cs typeface="+mn-cs"/>
              </a:rPr>
              <a:t>quantitative research </a:t>
            </a: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e.g. surveys and experiments.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An equal and independent chance of selection</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ounded Rectangle 7">
            <a:extLst>
              <a:ext uri="{FF2B5EF4-FFF2-40B4-BE49-F238E27FC236}">
                <a16:creationId xmlns:a16="http://schemas.microsoft.com/office/drawing/2014/main" id="{01225323-7D8A-5145-AED5-2D5D5D2ABB5F}"/>
              </a:ext>
            </a:extLst>
          </p:cNvPr>
          <p:cNvSpPr/>
          <p:nvPr/>
        </p:nvSpPr>
        <p:spPr>
          <a:xfrm>
            <a:off x="4328160" y="4715307"/>
            <a:ext cx="4187190" cy="14914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alibri" panose="020F0502020204030204"/>
                <a:ea typeface="+mn-ea"/>
                <a:cs typeface="+mn-cs"/>
              </a:rPr>
              <a:t>Used when the number of elements are missing, so you cannot select at random</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A88E2D61-11C3-DF46-85A5-1C496CC4C7C7}"/>
              </a:ext>
            </a:extLst>
          </p:cNvPr>
          <p:cNvPicPr>
            <a:picLocks noChangeAspect="1"/>
          </p:cNvPicPr>
          <p:nvPr/>
        </p:nvPicPr>
        <p:blipFill>
          <a:blip r:embed="rId3"/>
          <a:stretch>
            <a:fillRect/>
          </a:stretch>
        </p:blipFill>
        <p:spPr>
          <a:xfrm>
            <a:off x="7036872" y="974579"/>
            <a:ext cx="1478478" cy="1478478"/>
          </a:xfrm>
          <a:prstGeom prst="rect">
            <a:avLst/>
          </a:prstGeom>
        </p:spPr>
      </p:pic>
      <p:pic>
        <p:nvPicPr>
          <p:cNvPr id="10" name="Picture 9">
            <a:extLst>
              <a:ext uri="{FF2B5EF4-FFF2-40B4-BE49-F238E27FC236}">
                <a16:creationId xmlns:a16="http://schemas.microsoft.com/office/drawing/2014/main" id="{E472F829-2402-1E4A-A13F-BC63A0726A58}"/>
              </a:ext>
            </a:extLst>
          </p:cNvPr>
          <p:cNvPicPr>
            <a:picLocks noChangeAspect="1"/>
          </p:cNvPicPr>
          <p:nvPr/>
        </p:nvPicPr>
        <p:blipFill>
          <a:blip r:embed="rId4"/>
          <a:stretch>
            <a:fillRect/>
          </a:stretch>
        </p:blipFill>
        <p:spPr>
          <a:xfrm>
            <a:off x="6439098" y="3363117"/>
            <a:ext cx="2179122" cy="2179122"/>
          </a:xfrm>
          <a:prstGeom prst="rect">
            <a:avLst/>
          </a:prstGeom>
        </p:spPr>
      </p:pic>
      <p:sp>
        <p:nvSpPr>
          <p:cNvPr id="2" name="Title 1">
            <a:extLst>
              <a:ext uri="{FF2B5EF4-FFF2-40B4-BE49-F238E27FC236}">
                <a16:creationId xmlns:a16="http://schemas.microsoft.com/office/drawing/2014/main" id="{A14B30D5-221E-3440-A689-0880CBD67995}"/>
              </a:ext>
            </a:extLst>
          </p:cNvPr>
          <p:cNvSpPr>
            <a:spLocks noGrp="1"/>
          </p:cNvSpPr>
          <p:nvPr>
            <p:ph type="title"/>
          </p:nvPr>
        </p:nvSpPr>
        <p:spPr>
          <a:xfrm>
            <a:off x="628650" y="60651"/>
            <a:ext cx="7886700" cy="1325563"/>
          </a:xfrm>
        </p:spPr>
        <p:txBody>
          <a:bodyPr/>
          <a:lstStyle/>
          <a:p>
            <a:r>
              <a:rPr lang="en-US" dirty="0"/>
              <a:t>Sampling for Different Approaches</a:t>
            </a:r>
          </a:p>
        </p:txBody>
      </p:sp>
    </p:spTree>
    <p:extLst>
      <p:ext uri="{BB962C8B-B14F-4D97-AF65-F5344CB8AC3E}">
        <p14:creationId xmlns:p14="http://schemas.microsoft.com/office/powerpoint/2010/main" val="2830398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765F-2ACB-AD45-A1A6-645340AC6C0C}"/>
              </a:ext>
            </a:extLst>
          </p:cNvPr>
          <p:cNvSpPr>
            <a:spLocks noGrp="1"/>
          </p:cNvSpPr>
          <p:nvPr>
            <p:ph type="title"/>
          </p:nvPr>
        </p:nvSpPr>
        <p:spPr>
          <a:xfrm>
            <a:off x="628650" y="154195"/>
            <a:ext cx="8259318" cy="1325563"/>
          </a:xfrm>
        </p:spPr>
        <p:txBody>
          <a:bodyPr>
            <a:normAutofit/>
          </a:bodyPr>
          <a:lstStyle/>
          <a:p>
            <a:r>
              <a:rPr lang="en-US" sz="3600" dirty="0"/>
              <a:t>Example of </a:t>
            </a:r>
            <a:r>
              <a:rPr lang="en-US" sz="3600"/>
              <a:t>a Quantitative </a:t>
            </a:r>
            <a:br>
              <a:rPr lang="en-US" sz="3600"/>
            </a:br>
            <a:r>
              <a:rPr lang="en-US" sz="3600"/>
              <a:t>Sample</a:t>
            </a:r>
            <a:endParaRPr lang="en-US" sz="3600" dirty="0"/>
          </a:p>
        </p:txBody>
      </p:sp>
      <p:sp>
        <p:nvSpPr>
          <p:cNvPr id="3" name="TextBox 2">
            <a:extLst>
              <a:ext uri="{FF2B5EF4-FFF2-40B4-BE49-F238E27FC236}">
                <a16:creationId xmlns:a16="http://schemas.microsoft.com/office/drawing/2014/main" id="{16439661-41D7-F344-B4C6-F9E5177F2C1F}"/>
              </a:ext>
            </a:extLst>
          </p:cNvPr>
          <p:cNvSpPr txBox="1"/>
          <p:nvPr/>
        </p:nvSpPr>
        <p:spPr>
          <a:xfrm>
            <a:off x="628650" y="1479758"/>
            <a:ext cx="8100822"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Probability Sampling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wants to find out how many Universities in the UK have 100% student attendance rates for their research methods modules and does socio-economic status make a difference?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wants to make sure that every university in the UK has an equal  chance of being selected for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638AEBB5-38C0-814F-8CE6-08550BAB9258}"/>
              </a:ext>
            </a:extLst>
          </p:cNvPr>
          <p:cNvPicPr>
            <a:picLocks noChangeAspect="1"/>
          </p:cNvPicPr>
          <p:nvPr/>
        </p:nvPicPr>
        <p:blipFill>
          <a:blip r:embed="rId3"/>
          <a:stretch>
            <a:fillRect/>
          </a:stretch>
        </p:blipFill>
        <p:spPr>
          <a:xfrm>
            <a:off x="5672380" y="-30822"/>
            <a:ext cx="3471620" cy="2075559"/>
          </a:xfrm>
          <a:prstGeom prst="rect">
            <a:avLst/>
          </a:prstGeom>
        </p:spPr>
      </p:pic>
      <p:sp>
        <p:nvSpPr>
          <p:cNvPr id="5" name="Rectangle 4">
            <a:extLst>
              <a:ext uri="{FF2B5EF4-FFF2-40B4-BE49-F238E27FC236}">
                <a16:creationId xmlns:a16="http://schemas.microsoft.com/office/drawing/2014/main" id="{B2B3944A-31E1-8749-9E62-51DC94290691}"/>
              </a:ext>
            </a:extLst>
          </p:cNvPr>
          <p:cNvSpPr/>
          <p:nvPr/>
        </p:nvSpPr>
        <p:spPr>
          <a:xfrm>
            <a:off x="8058912" y="1690689"/>
            <a:ext cx="930147" cy="3331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EACFF82-069E-1B44-9333-9F7B5200C8C3}"/>
              </a:ext>
            </a:extLst>
          </p:cNvPr>
          <p:cNvSpPr txBox="1"/>
          <p:nvPr/>
        </p:nvSpPr>
        <p:spPr>
          <a:xfrm>
            <a:off x="628650" y="3854150"/>
            <a:ext cx="7994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hopes this will allow her to make </a:t>
            </a: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generalisations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from the data e.g.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Students really enjoy research methods in the UK as the majority are well attended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socio-economic stats does not influence attendance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8" name="TextBox 7">
            <a:extLst>
              <a:ext uri="{FF2B5EF4-FFF2-40B4-BE49-F238E27FC236}">
                <a16:creationId xmlns:a16="http://schemas.microsoft.com/office/drawing/2014/main" id="{7D52AD10-4861-A141-8BD3-89230F6625CA}"/>
              </a:ext>
            </a:extLst>
          </p:cNvPr>
          <p:cNvSpPr txBox="1"/>
          <p:nvPr/>
        </p:nvSpPr>
        <p:spPr>
          <a:xfrm>
            <a:off x="628650" y="4872678"/>
            <a:ext cx="810082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 do this, the researcher decides to use a </a:t>
            </a: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simple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random sample</a:t>
            </a:r>
          </a:p>
        </p:txBody>
      </p:sp>
      <p:sp>
        <p:nvSpPr>
          <p:cNvPr id="9" name="TextBox 8">
            <a:extLst>
              <a:ext uri="{FF2B5EF4-FFF2-40B4-BE49-F238E27FC236}">
                <a16:creationId xmlns:a16="http://schemas.microsoft.com/office/drawing/2014/main" id="{64B9D0A5-86A0-C24B-83B4-7CBB3410B1A4}"/>
              </a:ext>
            </a:extLst>
          </p:cNvPr>
          <p:cNvSpPr txBox="1"/>
          <p:nvPr/>
        </p:nvSpPr>
        <p:spPr>
          <a:xfrm>
            <a:off x="628650" y="5347504"/>
            <a:ext cx="7895335"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gives each university a number  and the random sample is generated by a computer programme.  The universities selected are then sent the questionnaire to complete and return.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5379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ssolv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765F-2ACB-AD45-A1A6-645340AC6C0C}"/>
              </a:ext>
            </a:extLst>
          </p:cNvPr>
          <p:cNvSpPr>
            <a:spLocks noGrp="1"/>
          </p:cNvSpPr>
          <p:nvPr>
            <p:ph type="title"/>
          </p:nvPr>
        </p:nvSpPr>
        <p:spPr>
          <a:xfrm>
            <a:off x="521589" y="818775"/>
            <a:ext cx="8100822" cy="1325563"/>
          </a:xfrm>
        </p:spPr>
        <p:txBody>
          <a:bodyPr>
            <a:normAutofit/>
          </a:bodyPr>
          <a:lstStyle/>
          <a:p>
            <a:r>
              <a:rPr lang="en-US" sz="3600" dirty="0"/>
              <a:t>Example of a Qualitative</a:t>
            </a:r>
            <a:br>
              <a:rPr lang="en-US" sz="3600" dirty="0"/>
            </a:br>
            <a:r>
              <a:rPr lang="en-US" sz="3600" dirty="0"/>
              <a:t>Sample</a:t>
            </a:r>
          </a:p>
        </p:txBody>
      </p:sp>
      <p:sp>
        <p:nvSpPr>
          <p:cNvPr id="3" name="TextBox 2">
            <a:extLst>
              <a:ext uri="{FF2B5EF4-FFF2-40B4-BE49-F238E27FC236}">
                <a16:creationId xmlns:a16="http://schemas.microsoft.com/office/drawing/2014/main" id="{16439661-41D7-F344-B4C6-F9E5177F2C1F}"/>
              </a:ext>
            </a:extLst>
          </p:cNvPr>
          <p:cNvSpPr txBox="1"/>
          <p:nvPr/>
        </p:nvSpPr>
        <p:spPr>
          <a:xfrm>
            <a:off x="628650" y="2742566"/>
            <a:ext cx="8100822"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Non-probability Sampling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is a student themselves and decides to interview everyone in their class about attendance (as she has limited time and resources for data capture).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This is known as a </a:t>
            </a: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convenience sample.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However, given that the researcher is a student, bias needs to be accounted for.</a:t>
            </a:r>
          </a:p>
        </p:txBody>
      </p:sp>
      <p:pic>
        <p:nvPicPr>
          <p:cNvPr id="5" name="Picture 4">
            <a:extLst>
              <a:ext uri="{FF2B5EF4-FFF2-40B4-BE49-F238E27FC236}">
                <a16:creationId xmlns:a16="http://schemas.microsoft.com/office/drawing/2014/main" id="{F2F4A9B1-571C-D141-8C1A-0029674BFA32}"/>
              </a:ext>
            </a:extLst>
          </p:cNvPr>
          <p:cNvPicPr>
            <a:picLocks noChangeAspect="1"/>
          </p:cNvPicPr>
          <p:nvPr/>
        </p:nvPicPr>
        <p:blipFill>
          <a:blip r:embed="rId2"/>
          <a:stretch>
            <a:fillRect/>
          </a:stretch>
        </p:blipFill>
        <p:spPr>
          <a:xfrm>
            <a:off x="5167448" y="0"/>
            <a:ext cx="3976552" cy="2377440"/>
          </a:xfrm>
          <a:prstGeom prst="rect">
            <a:avLst/>
          </a:prstGeom>
        </p:spPr>
      </p:pic>
      <p:sp>
        <p:nvSpPr>
          <p:cNvPr id="6" name="Rectangle 5">
            <a:extLst>
              <a:ext uri="{FF2B5EF4-FFF2-40B4-BE49-F238E27FC236}">
                <a16:creationId xmlns:a16="http://schemas.microsoft.com/office/drawing/2014/main" id="{F4460A92-85FF-9B49-93F4-021845806A72}"/>
              </a:ext>
            </a:extLst>
          </p:cNvPr>
          <p:cNvSpPr/>
          <p:nvPr/>
        </p:nvSpPr>
        <p:spPr>
          <a:xfrm>
            <a:off x="7924800" y="2055815"/>
            <a:ext cx="1064259" cy="3216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4465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765F-2ACB-AD45-A1A6-645340AC6C0C}"/>
              </a:ext>
            </a:extLst>
          </p:cNvPr>
          <p:cNvSpPr>
            <a:spLocks noGrp="1"/>
          </p:cNvSpPr>
          <p:nvPr>
            <p:ph type="title"/>
          </p:nvPr>
        </p:nvSpPr>
        <p:spPr>
          <a:xfrm>
            <a:off x="628650" y="365126"/>
            <a:ext cx="8100822" cy="1325563"/>
          </a:xfrm>
        </p:spPr>
        <p:txBody>
          <a:bodyPr/>
          <a:lstStyle/>
          <a:p>
            <a:r>
              <a:rPr lang="en-US" sz="3600" dirty="0"/>
              <a:t>Another Example of </a:t>
            </a:r>
            <a:br>
              <a:rPr lang="en-US" sz="3600" dirty="0"/>
            </a:br>
            <a:r>
              <a:rPr lang="en-US" sz="3600" dirty="0"/>
              <a:t>a Qualitative Sample</a:t>
            </a:r>
            <a:endParaRPr lang="en-US" dirty="0"/>
          </a:p>
        </p:txBody>
      </p:sp>
      <p:sp>
        <p:nvSpPr>
          <p:cNvPr id="3" name="TextBox 2">
            <a:extLst>
              <a:ext uri="{FF2B5EF4-FFF2-40B4-BE49-F238E27FC236}">
                <a16:creationId xmlns:a16="http://schemas.microsoft.com/office/drawing/2014/main" id="{16439661-41D7-F344-B4C6-F9E5177F2C1F}"/>
              </a:ext>
            </a:extLst>
          </p:cNvPr>
          <p:cNvSpPr txBox="1"/>
          <p:nvPr/>
        </p:nvSpPr>
        <p:spPr>
          <a:xfrm>
            <a:off x="628650" y="1811279"/>
            <a:ext cx="8100822"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Non-probability Sampling - 2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wants to find out ’why some students on the research methods module have poor engagement with Canvas and what would improve their learning journey?”.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However, some student may have logged into Zoom and gone back to bed so records may not be accurate.  He does not want to approach the University for this data and some students might even see him as an authority figure.</a:t>
            </a:r>
          </a:p>
        </p:txBody>
      </p:sp>
      <p:pic>
        <p:nvPicPr>
          <p:cNvPr id="5" name="Picture 4">
            <a:extLst>
              <a:ext uri="{FF2B5EF4-FFF2-40B4-BE49-F238E27FC236}">
                <a16:creationId xmlns:a16="http://schemas.microsoft.com/office/drawing/2014/main" id="{D8E34D9A-5010-8349-B12A-5FD01D02BBE4}"/>
              </a:ext>
            </a:extLst>
          </p:cNvPr>
          <p:cNvPicPr>
            <a:picLocks noChangeAspect="1"/>
          </p:cNvPicPr>
          <p:nvPr/>
        </p:nvPicPr>
        <p:blipFill>
          <a:blip r:embed="rId2"/>
          <a:stretch>
            <a:fillRect/>
          </a:stretch>
        </p:blipFill>
        <p:spPr>
          <a:xfrm>
            <a:off x="5207431" y="1"/>
            <a:ext cx="3936568" cy="2274956"/>
          </a:xfrm>
          <a:prstGeom prst="rect">
            <a:avLst/>
          </a:prstGeom>
        </p:spPr>
      </p:pic>
      <p:sp>
        <p:nvSpPr>
          <p:cNvPr id="6" name="Rectangle 5">
            <a:extLst>
              <a:ext uri="{FF2B5EF4-FFF2-40B4-BE49-F238E27FC236}">
                <a16:creationId xmlns:a16="http://schemas.microsoft.com/office/drawing/2014/main" id="{E7A7E59B-FE0C-C44C-8BF7-91B57EB71113}"/>
              </a:ext>
            </a:extLst>
          </p:cNvPr>
          <p:cNvSpPr/>
          <p:nvPr/>
        </p:nvSpPr>
        <p:spPr>
          <a:xfrm>
            <a:off x="8058912" y="2151044"/>
            <a:ext cx="930147" cy="2507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9D776712-B3DE-1346-BE5E-783C184969B6}"/>
              </a:ext>
            </a:extLst>
          </p:cNvPr>
          <p:cNvSpPr txBox="1"/>
          <p:nvPr/>
        </p:nvSpPr>
        <p:spPr>
          <a:xfrm>
            <a:off x="628650" y="4396602"/>
            <a:ext cx="789031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decides to use a </a:t>
            </a:r>
            <a:r>
              <a:rPr kumimoji="0" lang="en-US" sz="1800" b="1" i="0" u="none" strike="noStrike" kern="1200" cap="none" spc="0" normalizeH="0" baseline="0" noProof="0" dirty="0">
                <a:ln>
                  <a:noFill/>
                </a:ln>
                <a:solidFill>
                  <a:srgbClr val="0070C0"/>
                </a:solidFill>
                <a:effectLst/>
                <a:uLnTx/>
                <a:uFillTx/>
                <a:latin typeface="Calibri" panose="020F0502020204030204"/>
                <a:ea typeface="+mn-ea"/>
                <a:cs typeface="+mn-cs"/>
              </a:rPr>
              <a:t>snowball sample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He speaks to a student that rarely attends engages with the modules. After interviewing the student, the student agrees to put him in touch with other students who have poor attendance.  </a:t>
            </a:r>
          </a:p>
        </p:txBody>
      </p:sp>
      <p:sp>
        <p:nvSpPr>
          <p:cNvPr id="8" name="TextBox 7">
            <a:extLst>
              <a:ext uri="{FF2B5EF4-FFF2-40B4-BE49-F238E27FC236}">
                <a16:creationId xmlns:a16="http://schemas.microsoft.com/office/drawing/2014/main" id="{68494D0B-29D3-114B-91B8-F5FB1E6E1212}"/>
              </a:ext>
            </a:extLst>
          </p:cNvPr>
          <p:cNvSpPr txBox="1"/>
          <p:nvPr/>
        </p:nvSpPr>
        <p:spPr>
          <a:xfrm>
            <a:off x="628650" y="5435617"/>
            <a:ext cx="8100822"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researcher needs to be aware that friends tend to recommend friends and so the scope of the sample may be very limited.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4779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298EDB-2B60-7DC5-4AA7-3952F9903CD9}"/>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B9F2C17-9AE9-3B6C-967F-BF51C5AC5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6703C6-8E88-9999-19BC-C7BBAD9E4A15}"/>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dirty="0">
                <a:solidFill>
                  <a:schemeClr val="bg1"/>
                </a:solidFill>
                <a:latin typeface="+mj-lt"/>
                <a:ea typeface="+mj-ea"/>
                <a:cs typeface="+mj-cs"/>
              </a:rPr>
              <a:t>(3) Ethics Principles &amp; Academic Integrity</a:t>
            </a:r>
          </a:p>
        </p:txBody>
      </p:sp>
      <p:pic>
        <p:nvPicPr>
          <p:cNvPr id="7" name="Content Placeholder 6">
            <a:extLst>
              <a:ext uri="{FF2B5EF4-FFF2-40B4-BE49-F238E27FC236}">
                <a16:creationId xmlns:a16="http://schemas.microsoft.com/office/drawing/2014/main" id="{171A5809-6D04-0FE3-FBEB-C28907C8FD82}"/>
              </a:ext>
            </a:extLst>
          </p:cNvPr>
          <p:cNvPicPr>
            <a:picLocks noGrp="1" noChangeAspect="1"/>
          </p:cNvPicPr>
          <p:nvPr>
            <p:ph idx="1"/>
          </p:nvPr>
        </p:nvPicPr>
        <p:blipFill>
          <a:blip r:embed="rId2"/>
          <a:stretch>
            <a:fillRect/>
          </a:stretch>
        </p:blipFill>
        <p:spPr>
          <a:xfrm>
            <a:off x="511625" y="1939925"/>
            <a:ext cx="7663550" cy="4351338"/>
          </a:xfrm>
          <a:prstGeom prst="rect">
            <a:avLst/>
          </a:prstGeom>
        </p:spPr>
      </p:pic>
    </p:spTree>
    <p:extLst>
      <p:ext uri="{BB962C8B-B14F-4D97-AF65-F5344CB8AC3E}">
        <p14:creationId xmlns:p14="http://schemas.microsoft.com/office/powerpoint/2010/main" val="250301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980906-D734-E044-A178-05FD6BA5DD86}"/>
              </a:ext>
            </a:extLst>
          </p:cNvPr>
          <p:cNvPicPr>
            <a:picLocks noChangeAspect="1"/>
          </p:cNvPicPr>
          <p:nvPr/>
        </p:nvPicPr>
        <p:blipFill>
          <a:blip r:embed="rId3"/>
          <a:stretch>
            <a:fillRect/>
          </a:stretch>
        </p:blipFill>
        <p:spPr>
          <a:xfrm>
            <a:off x="6705600" y="0"/>
            <a:ext cx="2438400" cy="1816011"/>
          </a:xfrm>
          <a:prstGeom prst="rect">
            <a:avLst/>
          </a:prstGeom>
        </p:spPr>
      </p:pic>
      <p:sp>
        <p:nvSpPr>
          <p:cNvPr id="2" name="Title 1">
            <a:extLst>
              <a:ext uri="{FF2B5EF4-FFF2-40B4-BE49-F238E27FC236}">
                <a16:creationId xmlns:a16="http://schemas.microsoft.com/office/drawing/2014/main" id="{84C913C9-8FC9-8D46-A92D-CF6F64408B49}"/>
              </a:ext>
            </a:extLst>
          </p:cNvPr>
          <p:cNvSpPr>
            <a:spLocks noGrp="1"/>
          </p:cNvSpPr>
          <p:nvPr>
            <p:ph type="title"/>
          </p:nvPr>
        </p:nvSpPr>
        <p:spPr/>
        <p:txBody>
          <a:bodyPr/>
          <a:lstStyle/>
          <a:p>
            <a:r>
              <a:rPr lang="en-US" dirty="0"/>
              <a:t>Ethical Principles</a:t>
            </a:r>
          </a:p>
        </p:txBody>
      </p:sp>
      <p:sp>
        <p:nvSpPr>
          <p:cNvPr id="3" name="TextBox 2">
            <a:extLst>
              <a:ext uri="{FF2B5EF4-FFF2-40B4-BE49-F238E27FC236}">
                <a16:creationId xmlns:a16="http://schemas.microsoft.com/office/drawing/2014/main" id="{71576238-82C8-AA4F-AB4A-679DCB8FFB92}"/>
              </a:ext>
            </a:extLst>
          </p:cNvPr>
          <p:cNvSpPr txBox="1"/>
          <p:nvPr/>
        </p:nvSpPr>
        <p:spPr>
          <a:xfrm>
            <a:off x="755904" y="1536192"/>
            <a:ext cx="752246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Respect and Fairness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Treating the people who take part in your study in a way that does not undermine their credibility or values.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Ethical behavior also includes correct use of citations and references.</a:t>
            </a:r>
          </a:p>
        </p:txBody>
      </p:sp>
      <p:sp>
        <p:nvSpPr>
          <p:cNvPr id="4" name="TextBox 3">
            <a:extLst>
              <a:ext uri="{FF2B5EF4-FFF2-40B4-BE49-F238E27FC236}">
                <a16:creationId xmlns:a16="http://schemas.microsoft.com/office/drawing/2014/main" id="{269533FC-EC3F-E746-9FE0-0CEEC61AFF5E}"/>
              </a:ext>
            </a:extLst>
          </p:cNvPr>
          <p:cNvSpPr txBox="1"/>
          <p:nvPr/>
        </p:nvSpPr>
        <p:spPr>
          <a:xfrm>
            <a:off x="755904" y="2967335"/>
            <a:ext cx="742492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Privacy and Confidentiality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You should ensure that the research data you collect is anonymized and kept securely to protect the identity of the person, group and/or organization. </a:t>
            </a:r>
          </a:p>
        </p:txBody>
      </p:sp>
      <p:sp>
        <p:nvSpPr>
          <p:cNvPr id="5" name="TextBox 4">
            <a:extLst>
              <a:ext uri="{FF2B5EF4-FFF2-40B4-BE49-F238E27FC236}">
                <a16:creationId xmlns:a16="http://schemas.microsoft.com/office/drawing/2014/main" id="{3AF22BEB-4B5B-1B4E-BD15-B3886124B223}"/>
              </a:ext>
            </a:extLst>
          </p:cNvPr>
          <p:cNvSpPr txBox="1"/>
          <p:nvPr/>
        </p:nvSpPr>
        <p:spPr>
          <a:xfrm>
            <a:off x="755904" y="4121480"/>
            <a:ext cx="7759446"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Integrity and Honesty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You must follow all legal and ethical requirements.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Your results must be trustworthy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and you should use an ‘informed consent’ with all respondents before you collect data from them.</a:t>
            </a:r>
          </a:p>
        </p:txBody>
      </p:sp>
      <p:sp>
        <p:nvSpPr>
          <p:cNvPr id="6" name="TextBox 5">
            <a:extLst>
              <a:ext uri="{FF2B5EF4-FFF2-40B4-BE49-F238E27FC236}">
                <a16:creationId xmlns:a16="http://schemas.microsoft.com/office/drawing/2014/main" id="{40E9F6D0-82BE-A14C-8FC8-B5EBE4C58AAF}"/>
              </a:ext>
            </a:extLst>
          </p:cNvPr>
          <p:cNvSpPr txBox="1"/>
          <p:nvPr/>
        </p:nvSpPr>
        <p:spPr>
          <a:xfrm>
            <a:off x="755904" y="5545696"/>
            <a:ext cx="775944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Voluntary Participation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You should not force people into taking part in your study or answering all questions. Respondents should know they can withdraw at anytime.</a:t>
            </a:r>
          </a:p>
        </p:txBody>
      </p:sp>
    </p:spTree>
    <p:extLst>
      <p:ext uri="{BB962C8B-B14F-4D97-AF65-F5344CB8AC3E}">
        <p14:creationId xmlns:p14="http://schemas.microsoft.com/office/powerpoint/2010/main" val="725184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74B874-AEC6-FE4A-92AE-A825366E95BA}"/>
              </a:ext>
            </a:extLst>
          </p:cNvPr>
          <p:cNvSpPr>
            <a:spLocks noGrp="1"/>
          </p:cNvSpPr>
          <p:nvPr>
            <p:ph type="title"/>
          </p:nvPr>
        </p:nvSpPr>
        <p:spPr>
          <a:xfrm>
            <a:off x="725214" y="1204108"/>
            <a:ext cx="2002054" cy="1781175"/>
          </a:xfrm>
        </p:spPr>
        <p:txBody>
          <a:bodyPr vert="horz" lIns="91440" tIns="45720" rIns="91440" bIns="45720" rtlCol="0" anchor="ctr">
            <a:normAutofit/>
          </a:bodyPr>
          <a:lstStyle/>
          <a:p>
            <a:r>
              <a:rPr lang="en-US" sz="2400" b="1" kern="1200">
                <a:solidFill>
                  <a:srgbClr val="FFFFFF"/>
                </a:solidFill>
                <a:latin typeface="+mj-lt"/>
                <a:ea typeface="+mj-ea"/>
                <a:cs typeface="+mj-cs"/>
              </a:rPr>
              <a:t>Ethical Considerations</a:t>
            </a:r>
          </a:p>
        </p:txBody>
      </p:sp>
      <p:sp>
        <p:nvSpPr>
          <p:cNvPr id="3" name="TextBox 2">
            <a:extLst>
              <a:ext uri="{FF2B5EF4-FFF2-40B4-BE49-F238E27FC236}">
                <a16:creationId xmlns:a16="http://schemas.microsoft.com/office/drawing/2014/main" id="{24A5078A-8CF8-9D48-B1F7-DAD3759380EB}"/>
              </a:ext>
            </a:extLst>
          </p:cNvPr>
          <p:cNvSpPr txBox="1"/>
          <p:nvPr/>
        </p:nvSpPr>
        <p:spPr>
          <a:xfrm>
            <a:off x="540496" y="3564064"/>
            <a:ext cx="2371489" cy="3207068"/>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3F9918E8-F3EF-754A-9283-62762A765EE1}"/>
              </a:ext>
            </a:extLst>
          </p:cNvPr>
          <p:cNvPicPr>
            <a:picLocks noChangeAspect="1"/>
          </p:cNvPicPr>
          <p:nvPr/>
        </p:nvPicPr>
        <p:blipFill>
          <a:blip r:embed="rId3"/>
          <a:stretch>
            <a:fillRect/>
          </a:stretch>
        </p:blipFill>
        <p:spPr>
          <a:xfrm>
            <a:off x="3926043" y="528639"/>
            <a:ext cx="4172453" cy="2200314"/>
          </a:xfrm>
          <a:prstGeom prst="rect">
            <a:avLst/>
          </a:prstGeom>
        </p:spPr>
      </p:pic>
      <p:pic>
        <p:nvPicPr>
          <p:cNvPr id="5" name="Graphic 4">
            <a:extLst>
              <a:ext uri="{FF2B5EF4-FFF2-40B4-BE49-F238E27FC236}">
                <a16:creationId xmlns:a16="http://schemas.microsoft.com/office/drawing/2014/main" id="{AF41FA0D-1EDB-E64F-9930-DC44D85C568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641296" y="6355205"/>
            <a:ext cx="1502704" cy="415927"/>
          </a:xfrm>
          <a:prstGeom prst="rect">
            <a:avLst/>
          </a:prstGeom>
        </p:spPr>
      </p:pic>
      <p:sp>
        <p:nvSpPr>
          <p:cNvPr id="9" name="TextBox 8">
            <a:extLst>
              <a:ext uri="{FF2B5EF4-FFF2-40B4-BE49-F238E27FC236}">
                <a16:creationId xmlns:a16="http://schemas.microsoft.com/office/drawing/2014/main" id="{10336ED5-8DAE-3240-A9A5-6129446F97EE}"/>
              </a:ext>
            </a:extLst>
          </p:cNvPr>
          <p:cNvSpPr txBox="1"/>
          <p:nvPr/>
        </p:nvSpPr>
        <p:spPr>
          <a:xfrm>
            <a:off x="3433587" y="2984294"/>
            <a:ext cx="4959061" cy="35394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Research ethics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deal with the </a:t>
            </a:r>
            <a:r>
              <a:rPr kumimoji="0" lang="en-US" sz="1600" b="0" i="0" u="sng" strike="noStrike" kern="1200" cap="none" spc="0" normalizeH="0" baseline="0" noProof="0" dirty="0">
                <a:ln>
                  <a:noFill/>
                </a:ln>
                <a:solidFill>
                  <a:prstClr val="black"/>
                </a:solidFill>
                <a:effectLst/>
                <a:uLnTx/>
                <a:uFillTx/>
                <a:latin typeface="Calibri" panose="020F0502020204030204"/>
                <a:ea typeface="+mn-ea"/>
                <a:cs typeface="+mn-cs"/>
              </a:rPr>
              <a:t>process of the research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itself and </a:t>
            </a:r>
            <a:r>
              <a:rPr kumimoji="0" lang="en-US" sz="1600" b="0" i="0" u="sng" strike="noStrike" kern="1200" cap="none" spc="0" normalizeH="0" baseline="0" noProof="0" dirty="0">
                <a:ln>
                  <a:noFill/>
                </a:ln>
                <a:solidFill>
                  <a:prstClr val="black"/>
                </a:solidFill>
                <a:effectLst/>
                <a:uLnTx/>
                <a:uFillTx/>
                <a:latin typeface="Calibri" panose="020F0502020204030204"/>
                <a:ea typeface="+mn-ea"/>
                <a:cs typeface="+mn-cs"/>
              </a:rPr>
              <a:t>how results are reported</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Research Ethics are guided by legal, cultural, professional and personal obligations</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As students in a UK university, you </a:t>
            </a:r>
            <a:r>
              <a:rPr kumimoji="0" lang="en-US" sz="1600" b="1" i="0" u="sng" strike="noStrike" kern="1200" cap="none" spc="0" normalizeH="0" baseline="0" noProof="0" dirty="0">
                <a:ln>
                  <a:noFill/>
                </a:ln>
                <a:solidFill>
                  <a:prstClr val="black"/>
                </a:solidFill>
                <a:effectLst/>
                <a:uLnTx/>
                <a:uFillTx/>
                <a:latin typeface="Calibri" panose="020F0502020204030204"/>
                <a:ea typeface="+mn-ea"/>
                <a:cs typeface="+mn-cs"/>
              </a:rPr>
              <a:t>MUST</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comply with the university’s ethical standards.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You need to not only write about research ethics but will need to submit an ‘ethical approval form’ to your supervisor </a:t>
            </a:r>
            <a:r>
              <a:rPr kumimoji="0" lang="en-US" sz="1600" b="0" i="0" u="sng" strike="noStrike" kern="1200" cap="none" spc="0" normalizeH="0" baseline="0" noProof="0" dirty="0">
                <a:ln>
                  <a:noFill/>
                </a:ln>
                <a:solidFill>
                  <a:prstClr val="black"/>
                </a:solidFill>
                <a:effectLst/>
                <a:uLnTx/>
                <a:uFillTx/>
                <a:latin typeface="Calibri" panose="020F0502020204030204"/>
                <a:ea typeface="+mn-ea"/>
                <a:cs typeface="+mn-cs"/>
              </a:rPr>
              <a:t>before you collect any data</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See PG2 Form.</a:t>
            </a:r>
          </a:p>
        </p:txBody>
      </p:sp>
      <p:sp>
        <p:nvSpPr>
          <p:cNvPr id="4" name="TextBox 3"/>
          <p:cNvSpPr txBox="1"/>
          <p:nvPr/>
        </p:nvSpPr>
        <p:spPr>
          <a:xfrm>
            <a:off x="616945" y="3738347"/>
            <a:ext cx="2110323"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There will </a:t>
            </a:r>
            <a:r>
              <a:rPr kumimoji="0" lang="en-US" sz="1800" b="1" i="0" u="sng" strike="noStrike" kern="1200" cap="none" spc="0" normalizeH="0" baseline="0" noProof="0" dirty="0">
                <a:ln>
                  <a:noFill/>
                </a:ln>
                <a:solidFill>
                  <a:prstClr val="black"/>
                </a:solidFill>
                <a:effectLst/>
                <a:uLnTx/>
                <a:uFillTx/>
                <a:latin typeface="Calibri" panose="020F0502020204030204"/>
                <a:ea typeface="+mn-ea"/>
                <a:cs typeface="+mn-cs"/>
              </a:rPr>
              <a:t>always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be some ethical components to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Please consider these carefully.</a:t>
            </a:r>
          </a:p>
        </p:txBody>
      </p:sp>
    </p:spTree>
    <p:extLst>
      <p:ext uri="{BB962C8B-B14F-4D97-AF65-F5344CB8AC3E}">
        <p14:creationId xmlns:p14="http://schemas.microsoft.com/office/powerpoint/2010/main" val="170294341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E369A-9972-9279-9C1C-BFAC3F1A6919}"/>
              </a:ext>
            </a:extLst>
          </p:cNvPr>
          <p:cNvSpPr>
            <a:spLocks noGrp="1"/>
          </p:cNvSpPr>
          <p:nvPr>
            <p:ph type="title"/>
          </p:nvPr>
        </p:nvSpPr>
        <p:spPr>
          <a:xfrm>
            <a:off x="350041" y="586855"/>
            <a:ext cx="2401025" cy="3387497"/>
          </a:xfrm>
        </p:spPr>
        <p:txBody>
          <a:bodyPr anchor="b">
            <a:normAutofit/>
          </a:bodyPr>
          <a:lstStyle/>
          <a:p>
            <a:pPr algn="ctr"/>
            <a:r>
              <a:rPr lang="en-GB" sz="3500" dirty="0">
                <a:solidFill>
                  <a:srgbClr val="FFFFFF"/>
                </a:solidFill>
              </a:rPr>
              <a:t>Research Principles</a:t>
            </a:r>
            <a:br>
              <a:rPr lang="en-GB" sz="3500" dirty="0">
                <a:solidFill>
                  <a:srgbClr val="FFFFFF"/>
                </a:solidFill>
              </a:rPr>
            </a:br>
            <a:br>
              <a:rPr lang="en-GB" sz="3500" dirty="0">
                <a:solidFill>
                  <a:srgbClr val="FFFFFF"/>
                </a:solidFill>
              </a:rPr>
            </a:br>
            <a:r>
              <a:rPr lang="en-GB" sz="3500" dirty="0">
                <a:solidFill>
                  <a:srgbClr val="FFFFFF"/>
                </a:solidFill>
              </a:rPr>
              <a:t>Summary </a:t>
            </a:r>
          </a:p>
        </p:txBody>
      </p:sp>
      <p:sp>
        <p:nvSpPr>
          <p:cNvPr id="3" name="Footer Placeholder 2">
            <a:extLst>
              <a:ext uri="{FF2B5EF4-FFF2-40B4-BE49-F238E27FC236}">
                <a16:creationId xmlns:a16="http://schemas.microsoft.com/office/drawing/2014/main" id="{D10DF342-04F7-E7D5-598E-0C84963174EE}"/>
              </a:ext>
            </a:extLst>
          </p:cNvPr>
          <p:cNvSpPr>
            <a:spLocks noGrp="1"/>
          </p:cNvSpPr>
          <p:nvPr>
            <p:ph type="ftr" sz="quarter" idx="11"/>
          </p:nvPr>
        </p:nvSpPr>
        <p:spPr>
          <a:xfrm rot="5400000">
            <a:off x="-1371600" y="1984248"/>
            <a:ext cx="3086100" cy="365125"/>
          </a:xfrm>
        </p:spPr>
        <p:txBody>
          <a:bodyPr>
            <a:normAutofit/>
          </a:bodyPr>
          <a:lstStyle/>
          <a:p>
            <a:pPr algn="l">
              <a:spcAft>
                <a:spcPts val="600"/>
              </a:spcAft>
            </a:pPr>
            <a:r>
              <a:rPr lang="en-US" sz="1000">
                <a:solidFill>
                  <a:srgbClr val="FFFFFF"/>
                </a:solidFill>
              </a:rPr>
              <a:t>©Sian Roderick</a:t>
            </a:r>
          </a:p>
        </p:txBody>
      </p:sp>
      <p:pic>
        <p:nvPicPr>
          <p:cNvPr id="7" name="Content Placeholder 6" descr="Close-up of question mark on a hardwood floor against a wall">
            <a:extLst>
              <a:ext uri="{FF2B5EF4-FFF2-40B4-BE49-F238E27FC236}">
                <a16:creationId xmlns:a16="http://schemas.microsoft.com/office/drawing/2014/main" id="{FA3208AD-CDA4-F75A-108F-041235C500DD}"/>
              </a:ext>
            </a:extLst>
          </p:cNvPr>
          <p:cNvPicPr>
            <a:picLocks noGrp="1" noChangeAspect="1"/>
          </p:cNvPicPr>
          <p:nvPr>
            <p:ph idx="1"/>
          </p:nvPr>
        </p:nvPicPr>
        <p:blipFill>
          <a:blip r:embed="rId2"/>
          <a:stretch>
            <a:fillRect/>
          </a:stretch>
        </p:blipFill>
        <p:spPr>
          <a:xfrm>
            <a:off x="3608388" y="646400"/>
            <a:ext cx="4916487" cy="5437478"/>
          </a:xfrm>
        </p:spPr>
      </p:pic>
    </p:spTree>
    <p:extLst>
      <p:ext uri="{BB962C8B-B14F-4D97-AF65-F5344CB8AC3E}">
        <p14:creationId xmlns:p14="http://schemas.microsoft.com/office/powerpoint/2010/main" val="317914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Framing your research</a:t>
            </a:r>
          </a:p>
        </p:txBody>
      </p:sp>
      <p:graphicFrame>
        <p:nvGraphicFramePr>
          <p:cNvPr id="5" name="Content Placeholder 4"/>
          <p:cNvGraphicFramePr>
            <a:graphicFrameLocks noGrp="1"/>
          </p:cNvGraphicFramePr>
          <p:nvPr>
            <p:ph idx="1"/>
          </p:nvPr>
        </p:nvGraphicFramePr>
        <p:xfrm>
          <a:off x="628649" y="2226469"/>
          <a:ext cx="8145493"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316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BEEA8-759C-6648-A2DB-519397938830}"/>
              </a:ext>
            </a:extLst>
          </p:cNvPr>
          <p:cNvSpPr>
            <a:spLocks noGrp="1"/>
          </p:cNvSpPr>
          <p:nvPr>
            <p:ph type="title"/>
          </p:nvPr>
        </p:nvSpPr>
        <p:spPr>
          <a:xfrm>
            <a:off x="684069" y="-103949"/>
            <a:ext cx="7886700" cy="1325563"/>
          </a:xfrm>
        </p:spPr>
        <p:txBody>
          <a:bodyPr/>
          <a:lstStyle/>
          <a:p>
            <a:r>
              <a:rPr lang="en-US" dirty="0"/>
              <a:t>Process Mapping – Formulation </a:t>
            </a:r>
          </a:p>
        </p:txBody>
      </p:sp>
      <p:sp>
        <p:nvSpPr>
          <p:cNvPr id="3" name="Rectangle 2">
            <a:extLst>
              <a:ext uri="{FF2B5EF4-FFF2-40B4-BE49-F238E27FC236}">
                <a16:creationId xmlns:a16="http://schemas.microsoft.com/office/drawing/2014/main" id="{29A5A05D-4B7C-1744-B16B-694221A2C0EC}"/>
              </a:ext>
            </a:extLst>
          </p:cNvPr>
          <p:cNvSpPr/>
          <p:nvPr/>
        </p:nvSpPr>
        <p:spPr>
          <a:xfrm>
            <a:off x="777834"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What’s my topic?</a:t>
            </a:r>
          </a:p>
        </p:txBody>
      </p:sp>
      <p:sp>
        <p:nvSpPr>
          <p:cNvPr id="4" name="Rectangle 3">
            <a:extLst>
              <a:ext uri="{FF2B5EF4-FFF2-40B4-BE49-F238E27FC236}">
                <a16:creationId xmlns:a16="http://schemas.microsoft.com/office/drawing/2014/main" id="{0B880BA9-02E1-FF42-8D26-C1F7C11F2574}"/>
              </a:ext>
            </a:extLst>
          </p:cNvPr>
          <p:cNvSpPr/>
          <p:nvPr/>
        </p:nvSpPr>
        <p:spPr>
          <a:xfrm>
            <a:off x="777834" y="1470995"/>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Calibri" panose="020F0502020204030204"/>
                <a:ea typeface="+mn-ea"/>
                <a:cs typeface="+mn-cs"/>
              </a:rPr>
              <a:t>Social Innovation</a:t>
            </a:r>
          </a:p>
        </p:txBody>
      </p:sp>
      <p:sp>
        <p:nvSpPr>
          <p:cNvPr id="5" name="Rectangle 4">
            <a:extLst>
              <a:ext uri="{FF2B5EF4-FFF2-40B4-BE49-F238E27FC236}">
                <a16:creationId xmlns:a16="http://schemas.microsoft.com/office/drawing/2014/main" id="{61B4D70A-1AD2-6C43-8608-6D2DD51C61FC}"/>
              </a:ext>
            </a:extLst>
          </p:cNvPr>
          <p:cNvSpPr/>
          <p:nvPr/>
        </p:nvSpPr>
        <p:spPr>
          <a:xfrm>
            <a:off x="2717471"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Sub-areas?</a:t>
            </a:r>
          </a:p>
        </p:txBody>
      </p:sp>
      <p:sp>
        <p:nvSpPr>
          <p:cNvPr id="6" name="Rectangle 5">
            <a:extLst>
              <a:ext uri="{FF2B5EF4-FFF2-40B4-BE49-F238E27FC236}">
                <a16:creationId xmlns:a16="http://schemas.microsoft.com/office/drawing/2014/main" id="{D4070E1B-BF89-8143-B9EA-0D5F131CE2C2}"/>
              </a:ext>
            </a:extLst>
          </p:cNvPr>
          <p:cNvSpPr/>
          <p:nvPr/>
        </p:nvSpPr>
        <p:spPr>
          <a:xfrm>
            <a:off x="2717471" y="1470995"/>
            <a:ext cx="1690254" cy="20900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1.Social innovation in the community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2.The effectiveness of social innovation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3.Community responsiveness to social innovation</a:t>
            </a:r>
          </a:p>
        </p:txBody>
      </p:sp>
      <p:sp>
        <p:nvSpPr>
          <p:cNvPr id="7" name="Rectangle 6">
            <a:extLst>
              <a:ext uri="{FF2B5EF4-FFF2-40B4-BE49-F238E27FC236}">
                <a16:creationId xmlns:a16="http://schemas.microsoft.com/office/drawing/2014/main" id="{9E6A532E-4A1B-BA4B-83EC-D3D7DBD8909A}"/>
              </a:ext>
            </a:extLst>
          </p:cNvPr>
          <p:cNvSpPr/>
          <p:nvPr/>
        </p:nvSpPr>
        <p:spPr>
          <a:xfrm>
            <a:off x="4657108"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What am I most interested in?</a:t>
            </a:r>
          </a:p>
        </p:txBody>
      </p:sp>
      <p:sp>
        <p:nvSpPr>
          <p:cNvPr id="8" name="Rectangle 7">
            <a:extLst>
              <a:ext uri="{FF2B5EF4-FFF2-40B4-BE49-F238E27FC236}">
                <a16:creationId xmlns:a16="http://schemas.microsoft.com/office/drawing/2014/main" id="{345E4C23-DB38-4546-B28D-094296A98BA1}"/>
              </a:ext>
            </a:extLst>
          </p:cNvPr>
          <p:cNvSpPr/>
          <p:nvPr/>
        </p:nvSpPr>
        <p:spPr>
          <a:xfrm>
            <a:off x="4657108" y="1470995"/>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How effective is social innovation within communities?</a:t>
            </a:r>
          </a:p>
        </p:txBody>
      </p:sp>
      <p:sp>
        <p:nvSpPr>
          <p:cNvPr id="9" name="Rectangle 8">
            <a:extLst>
              <a:ext uri="{FF2B5EF4-FFF2-40B4-BE49-F238E27FC236}">
                <a16:creationId xmlns:a16="http://schemas.microsoft.com/office/drawing/2014/main" id="{AC9CB7F1-6AA5-4C4A-9F6A-2A6CEE70DBEB}"/>
              </a:ext>
            </a:extLst>
          </p:cNvPr>
          <p:cNvSpPr/>
          <p:nvPr/>
        </p:nvSpPr>
        <p:spPr>
          <a:xfrm>
            <a:off x="6596745"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Possible research question/s?</a:t>
            </a:r>
          </a:p>
        </p:txBody>
      </p:sp>
      <p:sp>
        <p:nvSpPr>
          <p:cNvPr id="10" name="Rectangle 9">
            <a:extLst>
              <a:ext uri="{FF2B5EF4-FFF2-40B4-BE49-F238E27FC236}">
                <a16:creationId xmlns:a16="http://schemas.microsoft.com/office/drawing/2014/main" id="{9BE2F0D5-E604-B040-B0F7-66FE6A6E9B84}"/>
              </a:ext>
            </a:extLst>
          </p:cNvPr>
          <p:cNvSpPr/>
          <p:nvPr/>
        </p:nvSpPr>
        <p:spPr>
          <a:xfrm>
            <a:off x="6596745" y="1470995"/>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1.How do businesses serve their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2. How can effective social innovation be achieved?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rPr>
              <a:t>3. What indicators can be used to evaluate social innovation?</a:t>
            </a:r>
          </a:p>
        </p:txBody>
      </p:sp>
      <p:sp>
        <p:nvSpPr>
          <p:cNvPr id="11" name="Right Arrow 10">
            <a:extLst>
              <a:ext uri="{FF2B5EF4-FFF2-40B4-BE49-F238E27FC236}">
                <a16:creationId xmlns:a16="http://schemas.microsoft.com/office/drawing/2014/main" id="{9FBD773F-57E7-6C42-A4E0-5F0C3AAD2DE6}"/>
              </a:ext>
            </a:extLst>
          </p:cNvPr>
          <p:cNvSpPr/>
          <p:nvPr/>
        </p:nvSpPr>
        <p:spPr>
          <a:xfrm>
            <a:off x="2468088" y="2231016"/>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2" name="Right Arrow 11">
            <a:extLst>
              <a:ext uri="{FF2B5EF4-FFF2-40B4-BE49-F238E27FC236}">
                <a16:creationId xmlns:a16="http://schemas.microsoft.com/office/drawing/2014/main" id="{CC6BB5CC-BF80-0E4E-BF24-B210BDB5DFEE}"/>
              </a:ext>
            </a:extLst>
          </p:cNvPr>
          <p:cNvSpPr/>
          <p:nvPr/>
        </p:nvSpPr>
        <p:spPr>
          <a:xfrm>
            <a:off x="4407725" y="2231015"/>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3" name="Right Arrow 12">
            <a:extLst>
              <a:ext uri="{FF2B5EF4-FFF2-40B4-BE49-F238E27FC236}">
                <a16:creationId xmlns:a16="http://schemas.microsoft.com/office/drawing/2014/main" id="{506368D0-B3BE-DB49-AEB2-593350602F22}"/>
              </a:ext>
            </a:extLst>
          </p:cNvPr>
          <p:cNvSpPr/>
          <p:nvPr/>
        </p:nvSpPr>
        <p:spPr>
          <a:xfrm>
            <a:off x="6347362" y="2231015"/>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E1C2424-6EC1-FD46-B7C4-4C951B6C7E22}"/>
              </a:ext>
            </a:extLst>
          </p:cNvPr>
          <p:cNvSpPr/>
          <p:nvPr/>
        </p:nvSpPr>
        <p:spPr>
          <a:xfrm>
            <a:off x="4657107" y="3884776"/>
            <a:ext cx="3629891"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Formulate my research aim and objectives</a:t>
            </a:r>
          </a:p>
        </p:txBody>
      </p:sp>
      <p:sp>
        <p:nvSpPr>
          <p:cNvPr id="15" name="Rectangle 14">
            <a:extLst>
              <a:ext uri="{FF2B5EF4-FFF2-40B4-BE49-F238E27FC236}">
                <a16:creationId xmlns:a16="http://schemas.microsoft.com/office/drawing/2014/main" id="{32CFF21A-37E5-A046-8117-9DB2E6F72FA1}"/>
              </a:ext>
            </a:extLst>
          </p:cNvPr>
          <p:cNvSpPr/>
          <p:nvPr/>
        </p:nvSpPr>
        <p:spPr>
          <a:xfrm>
            <a:off x="4657107" y="4336038"/>
            <a:ext cx="3629891"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My main aim </a:t>
            </a: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1400" b="0" i="1" u="none" strike="noStrike" kern="1200" cap="none" spc="0" normalizeH="0" baseline="0" noProof="0" dirty="0">
                <a:ln>
                  <a:noFill/>
                </a:ln>
                <a:solidFill>
                  <a:prstClr val="white"/>
                </a:solidFill>
                <a:effectLst/>
                <a:uLnTx/>
                <a:uFillTx/>
                <a:latin typeface="Calibri" panose="020F0502020204030204"/>
                <a:ea typeface="+mn-ea"/>
                <a:cs typeface="+mn-cs"/>
              </a:rPr>
              <a:t>to evaluate the effectiveness of social innovation in deprived communities</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To explore how businesses involved in social innovation understand community needs</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To Identify the strategies used to deliver social innovation at a community level</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Develop a set of indicators to evaluate the strategies</a:t>
            </a:r>
          </a:p>
        </p:txBody>
      </p:sp>
      <p:sp>
        <p:nvSpPr>
          <p:cNvPr id="16" name="Right Arrow 15">
            <a:extLst>
              <a:ext uri="{FF2B5EF4-FFF2-40B4-BE49-F238E27FC236}">
                <a16:creationId xmlns:a16="http://schemas.microsoft.com/office/drawing/2014/main" id="{5EF73E03-D2C3-E347-BE7A-26D60CA3C808}"/>
              </a:ext>
            </a:extLst>
          </p:cNvPr>
          <p:cNvSpPr/>
          <p:nvPr/>
        </p:nvSpPr>
        <p:spPr>
          <a:xfrm rot="5400000">
            <a:off x="7400308" y="3627912"/>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481840B-B02C-7D45-9735-A2AA526B1CE4}"/>
              </a:ext>
            </a:extLst>
          </p:cNvPr>
          <p:cNvSpPr/>
          <p:nvPr/>
        </p:nvSpPr>
        <p:spPr>
          <a:xfrm>
            <a:off x="2717471" y="3884776"/>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Making Sure</a:t>
            </a:r>
          </a:p>
        </p:txBody>
      </p:sp>
      <p:sp>
        <p:nvSpPr>
          <p:cNvPr id="18" name="Rectangle 17">
            <a:extLst>
              <a:ext uri="{FF2B5EF4-FFF2-40B4-BE49-F238E27FC236}">
                <a16:creationId xmlns:a16="http://schemas.microsoft.com/office/drawing/2014/main" id="{F72DACC8-E095-774F-A2F2-DEB384AB9501}"/>
              </a:ext>
            </a:extLst>
          </p:cNvPr>
          <p:cNvSpPr/>
          <p:nvPr/>
        </p:nvSpPr>
        <p:spPr>
          <a:xfrm>
            <a:off x="2717471" y="4336038"/>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white"/>
                </a:solidFill>
                <a:effectLst/>
                <a:uLnTx/>
                <a:uFillTx/>
                <a:latin typeface="Calibri" panose="020F0502020204030204"/>
                <a:ea typeface="+mn-ea"/>
                <a:cs typeface="+mn-cs"/>
              </a:rPr>
              <a:t>Assess your plan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1.The work involved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2.The time you have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3.Resources required?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4.You and your supervisor’s technical expertise?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74CBB46-22BC-ED4C-A6B9-0B2CE92EFD96}"/>
              </a:ext>
            </a:extLst>
          </p:cNvPr>
          <p:cNvSpPr/>
          <p:nvPr/>
        </p:nvSpPr>
        <p:spPr>
          <a:xfrm>
            <a:off x="777834" y="3884776"/>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Final Decision</a:t>
            </a:r>
          </a:p>
        </p:txBody>
      </p:sp>
      <p:sp>
        <p:nvSpPr>
          <p:cNvPr id="20" name="Rectangle 19">
            <a:extLst>
              <a:ext uri="{FF2B5EF4-FFF2-40B4-BE49-F238E27FC236}">
                <a16:creationId xmlns:a16="http://schemas.microsoft.com/office/drawing/2014/main" id="{334BC218-5E43-5D44-96BC-6127FFF5EE15}"/>
              </a:ext>
            </a:extLst>
          </p:cNvPr>
          <p:cNvSpPr/>
          <p:nvPr/>
        </p:nvSpPr>
        <p:spPr>
          <a:xfrm>
            <a:off x="777834" y="4336038"/>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-Am I really interested in this study?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-Are my objectives realistic and appropriate?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-Do I have the time, accessibility and skill?</a:t>
            </a:r>
          </a:p>
        </p:txBody>
      </p:sp>
      <p:sp>
        <p:nvSpPr>
          <p:cNvPr id="21" name="Right Arrow 20">
            <a:extLst>
              <a:ext uri="{FF2B5EF4-FFF2-40B4-BE49-F238E27FC236}">
                <a16:creationId xmlns:a16="http://schemas.microsoft.com/office/drawing/2014/main" id="{2EF6F3AF-3119-3C41-BF54-100CB3F02A82}"/>
              </a:ext>
            </a:extLst>
          </p:cNvPr>
          <p:cNvSpPr/>
          <p:nvPr/>
        </p:nvSpPr>
        <p:spPr>
          <a:xfrm rot="10800000">
            <a:off x="4407724" y="5066370"/>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22" name="Right Arrow 21">
            <a:extLst>
              <a:ext uri="{FF2B5EF4-FFF2-40B4-BE49-F238E27FC236}">
                <a16:creationId xmlns:a16="http://schemas.microsoft.com/office/drawing/2014/main" id="{3F59C2BC-3ACF-4D45-A3A2-28199C76B465}"/>
              </a:ext>
            </a:extLst>
          </p:cNvPr>
          <p:cNvSpPr/>
          <p:nvPr/>
        </p:nvSpPr>
        <p:spPr>
          <a:xfrm rot="10800000">
            <a:off x="2468088" y="5066371"/>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Tree>
    <p:extLst>
      <p:ext uri="{BB962C8B-B14F-4D97-AF65-F5344CB8AC3E}">
        <p14:creationId xmlns:p14="http://schemas.microsoft.com/office/powerpoint/2010/main" val="1292340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BEEA8-759C-6648-A2DB-519397938830}"/>
              </a:ext>
            </a:extLst>
          </p:cNvPr>
          <p:cNvSpPr>
            <a:spLocks noGrp="1"/>
          </p:cNvSpPr>
          <p:nvPr>
            <p:ph type="title"/>
          </p:nvPr>
        </p:nvSpPr>
        <p:spPr>
          <a:xfrm>
            <a:off x="684069" y="-103949"/>
            <a:ext cx="7886700" cy="1325563"/>
          </a:xfrm>
        </p:spPr>
        <p:txBody>
          <a:bodyPr>
            <a:normAutofit/>
          </a:bodyPr>
          <a:lstStyle/>
          <a:p>
            <a:pPr algn="ctr"/>
            <a:r>
              <a:rPr lang="en-US" sz="3600" b="1" dirty="0"/>
              <a:t>CLASS TASK: </a:t>
            </a:r>
            <a:br>
              <a:rPr lang="en-US" sz="3600" b="1" dirty="0"/>
            </a:br>
            <a:r>
              <a:rPr lang="en-US" sz="3600" b="1" dirty="0"/>
              <a:t>Process Mapping – Formulation </a:t>
            </a:r>
          </a:p>
        </p:txBody>
      </p:sp>
      <p:sp>
        <p:nvSpPr>
          <p:cNvPr id="3" name="Rectangle 2">
            <a:extLst>
              <a:ext uri="{FF2B5EF4-FFF2-40B4-BE49-F238E27FC236}">
                <a16:creationId xmlns:a16="http://schemas.microsoft.com/office/drawing/2014/main" id="{29A5A05D-4B7C-1744-B16B-694221A2C0EC}"/>
              </a:ext>
            </a:extLst>
          </p:cNvPr>
          <p:cNvSpPr/>
          <p:nvPr/>
        </p:nvSpPr>
        <p:spPr>
          <a:xfrm>
            <a:off x="777834"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What’s my topic?</a:t>
            </a:r>
          </a:p>
        </p:txBody>
      </p:sp>
      <p:sp>
        <p:nvSpPr>
          <p:cNvPr id="4" name="Rectangle 3">
            <a:extLst>
              <a:ext uri="{FF2B5EF4-FFF2-40B4-BE49-F238E27FC236}">
                <a16:creationId xmlns:a16="http://schemas.microsoft.com/office/drawing/2014/main" id="{0B880BA9-02E1-FF42-8D26-C1F7C11F2574}"/>
              </a:ext>
            </a:extLst>
          </p:cNvPr>
          <p:cNvSpPr/>
          <p:nvPr/>
        </p:nvSpPr>
        <p:spPr>
          <a:xfrm>
            <a:off x="777834" y="1470995"/>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61B4D70A-1AD2-6C43-8608-6D2DD51C61FC}"/>
              </a:ext>
            </a:extLst>
          </p:cNvPr>
          <p:cNvSpPr/>
          <p:nvPr/>
        </p:nvSpPr>
        <p:spPr>
          <a:xfrm>
            <a:off x="2717471"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Sub-areas?</a:t>
            </a:r>
          </a:p>
        </p:txBody>
      </p:sp>
      <p:sp>
        <p:nvSpPr>
          <p:cNvPr id="6" name="Rectangle 5">
            <a:extLst>
              <a:ext uri="{FF2B5EF4-FFF2-40B4-BE49-F238E27FC236}">
                <a16:creationId xmlns:a16="http://schemas.microsoft.com/office/drawing/2014/main" id="{D4070E1B-BF89-8143-B9EA-0D5F131CE2C2}"/>
              </a:ext>
            </a:extLst>
          </p:cNvPr>
          <p:cNvSpPr/>
          <p:nvPr/>
        </p:nvSpPr>
        <p:spPr>
          <a:xfrm>
            <a:off x="2717471" y="1470995"/>
            <a:ext cx="1690254" cy="20900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9E6A532E-4A1B-BA4B-83EC-D3D7DBD8909A}"/>
              </a:ext>
            </a:extLst>
          </p:cNvPr>
          <p:cNvSpPr/>
          <p:nvPr/>
        </p:nvSpPr>
        <p:spPr>
          <a:xfrm>
            <a:off x="4657108"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What am I most interested in?</a:t>
            </a:r>
          </a:p>
        </p:txBody>
      </p:sp>
      <p:sp>
        <p:nvSpPr>
          <p:cNvPr id="8" name="Rectangle 7">
            <a:extLst>
              <a:ext uri="{FF2B5EF4-FFF2-40B4-BE49-F238E27FC236}">
                <a16:creationId xmlns:a16="http://schemas.microsoft.com/office/drawing/2014/main" id="{345E4C23-DB38-4546-B28D-094296A98BA1}"/>
              </a:ext>
            </a:extLst>
          </p:cNvPr>
          <p:cNvSpPr/>
          <p:nvPr/>
        </p:nvSpPr>
        <p:spPr>
          <a:xfrm>
            <a:off x="4657108" y="1470995"/>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AC9CB7F1-6AA5-4C4A-9F6A-2A6CEE70DBEB}"/>
              </a:ext>
            </a:extLst>
          </p:cNvPr>
          <p:cNvSpPr/>
          <p:nvPr/>
        </p:nvSpPr>
        <p:spPr>
          <a:xfrm>
            <a:off x="6596745" y="1019733"/>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Possible research question/s?</a:t>
            </a:r>
          </a:p>
        </p:txBody>
      </p:sp>
      <p:sp>
        <p:nvSpPr>
          <p:cNvPr id="10" name="Rectangle 9">
            <a:extLst>
              <a:ext uri="{FF2B5EF4-FFF2-40B4-BE49-F238E27FC236}">
                <a16:creationId xmlns:a16="http://schemas.microsoft.com/office/drawing/2014/main" id="{9BE2F0D5-E604-B040-B0F7-66FE6A6E9B84}"/>
              </a:ext>
            </a:extLst>
          </p:cNvPr>
          <p:cNvSpPr/>
          <p:nvPr/>
        </p:nvSpPr>
        <p:spPr>
          <a:xfrm>
            <a:off x="6596745" y="1470995"/>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ight Arrow 10">
            <a:extLst>
              <a:ext uri="{FF2B5EF4-FFF2-40B4-BE49-F238E27FC236}">
                <a16:creationId xmlns:a16="http://schemas.microsoft.com/office/drawing/2014/main" id="{9FBD773F-57E7-6C42-A4E0-5F0C3AAD2DE6}"/>
              </a:ext>
            </a:extLst>
          </p:cNvPr>
          <p:cNvSpPr/>
          <p:nvPr/>
        </p:nvSpPr>
        <p:spPr>
          <a:xfrm>
            <a:off x="2468088" y="2231016"/>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2" name="Right Arrow 11">
            <a:extLst>
              <a:ext uri="{FF2B5EF4-FFF2-40B4-BE49-F238E27FC236}">
                <a16:creationId xmlns:a16="http://schemas.microsoft.com/office/drawing/2014/main" id="{CC6BB5CC-BF80-0E4E-BF24-B210BDB5DFEE}"/>
              </a:ext>
            </a:extLst>
          </p:cNvPr>
          <p:cNvSpPr/>
          <p:nvPr/>
        </p:nvSpPr>
        <p:spPr>
          <a:xfrm>
            <a:off x="4407725" y="2231015"/>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3" name="Right Arrow 12">
            <a:extLst>
              <a:ext uri="{FF2B5EF4-FFF2-40B4-BE49-F238E27FC236}">
                <a16:creationId xmlns:a16="http://schemas.microsoft.com/office/drawing/2014/main" id="{506368D0-B3BE-DB49-AEB2-593350602F22}"/>
              </a:ext>
            </a:extLst>
          </p:cNvPr>
          <p:cNvSpPr/>
          <p:nvPr/>
        </p:nvSpPr>
        <p:spPr>
          <a:xfrm>
            <a:off x="6347362" y="2231015"/>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E1C2424-6EC1-FD46-B7C4-4C951B6C7E22}"/>
              </a:ext>
            </a:extLst>
          </p:cNvPr>
          <p:cNvSpPr/>
          <p:nvPr/>
        </p:nvSpPr>
        <p:spPr>
          <a:xfrm>
            <a:off x="4657107" y="3884776"/>
            <a:ext cx="3629891"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Formulate my research aim and objectives</a:t>
            </a:r>
          </a:p>
        </p:txBody>
      </p:sp>
      <p:sp>
        <p:nvSpPr>
          <p:cNvPr id="15" name="Rectangle 14">
            <a:extLst>
              <a:ext uri="{FF2B5EF4-FFF2-40B4-BE49-F238E27FC236}">
                <a16:creationId xmlns:a16="http://schemas.microsoft.com/office/drawing/2014/main" id="{32CFF21A-37E5-A046-8117-9DB2E6F72FA1}"/>
              </a:ext>
            </a:extLst>
          </p:cNvPr>
          <p:cNvSpPr/>
          <p:nvPr/>
        </p:nvSpPr>
        <p:spPr>
          <a:xfrm>
            <a:off x="4657107" y="4336038"/>
            <a:ext cx="3629891"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ight Arrow 15">
            <a:extLst>
              <a:ext uri="{FF2B5EF4-FFF2-40B4-BE49-F238E27FC236}">
                <a16:creationId xmlns:a16="http://schemas.microsoft.com/office/drawing/2014/main" id="{5EF73E03-D2C3-E347-BE7A-26D60CA3C808}"/>
              </a:ext>
            </a:extLst>
          </p:cNvPr>
          <p:cNvSpPr/>
          <p:nvPr/>
        </p:nvSpPr>
        <p:spPr>
          <a:xfrm rot="5400000">
            <a:off x="7400308" y="3627912"/>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481840B-B02C-7D45-9735-A2AA526B1CE4}"/>
              </a:ext>
            </a:extLst>
          </p:cNvPr>
          <p:cNvSpPr/>
          <p:nvPr/>
        </p:nvSpPr>
        <p:spPr>
          <a:xfrm>
            <a:off x="2717471" y="3884776"/>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Making Sure</a:t>
            </a:r>
          </a:p>
        </p:txBody>
      </p:sp>
      <p:sp>
        <p:nvSpPr>
          <p:cNvPr id="18" name="Rectangle 17">
            <a:extLst>
              <a:ext uri="{FF2B5EF4-FFF2-40B4-BE49-F238E27FC236}">
                <a16:creationId xmlns:a16="http://schemas.microsoft.com/office/drawing/2014/main" id="{F72DACC8-E095-774F-A2F2-DEB384AB9501}"/>
              </a:ext>
            </a:extLst>
          </p:cNvPr>
          <p:cNvSpPr/>
          <p:nvPr/>
        </p:nvSpPr>
        <p:spPr>
          <a:xfrm>
            <a:off x="2717471" y="4336038"/>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674CBB46-22BC-ED4C-A6B9-0B2CE92EFD96}"/>
              </a:ext>
            </a:extLst>
          </p:cNvPr>
          <p:cNvSpPr/>
          <p:nvPr/>
        </p:nvSpPr>
        <p:spPr>
          <a:xfrm>
            <a:off x="777834" y="3884776"/>
            <a:ext cx="1690254" cy="40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Final Decision</a:t>
            </a:r>
          </a:p>
        </p:txBody>
      </p:sp>
      <p:sp>
        <p:nvSpPr>
          <p:cNvPr id="20" name="Rectangle 19">
            <a:extLst>
              <a:ext uri="{FF2B5EF4-FFF2-40B4-BE49-F238E27FC236}">
                <a16:creationId xmlns:a16="http://schemas.microsoft.com/office/drawing/2014/main" id="{334BC218-5E43-5D44-96BC-6127FFF5EE15}"/>
              </a:ext>
            </a:extLst>
          </p:cNvPr>
          <p:cNvSpPr/>
          <p:nvPr/>
        </p:nvSpPr>
        <p:spPr>
          <a:xfrm>
            <a:off x="777834" y="4336038"/>
            <a:ext cx="1690254" cy="21019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1" name="Right Arrow 20">
            <a:extLst>
              <a:ext uri="{FF2B5EF4-FFF2-40B4-BE49-F238E27FC236}">
                <a16:creationId xmlns:a16="http://schemas.microsoft.com/office/drawing/2014/main" id="{2EF6F3AF-3119-3C41-BF54-100CB3F02A82}"/>
              </a:ext>
            </a:extLst>
          </p:cNvPr>
          <p:cNvSpPr/>
          <p:nvPr/>
        </p:nvSpPr>
        <p:spPr>
          <a:xfrm rot="10800000">
            <a:off x="4407724" y="5066370"/>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
        <p:nvSpPr>
          <p:cNvPr id="22" name="Right Arrow 21">
            <a:extLst>
              <a:ext uri="{FF2B5EF4-FFF2-40B4-BE49-F238E27FC236}">
                <a16:creationId xmlns:a16="http://schemas.microsoft.com/office/drawing/2014/main" id="{3F59C2BC-3ACF-4D45-A3A2-28199C76B465}"/>
              </a:ext>
            </a:extLst>
          </p:cNvPr>
          <p:cNvSpPr/>
          <p:nvPr/>
        </p:nvSpPr>
        <p:spPr>
          <a:xfrm rot="10800000">
            <a:off x="2468088" y="5066371"/>
            <a:ext cx="249383" cy="166255"/>
          </a:xfrm>
          <a:prstGeom prst="rightArrow">
            <a:avLst/>
          </a:prstGeom>
          <a:solidFill>
            <a:srgbClr val="FF00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0000"/>
              </a:solidFill>
              <a:effectLst/>
              <a:highlight>
                <a:srgbClr val="FFFF00"/>
              </a:highlight>
              <a:uLnTx/>
              <a:uFillTx/>
              <a:latin typeface="Calibri" panose="020F0502020204030204"/>
              <a:ea typeface="+mn-ea"/>
              <a:cs typeface="+mn-cs"/>
            </a:endParaRPr>
          </a:p>
        </p:txBody>
      </p:sp>
    </p:spTree>
    <p:extLst>
      <p:ext uri="{BB962C8B-B14F-4D97-AF65-F5344CB8AC3E}">
        <p14:creationId xmlns:p14="http://schemas.microsoft.com/office/powerpoint/2010/main" val="2441198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50041" y="586855"/>
            <a:ext cx="2401025" cy="3387497"/>
          </a:xfrm>
        </p:spPr>
        <p:txBody>
          <a:bodyPr anchor="b">
            <a:normAutofit/>
          </a:bodyPr>
          <a:lstStyle/>
          <a:p>
            <a:pPr algn="ctr"/>
            <a:r>
              <a:rPr lang="en-US" sz="3500" dirty="0">
                <a:solidFill>
                  <a:srgbClr val="FFFFFF"/>
                </a:solidFill>
              </a:rPr>
              <a:t>Research Questions </a:t>
            </a:r>
            <a:br>
              <a:rPr lang="en-US" sz="3500" dirty="0">
                <a:solidFill>
                  <a:srgbClr val="FFFFFF"/>
                </a:solidFill>
              </a:rPr>
            </a:br>
            <a:r>
              <a:rPr lang="en-US" sz="3500" dirty="0">
                <a:solidFill>
                  <a:srgbClr val="FFFFFF"/>
                </a:solidFill>
              </a:rPr>
              <a:t>&amp; </a:t>
            </a:r>
            <a:br>
              <a:rPr lang="en-US" sz="3500" dirty="0">
                <a:solidFill>
                  <a:srgbClr val="FFFFFF"/>
                </a:solidFill>
              </a:rPr>
            </a:br>
            <a:r>
              <a:rPr lang="en-US" sz="3500" dirty="0">
                <a:solidFill>
                  <a:srgbClr val="FFFFFF"/>
                </a:solidFill>
              </a:rPr>
              <a:t>Data </a:t>
            </a:r>
          </a:p>
        </p:txBody>
      </p:sp>
      <p:sp>
        <p:nvSpPr>
          <p:cNvPr id="3" name="Content Placeholder 2"/>
          <p:cNvSpPr>
            <a:spLocks noGrp="1"/>
          </p:cNvSpPr>
          <p:nvPr>
            <p:ph idx="1"/>
          </p:nvPr>
        </p:nvSpPr>
        <p:spPr>
          <a:xfrm>
            <a:off x="3607694" y="649480"/>
            <a:ext cx="5338002" cy="5546047"/>
          </a:xfrm>
        </p:spPr>
        <p:txBody>
          <a:bodyPr anchor="ctr">
            <a:normAutofit/>
          </a:bodyPr>
          <a:lstStyle/>
          <a:p>
            <a:r>
              <a:rPr lang="en-US" sz="1700" dirty="0"/>
              <a:t>Your research question will frame the study</a:t>
            </a:r>
          </a:p>
          <a:p>
            <a:r>
              <a:rPr lang="en-US" sz="1700" dirty="0"/>
              <a:t>A good research question/objectives = good data</a:t>
            </a:r>
          </a:p>
          <a:p>
            <a:r>
              <a:rPr lang="en-US" sz="1700" dirty="0"/>
              <a:t>It will determine the data you need, how it will be collected, from whom and even how it will be analysed.</a:t>
            </a:r>
          </a:p>
          <a:p>
            <a:r>
              <a:rPr lang="en-US" sz="1700" dirty="0"/>
              <a:t>If you are measuring impact, to what degree, to what extent, measuring attitudes etc.</a:t>
            </a:r>
          </a:p>
          <a:p>
            <a:pPr lvl="1"/>
            <a:r>
              <a:rPr lang="en-US" sz="1300" dirty="0"/>
              <a:t>Scales, frequencies or measures of some sort </a:t>
            </a:r>
          </a:p>
          <a:p>
            <a:pPr lvl="1"/>
            <a:r>
              <a:rPr lang="en-US" sz="1300" dirty="0"/>
              <a:t>Recommend finding an established measure to use</a:t>
            </a:r>
          </a:p>
          <a:p>
            <a:pPr lvl="1"/>
            <a:r>
              <a:rPr lang="en-US" sz="1300" dirty="0"/>
              <a:t>Quantitative approach</a:t>
            </a:r>
          </a:p>
          <a:p>
            <a:pPr lvl="1"/>
            <a:r>
              <a:rPr lang="en-US" sz="1300" dirty="0"/>
              <a:t>Uses an Hypothesis/hypotheses</a:t>
            </a:r>
          </a:p>
          <a:p>
            <a:pPr lvl="1"/>
            <a:r>
              <a:rPr lang="en-US" sz="1300" dirty="0"/>
              <a:t>Data will be numbers </a:t>
            </a:r>
          </a:p>
          <a:p>
            <a:r>
              <a:rPr lang="en-US" sz="1700" dirty="0"/>
              <a:t>If you are attempting to understand people’s experiences or gain a deeper insight into a particular phenomena etc.</a:t>
            </a:r>
          </a:p>
          <a:p>
            <a:pPr lvl="1"/>
            <a:r>
              <a:rPr lang="en-US" sz="1300" dirty="0"/>
              <a:t>Qualitative approach </a:t>
            </a:r>
          </a:p>
          <a:p>
            <a:pPr lvl="1"/>
            <a:r>
              <a:rPr lang="en-US" sz="1300" dirty="0"/>
              <a:t>Interviewing people or having a focus group</a:t>
            </a:r>
          </a:p>
          <a:p>
            <a:pPr lvl="1"/>
            <a:r>
              <a:rPr lang="en-US" sz="1300" dirty="0"/>
              <a:t>You will need to create an interview schedule</a:t>
            </a:r>
          </a:p>
          <a:p>
            <a:pPr lvl="1"/>
            <a:r>
              <a:rPr lang="en-US" sz="1300" dirty="0"/>
              <a:t>No hypothesis </a:t>
            </a:r>
          </a:p>
          <a:p>
            <a:pPr lvl="1"/>
            <a:r>
              <a:rPr lang="en-US" sz="1300" dirty="0"/>
              <a:t>Data will be words, narrative, language </a:t>
            </a:r>
          </a:p>
        </p:txBody>
      </p:sp>
    </p:spTree>
    <p:extLst>
      <p:ext uri="{BB962C8B-B14F-4D97-AF65-F5344CB8AC3E}">
        <p14:creationId xmlns:p14="http://schemas.microsoft.com/office/powerpoint/2010/main" val="4248824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98A969B-6800-4C5C-8FD8-4E4804A6447D}"/>
              </a:ext>
            </a:extLst>
          </p:cNvPr>
          <p:cNvPicPr>
            <a:picLocks noChangeAspect="1"/>
          </p:cNvPicPr>
          <p:nvPr/>
        </p:nvPicPr>
        <p:blipFill rotWithShape="1">
          <a:blip r:embed="rId3">
            <a:duotone>
              <a:prstClr val="black"/>
              <a:schemeClr val="tx2">
                <a:tint val="45000"/>
                <a:satMod val="400000"/>
              </a:schemeClr>
            </a:duotone>
            <a:alphaModFix amt="35000"/>
          </a:blip>
          <a:srcRect l="1740" r="9616"/>
          <a:stretch>
            <a:fillRect/>
          </a:stretch>
        </p:blipFill>
        <p:spPr>
          <a:xfrm>
            <a:off x="38087" y="10"/>
            <a:ext cx="9141714" cy="6857990"/>
          </a:xfrm>
          <a:prstGeom prst="rect">
            <a:avLst/>
          </a:prstGeom>
        </p:spPr>
      </p:pic>
      <p:sp>
        <p:nvSpPr>
          <p:cNvPr id="2" name="Title 1">
            <a:extLst>
              <a:ext uri="{FF2B5EF4-FFF2-40B4-BE49-F238E27FC236}">
                <a16:creationId xmlns:a16="http://schemas.microsoft.com/office/drawing/2014/main" id="{8447AD5B-D2F0-D74E-84FC-0206EA6A8A33}"/>
              </a:ext>
            </a:extLst>
          </p:cNvPr>
          <p:cNvSpPr>
            <a:spLocks noGrp="1"/>
          </p:cNvSpPr>
          <p:nvPr>
            <p:ph type="title"/>
          </p:nvPr>
        </p:nvSpPr>
        <p:spPr>
          <a:xfrm>
            <a:off x="4570844" y="337526"/>
            <a:ext cx="3985902" cy="994172"/>
          </a:xfrm>
        </p:spPr>
        <p:txBody>
          <a:bodyPr vert="horz" lIns="91440" tIns="45720" rIns="91440" bIns="45720" rtlCol="0" anchor="ctr">
            <a:normAutofit/>
          </a:bodyPr>
          <a:lstStyle/>
          <a:p>
            <a:pPr algn="ctr" defTabSz="685800"/>
            <a:r>
              <a:rPr lang="en-US" sz="3300" b="1" u="sng" kern="1200" dirty="0">
                <a:solidFill>
                  <a:schemeClr val="tx1"/>
                </a:solidFill>
                <a:latin typeface="+mj-lt"/>
                <a:ea typeface="+mj-ea"/>
                <a:cs typeface="+mj-cs"/>
              </a:rPr>
              <a:t>Summary</a:t>
            </a:r>
          </a:p>
        </p:txBody>
      </p:sp>
      <p:sp>
        <p:nvSpPr>
          <p:cNvPr id="42" name="Freeform: Shape 4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7" y="-1505"/>
            <a:ext cx="4387383" cy="4568111"/>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5" name="Picture 4" descr="Woman reading a book">
            <a:extLst>
              <a:ext uri="{FF2B5EF4-FFF2-40B4-BE49-F238E27FC236}">
                <a16:creationId xmlns:a16="http://schemas.microsoft.com/office/drawing/2014/main" id="{A50E4774-547D-F0F2-60FA-23EC282AC391}"/>
              </a:ext>
            </a:extLst>
          </p:cNvPr>
          <p:cNvPicPr>
            <a:picLocks noChangeAspect="1"/>
          </p:cNvPicPr>
          <p:nvPr/>
        </p:nvPicPr>
        <p:blipFill>
          <a:blip r:embed="rId4"/>
          <a:srcRect l="19508" r="16257"/>
          <a:stretch>
            <a:fillRect/>
          </a:stretch>
        </p:blipFill>
        <p:spPr>
          <a:xfrm>
            <a:off x="-1" y="10"/>
            <a:ext cx="4256477" cy="4423134"/>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graphicFrame>
        <p:nvGraphicFramePr>
          <p:cNvPr id="12" name="TextBox 2">
            <a:extLst>
              <a:ext uri="{FF2B5EF4-FFF2-40B4-BE49-F238E27FC236}">
                <a16:creationId xmlns:a16="http://schemas.microsoft.com/office/drawing/2014/main" id="{5DD7D534-58B1-4C20-8D2A-427447581A92}"/>
              </a:ext>
            </a:extLst>
          </p:cNvPr>
          <p:cNvGraphicFramePr/>
          <p:nvPr>
            <p:extLst>
              <p:ext uri="{D42A27DB-BD31-4B8C-83A1-F6EECF244321}">
                <p14:modId xmlns:p14="http://schemas.microsoft.com/office/powerpoint/2010/main" val="2849593114"/>
              </p:ext>
            </p:extLst>
          </p:nvPr>
        </p:nvGraphicFramePr>
        <p:xfrm>
          <a:off x="4540251" y="1262495"/>
          <a:ext cx="3985907" cy="53824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38251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2251</Words>
  <Application>Microsoft Office PowerPoint</Application>
  <PresentationFormat>On-screen Show (4:3)</PresentationFormat>
  <Paragraphs>285</Paragraphs>
  <Slides>27</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Aptos</vt:lpstr>
      <vt:lpstr>Aptos Display</vt:lpstr>
      <vt:lpstr>Arial</vt:lpstr>
      <vt:lpstr>Calibri</vt:lpstr>
      <vt:lpstr>Calibri Light</vt:lpstr>
      <vt:lpstr>Office Theme</vt:lpstr>
      <vt:lpstr>1_Office Theme</vt:lpstr>
      <vt:lpstr>Week 4    Early Stages :  Developing  Your  Research Project</vt:lpstr>
      <vt:lpstr>This Lecture</vt:lpstr>
      <vt:lpstr>Research Methods and Your ‘Future’ Dissertation (Next Term)</vt:lpstr>
      <vt:lpstr>(1) Research Methodology</vt:lpstr>
      <vt:lpstr>What is Research Methodology?</vt:lpstr>
      <vt:lpstr>Considering :  Secondary &amp; Primary Data Sources</vt:lpstr>
      <vt:lpstr>RESEARCH ONION</vt:lpstr>
      <vt:lpstr>Types of Research Methods</vt:lpstr>
      <vt:lpstr>Key Differences between Quantitative and Quantitative Research </vt:lpstr>
      <vt:lpstr>Using a Case Study Approach</vt:lpstr>
      <vt:lpstr>(2) Sampling</vt:lpstr>
      <vt:lpstr>Sampling</vt:lpstr>
      <vt:lpstr>Sampling Framework – Key Qs</vt:lpstr>
      <vt:lpstr>Sampling Procedures</vt:lpstr>
      <vt:lpstr>Sampling for Different Approaches</vt:lpstr>
      <vt:lpstr>Example of a Quantitative  Sample</vt:lpstr>
      <vt:lpstr>Example of a Qualitative Sample</vt:lpstr>
      <vt:lpstr>Another Example of  a Qualitative Sample</vt:lpstr>
      <vt:lpstr>(3) Ethics Principles &amp; Academic Integrity</vt:lpstr>
      <vt:lpstr>Ethical Principles</vt:lpstr>
      <vt:lpstr>Ethical Considerations</vt:lpstr>
      <vt:lpstr>Research Principles  Summary </vt:lpstr>
      <vt:lpstr>Framing your research</vt:lpstr>
      <vt:lpstr>Process Mapping – Formulation </vt:lpstr>
      <vt:lpstr>CLASS TASK:  Process Mapping – Formulation </vt:lpstr>
      <vt:lpstr>Research Questions  &amp;  Data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Research Project</dc:title>
  <dc:creator>Roderick S.</dc:creator>
  <cp:lastModifiedBy>Kathryn Flynn</cp:lastModifiedBy>
  <cp:revision>20</cp:revision>
  <dcterms:created xsi:type="dcterms:W3CDTF">2021-01-26T14:55:39Z</dcterms:created>
  <dcterms:modified xsi:type="dcterms:W3CDTF">2026-05-15T08:45:30Z</dcterms:modified>
</cp:coreProperties>
</file>