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8" r:id="rId3"/>
    <p:sldId id="257" r:id="rId4"/>
    <p:sldId id="340" r:id="rId5"/>
    <p:sldId id="328" r:id="rId6"/>
    <p:sldId id="329" r:id="rId7"/>
    <p:sldId id="335" r:id="rId8"/>
    <p:sldId id="341" r:id="rId9"/>
    <p:sldId id="338" r:id="rId10"/>
    <p:sldId id="337" r:id="rId11"/>
    <p:sldId id="342" r:id="rId12"/>
    <p:sldId id="330" r:id="rId13"/>
    <p:sldId id="331" r:id="rId14"/>
    <p:sldId id="327" r:id="rId15"/>
    <p:sldId id="260" r:id="rId16"/>
    <p:sldId id="343" r:id="rId17"/>
    <p:sldId id="344" r:id="rId18"/>
    <p:sldId id="345" r:id="rId19"/>
    <p:sldId id="346" r:id="rId20"/>
    <p:sldId id="347" r:id="rId21"/>
    <p:sldId id="348" r:id="rId22"/>
    <p:sldId id="352" r:id="rId23"/>
    <p:sldId id="349" r:id="rId24"/>
    <p:sldId id="350" r:id="rId25"/>
    <p:sldId id="35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69" autoAdjust="0"/>
    <p:restoredTop sz="61340" autoAdjust="0"/>
  </p:normalViewPr>
  <p:slideViewPr>
    <p:cSldViewPr snapToGrid="0">
      <p:cViewPr varScale="1">
        <p:scale>
          <a:sx n="70" d="100"/>
          <a:sy n="70" d="100"/>
        </p:scale>
        <p:origin x="178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5D2B3C-74BE-404C-9475-F6B489F33980}" type="datetimeFigureOut">
              <a:rPr lang="en-GB" smtClean="0"/>
              <a:t>11/03/2020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B3333F-92A5-4875-91F6-A13FFFC82665}" type="slidenum">
              <a:rPr lang="en-GB" smtClean="0"/>
              <a:t>‹#›</a:t>
            </a:fld>
            <a:endParaRPr lang="en-GB"/>
          </a:p>
        </p:txBody>
      </p:sp>
    </p:spTree>
    <p:extLst>
      <p:ext uri="{BB962C8B-B14F-4D97-AF65-F5344CB8AC3E}">
        <p14:creationId xmlns:p14="http://schemas.microsoft.com/office/powerpoint/2010/main" val="600683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bbc.co.uk/news/technology-33629465"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5B3333F-92A5-4875-91F6-A13FFFC82665}" type="slidenum">
              <a:rPr lang="en-GB" smtClean="0"/>
              <a:t>1</a:t>
            </a:fld>
            <a:endParaRPr lang="en-GB"/>
          </a:p>
        </p:txBody>
      </p:sp>
    </p:spTree>
    <p:extLst>
      <p:ext uri="{BB962C8B-B14F-4D97-AF65-F5344CB8AC3E}">
        <p14:creationId xmlns:p14="http://schemas.microsoft.com/office/powerpoint/2010/main" val="4150838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PESTLE (Political, Economic, Sociological, Technological, Legal, Environmental) analysis is an audit of an organisation's environmental influences, with the purpose of using this information to guide strategic decision-making (CIPD, 2015). </a:t>
            </a:r>
          </a:p>
          <a:p>
            <a:r>
              <a:rPr lang="en-GB" dirty="0">
                <a:effectLst/>
              </a:rPr>
              <a:t>A PESTLE analysis is a useful tool for understanding the ‘big picture’ of the environment in which an organisation is operating. Specifically a PESTLE analysis is a useful tool for understanding risks associated with market (the need for a product or service) growth or decline, and as such the position, potential and direction for an individual business or organisation.</a:t>
            </a:r>
          </a:p>
          <a:p>
            <a:r>
              <a:rPr lang="en-GB" dirty="0">
                <a:effectLst/>
              </a:rPr>
              <a:t>PESTLE analysis can be used for business and strategic planning, marketing planning, organisational change, business and product development and research reports. It can also be used from a departmental or individual perspective to look at what you deliver, to whom and how you do it.</a:t>
            </a:r>
            <a:endParaRPr lang="en-GB" dirty="0"/>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5</a:t>
            </a:fld>
            <a:endParaRPr lang="en-GB"/>
          </a:p>
        </p:txBody>
      </p:sp>
    </p:spTree>
    <p:extLst>
      <p:ext uri="{BB962C8B-B14F-4D97-AF65-F5344CB8AC3E}">
        <p14:creationId xmlns:p14="http://schemas.microsoft.com/office/powerpoint/2010/main" val="14248734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Political</a:t>
            </a:r>
            <a:r>
              <a:rPr lang="en-GB" dirty="0">
                <a:effectLst/>
              </a:rPr>
              <a:t>: what is happening politically in the environment in which you operate, including areas such as tax policy, employment laws, environmental regulations, trade restrictions and reform, tariffs and political stability.</a:t>
            </a:r>
          </a:p>
          <a:p>
            <a:r>
              <a:rPr lang="en-GB" b="1" dirty="0">
                <a:effectLst/>
              </a:rPr>
              <a:t>Economic</a:t>
            </a:r>
            <a:r>
              <a:rPr lang="en-GB" dirty="0">
                <a:effectLst/>
              </a:rPr>
              <a:t>: what is happening within the economy, for example; economic growth/ decline, interest rates, exchange rates and inflation rate, wage rates, minimum wage, working hours, unemployment (local and national), credit availability, cost of living etc.</a:t>
            </a:r>
          </a:p>
          <a:p>
            <a:r>
              <a:rPr lang="en-GB" b="1" dirty="0">
                <a:effectLst/>
              </a:rPr>
              <a:t>Sociological</a:t>
            </a:r>
            <a:r>
              <a:rPr lang="en-GB" dirty="0">
                <a:effectLst/>
              </a:rPr>
              <a:t>: what is occurring socially in the markets in which you operate or expect to operate, cultural norms and expectations, health consciousness, population growth rate, age distribution, career attitudes, emphasis on safety, global warming.</a:t>
            </a:r>
          </a:p>
          <a:p>
            <a:r>
              <a:rPr lang="en-GB" b="1" dirty="0">
                <a:effectLst/>
              </a:rPr>
              <a:t>Technological</a:t>
            </a:r>
            <a:r>
              <a:rPr lang="en-GB" dirty="0">
                <a:effectLst/>
              </a:rPr>
              <a:t>: what is happening technology-wise which can impact what you do, technology is leaping every two years, how will this impact your products or services, things that were not possible five years ago are now mainstream, for example mobile phone technology, Web 2.0, blogs and micro-blogs (Twitter), social networking websites. New technologies are continually being developed and the rate of change itself is increasing. There are also changes to barriers to entry in given markets, and changes to financial decisions like outsourcing and insourcing.</a:t>
            </a:r>
          </a:p>
          <a:p>
            <a:r>
              <a:rPr lang="en-GB" b="1" dirty="0">
                <a:effectLst/>
              </a:rPr>
              <a:t>Legal</a:t>
            </a:r>
            <a:r>
              <a:rPr lang="en-GB" dirty="0">
                <a:effectLst/>
              </a:rPr>
              <a:t>: what is happening with changes to legislation. This may impact employment, access to materials, quotas, resources, imports/ exports, taxation etc.</a:t>
            </a:r>
          </a:p>
          <a:p>
            <a:r>
              <a:rPr lang="en-GB" b="1" dirty="0">
                <a:effectLst/>
              </a:rPr>
              <a:t>Environmental</a:t>
            </a:r>
            <a:r>
              <a:rPr lang="en-GB" dirty="0">
                <a:effectLst/>
              </a:rPr>
              <a:t>: what is happening with respect to ecological and environmental issues. Many of these factors will be economic or social in nature.</a:t>
            </a:r>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6</a:t>
            </a:fld>
            <a:endParaRPr lang="en-GB"/>
          </a:p>
        </p:txBody>
      </p:sp>
    </p:spTree>
    <p:extLst>
      <p:ext uri="{BB962C8B-B14F-4D97-AF65-F5344CB8AC3E}">
        <p14:creationId xmlns:p14="http://schemas.microsoft.com/office/powerpoint/2010/main" val="2754807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makes a job susceptible to automation?</a:t>
            </a:r>
          </a:p>
          <a:p>
            <a:r>
              <a:rPr lang="en-GB" dirty="0"/>
              <a:t>Certain aspects of a job are simpler to </a:t>
            </a:r>
            <a:r>
              <a:rPr lang="en-GB" dirty="0">
                <a:hlinkClick r:id="rId3"/>
              </a:rPr>
              <a:t>automate than others</a:t>
            </a:r>
            <a:r>
              <a:rPr lang="en-GB" dirty="0"/>
              <a:t>.</a:t>
            </a:r>
          </a:p>
          <a:p>
            <a:r>
              <a:rPr lang="en-GB" dirty="0"/>
              <a:t>Social workers, nurses, therapists and psychologists are among the least likely occupations to be taken over as assisting and caring for others, which involves empathy, is a crucial part of the job.</a:t>
            </a:r>
          </a:p>
          <a:p>
            <a:r>
              <a:rPr lang="en-GB" dirty="0"/>
              <a:t>Roles requiring employees to think on their feet and come up with creative and original ideas, for example artists, designers or engineers, hold a significant advantage in the face of automation.</a:t>
            </a:r>
          </a:p>
          <a:p>
            <a:r>
              <a:rPr lang="en-GB" dirty="0"/>
              <a:t>Additionally, occupations involving tasks that require a high degree of social intelligence and negotiating skills, like managerial positions, are considerably less at risk from machines according to the study.</a:t>
            </a:r>
          </a:p>
          <a:p>
            <a:r>
              <a:rPr lang="en-GB" dirty="0"/>
              <a:t>In contrast, while certain sales jobs like telemarketers and bank clerks may involve interactive tasks they do not necessarily need a high degree of social intelligence, leaving them exposed to automation.</a:t>
            </a:r>
          </a:p>
          <a:p>
            <a:r>
              <a:rPr lang="en-GB" dirty="0"/>
              <a:t>As more advanced industrial robots gain improved senses and the ability to make more coordinated finger and hand movements to manipulate and assemble objects, they will be able to perform a wider range of increasingly complex manual tasks. </a:t>
            </a:r>
          </a:p>
          <a:p>
            <a:r>
              <a:rPr lang="en-GB" dirty="0"/>
              <a:t>However, manipulation in unstructured environments — like the tasks that must be performed by a house cleaner — are still beyond the scope of automation for the foreseeable future.</a:t>
            </a:r>
          </a:p>
          <a:p>
            <a:r>
              <a:rPr lang="en-GB" dirty="0"/>
              <a:t>Sophisticated algorithms are challenging a number of office and administrative support roles, particularly in legal and financial services. </a:t>
            </a:r>
          </a:p>
          <a:p>
            <a:r>
              <a:rPr lang="en-GB" dirty="0"/>
              <a:t>Machines are already beginning to take on a number of tasks carried out by legal professionals by scanning thousands of documents to assist in pre-trial research. </a:t>
            </a:r>
          </a:p>
          <a:p>
            <a:r>
              <a:rPr lang="en-GB" b="1" dirty="0"/>
              <a:t>(BBC, 2015)</a:t>
            </a:r>
          </a:p>
          <a:p>
            <a:endParaRPr lang="en-GB" dirty="0"/>
          </a:p>
        </p:txBody>
      </p:sp>
      <p:sp>
        <p:nvSpPr>
          <p:cNvPr id="4" name="Slide Number Placeholder 3"/>
          <p:cNvSpPr>
            <a:spLocks noGrp="1"/>
          </p:cNvSpPr>
          <p:nvPr>
            <p:ph type="sldNum" sz="quarter" idx="10"/>
          </p:nvPr>
        </p:nvSpPr>
        <p:spPr/>
        <p:txBody>
          <a:bodyPr/>
          <a:lstStyle/>
          <a:p>
            <a:fld id="{59829CEF-6ABC-4F70-BF35-E0FE7C740C09}" type="slidenum">
              <a:rPr lang="en-GB" smtClean="0"/>
              <a:t>10</a:t>
            </a:fld>
            <a:endParaRPr lang="en-GB"/>
          </a:p>
        </p:txBody>
      </p:sp>
    </p:spTree>
    <p:extLst>
      <p:ext uri="{BB962C8B-B14F-4D97-AF65-F5344CB8AC3E}">
        <p14:creationId xmlns:p14="http://schemas.microsoft.com/office/powerpoint/2010/main" val="1618181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Strengths</a:t>
            </a:r>
            <a:r>
              <a:rPr lang="en-GB" dirty="0">
                <a:effectLst/>
              </a:rPr>
              <a:t>: positive tangible and intangible attributes, internal to an organisation and within the organisation’s control</a:t>
            </a:r>
          </a:p>
          <a:p>
            <a:r>
              <a:rPr lang="en-GB" b="1" dirty="0">
                <a:effectLst/>
              </a:rPr>
              <a:t>Weaknesses</a:t>
            </a:r>
            <a:r>
              <a:rPr lang="en-GB" dirty="0">
                <a:effectLst/>
              </a:rPr>
              <a:t>: internal factors within an organisation’s control that detract from the organisation’s ability to attain the desired goal. Which areas might the organisation improve?</a:t>
            </a:r>
          </a:p>
          <a:p>
            <a:r>
              <a:rPr lang="en-GB" b="1" dirty="0">
                <a:effectLst/>
              </a:rPr>
              <a:t>Opportunities</a:t>
            </a:r>
            <a:r>
              <a:rPr lang="en-GB" dirty="0">
                <a:effectLst/>
              </a:rPr>
              <a:t>: external attractive factors that represent the reason for an organisation to exist and develop. What opportunities exist in the environment, which will propel the organisation? Identify them by their ‘time frames’.</a:t>
            </a:r>
          </a:p>
          <a:p>
            <a:r>
              <a:rPr lang="en-GB" b="1" dirty="0">
                <a:effectLst/>
              </a:rPr>
              <a:t>Threats</a:t>
            </a:r>
            <a:r>
              <a:rPr lang="en-GB" dirty="0">
                <a:effectLst/>
              </a:rPr>
              <a:t>: external factors beyond the organisation’s control which could place the organisation mission or operation at risk. The organisation may benefit by having contingency plans to address them if they should occur. Classify them by their severity and probability of occurrence.</a:t>
            </a:r>
          </a:p>
          <a:p>
            <a:endParaRPr lang="en-GB" dirty="0"/>
          </a:p>
        </p:txBody>
      </p:sp>
      <p:sp>
        <p:nvSpPr>
          <p:cNvPr id="4" name="Slide Number Placeholder 3"/>
          <p:cNvSpPr>
            <a:spLocks noGrp="1"/>
          </p:cNvSpPr>
          <p:nvPr>
            <p:ph type="sldNum" sz="quarter" idx="5"/>
          </p:nvPr>
        </p:nvSpPr>
        <p:spPr/>
        <p:txBody>
          <a:bodyPr/>
          <a:lstStyle/>
          <a:p>
            <a:fld id="{9CB4271E-F92B-4EED-B98C-5C622011C8EA}" type="slidenum">
              <a:rPr lang="en-GB" smtClean="0"/>
              <a:t>13</a:t>
            </a:fld>
            <a:endParaRPr lang="en-GB"/>
          </a:p>
        </p:txBody>
      </p:sp>
    </p:spTree>
    <p:extLst>
      <p:ext uri="{BB962C8B-B14F-4D97-AF65-F5344CB8AC3E}">
        <p14:creationId xmlns:p14="http://schemas.microsoft.com/office/powerpoint/2010/main" val="2595903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Organisations:</a:t>
            </a:r>
          </a:p>
          <a:p>
            <a:endParaRPr lang="en-GB" dirty="0"/>
          </a:p>
          <a:p>
            <a:r>
              <a:rPr lang="en-GB" dirty="0" err="1"/>
              <a:t>Penyrheol</a:t>
            </a:r>
            <a:r>
              <a:rPr lang="en-GB" dirty="0"/>
              <a:t> Comprehensive School</a:t>
            </a:r>
          </a:p>
          <a:p>
            <a:r>
              <a:rPr lang="en-GB" dirty="0"/>
              <a:t>Amazon</a:t>
            </a:r>
          </a:p>
          <a:p>
            <a:r>
              <a:rPr lang="en-GB" dirty="0" err="1"/>
              <a:t>Morriston</a:t>
            </a:r>
            <a:r>
              <a:rPr lang="en-GB" dirty="0"/>
              <a:t> Hospital</a:t>
            </a:r>
          </a:p>
          <a:p>
            <a:r>
              <a:rPr lang="en-GB" dirty="0"/>
              <a:t>Asda</a:t>
            </a:r>
          </a:p>
          <a:p>
            <a:r>
              <a:rPr lang="en-GB" dirty="0"/>
              <a:t>Admiral Insurance</a:t>
            </a:r>
          </a:p>
        </p:txBody>
      </p:sp>
      <p:sp>
        <p:nvSpPr>
          <p:cNvPr id="4" name="Slide Number Placeholder 3"/>
          <p:cNvSpPr>
            <a:spLocks noGrp="1"/>
          </p:cNvSpPr>
          <p:nvPr>
            <p:ph type="sldNum" sz="quarter" idx="5"/>
          </p:nvPr>
        </p:nvSpPr>
        <p:spPr/>
        <p:txBody>
          <a:bodyPr/>
          <a:lstStyle/>
          <a:p>
            <a:fld id="{85B3333F-92A5-4875-91F6-A13FFFC82665}" type="slidenum">
              <a:rPr lang="en-GB" smtClean="0"/>
              <a:t>14</a:t>
            </a:fld>
            <a:endParaRPr lang="en-GB"/>
          </a:p>
        </p:txBody>
      </p:sp>
    </p:spTree>
    <p:extLst>
      <p:ext uri="{BB962C8B-B14F-4D97-AF65-F5344CB8AC3E}">
        <p14:creationId xmlns:p14="http://schemas.microsoft.com/office/powerpoint/2010/main" val="36326928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2A8A456B-200D-4443-8A9E-3C7F666C5165}" type="datetimeFigureOut">
              <a:rPr lang="en-GB" smtClean="0"/>
              <a:t>11/03/2020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2426535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8A456B-200D-4443-8A9E-3C7F666C5165}" type="datetimeFigureOut">
              <a:rPr lang="en-GB" smtClean="0"/>
              <a:t>11/03/2020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410388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A8A456B-200D-4443-8A9E-3C7F666C5165}" type="datetimeFigureOut">
              <a:rPr lang="en-GB" smtClean="0"/>
              <a:t>11/03/2020</a:t>
            </a:fld>
            <a:endParaRPr lang="en-GB"/>
          </a:p>
        </p:txBody>
      </p:sp>
      <p:sp>
        <p:nvSpPr>
          <p:cNvPr id="6" name="Slide Number Placeholder 5"/>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645835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8A456B-200D-4443-8A9E-3C7F666C5165}" type="datetimeFigureOut">
              <a:rPr lang="en-GB" smtClean="0"/>
              <a:t>11/03/2020</a:t>
            </a:fld>
            <a:endParaRPr lang="en-GB"/>
          </a:p>
        </p:txBody>
      </p:sp>
      <p:sp>
        <p:nvSpPr>
          <p:cNvPr id="7" name="Slide Number Placeholder 6"/>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3328550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8A456B-200D-4443-8A9E-3C7F666C5165}" type="datetimeFigureOut">
              <a:rPr lang="en-GB" smtClean="0"/>
              <a:t>11/03/2020</a:t>
            </a:fld>
            <a:endParaRPr lang="en-GB"/>
          </a:p>
        </p:txBody>
      </p:sp>
      <p:sp>
        <p:nvSpPr>
          <p:cNvPr id="9" name="Slide Number Placeholder 8"/>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467979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8A456B-200D-4443-8A9E-3C7F666C5165}" type="datetimeFigureOut">
              <a:rPr lang="en-GB" smtClean="0"/>
              <a:t>11/03/2020</a:t>
            </a:fld>
            <a:endParaRPr lang="en-GB"/>
          </a:p>
        </p:txBody>
      </p:sp>
      <p:sp>
        <p:nvSpPr>
          <p:cNvPr id="5" name="Slide Number Placeholder 4"/>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1234165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8A456B-200D-4443-8A9E-3C7F666C5165}" type="datetimeFigureOut">
              <a:rPr lang="en-GB" smtClean="0"/>
              <a:t>11/03/2020</a:t>
            </a:fld>
            <a:endParaRPr lang="en-GB"/>
          </a:p>
        </p:txBody>
      </p:sp>
      <p:sp>
        <p:nvSpPr>
          <p:cNvPr id="4" name="Slide Number Placeholder 3"/>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3701691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A8A456B-200D-4443-8A9E-3C7F666C5165}" type="datetimeFigureOut">
              <a:rPr lang="en-GB" smtClean="0"/>
              <a:t>11/03/2020</a:t>
            </a:fld>
            <a:endParaRPr lang="en-GB"/>
          </a:p>
        </p:txBody>
      </p:sp>
      <p:sp>
        <p:nvSpPr>
          <p:cNvPr id="7" name="Slide Number Placeholder 6"/>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3579312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A8A456B-200D-4443-8A9E-3C7F666C5165}" type="datetimeFigureOut">
              <a:rPr lang="en-GB" smtClean="0"/>
              <a:t>11/03/2020</a:t>
            </a:fld>
            <a:endParaRPr lang="en-GB"/>
          </a:p>
        </p:txBody>
      </p:sp>
      <p:sp>
        <p:nvSpPr>
          <p:cNvPr id="7" name="Slide Number Placeholder 6"/>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886363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8A456B-200D-4443-8A9E-3C7F666C5165}" type="datetimeFigureOut">
              <a:rPr lang="en-GB" smtClean="0"/>
              <a:t>11/03/2020</a:t>
            </a:fld>
            <a:endParaRPr lang="en-GB"/>
          </a:p>
        </p:txBody>
      </p:sp>
      <p:sp>
        <p:nvSpPr>
          <p:cNvPr id="6" name="Slide Number Placeholder 5"/>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4188536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8A456B-200D-4443-8A9E-3C7F666C5165}" type="datetimeFigureOut">
              <a:rPr lang="en-GB" smtClean="0"/>
              <a:t>11/03/2020</a:t>
            </a:fld>
            <a:endParaRPr lang="en-GB"/>
          </a:p>
        </p:txBody>
      </p:sp>
      <p:sp>
        <p:nvSpPr>
          <p:cNvPr id="6" name="Slide Number Placeholder 5"/>
          <p:cNvSpPr>
            <a:spLocks noGrp="1"/>
          </p:cNvSpPr>
          <p:nvPr>
            <p:ph type="sldNum" sz="quarter" idx="12"/>
          </p:nvPr>
        </p:nvSpPr>
        <p:spPr/>
        <p:txBody>
          <a:bodyPr/>
          <a:lstStyle/>
          <a:p>
            <a:fld id="{A6B66F32-EC51-4082-A892-AF51E0535E8A}" type="slidenum">
              <a:rPr lang="en-GB" smtClean="0"/>
              <a:t>‹#›</a:t>
            </a:fld>
            <a:endParaRPr lang="en-GB"/>
          </a:p>
        </p:txBody>
      </p:sp>
    </p:spTree>
    <p:extLst>
      <p:ext uri="{BB962C8B-B14F-4D97-AF65-F5344CB8AC3E}">
        <p14:creationId xmlns:p14="http://schemas.microsoft.com/office/powerpoint/2010/main" val="398034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2A8A456B-200D-4443-8A9E-3C7F666C5165}" type="datetimeFigureOut">
              <a:rPr lang="en-GB" smtClean="0"/>
              <a:t>11/03/2020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6B66F32-EC51-4082-A892-AF51E0535E8A}" type="slidenum">
              <a:rPr lang="en-GB" smtClean="0"/>
              <a:t>‹#›</a:t>
            </a:fld>
            <a:endParaRPr lang="en-GB"/>
          </a:p>
        </p:txBody>
      </p:sp>
    </p:spTree>
    <p:extLst>
      <p:ext uri="{BB962C8B-B14F-4D97-AF65-F5344CB8AC3E}">
        <p14:creationId xmlns:p14="http://schemas.microsoft.com/office/powerpoint/2010/main" val="29704419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cipd.co.uk/knowledge/strategy/organisational-development/pestle-analysis-factshee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khjY5LWF3t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illrobotstakemyjob.co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B8F5D-F52C-4B0B-87FC-6D53B4E77EA6}"/>
              </a:ext>
            </a:extLst>
          </p:cNvPr>
          <p:cNvSpPr>
            <a:spLocks noGrp="1"/>
          </p:cNvSpPr>
          <p:nvPr>
            <p:ph type="ctrTitle"/>
          </p:nvPr>
        </p:nvSpPr>
        <p:spPr/>
        <p:txBody>
          <a:bodyPr>
            <a:normAutofit fontScale="90000"/>
          </a:bodyPr>
          <a:lstStyle/>
          <a:p>
            <a:r>
              <a:rPr lang="en-GB" dirty="0"/>
              <a:t>Impact of External Forces on the Organisation – PESTLE and SWOT Analysis</a:t>
            </a:r>
          </a:p>
        </p:txBody>
      </p:sp>
      <p:sp>
        <p:nvSpPr>
          <p:cNvPr id="3" name="Subtitle 2">
            <a:extLst>
              <a:ext uri="{FF2B5EF4-FFF2-40B4-BE49-F238E27FC236}">
                <a16:creationId xmlns:a16="http://schemas.microsoft.com/office/drawing/2014/main" id="{745F61C7-9869-427F-9E07-B9F4E662BCBB}"/>
              </a:ext>
            </a:extLst>
          </p:cNvPr>
          <p:cNvSpPr>
            <a:spLocks noGrp="1"/>
          </p:cNvSpPr>
          <p:nvPr>
            <p:ph type="subTitle" idx="1"/>
          </p:nvPr>
        </p:nvSpPr>
        <p:spPr/>
        <p:txBody>
          <a:bodyPr/>
          <a:lstStyle/>
          <a:p>
            <a:r>
              <a:rPr lang="en-GB" dirty="0"/>
              <a:t>Week 9 – 12</a:t>
            </a:r>
            <a:r>
              <a:rPr lang="en-GB" baseline="30000" dirty="0"/>
              <a:t>th</a:t>
            </a:r>
            <a:r>
              <a:rPr lang="en-GB" dirty="0"/>
              <a:t> March 2020</a:t>
            </a:r>
          </a:p>
        </p:txBody>
      </p:sp>
    </p:spTree>
    <p:extLst>
      <p:ext uri="{BB962C8B-B14F-4D97-AF65-F5344CB8AC3E}">
        <p14:creationId xmlns:p14="http://schemas.microsoft.com/office/powerpoint/2010/main" val="3611782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FDE68-FE3C-4E17-9B1F-5D03847A5A7E}"/>
              </a:ext>
            </a:extLst>
          </p:cNvPr>
          <p:cNvSpPr>
            <a:spLocks noGrp="1"/>
          </p:cNvSpPr>
          <p:nvPr>
            <p:ph type="title"/>
          </p:nvPr>
        </p:nvSpPr>
        <p:spPr/>
        <p:txBody>
          <a:bodyPr/>
          <a:lstStyle/>
          <a:p>
            <a:r>
              <a:rPr lang="en-GB" dirty="0"/>
              <a:t>Learning Outcomes for </a:t>
            </a:r>
            <a:r>
              <a:rPr lang="en-GB"/>
              <a:t>this session</a:t>
            </a:r>
          </a:p>
        </p:txBody>
      </p:sp>
      <p:sp>
        <p:nvSpPr>
          <p:cNvPr id="3" name="Content Placeholder 2">
            <a:extLst>
              <a:ext uri="{FF2B5EF4-FFF2-40B4-BE49-F238E27FC236}">
                <a16:creationId xmlns:a16="http://schemas.microsoft.com/office/drawing/2014/main" id="{E395202B-A06E-4E2B-A0A8-0D536B624A8A}"/>
              </a:ext>
            </a:extLst>
          </p:cNvPr>
          <p:cNvSpPr>
            <a:spLocks noGrp="1"/>
          </p:cNvSpPr>
          <p:nvPr>
            <p:ph idx="1"/>
          </p:nvPr>
        </p:nvSpPr>
        <p:spPr/>
        <p:txBody>
          <a:bodyPr/>
          <a:lstStyle/>
          <a:p>
            <a:r>
              <a:rPr lang="en-GB" dirty="0"/>
              <a:t>To identify external forces that impact on the organisation using two environmental analysis tools (PESTLE &amp; SWOT).</a:t>
            </a:r>
          </a:p>
          <a:p>
            <a:r>
              <a:rPr lang="en-GB" dirty="0"/>
              <a:t>To identify learning points from part 1 of the assignment – the presentation. </a:t>
            </a:r>
          </a:p>
          <a:p>
            <a:r>
              <a:rPr lang="en-GB" dirty="0"/>
              <a:t>To understand the requirements of part 2 of the assignment – the report.</a:t>
            </a:r>
          </a:p>
        </p:txBody>
      </p:sp>
    </p:spTree>
    <p:extLst>
      <p:ext uri="{BB962C8B-B14F-4D97-AF65-F5344CB8AC3E}">
        <p14:creationId xmlns:p14="http://schemas.microsoft.com/office/powerpoint/2010/main" val="2315393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D9075-FBBB-4021-807E-E0144A236009}"/>
              </a:ext>
            </a:extLst>
          </p:cNvPr>
          <p:cNvSpPr>
            <a:spLocks noGrp="1"/>
          </p:cNvSpPr>
          <p:nvPr>
            <p:ph type="title"/>
          </p:nvPr>
        </p:nvSpPr>
        <p:spPr/>
        <p:txBody>
          <a:bodyPr>
            <a:normAutofit fontScale="90000"/>
          </a:bodyPr>
          <a:lstStyle/>
          <a:p>
            <a:r>
              <a:rPr lang="en-GB" dirty="0"/>
              <a:t>‘The world out there influences the world in here’ (Buchanan and Huczynski, 2017)</a:t>
            </a:r>
          </a:p>
        </p:txBody>
      </p:sp>
      <p:sp>
        <p:nvSpPr>
          <p:cNvPr id="3" name="Content Placeholder 2">
            <a:extLst>
              <a:ext uri="{FF2B5EF4-FFF2-40B4-BE49-F238E27FC236}">
                <a16:creationId xmlns:a16="http://schemas.microsoft.com/office/drawing/2014/main" id="{60049DAB-52F7-43DE-AE94-253E43EAE9E2}"/>
              </a:ext>
            </a:extLst>
          </p:cNvPr>
          <p:cNvSpPr>
            <a:spLocks noGrp="1"/>
          </p:cNvSpPr>
          <p:nvPr>
            <p:ph idx="1"/>
          </p:nvPr>
        </p:nvSpPr>
        <p:spPr/>
        <p:txBody>
          <a:bodyPr/>
          <a:lstStyle/>
          <a:p>
            <a:endParaRPr lang="en-GB" dirty="0"/>
          </a:p>
        </p:txBody>
      </p:sp>
      <p:sp>
        <p:nvSpPr>
          <p:cNvPr id="6" name="TextBox 5">
            <a:extLst>
              <a:ext uri="{FF2B5EF4-FFF2-40B4-BE49-F238E27FC236}">
                <a16:creationId xmlns:a16="http://schemas.microsoft.com/office/drawing/2014/main" id="{53984534-D79C-4C4A-97A3-56501E812357}"/>
              </a:ext>
            </a:extLst>
          </p:cNvPr>
          <p:cNvSpPr txBox="1"/>
          <p:nvPr/>
        </p:nvSpPr>
        <p:spPr>
          <a:xfrm>
            <a:off x="1312267" y="2259519"/>
            <a:ext cx="3137655" cy="1815882"/>
          </a:xfrm>
          <a:prstGeom prst="rect">
            <a:avLst/>
          </a:prstGeom>
          <a:noFill/>
          <a:ln>
            <a:solidFill>
              <a:schemeClr val="tx1"/>
            </a:solidFill>
          </a:ln>
        </p:spPr>
        <p:txBody>
          <a:bodyPr wrap="square" rtlCol="0">
            <a:spAutoFit/>
          </a:bodyPr>
          <a:lstStyle/>
          <a:p>
            <a:r>
              <a:rPr lang="en-GB" sz="2800" dirty="0"/>
              <a:t>External Environmental Factors, Trends and Developments</a:t>
            </a:r>
          </a:p>
        </p:txBody>
      </p:sp>
      <p:sp>
        <p:nvSpPr>
          <p:cNvPr id="7" name="TextBox 6">
            <a:extLst>
              <a:ext uri="{FF2B5EF4-FFF2-40B4-BE49-F238E27FC236}">
                <a16:creationId xmlns:a16="http://schemas.microsoft.com/office/drawing/2014/main" id="{381D069A-8EA2-411E-B6EC-6703B4F183DD}"/>
              </a:ext>
            </a:extLst>
          </p:cNvPr>
          <p:cNvSpPr txBox="1"/>
          <p:nvPr/>
        </p:nvSpPr>
        <p:spPr>
          <a:xfrm>
            <a:off x="4874005" y="2533546"/>
            <a:ext cx="2074877" cy="954107"/>
          </a:xfrm>
          <a:prstGeom prst="rect">
            <a:avLst/>
          </a:prstGeom>
          <a:noFill/>
        </p:spPr>
        <p:txBody>
          <a:bodyPr wrap="square" rtlCol="0">
            <a:spAutoFit/>
          </a:bodyPr>
          <a:lstStyle/>
          <a:p>
            <a:r>
              <a:rPr lang="en-GB" sz="2800" dirty="0"/>
              <a:t>Lead to change in </a:t>
            </a:r>
          </a:p>
        </p:txBody>
      </p:sp>
      <p:sp>
        <p:nvSpPr>
          <p:cNvPr id="8" name="TextBox 7">
            <a:extLst>
              <a:ext uri="{FF2B5EF4-FFF2-40B4-BE49-F238E27FC236}">
                <a16:creationId xmlns:a16="http://schemas.microsoft.com/office/drawing/2014/main" id="{6D52463F-110B-453F-9604-D75203954AC2}"/>
              </a:ext>
            </a:extLst>
          </p:cNvPr>
          <p:cNvSpPr txBox="1"/>
          <p:nvPr/>
        </p:nvSpPr>
        <p:spPr>
          <a:xfrm>
            <a:off x="7570626" y="2255492"/>
            <a:ext cx="2936146" cy="3108543"/>
          </a:xfrm>
          <a:prstGeom prst="rect">
            <a:avLst/>
          </a:prstGeom>
          <a:noFill/>
          <a:ln>
            <a:solidFill>
              <a:schemeClr val="tx1"/>
            </a:solidFill>
          </a:ln>
        </p:spPr>
        <p:txBody>
          <a:bodyPr wrap="square" rtlCol="0">
            <a:spAutoFit/>
          </a:bodyPr>
          <a:lstStyle/>
          <a:p>
            <a:r>
              <a:rPr lang="en-GB" sz="2800" dirty="0"/>
              <a:t>Internal organisation structures, processes and behaviours (and therefore the culture)</a:t>
            </a:r>
          </a:p>
        </p:txBody>
      </p:sp>
      <p:sp>
        <p:nvSpPr>
          <p:cNvPr id="4" name="Arrow: Right 3">
            <a:extLst>
              <a:ext uri="{FF2B5EF4-FFF2-40B4-BE49-F238E27FC236}">
                <a16:creationId xmlns:a16="http://schemas.microsoft.com/office/drawing/2014/main" id="{9972F104-F31A-4AD8-B5C5-FF2813E59C44}"/>
              </a:ext>
            </a:extLst>
          </p:cNvPr>
          <p:cNvSpPr/>
          <p:nvPr/>
        </p:nvSpPr>
        <p:spPr>
          <a:xfrm>
            <a:off x="4790596" y="3487653"/>
            <a:ext cx="246915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3483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0ED8E-73B4-4AA0-9FDA-D6BFAE08B63B}"/>
              </a:ext>
            </a:extLst>
          </p:cNvPr>
          <p:cNvSpPr>
            <a:spLocks noGrp="1"/>
          </p:cNvSpPr>
          <p:nvPr>
            <p:ph type="title"/>
          </p:nvPr>
        </p:nvSpPr>
        <p:spPr/>
        <p:txBody>
          <a:bodyPr/>
          <a:lstStyle/>
          <a:p>
            <a:r>
              <a:rPr lang="en-GB" dirty="0"/>
              <a:t>Analysing External Factors</a:t>
            </a:r>
          </a:p>
        </p:txBody>
      </p:sp>
      <p:sp>
        <p:nvSpPr>
          <p:cNvPr id="3" name="Content Placeholder 2">
            <a:extLst>
              <a:ext uri="{FF2B5EF4-FFF2-40B4-BE49-F238E27FC236}">
                <a16:creationId xmlns:a16="http://schemas.microsoft.com/office/drawing/2014/main" id="{336DE24F-8544-4422-B87A-B65EF2457011}"/>
              </a:ext>
            </a:extLst>
          </p:cNvPr>
          <p:cNvSpPr>
            <a:spLocks noGrp="1"/>
          </p:cNvSpPr>
          <p:nvPr>
            <p:ph idx="1"/>
          </p:nvPr>
        </p:nvSpPr>
        <p:spPr/>
        <p:txBody>
          <a:bodyPr/>
          <a:lstStyle/>
          <a:p>
            <a:r>
              <a:rPr lang="en-GB" dirty="0"/>
              <a:t>To inform strategy</a:t>
            </a:r>
          </a:p>
          <a:p>
            <a:r>
              <a:rPr lang="en-GB" dirty="0"/>
              <a:t>To remain competitive </a:t>
            </a:r>
          </a:p>
          <a:p>
            <a:r>
              <a:rPr lang="en-GB" dirty="0"/>
              <a:t>To ensure sustainable organisational performance</a:t>
            </a:r>
          </a:p>
        </p:txBody>
      </p:sp>
    </p:spTree>
    <p:extLst>
      <p:ext uri="{BB962C8B-B14F-4D97-AF65-F5344CB8AC3E}">
        <p14:creationId xmlns:p14="http://schemas.microsoft.com/office/powerpoint/2010/main" val="31778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PESTLE Analysis</a:t>
            </a:r>
          </a:p>
        </p:txBody>
      </p:sp>
      <p:sp>
        <p:nvSpPr>
          <p:cNvPr id="3" name="Content Placeholder 2"/>
          <p:cNvSpPr>
            <a:spLocks noGrp="1"/>
          </p:cNvSpPr>
          <p:nvPr>
            <p:ph idx="1"/>
          </p:nvPr>
        </p:nvSpPr>
        <p:spPr/>
        <p:txBody>
          <a:bodyPr>
            <a:normAutofit/>
          </a:bodyPr>
          <a:lstStyle/>
          <a:p>
            <a:r>
              <a:rPr lang="en-GB" dirty="0"/>
              <a:t>A PESTLE analysis is an audit of an organisation's environmental influences, with the purpose of using this information to guide strategic decision-making (CIPD, 2015). </a:t>
            </a:r>
          </a:p>
        </p:txBody>
      </p:sp>
    </p:spTree>
    <p:extLst>
      <p:ext uri="{BB962C8B-B14F-4D97-AF65-F5344CB8AC3E}">
        <p14:creationId xmlns:p14="http://schemas.microsoft.com/office/powerpoint/2010/main" val="2694854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60649"/>
            <a:ext cx="7886700" cy="463746"/>
          </a:xfrm>
        </p:spPr>
        <p:txBody>
          <a:bodyPr>
            <a:normAutofit fontScale="90000"/>
          </a:bodyPr>
          <a:lstStyle/>
          <a:p>
            <a:r>
              <a:rPr lang="en-GB" dirty="0"/>
              <a:t>PESTLE</a:t>
            </a:r>
          </a:p>
        </p:txBody>
      </p:sp>
      <p:sp>
        <p:nvSpPr>
          <p:cNvPr id="3" name="Content Placeholder 2"/>
          <p:cNvSpPr>
            <a:spLocks noGrp="1"/>
          </p:cNvSpPr>
          <p:nvPr>
            <p:ph idx="1"/>
          </p:nvPr>
        </p:nvSpPr>
        <p:spPr>
          <a:xfrm>
            <a:off x="653143" y="985652"/>
            <a:ext cx="11055927" cy="4548250"/>
          </a:xfrm>
        </p:spPr>
        <p:txBody>
          <a:bodyPr>
            <a:normAutofit/>
          </a:bodyPr>
          <a:lstStyle/>
          <a:p>
            <a:r>
              <a:rPr lang="en-GB" b="1" dirty="0">
                <a:effectLst/>
              </a:rPr>
              <a:t>Political</a:t>
            </a:r>
          </a:p>
          <a:p>
            <a:r>
              <a:rPr lang="en-GB" b="1" dirty="0">
                <a:effectLst/>
              </a:rPr>
              <a:t>Economic</a:t>
            </a:r>
          </a:p>
          <a:p>
            <a:r>
              <a:rPr lang="en-GB" b="1" dirty="0">
                <a:effectLst/>
              </a:rPr>
              <a:t>Sociological</a:t>
            </a:r>
          </a:p>
          <a:p>
            <a:r>
              <a:rPr lang="en-GB" b="1" dirty="0">
                <a:effectLst/>
              </a:rPr>
              <a:t>Technological</a:t>
            </a:r>
          </a:p>
          <a:p>
            <a:r>
              <a:rPr lang="en-GB" b="1" dirty="0">
                <a:effectLst/>
              </a:rPr>
              <a:t>Legal</a:t>
            </a:r>
          </a:p>
          <a:p>
            <a:r>
              <a:rPr lang="en-GB" b="1" dirty="0">
                <a:effectLst/>
              </a:rPr>
              <a:t>Environmental</a:t>
            </a:r>
          </a:p>
        </p:txBody>
      </p:sp>
    </p:spTree>
    <p:extLst>
      <p:ext uri="{BB962C8B-B14F-4D97-AF65-F5344CB8AC3E}">
        <p14:creationId xmlns:p14="http://schemas.microsoft.com/office/powerpoint/2010/main" val="197108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4880C-7C22-4739-B1C6-68D5BEA743B7}"/>
              </a:ext>
            </a:extLst>
          </p:cNvPr>
          <p:cNvSpPr>
            <a:spLocks noGrp="1"/>
          </p:cNvSpPr>
          <p:nvPr>
            <p:ph type="title"/>
          </p:nvPr>
        </p:nvSpPr>
        <p:spPr/>
        <p:txBody>
          <a:bodyPr/>
          <a:lstStyle/>
          <a:p>
            <a:r>
              <a:rPr lang="en-GB" dirty="0"/>
              <a:t>Video - PESTLE</a:t>
            </a:r>
          </a:p>
        </p:txBody>
      </p:sp>
      <p:sp>
        <p:nvSpPr>
          <p:cNvPr id="3" name="Content Placeholder 2">
            <a:extLst>
              <a:ext uri="{FF2B5EF4-FFF2-40B4-BE49-F238E27FC236}">
                <a16:creationId xmlns:a16="http://schemas.microsoft.com/office/drawing/2014/main" id="{EC1C7ED2-44F8-48A9-ADDC-E0F2DBA0FF78}"/>
              </a:ext>
            </a:extLst>
          </p:cNvPr>
          <p:cNvSpPr>
            <a:spLocks noGrp="1"/>
          </p:cNvSpPr>
          <p:nvPr>
            <p:ph idx="1"/>
          </p:nvPr>
        </p:nvSpPr>
        <p:spPr/>
        <p:txBody>
          <a:bodyPr/>
          <a:lstStyle/>
          <a:p>
            <a:r>
              <a:rPr lang="en-GB" dirty="0">
                <a:hlinkClick r:id="rId2"/>
              </a:rPr>
              <a:t>https://www.cipd.co.uk/knowledge/strategy/organisational-development/pestle-analysis-factsheet</a:t>
            </a:r>
            <a:endParaRPr lang="en-GB" dirty="0"/>
          </a:p>
          <a:p>
            <a:endParaRPr lang="en-GB" dirty="0"/>
          </a:p>
        </p:txBody>
      </p:sp>
    </p:spTree>
    <p:extLst>
      <p:ext uri="{BB962C8B-B14F-4D97-AF65-F5344CB8AC3E}">
        <p14:creationId xmlns:p14="http://schemas.microsoft.com/office/powerpoint/2010/main" val="1420069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26E03-9377-4AA8-855D-60A48C0DFDF8}"/>
              </a:ext>
            </a:extLst>
          </p:cNvPr>
          <p:cNvSpPr>
            <a:spLocks noGrp="1"/>
          </p:cNvSpPr>
          <p:nvPr>
            <p:ph type="title"/>
          </p:nvPr>
        </p:nvSpPr>
        <p:spPr/>
        <p:txBody>
          <a:bodyPr>
            <a:normAutofit/>
          </a:bodyPr>
          <a:lstStyle/>
          <a:p>
            <a:r>
              <a:rPr lang="en-GB" dirty="0"/>
              <a:t>The Working World in 2020 (CMI, 2014)</a:t>
            </a:r>
          </a:p>
        </p:txBody>
      </p:sp>
      <p:sp>
        <p:nvSpPr>
          <p:cNvPr id="3" name="Content Placeholder 2">
            <a:extLst>
              <a:ext uri="{FF2B5EF4-FFF2-40B4-BE49-F238E27FC236}">
                <a16:creationId xmlns:a16="http://schemas.microsoft.com/office/drawing/2014/main" id="{AB4CFA95-CF28-40B0-9211-934B7F2C994A}"/>
              </a:ext>
            </a:extLst>
          </p:cNvPr>
          <p:cNvSpPr>
            <a:spLocks noGrp="1"/>
          </p:cNvSpPr>
          <p:nvPr>
            <p:ph idx="1"/>
          </p:nvPr>
        </p:nvSpPr>
        <p:spPr/>
        <p:txBody>
          <a:bodyPr>
            <a:normAutofit fontScale="85000" lnSpcReduction="20000"/>
          </a:bodyPr>
          <a:lstStyle/>
          <a:p>
            <a:r>
              <a:rPr lang="en-GB" dirty="0"/>
              <a:t>Technology – we will be more connected</a:t>
            </a:r>
          </a:p>
          <a:p>
            <a:r>
              <a:rPr lang="en-GB" dirty="0"/>
              <a:t>Managers need people skills to manage more of a variety of working – at home, different locations, flexible hours</a:t>
            </a:r>
          </a:p>
          <a:p>
            <a:r>
              <a:rPr lang="en-GB" dirty="0"/>
              <a:t>Managers will use more data to recruit, engage, performance manage and retain staff</a:t>
            </a:r>
          </a:p>
          <a:p>
            <a:r>
              <a:rPr lang="en-GB" dirty="0"/>
              <a:t>Diversity will become even more important – more women in the workforce, ageing population, globalisation</a:t>
            </a:r>
          </a:p>
          <a:p>
            <a:pPr marL="0" indent="0">
              <a:buNone/>
            </a:pPr>
            <a:endParaRPr lang="en-GB" dirty="0"/>
          </a:p>
          <a:p>
            <a:pPr marL="0" indent="0">
              <a:buNone/>
            </a:pPr>
            <a:r>
              <a:rPr lang="en-GB" dirty="0"/>
              <a:t>Implications – managers need to develop a culture that prioritises ethics, social responsibility, sustainability and flexibility. </a:t>
            </a:r>
          </a:p>
        </p:txBody>
      </p:sp>
    </p:spTree>
    <p:extLst>
      <p:ext uri="{BB962C8B-B14F-4D97-AF65-F5344CB8AC3E}">
        <p14:creationId xmlns:p14="http://schemas.microsoft.com/office/powerpoint/2010/main" val="3780785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CB20B-90FE-4D46-B335-5337C4588773}"/>
              </a:ext>
            </a:extLst>
          </p:cNvPr>
          <p:cNvSpPr>
            <a:spLocks noGrp="1"/>
          </p:cNvSpPr>
          <p:nvPr>
            <p:ph type="title"/>
          </p:nvPr>
        </p:nvSpPr>
        <p:spPr/>
        <p:txBody>
          <a:bodyPr/>
          <a:lstStyle/>
          <a:p>
            <a:r>
              <a:rPr lang="en-GB" dirty="0"/>
              <a:t>The Fourth Industrial Revolution</a:t>
            </a:r>
          </a:p>
        </p:txBody>
      </p:sp>
      <p:sp>
        <p:nvSpPr>
          <p:cNvPr id="3" name="Content Placeholder 2">
            <a:extLst>
              <a:ext uri="{FF2B5EF4-FFF2-40B4-BE49-F238E27FC236}">
                <a16:creationId xmlns:a16="http://schemas.microsoft.com/office/drawing/2014/main" id="{CA5DD509-6730-4AB9-B713-13792C084712}"/>
              </a:ext>
            </a:extLst>
          </p:cNvPr>
          <p:cNvSpPr>
            <a:spLocks noGrp="1"/>
          </p:cNvSpPr>
          <p:nvPr>
            <p:ph idx="1"/>
          </p:nvPr>
        </p:nvSpPr>
        <p:spPr/>
        <p:txBody>
          <a:bodyPr/>
          <a:lstStyle/>
          <a:p>
            <a:r>
              <a:rPr lang="en-GB" dirty="0"/>
              <a:t>2 views – pessimistic/optimistic</a:t>
            </a:r>
          </a:p>
          <a:p>
            <a:r>
              <a:rPr lang="en-GB" dirty="0"/>
              <a:t>Likely – a time lag between jobs going and jobs being created</a:t>
            </a:r>
          </a:p>
          <a:p>
            <a:endParaRPr lang="en-GB" dirty="0"/>
          </a:p>
          <a:p>
            <a:pPr marL="0" indent="0">
              <a:buNone/>
            </a:pPr>
            <a:r>
              <a:rPr lang="en-GB" dirty="0">
                <a:hlinkClick r:id="rId2"/>
              </a:rPr>
              <a:t>https://www.youtube.com/watch?v=khjY5LWF3tg</a:t>
            </a:r>
            <a:endParaRPr lang="en-GB" dirty="0"/>
          </a:p>
          <a:p>
            <a:pPr marL="0" indent="0">
              <a:buNone/>
            </a:pPr>
            <a:endParaRPr lang="en-GB" dirty="0"/>
          </a:p>
        </p:txBody>
      </p:sp>
    </p:spTree>
    <p:extLst>
      <p:ext uri="{BB962C8B-B14F-4D97-AF65-F5344CB8AC3E}">
        <p14:creationId xmlns:p14="http://schemas.microsoft.com/office/powerpoint/2010/main" val="2716079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9844-8290-4290-8096-57F14C7BB06C}"/>
              </a:ext>
            </a:extLst>
          </p:cNvPr>
          <p:cNvSpPr>
            <a:spLocks noGrp="1"/>
          </p:cNvSpPr>
          <p:nvPr>
            <p:ph type="title"/>
          </p:nvPr>
        </p:nvSpPr>
        <p:spPr/>
        <p:txBody>
          <a:bodyPr>
            <a:normAutofit fontScale="90000"/>
          </a:bodyPr>
          <a:lstStyle/>
          <a:p>
            <a:r>
              <a:rPr lang="en-GB" dirty="0"/>
              <a:t>What makes a job susceptible to Automation?</a:t>
            </a:r>
          </a:p>
        </p:txBody>
      </p:sp>
      <p:pic>
        <p:nvPicPr>
          <p:cNvPr id="9" name="Content Placeholder 8" descr="A close up of a device&#10;&#10;Description generated with high confidence">
            <a:extLst>
              <a:ext uri="{FF2B5EF4-FFF2-40B4-BE49-F238E27FC236}">
                <a16:creationId xmlns:a16="http://schemas.microsoft.com/office/drawing/2014/main" id="{65829816-53D0-4480-A801-6B0AAAC4D99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25828" y="1600200"/>
            <a:ext cx="2540343" cy="3916363"/>
          </a:xfrm>
        </p:spPr>
      </p:pic>
    </p:spTree>
    <p:extLst>
      <p:ext uri="{BB962C8B-B14F-4D97-AF65-F5344CB8AC3E}">
        <p14:creationId xmlns:p14="http://schemas.microsoft.com/office/powerpoint/2010/main" val="3882115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F3404-0ADE-4871-AE95-F1F0AE4596FC}"/>
              </a:ext>
            </a:extLst>
          </p:cNvPr>
          <p:cNvSpPr>
            <a:spLocks noGrp="1"/>
          </p:cNvSpPr>
          <p:nvPr>
            <p:ph type="title"/>
          </p:nvPr>
        </p:nvSpPr>
        <p:spPr/>
        <p:txBody>
          <a:bodyPr/>
          <a:lstStyle/>
          <a:p>
            <a:r>
              <a:rPr lang="en-GB" dirty="0"/>
              <a:t>Will Robots take my Job?</a:t>
            </a:r>
          </a:p>
        </p:txBody>
      </p:sp>
      <p:sp>
        <p:nvSpPr>
          <p:cNvPr id="3" name="Content Placeholder 2">
            <a:extLst>
              <a:ext uri="{FF2B5EF4-FFF2-40B4-BE49-F238E27FC236}">
                <a16:creationId xmlns:a16="http://schemas.microsoft.com/office/drawing/2014/main" id="{EAADE3E9-0BB2-4FBE-B386-6F3A2431ED5C}"/>
              </a:ext>
            </a:extLst>
          </p:cNvPr>
          <p:cNvSpPr>
            <a:spLocks noGrp="1"/>
          </p:cNvSpPr>
          <p:nvPr>
            <p:ph idx="1"/>
          </p:nvPr>
        </p:nvSpPr>
        <p:spPr/>
        <p:txBody>
          <a:bodyPr/>
          <a:lstStyle/>
          <a:p>
            <a:r>
              <a:rPr lang="en-GB" dirty="0">
                <a:hlinkClick r:id="rId2"/>
              </a:rPr>
              <a:t>https://willrobotstakemyjob.com/</a:t>
            </a:r>
            <a:endParaRPr lang="en-GB" dirty="0"/>
          </a:p>
          <a:p>
            <a:endParaRPr lang="en-GB" dirty="0"/>
          </a:p>
        </p:txBody>
      </p:sp>
    </p:spTree>
    <p:extLst>
      <p:ext uri="{BB962C8B-B14F-4D97-AF65-F5344CB8AC3E}">
        <p14:creationId xmlns:p14="http://schemas.microsoft.com/office/powerpoint/2010/main" val="2798765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SWOT analysis</a:t>
            </a:r>
          </a:p>
        </p:txBody>
      </p:sp>
      <p:sp>
        <p:nvSpPr>
          <p:cNvPr id="3" name="Content Placeholder 2"/>
          <p:cNvSpPr>
            <a:spLocks noGrp="1"/>
          </p:cNvSpPr>
          <p:nvPr>
            <p:ph idx="1"/>
          </p:nvPr>
        </p:nvSpPr>
        <p:spPr/>
        <p:txBody>
          <a:bodyPr>
            <a:normAutofit fontScale="92500" lnSpcReduction="10000"/>
          </a:bodyPr>
          <a:lstStyle/>
          <a:p>
            <a:r>
              <a:rPr lang="en-GB" dirty="0">
                <a:effectLst/>
              </a:rPr>
              <a:t>A SWOT analysis is a planning tool used to understand the Strengths, Weaknesses, Opportunities, and Threats involved in a project or in a business. It involves stating the objective of the business or project and identifying the internal and external factors that are either supportive or unfavourable to achieving that objective. SWOT is often used as part of a strategic or business planning process, but can be useful in understanding an organisation or situation and decision-making for all sorts of situations.</a:t>
            </a:r>
            <a:endParaRPr lang="en-GB" dirty="0"/>
          </a:p>
        </p:txBody>
      </p:sp>
    </p:spTree>
    <p:extLst>
      <p:ext uri="{BB962C8B-B14F-4D97-AF65-F5344CB8AC3E}">
        <p14:creationId xmlns:p14="http://schemas.microsoft.com/office/powerpoint/2010/main" val="2039366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SWOT</a:t>
            </a:r>
          </a:p>
        </p:txBody>
      </p:sp>
      <p:sp>
        <p:nvSpPr>
          <p:cNvPr id="3" name="Content Placeholder 2"/>
          <p:cNvSpPr>
            <a:spLocks noGrp="1"/>
          </p:cNvSpPr>
          <p:nvPr>
            <p:ph idx="1"/>
          </p:nvPr>
        </p:nvSpPr>
        <p:spPr/>
        <p:txBody>
          <a:bodyPr>
            <a:normAutofit/>
          </a:bodyPr>
          <a:lstStyle/>
          <a:p>
            <a:r>
              <a:rPr lang="en-GB" b="1" dirty="0">
                <a:effectLst/>
              </a:rPr>
              <a:t>Strengths (internal factor)</a:t>
            </a:r>
            <a:endParaRPr lang="en-GB" dirty="0">
              <a:effectLst/>
            </a:endParaRPr>
          </a:p>
          <a:p>
            <a:r>
              <a:rPr lang="en-GB" b="1" dirty="0">
                <a:effectLst/>
              </a:rPr>
              <a:t>Weaknesses (internal factor)</a:t>
            </a:r>
          </a:p>
          <a:p>
            <a:r>
              <a:rPr lang="en-GB" b="1" dirty="0">
                <a:effectLst/>
              </a:rPr>
              <a:t>Opportunities (external factor)</a:t>
            </a:r>
          </a:p>
          <a:p>
            <a:r>
              <a:rPr lang="en-GB" b="1" dirty="0">
                <a:effectLst/>
              </a:rPr>
              <a:t>Threats (external factor)</a:t>
            </a:r>
            <a:endParaRPr lang="en-GB" dirty="0"/>
          </a:p>
        </p:txBody>
      </p:sp>
    </p:spTree>
    <p:extLst>
      <p:ext uri="{BB962C8B-B14F-4D97-AF65-F5344CB8AC3E}">
        <p14:creationId xmlns:p14="http://schemas.microsoft.com/office/powerpoint/2010/main" val="3143923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F3881-6FCE-4858-BCC7-8A41AB9B33A7}"/>
              </a:ext>
            </a:extLst>
          </p:cNvPr>
          <p:cNvSpPr>
            <a:spLocks noGrp="1"/>
          </p:cNvSpPr>
          <p:nvPr>
            <p:ph type="title"/>
          </p:nvPr>
        </p:nvSpPr>
        <p:spPr>
          <a:xfrm>
            <a:off x="609600" y="178130"/>
            <a:ext cx="10972800" cy="866899"/>
          </a:xfrm>
        </p:spPr>
        <p:txBody>
          <a:bodyPr>
            <a:normAutofit/>
          </a:bodyPr>
          <a:lstStyle/>
          <a:p>
            <a:r>
              <a:rPr lang="en-GB" dirty="0"/>
              <a:t>Group Activity (pairs or 3’s) – 30 minutes</a:t>
            </a:r>
          </a:p>
        </p:txBody>
      </p:sp>
      <p:sp>
        <p:nvSpPr>
          <p:cNvPr id="3" name="Content Placeholder 2">
            <a:extLst>
              <a:ext uri="{FF2B5EF4-FFF2-40B4-BE49-F238E27FC236}">
                <a16:creationId xmlns:a16="http://schemas.microsoft.com/office/drawing/2014/main" id="{D87F3422-16F6-4CC0-AC20-4A3191026996}"/>
              </a:ext>
            </a:extLst>
          </p:cNvPr>
          <p:cNvSpPr>
            <a:spLocks noGrp="1"/>
          </p:cNvSpPr>
          <p:nvPr>
            <p:ph idx="1"/>
          </p:nvPr>
        </p:nvSpPr>
        <p:spPr>
          <a:xfrm>
            <a:off x="609600" y="1223158"/>
            <a:ext cx="10972800" cy="3894126"/>
          </a:xfrm>
        </p:spPr>
        <p:txBody>
          <a:bodyPr>
            <a:normAutofit/>
          </a:bodyPr>
          <a:lstStyle/>
          <a:p>
            <a:pPr marL="0" lvl="0" indent="0">
              <a:buNone/>
            </a:pPr>
            <a:r>
              <a:rPr lang="en-GB" dirty="0"/>
              <a:t>1. Identify an organisation of your choice, and using PESTLE, identify the current external factors impacting on the organisation. </a:t>
            </a:r>
          </a:p>
          <a:p>
            <a:pPr marL="0" lvl="0" indent="0">
              <a:buNone/>
            </a:pPr>
            <a:r>
              <a:rPr lang="en-GB" dirty="0"/>
              <a:t>2. When you have completed stage 1 of the analysis (point 1 above), you should further consider how the specific forces impacting on the organisation, might affect the organisation’s culture.</a:t>
            </a:r>
          </a:p>
          <a:p>
            <a:endParaRPr lang="en-GB" dirty="0"/>
          </a:p>
        </p:txBody>
      </p:sp>
    </p:spTree>
    <p:extLst>
      <p:ext uri="{BB962C8B-B14F-4D97-AF65-F5344CB8AC3E}">
        <p14:creationId xmlns:p14="http://schemas.microsoft.com/office/powerpoint/2010/main" val="1933327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1347"/>
            <a:ext cx="10515600" cy="607998"/>
          </a:xfrm>
        </p:spPr>
        <p:txBody>
          <a:bodyPr>
            <a:normAutofit fontScale="90000"/>
          </a:bodyPr>
          <a:lstStyle/>
          <a:p>
            <a:r>
              <a:rPr lang="en-GB" dirty="0"/>
              <a:t>PESTLE</a:t>
            </a:r>
          </a:p>
        </p:txBody>
      </p:sp>
      <p:sp>
        <p:nvSpPr>
          <p:cNvPr id="3" name="Content Placeholder 2"/>
          <p:cNvSpPr>
            <a:spLocks noGrp="1"/>
          </p:cNvSpPr>
          <p:nvPr>
            <p:ph idx="1"/>
          </p:nvPr>
        </p:nvSpPr>
        <p:spPr>
          <a:xfrm>
            <a:off x="262759" y="689345"/>
            <a:ext cx="11729544" cy="5528345"/>
          </a:xfrm>
        </p:spPr>
        <p:txBody>
          <a:bodyPr>
            <a:normAutofit fontScale="62500" lnSpcReduction="20000"/>
          </a:bodyPr>
          <a:lstStyle/>
          <a:p>
            <a:pPr marL="0" indent="0">
              <a:buNone/>
            </a:pPr>
            <a:r>
              <a:rPr lang="en-GB" b="1" dirty="0">
                <a:effectLst/>
              </a:rPr>
              <a:t>Political</a:t>
            </a:r>
            <a:r>
              <a:rPr lang="en-GB" dirty="0">
                <a:effectLst/>
              </a:rPr>
              <a:t>: what is happening politically in the environment in which you operate, including areas such as tax policy, employment laws, environmental regulations, trade restrictions and reform, tariffs and political stability.</a:t>
            </a:r>
          </a:p>
          <a:p>
            <a:pPr marL="0" indent="0">
              <a:buNone/>
            </a:pPr>
            <a:r>
              <a:rPr lang="en-GB" b="1" dirty="0">
                <a:effectLst/>
              </a:rPr>
              <a:t>Economic</a:t>
            </a:r>
            <a:r>
              <a:rPr lang="en-GB" dirty="0">
                <a:effectLst/>
              </a:rPr>
              <a:t>: what is happening within the economy, for example; economic growth/ decline, interest rates, exchange rates and inflation rate, wage rates, minimum wage, working hours, unemployment (local and national), credit availability, cost of living etc.</a:t>
            </a:r>
          </a:p>
          <a:p>
            <a:pPr marL="0" indent="0">
              <a:buNone/>
            </a:pPr>
            <a:r>
              <a:rPr lang="en-GB" b="1" dirty="0">
                <a:effectLst/>
              </a:rPr>
              <a:t>Sociological</a:t>
            </a:r>
            <a:r>
              <a:rPr lang="en-GB" dirty="0">
                <a:effectLst/>
              </a:rPr>
              <a:t>: what is occurring socially in the markets in which you operate or expect to operate, cultural norms and expectations, health consciousness, population growth rate, age distribution, career attitudes, emphasis on safety, global warming.</a:t>
            </a:r>
          </a:p>
          <a:p>
            <a:pPr marL="0" indent="0">
              <a:buNone/>
            </a:pPr>
            <a:r>
              <a:rPr lang="en-GB" b="1" dirty="0">
                <a:effectLst/>
              </a:rPr>
              <a:t>Technological</a:t>
            </a:r>
            <a:r>
              <a:rPr lang="en-GB" dirty="0">
                <a:effectLst/>
              </a:rPr>
              <a:t>: what is happening technology-wise which can impact what you do, technology is leaping every two years, how will this impact your products or services, things that were not possible five years ago are now mainstream, for example mobile phone technology, Web 2.0, blogs and micro-blogs (Twitter), social networking websites. New technologies are continually being developed and the rate of change itself is increasing. There are also changes to barriers to entry in given markets, and changes to financial decisions like outsourcing and insourcing.</a:t>
            </a:r>
          </a:p>
          <a:p>
            <a:pPr marL="0" indent="0">
              <a:buNone/>
            </a:pPr>
            <a:r>
              <a:rPr lang="en-GB" b="1" dirty="0">
                <a:effectLst/>
              </a:rPr>
              <a:t>Legal</a:t>
            </a:r>
            <a:r>
              <a:rPr lang="en-GB" dirty="0">
                <a:effectLst/>
              </a:rPr>
              <a:t>: what is happening with changes to legislation. This may impact employment, access to materials, quotas, resources, imports/ exports, taxation etc.</a:t>
            </a:r>
          </a:p>
          <a:p>
            <a:pPr marL="0" indent="0">
              <a:buNone/>
            </a:pPr>
            <a:r>
              <a:rPr lang="en-GB" b="1" dirty="0">
                <a:effectLst/>
              </a:rPr>
              <a:t>Environmental</a:t>
            </a:r>
            <a:r>
              <a:rPr lang="en-GB" dirty="0">
                <a:effectLst/>
              </a:rPr>
              <a:t>: what is happening with respect to ecological and environmental issues. Many of these factors will be economic or social in nature.</a:t>
            </a:r>
          </a:p>
          <a:p>
            <a:endParaRPr lang="en-GB" dirty="0"/>
          </a:p>
        </p:txBody>
      </p:sp>
    </p:spTree>
    <p:extLst>
      <p:ext uri="{BB962C8B-B14F-4D97-AF65-F5344CB8AC3E}">
        <p14:creationId xmlns:p14="http://schemas.microsoft.com/office/powerpoint/2010/main" val="3850281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6650D-4076-4495-BC35-C601130C9C2E}"/>
              </a:ext>
            </a:extLst>
          </p:cNvPr>
          <p:cNvSpPr>
            <a:spLocks noGrp="1"/>
          </p:cNvSpPr>
          <p:nvPr>
            <p:ph type="title"/>
          </p:nvPr>
        </p:nvSpPr>
        <p:spPr/>
        <p:txBody>
          <a:bodyPr/>
          <a:lstStyle/>
          <a:p>
            <a:r>
              <a:rPr lang="en-GB" dirty="0"/>
              <a:t>Changing the Culture</a:t>
            </a:r>
          </a:p>
        </p:txBody>
      </p:sp>
      <p:sp>
        <p:nvSpPr>
          <p:cNvPr id="3" name="Content Placeholder 2">
            <a:extLst>
              <a:ext uri="{FF2B5EF4-FFF2-40B4-BE49-F238E27FC236}">
                <a16:creationId xmlns:a16="http://schemas.microsoft.com/office/drawing/2014/main" id="{F9F78533-93A1-4A46-82AA-8A805EA28A69}"/>
              </a:ext>
            </a:extLst>
          </p:cNvPr>
          <p:cNvSpPr>
            <a:spLocks noGrp="1"/>
          </p:cNvSpPr>
          <p:nvPr>
            <p:ph idx="1"/>
          </p:nvPr>
        </p:nvSpPr>
        <p:spPr/>
        <p:txBody>
          <a:bodyPr/>
          <a:lstStyle/>
          <a:p>
            <a:r>
              <a:rPr lang="en-GB" dirty="0"/>
              <a:t>External factors may mean an internal culture change is needed to ensure long term sustainability. For example, when digitalisation of services needs to happen (DVLA).</a:t>
            </a:r>
          </a:p>
          <a:p>
            <a:r>
              <a:rPr lang="en-GB" dirty="0"/>
              <a:t>Cultural Web can be used to assess the culture at the present time and to describe the culture required in the future. </a:t>
            </a:r>
          </a:p>
        </p:txBody>
      </p:sp>
    </p:spTree>
    <p:extLst>
      <p:ext uri="{BB962C8B-B14F-4D97-AF65-F5344CB8AC3E}">
        <p14:creationId xmlns:p14="http://schemas.microsoft.com/office/powerpoint/2010/main" val="2475940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17C11-4124-4DFA-9A1B-89E5CA5C33E4}"/>
              </a:ext>
            </a:extLst>
          </p:cNvPr>
          <p:cNvSpPr>
            <a:spLocks noGrp="1"/>
          </p:cNvSpPr>
          <p:nvPr>
            <p:ph type="title"/>
          </p:nvPr>
        </p:nvSpPr>
        <p:spPr/>
        <p:txBody>
          <a:bodyPr/>
          <a:lstStyle/>
          <a:p>
            <a:r>
              <a:rPr lang="en-GB" dirty="0"/>
              <a:t>Activity – 20 minutes</a:t>
            </a:r>
          </a:p>
        </p:txBody>
      </p:sp>
      <p:sp>
        <p:nvSpPr>
          <p:cNvPr id="3" name="Content Placeholder 2">
            <a:extLst>
              <a:ext uri="{FF2B5EF4-FFF2-40B4-BE49-F238E27FC236}">
                <a16:creationId xmlns:a16="http://schemas.microsoft.com/office/drawing/2014/main" id="{3EC9FC80-BE75-4729-B45F-3A076131CDE9}"/>
              </a:ext>
            </a:extLst>
          </p:cNvPr>
          <p:cNvSpPr>
            <a:spLocks noGrp="1"/>
          </p:cNvSpPr>
          <p:nvPr>
            <p:ph idx="1"/>
          </p:nvPr>
        </p:nvSpPr>
        <p:spPr/>
        <p:txBody>
          <a:bodyPr/>
          <a:lstStyle/>
          <a:p>
            <a:r>
              <a:rPr lang="en-GB" dirty="0"/>
              <a:t>As a group reflect on your performance last week for assignment 1.</a:t>
            </a:r>
          </a:p>
          <a:p>
            <a:r>
              <a:rPr lang="en-GB" dirty="0"/>
              <a:t>Consider - How well did you work as a group? How good was your contribution? What did you think of your presentation? What were its strengths and weaknesses? What would you do differently next time? </a:t>
            </a:r>
          </a:p>
          <a:p>
            <a:endParaRPr lang="en-GB" dirty="0"/>
          </a:p>
        </p:txBody>
      </p:sp>
    </p:spTree>
    <p:extLst>
      <p:ext uri="{BB962C8B-B14F-4D97-AF65-F5344CB8AC3E}">
        <p14:creationId xmlns:p14="http://schemas.microsoft.com/office/powerpoint/2010/main" val="38631949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35B07-DE05-4CA3-87A6-1B1B9F5047FC}"/>
              </a:ext>
            </a:extLst>
          </p:cNvPr>
          <p:cNvSpPr>
            <a:spLocks noGrp="1"/>
          </p:cNvSpPr>
          <p:nvPr>
            <p:ph type="title"/>
          </p:nvPr>
        </p:nvSpPr>
        <p:spPr>
          <a:xfrm>
            <a:off x="609600" y="0"/>
            <a:ext cx="10972800" cy="900752"/>
          </a:xfrm>
        </p:spPr>
        <p:txBody>
          <a:bodyPr/>
          <a:lstStyle/>
          <a:p>
            <a:r>
              <a:rPr lang="en-GB" dirty="0"/>
              <a:t>Learning Points from Presentation</a:t>
            </a:r>
          </a:p>
        </p:txBody>
      </p:sp>
      <p:sp>
        <p:nvSpPr>
          <p:cNvPr id="3" name="Content Placeholder 2">
            <a:extLst>
              <a:ext uri="{FF2B5EF4-FFF2-40B4-BE49-F238E27FC236}">
                <a16:creationId xmlns:a16="http://schemas.microsoft.com/office/drawing/2014/main" id="{37A7C50E-64AF-4EBF-A102-827EED00292D}"/>
              </a:ext>
            </a:extLst>
          </p:cNvPr>
          <p:cNvSpPr>
            <a:spLocks noGrp="1"/>
          </p:cNvSpPr>
          <p:nvPr>
            <p:ph idx="1"/>
          </p:nvPr>
        </p:nvSpPr>
        <p:spPr>
          <a:xfrm>
            <a:off x="609600" y="900752"/>
            <a:ext cx="10972800" cy="4616481"/>
          </a:xfrm>
        </p:spPr>
        <p:txBody>
          <a:bodyPr>
            <a:normAutofit fontScale="77500" lnSpcReduction="20000"/>
          </a:bodyPr>
          <a:lstStyle/>
          <a:p>
            <a:r>
              <a:rPr lang="en-GB" dirty="0"/>
              <a:t>Guidance said 10 references, yet some students used less. For the next part – use 30 sources.</a:t>
            </a:r>
          </a:p>
          <a:p>
            <a:r>
              <a:rPr lang="en-GB" dirty="0"/>
              <a:t>Use UK English – spell ‘organisation’ and ‘behaviour’ correctly.</a:t>
            </a:r>
          </a:p>
          <a:p>
            <a:r>
              <a:rPr lang="en-GB" dirty="0"/>
              <a:t>Underpin all your points with good sources – newspaper articles, annual reports, articles from the library catalogue, the organisation’s website. </a:t>
            </a:r>
          </a:p>
          <a:p>
            <a:r>
              <a:rPr lang="en-GB" dirty="0"/>
              <a:t>Use articles to demonstrate the link between positive culture and success.</a:t>
            </a:r>
          </a:p>
          <a:p>
            <a:r>
              <a:rPr lang="en-GB" dirty="0"/>
              <a:t>Paraphrase! Do not cut and paste. </a:t>
            </a:r>
          </a:p>
          <a:p>
            <a:r>
              <a:rPr lang="en-GB" dirty="0"/>
              <a:t>Demonstrate critical analysis – consider lots of sources, compare.</a:t>
            </a:r>
          </a:p>
          <a:p>
            <a:r>
              <a:rPr lang="en-GB" dirty="0"/>
              <a:t>Spend time on how your presentation/report looks. Professional = credible. </a:t>
            </a:r>
          </a:p>
          <a:p>
            <a:r>
              <a:rPr lang="en-GB" dirty="0"/>
              <a:t>Present as a team – stand together, support each other. </a:t>
            </a:r>
          </a:p>
          <a:p>
            <a:r>
              <a:rPr lang="en-GB" dirty="0"/>
              <a:t>Practice more so that the presentation flows, don’t use notes. </a:t>
            </a:r>
          </a:p>
          <a:p>
            <a:pPr marL="0" indent="0">
              <a:buNone/>
            </a:pPr>
            <a:endParaRPr lang="en-GB" dirty="0"/>
          </a:p>
        </p:txBody>
      </p:sp>
    </p:spTree>
    <p:extLst>
      <p:ext uri="{BB962C8B-B14F-4D97-AF65-F5344CB8AC3E}">
        <p14:creationId xmlns:p14="http://schemas.microsoft.com/office/powerpoint/2010/main" val="1998274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17855-2323-45EA-9774-0DB8D510A68E}"/>
              </a:ext>
            </a:extLst>
          </p:cNvPr>
          <p:cNvSpPr>
            <a:spLocks noGrp="1"/>
          </p:cNvSpPr>
          <p:nvPr>
            <p:ph type="title"/>
          </p:nvPr>
        </p:nvSpPr>
        <p:spPr/>
        <p:txBody>
          <a:bodyPr/>
          <a:lstStyle/>
          <a:p>
            <a:r>
              <a:rPr lang="en-GB" dirty="0"/>
              <a:t>Assignment – Part Two (report)</a:t>
            </a:r>
          </a:p>
        </p:txBody>
      </p:sp>
      <p:sp>
        <p:nvSpPr>
          <p:cNvPr id="3" name="Content Placeholder 2">
            <a:extLst>
              <a:ext uri="{FF2B5EF4-FFF2-40B4-BE49-F238E27FC236}">
                <a16:creationId xmlns:a16="http://schemas.microsoft.com/office/drawing/2014/main" id="{38216316-A64F-4992-913F-56B553582A14}"/>
              </a:ext>
            </a:extLst>
          </p:cNvPr>
          <p:cNvSpPr>
            <a:spLocks noGrp="1"/>
          </p:cNvSpPr>
          <p:nvPr>
            <p:ph idx="1"/>
          </p:nvPr>
        </p:nvSpPr>
        <p:spPr>
          <a:xfrm>
            <a:off x="722489" y="1577623"/>
            <a:ext cx="10972800" cy="3917032"/>
          </a:xfrm>
        </p:spPr>
        <p:txBody>
          <a:bodyPr>
            <a:normAutofit/>
          </a:bodyPr>
          <a:lstStyle/>
          <a:p>
            <a:pPr marL="0" indent="0">
              <a:buNone/>
            </a:pPr>
            <a:r>
              <a:rPr lang="en-GB" dirty="0"/>
              <a:t>Your task is to produce a 3500 word report that demonstrates your detailed understanding of the workplace culture and context of </a:t>
            </a:r>
            <a:r>
              <a:rPr lang="en-GB" b="1" dirty="0"/>
              <a:t>one</a:t>
            </a:r>
            <a:r>
              <a:rPr lang="en-GB" dirty="0"/>
              <a:t> organisation. </a:t>
            </a:r>
          </a:p>
        </p:txBody>
      </p:sp>
    </p:spTree>
    <p:extLst>
      <p:ext uri="{BB962C8B-B14F-4D97-AF65-F5344CB8AC3E}">
        <p14:creationId xmlns:p14="http://schemas.microsoft.com/office/powerpoint/2010/main" val="471593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55180-C052-4693-A97D-CF4B41FAC7AC}"/>
              </a:ext>
            </a:extLst>
          </p:cNvPr>
          <p:cNvSpPr>
            <a:spLocks noGrp="1"/>
          </p:cNvSpPr>
          <p:nvPr>
            <p:ph type="title"/>
          </p:nvPr>
        </p:nvSpPr>
        <p:spPr/>
        <p:txBody>
          <a:bodyPr/>
          <a:lstStyle/>
          <a:p>
            <a:r>
              <a:rPr lang="en-GB" dirty="0"/>
              <a:t>Task 1 </a:t>
            </a:r>
          </a:p>
        </p:txBody>
      </p:sp>
      <p:sp>
        <p:nvSpPr>
          <p:cNvPr id="3" name="Content Placeholder 2">
            <a:extLst>
              <a:ext uri="{FF2B5EF4-FFF2-40B4-BE49-F238E27FC236}">
                <a16:creationId xmlns:a16="http://schemas.microsoft.com/office/drawing/2014/main" id="{DBE961F6-28EB-4111-9209-E5172DF857E2}"/>
              </a:ext>
            </a:extLst>
          </p:cNvPr>
          <p:cNvSpPr>
            <a:spLocks noGrp="1"/>
          </p:cNvSpPr>
          <p:nvPr>
            <p:ph idx="1"/>
          </p:nvPr>
        </p:nvSpPr>
        <p:spPr/>
        <p:txBody>
          <a:bodyPr>
            <a:normAutofit fontScale="85000" lnSpcReduction="10000"/>
          </a:bodyPr>
          <a:lstStyle/>
          <a:p>
            <a:pPr marL="0" indent="0">
              <a:buNone/>
            </a:pPr>
            <a:r>
              <a:rPr lang="en-GB" dirty="0"/>
              <a:t>An </a:t>
            </a:r>
            <a:r>
              <a:rPr lang="en-GB" b="1" dirty="0"/>
              <a:t>analysis</a:t>
            </a:r>
            <a:r>
              <a:rPr lang="en-GB" dirty="0"/>
              <a:t> of the internal and external context of the organisation, using appropriate models and tools. </a:t>
            </a:r>
          </a:p>
          <a:p>
            <a:pPr marL="0" indent="0">
              <a:buNone/>
            </a:pPr>
            <a:endParaRPr lang="en-GB" dirty="0"/>
          </a:p>
          <a:p>
            <a:pPr marL="0" indent="0">
              <a:buNone/>
            </a:pPr>
            <a:r>
              <a:rPr lang="en-GB" dirty="0"/>
              <a:t>Internal – sector, size, structure, culture – use a model such as the cultural web.</a:t>
            </a:r>
          </a:p>
          <a:p>
            <a:pPr marL="0" indent="0">
              <a:buNone/>
            </a:pPr>
            <a:r>
              <a:rPr lang="en-GB" dirty="0"/>
              <a:t>External – use PESTLE/SWOT</a:t>
            </a:r>
          </a:p>
          <a:p>
            <a:pPr marL="0" indent="0">
              <a:buNone/>
            </a:pPr>
            <a:r>
              <a:rPr lang="en-GB" dirty="0"/>
              <a:t> </a:t>
            </a:r>
          </a:p>
          <a:p>
            <a:pPr marL="0" indent="0">
              <a:buNone/>
            </a:pPr>
            <a:r>
              <a:rPr lang="en-GB" dirty="0"/>
              <a:t>The analysis should include a discussion regarding how the organisation’s culture and other aspects have influenced its success. </a:t>
            </a:r>
          </a:p>
        </p:txBody>
      </p:sp>
    </p:spTree>
    <p:extLst>
      <p:ext uri="{BB962C8B-B14F-4D97-AF65-F5344CB8AC3E}">
        <p14:creationId xmlns:p14="http://schemas.microsoft.com/office/powerpoint/2010/main" val="417330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E2E4B-1683-4966-A779-952198BFC351}"/>
              </a:ext>
            </a:extLst>
          </p:cNvPr>
          <p:cNvSpPr>
            <a:spLocks noGrp="1"/>
          </p:cNvSpPr>
          <p:nvPr>
            <p:ph type="title"/>
          </p:nvPr>
        </p:nvSpPr>
        <p:spPr/>
        <p:txBody>
          <a:bodyPr/>
          <a:lstStyle/>
          <a:p>
            <a:r>
              <a:rPr lang="en-GB" dirty="0"/>
              <a:t>Task 2</a:t>
            </a:r>
          </a:p>
        </p:txBody>
      </p:sp>
      <p:sp>
        <p:nvSpPr>
          <p:cNvPr id="3" name="Content Placeholder 2">
            <a:extLst>
              <a:ext uri="{FF2B5EF4-FFF2-40B4-BE49-F238E27FC236}">
                <a16:creationId xmlns:a16="http://schemas.microsoft.com/office/drawing/2014/main" id="{3ABC8B50-8D9A-4BB6-8C48-D70B790E772D}"/>
              </a:ext>
            </a:extLst>
          </p:cNvPr>
          <p:cNvSpPr>
            <a:spLocks noGrp="1"/>
          </p:cNvSpPr>
          <p:nvPr>
            <p:ph idx="1"/>
          </p:nvPr>
        </p:nvSpPr>
        <p:spPr/>
        <p:txBody>
          <a:bodyPr>
            <a:normAutofit/>
          </a:bodyPr>
          <a:lstStyle/>
          <a:p>
            <a:pPr marL="0" indent="0">
              <a:buNone/>
            </a:pPr>
            <a:r>
              <a:rPr lang="en-GB" dirty="0"/>
              <a:t>An analysis of the organisation’s ethical stance and whether or not employee or management behaviour matches their rhetoric.</a:t>
            </a:r>
          </a:p>
          <a:p>
            <a:r>
              <a:rPr lang="en-GB" i="1" dirty="0"/>
              <a:t>Cover corporate responsibility, business case for managing ethically. Describe ethical stance and whether their actions reflect this.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895581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A23DF-27A7-442E-ADD8-FFC1051A731C}"/>
              </a:ext>
            </a:extLst>
          </p:cNvPr>
          <p:cNvSpPr>
            <a:spLocks noGrp="1"/>
          </p:cNvSpPr>
          <p:nvPr>
            <p:ph type="title"/>
          </p:nvPr>
        </p:nvSpPr>
        <p:spPr/>
        <p:txBody>
          <a:bodyPr/>
          <a:lstStyle/>
          <a:p>
            <a:r>
              <a:rPr lang="en-GB" dirty="0"/>
              <a:t>Task 3</a:t>
            </a:r>
          </a:p>
        </p:txBody>
      </p:sp>
      <p:sp>
        <p:nvSpPr>
          <p:cNvPr id="3" name="Content Placeholder 2">
            <a:extLst>
              <a:ext uri="{FF2B5EF4-FFF2-40B4-BE49-F238E27FC236}">
                <a16:creationId xmlns:a16="http://schemas.microsoft.com/office/drawing/2014/main" id="{4C87CBD9-2BC5-4886-96CA-47A2A9092B2B}"/>
              </a:ext>
            </a:extLst>
          </p:cNvPr>
          <p:cNvSpPr>
            <a:spLocks noGrp="1"/>
          </p:cNvSpPr>
          <p:nvPr>
            <p:ph idx="1"/>
          </p:nvPr>
        </p:nvSpPr>
        <p:spPr/>
        <p:txBody>
          <a:bodyPr>
            <a:normAutofit fontScale="92500" lnSpcReduction="10000"/>
          </a:bodyPr>
          <a:lstStyle/>
          <a:p>
            <a:r>
              <a:rPr lang="en-GB" dirty="0"/>
              <a:t>An analysis of the skills, knowledge and behaviour of an employee who is likely to perform well at the organisation, with reference to the organisation’s values.</a:t>
            </a:r>
          </a:p>
          <a:p>
            <a:pPr marL="0" indent="0">
              <a:buNone/>
            </a:pPr>
            <a:endParaRPr lang="en-GB" dirty="0"/>
          </a:p>
          <a:p>
            <a:pPr marL="0" indent="0">
              <a:buNone/>
            </a:pPr>
            <a:r>
              <a:rPr lang="en-GB" dirty="0"/>
              <a:t>Describe the values, explain (with references) that organisations tend to perform better when individual/organisations’ values align, describe attributes of employee who is likely to do well at the organisation you have chosen. </a:t>
            </a:r>
          </a:p>
        </p:txBody>
      </p:sp>
    </p:spTree>
    <p:extLst>
      <p:ext uri="{BB962C8B-B14F-4D97-AF65-F5344CB8AC3E}">
        <p14:creationId xmlns:p14="http://schemas.microsoft.com/office/powerpoint/2010/main" val="3045751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EE13C-026D-4195-B7AE-A5D4C1427105}"/>
              </a:ext>
            </a:extLst>
          </p:cNvPr>
          <p:cNvSpPr>
            <a:spLocks noGrp="1"/>
          </p:cNvSpPr>
          <p:nvPr>
            <p:ph type="title"/>
          </p:nvPr>
        </p:nvSpPr>
        <p:spPr>
          <a:xfrm>
            <a:off x="609600" y="274638"/>
            <a:ext cx="10972800" cy="639762"/>
          </a:xfrm>
        </p:spPr>
        <p:txBody>
          <a:bodyPr>
            <a:normAutofit fontScale="90000"/>
          </a:bodyPr>
          <a:lstStyle/>
          <a:p>
            <a:r>
              <a:rPr lang="en-GB" dirty="0"/>
              <a:t>Task 4</a:t>
            </a:r>
          </a:p>
        </p:txBody>
      </p:sp>
      <p:sp>
        <p:nvSpPr>
          <p:cNvPr id="3" name="Content Placeholder 2">
            <a:extLst>
              <a:ext uri="{FF2B5EF4-FFF2-40B4-BE49-F238E27FC236}">
                <a16:creationId xmlns:a16="http://schemas.microsoft.com/office/drawing/2014/main" id="{F0FA1A07-89DD-4BBA-B47E-406864C0B2F3}"/>
              </a:ext>
            </a:extLst>
          </p:cNvPr>
          <p:cNvSpPr>
            <a:spLocks noGrp="1"/>
          </p:cNvSpPr>
          <p:nvPr>
            <p:ph idx="1"/>
          </p:nvPr>
        </p:nvSpPr>
        <p:spPr>
          <a:xfrm>
            <a:off x="609600" y="1128889"/>
            <a:ext cx="10972800" cy="4388344"/>
          </a:xfrm>
        </p:spPr>
        <p:txBody>
          <a:bodyPr>
            <a:normAutofit fontScale="85000" lnSpcReduction="10000"/>
          </a:bodyPr>
          <a:lstStyle/>
          <a:p>
            <a:pPr marL="0" indent="0">
              <a:buNone/>
            </a:pPr>
            <a:r>
              <a:rPr lang="en-GB" dirty="0"/>
              <a:t>At least 2 recommendations to further enhance the organisation’s culture, using examples from research or other organisations. </a:t>
            </a:r>
          </a:p>
          <a:p>
            <a:pPr marL="0" indent="0">
              <a:buNone/>
            </a:pPr>
            <a:endParaRPr lang="en-GB" dirty="0"/>
          </a:p>
          <a:p>
            <a:pPr marL="0" indent="0">
              <a:buNone/>
            </a:pPr>
            <a:r>
              <a:rPr lang="en-GB" dirty="0"/>
              <a:t>Discuss link between positive culture and success. Use peer reviewed articles/CIPD reports, for example to make recommendations. </a:t>
            </a:r>
          </a:p>
          <a:p>
            <a:pPr marL="0" indent="0">
              <a:buNone/>
            </a:pPr>
            <a:endParaRPr lang="en-GB" dirty="0"/>
          </a:p>
          <a:p>
            <a:pPr marL="0" indent="0">
              <a:buNone/>
            </a:pPr>
            <a:r>
              <a:rPr lang="en-GB" dirty="0"/>
              <a:t>The report should contain a title, executive summary, contents list, introduction, findings, conclusions, recommendations and reference list.</a:t>
            </a:r>
          </a:p>
          <a:p>
            <a:endParaRPr lang="en-GB" dirty="0"/>
          </a:p>
        </p:txBody>
      </p:sp>
    </p:spTree>
    <p:extLst>
      <p:ext uri="{BB962C8B-B14F-4D97-AF65-F5344CB8AC3E}">
        <p14:creationId xmlns:p14="http://schemas.microsoft.com/office/powerpoint/2010/main" val="2460433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B70BF-A0CA-454D-8382-67E91F20E35E}"/>
              </a:ext>
            </a:extLst>
          </p:cNvPr>
          <p:cNvSpPr>
            <a:spLocks noGrp="1"/>
          </p:cNvSpPr>
          <p:nvPr>
            <p:ph type="title"/>
          </p:nvPr>
        </p:nvSpPr>
        <p:spPr>
          <a:xfrm>
            <a:off x="609600" y="127423"/>
            <a:ext cx="10972800" cy="1114355"/>
          </a:xfrm>
        </p:spPr>
        <p:txBody>
          <a:bodyPr>
            <a:normAutofit fontScale="90000"/>
          </a:bodyPr>
          <a:lstStyle/>
          <a:p>
            <a:r>
              <a:rPr lang="en-GB" dirty="0"/>
              <a:t>Guidance specific to this assessment</a:t>
            </a:r>
            <a:br>
              <a:rPr lang="en-GB" dirty="0"/>
            </a:br>
            <a:endParaRPr lang="en-GB" dirty="0"/>
          </a:p>
        </p:txBody>
      </p:sp>
      <p:sp>
        <p:nvSpPr>
          <p:cNvPr id="3" name="Content Placeholder 2">
            <a:extLst>
              <a:ext uri="{FF2B5EF4-FFF2-40B4-BE49-F238E27FC236}">
                <a16:creationId xmlns:a16="http://schemas.microsoft.com/office/drawing/2014/main" id="{01ECF25A-A1A7-4115-8048-4BE414D88A21}"/>
              </a:ext>
            </a:extLst>
          </p:cNvPr>
          <p:cNvSpPr>
            <a:spLocks noGrp="1"/>
          </p:cNvSpPr>
          <p:nvPr>
            <p:ph idx="1"/>
          </p:nvPr>
        </p:nvSpPr>
        <p:spPr>
          <a:xfrm>
            <a:off x="609600" y="1013179"/>
            <a:ext cx="10972800" cy="4563532"/>
          </a:xfrm>
        </p:spPr>
        <p:txBody>
          <a:bodyPr>
            <a:normAutofit fontScale="85000" lnSpcReduction="10000"/>
          </a:bodyPr>
          <a:lstStyle/>
          <a:p>
            <a:r>
              <a:rPr lang="en-GB" dirty="0"/>
              <a:t>You should include at least </a:t>
            </a:r>
            <a:r>
              <a:rPr lang="en-GB" b="1" dirty="0"/>
              <a:t>30</a:t>
            </a:r>
            <a:r>
              <a:rPr lang="en-GB" dirty="0"/>
              <a:t> references. These should be taken from appropriate journals, textbooks and reliable websites. A reference list should be provided using Harvard referencing conventions.</a:t>
            </a:r>
          </a:p>
          <a:p>
            <a:endParaRPr lang="en-GB" dirty="0"/>
          </a:p>
          <a:p>
            <a:r>
              <a:rPr lang="en-GB" dirty="0"/>
              <a:t>You should provide appropriate definitions and should demonstrate your knowledge of environmental and cultural analysis tools and models such as PESTLE, SWOT and the Cultural Web. You should demonstrate your knowledge of how culture affects organisational efficiency. Furthermore you should demonstrate your understanding of business ethics and corporate social responsibility. </a:t>
            </a:r>
          </a:p>
        </p:txBody>
      </p:sp>
    </p:spTree>
    <p:extLst>
      <p:ext uri="{BB962C8B-B14F-4D97-AF65-F5344CB8AC3E}">
        <p14:creationId xmlns:p14="http://schemas.microsoft.com/office/powerpoint/2010/main" val="3119379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060F4-1D05-4C58-BFF4-E7C45F2232A2}"/>
              </a:ext>
            </a:extLst>
          </p:cNvPr>
          <p:cNvSpPr>
            <a:spLocks noGrp="1"/>
          </p:cNvSpPr>
          <p:nvPr>
            <p:ph type="title"/>
          </p:nvPr>
        </p:nvSpPr>
        <p:spPr>
          <a:xfrm>
            <a:off x="609600" y="274638"/>
            <a:ext cx="10972800" cy="651051"/>
          </a:xfrm>
        </p:spPr>
        <p:txBody>
          <a:bodyPr>
            <a:normAutofit fontScale="90000"/>
          </a:bodyPr>
          <a:lstStyle/>
          <a:p>
            <a:r>
              <a:rPr lang="en-GB" dirty="0"/>
              <a:t>Guidance continued</a:t>
            </a:r>
          </a:p>
        </p:txBody>
      </p:sp>
      <p:sp>
        <p:nvSpPr>
          <p:cNvPr id="3" name="Content Placeholder 2">
            <a:extLst>
              <a:ext uri="{FF2B5EF4-FFF2-40B4-BE49-F238E27FC236}">
                <a16:creationId xmlns:a16="http://schemas.microsoft.com/office/drawing/2014/main" id="{88C77610-E2C5-4F4F-98DD-70BB0A753720}"/>
              </a:ext>
            </a:extLst>
          </p:cNvPr>
          <p:cNvSpPr>
            <a:spLocks noGrp="1"/>
          </p:cNvSpPr>
          <p:nvPr>
            <p:ph idx="1"/>
          </p:nvPr>
        </p:nvSpPr>
        <p:spPr>
          <a:xfrm>
            <a:off x="609600" y="1140178"/>
            <a:ext cx="10972800" cy="4377055"/>
          </a:xfrm>
        </p:spPr>
        <p:txBody>
          <a:bodyPr>
            <a:normAutofit fontScale="85000" lnSpcReduction="10000"/>
          </a:bodyPr>
          <a:lstStyle/>
          <a:p>
            <a:r>
              <a:rPr lang="en-GB" dirty="0"/>
              <a:t>You should demonstrate your ability to analyse the culture of your organisation and identify how this affects organisational efficiency, either positively or negatively. You should propose solutions to enhance the culture of your organisation, using research or examples from other organisations. You should also demonstrate your ability to analyse the external context of an organisation. </a:t>
            </a:r>
          </a:p>
          <a:p>
            <a:r>
              <a:rPr lang="en-GB" dirty="0"/>
              <a:t>You should effectively apply models and theory relating to culture (Cultural web, Handy and other models) and environmental analysis (PESTLE, SWOT, for example) to an organisation.</a:t>
            </a:r>
          </a:p>
          <a:p>
            <a:r>
              <a:rPr lang="en-GB" dirty="0"/>
              <a:t>You should demonstrate appropriate written skills – your report should be structured appropriately and be well written. </a:t>
            </a:r>
          </a:p>
          <a:p>
            <a:endParaRPr lang="en-GB" dirty="0"/>
          </a:p>
        </p:txBody>
      </p:sp>
    </p:spTree>
    <p:extLst>
      <p:ext uri="{BB962C8B-B14F-4D97-AF65-F5344CB8AC3E}">
        <p14:creationId xmlns:p14="http://schemas.microsoft.com/office/powerpoint/2010/main" val="1492725470"/>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ThemeUWTSD</Template>
  <TotalTime>162</TotalTime>
  <Words>2378</Words>
  <Application>Microsoft Office PowerPoint</Application>
  <PresentationFormat>Widescreen</PresentationFormat>
  <Paragraphs>140</Paragraphs>
  <Slides>25</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Myriad Pro</vt:lpstr>
      <vt:lpstr>ThemeUWTSD</vt:lpstr>
      <vt:lpstr>Impact of External Forces on the Organisation – PESTLE and SWOT Analysis</vt:lpstr>
      <vt:lpstr>Learning Outcomes for this session</vt:lpstr>
      <vt:lpstr>‘The world out there influences the world in here’ (Buchanan and Huczynski, 2017)</vt:lpstr>
      <vt:lpstr>Analysing External Factors</vt:lpstr>
      <vt:lpstr>PESTLE Analysis</vt:lpstr>
      <vt:lpstr>PESTLE</vt:lpstr>
      <vt:lpstr>Video - PESTLE</vt:lpstr>
      <vt:lpstr>The Working World in 2020 (CMI, 2014)</vt:lpstr>
      <vt:lpstr>The Fourth Industrial Revolution</vt:lpstr>
      <vt:lpstr>What makes a job susceptible to Automation?</vt:lpstr>
      <vt:lpstr>Will Robots take my Job?</vt:lpstr>
      <vt:lpstr>SWOT analysis</vt:lpstr>
      <vt:lpstr>SWOT</vt:lpstr>
      <vt:lpstr>Group Activity (pairs or 3’s) – 30 minutes</vt:lpstr>
      <vt:lpstr>PESTLE</vt:lpstr>
      <vt:lpstr>Changing the Culture</vt:lpstr>
      <vt:lpstr>Activity – 20 minutes</vt:lpstr>
      <vt:lpstr>Learning Points from Presentation</vt:lpstr>
      <vt:lpstr>Assignment – Part Two (report)</vt:lpstr>
      <vt:lpstr>Task 1 </vt:lpstr>
      <vt:lpstr>Task 2</vt:lpstr>
      <vt:lpstr>Task 3</vt:lpstr>
      <vt:lpstr>Task 4</vt:lpstr>
      <vt:lpstr>Guidance specific to this assessment </vt:lpstr>
      <vt:lpstr>Guidance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21</cp:revision>
  <dcterms:created xsi:type="dcterms:W3CDTF">2019-03-01T14:09:26Z</dcterms:created>
  <dcterms:modified xsi:type="dcterms:W3CDTF">2020-03-11T10:19:14Z</dcterms:modified>
</cp:coreProperties>
</file>