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3"/>
  </p:notesMasterIdLst>
  <p:sldIdLst>
    <p:sldId id="719" r:id="rId7"/>
    <p:sldId id="301" r:id="rId8"/>
    <p:sldId id="302" r:id="rId9"/>
    <p:sldId id="431" r:id="rId10"/>
    <p:sldId id="406" r:id="rId11"/>
    <p:sldId id="451" r:id="rId12"/>
    <p:sldId id="443" r:id="rId13"/>
    <p:sldId id="408" r:id="rId14"/>
    <p:sldId id="439" r:id="rId15"/>
    <p:sldId id="436" r:id="rId16"/>
    <p:sldId id="410" r:id="rId17"/>
    <p:sldId id="452" r:id="rId18"/>
    <p:sldId id="449" r:id="rId19"/>
    <p:sldId id="450" r:id="rId20"/>
    <p:sldId id="722" r:id="rId21"/>
    <p:sldId id="72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431DFE-6299-44DD-BA0A-CE6B242AC63E}" v="1" dt="2026-03-09T14:04:57.9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65" d="100"/>
          <a:sy n="65" d="100"/>
        </p:scale>
        <p:origin x="1022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custSel modSld">
      <pc:chgData name="Stalin Jacob Wilson Packia Dhas" userId="050d7d71-3621-4503-95e8-1c9a9d962492" providerId="ADAL" clId="{00722E61-A757-4134-8CBB-8B7208677708}" dt="2026-03-09T14:04:51.339" v="52" actId="20577"/>
      <pc:docMkLst>
        <pc:docMk/>
      </pc:docMkLst>
      <pc:sldChg chg="modSp mod">
        <pc:chgData name="Stalin Jacob Wilson Packia Dhas" userId="050d7d71-3621-4503-95e8-1c9a9d962492" providerId="ADAL" clId="{00722E61-A757-4134-8CBB-8B7208677708}" dt="2026-02-13T12:41:17.204" v="13" actId="20577"/>
        <pc:sldMkLst>
          <pc:docMk/>
          <pc:sldMk cId="1360199534" sldId="406"/>
        </pc:sldMkLst>
        <pc:spChg chg="mod">
          <ac:chgData name="Stalin Jacob Wilson Packia Dhas" userId="050d7d71-3621-4503-95e8-1c9a9d962492" providerId="ADAL" clId="{00722E61-A757-4134-8CBB-8B7208677708}" dt="2026-02-13T12:41:17.204" v="13" actId="20577"/>
          <ac:spMkLst>
            <pc:docMk/>
            <pc:sldMk cId="1360199534" sldId="406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9T14:04:51.339" v="52" actId="20577"/>
        <pc:sldMkLst>
          <pc:docMk/>
          <pc:sldMk cId="2988187929" sldId="451"/>
        </pc:sldMkLst>
        <pc:spChg chg="mod">
          <ac:chgData name="Stalin Jacob Wilson Packia Dhas" userId="050d7d71-3621-4503-95e8-1c9a9d962492" providerId="ADAL" clId="{00722E61-A757-4134-8CBB-8B7208677708}" dt="2026-03-09T14:04:51.339" v="52" actId="20577"/>
          <ac:spMkLst>
            <pc:docMk/>
            <pc:sldMk cId="2988187929" sldId="451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9T14:04:42.300" v="37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0722E61-A757-4134-8CBB-8B7208677708}" dt="2026-03-09T14:04:42.300" v="37" actId="20577"/>
          <ac:spMkLst>
            <pc:docMk/>
            <pc:sldMk cId="3119007398" sldId="719"/>
            <ac:spMk id="2" creationId="{5AF40EAB-6954-8B5E-C784-2A455332F66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4394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283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C0093-BF1D-4109-AF7C-09783129F296}" type="datetime1">
              <a:rPr lang="en-GB" smtClean="0"/>
              <a:t>09/03/2026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– 7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and Electronic </a:t>
            </a:r>
          </a:p>
          <a:p>
            <a:r>
              <a:rPr lang="en-GB" sz="4800" dirty="0"/>
              <a:t>Principles</a:t>
            </a:r>
          </a:p>
          <a:p>
            <a:r>
              <a:rPr lang="en-GB" sz="4800" dirty="0"/>
              <a:t>(ACDA4006)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- 7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4298516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821227" cy="5230549"/>
          </a:xfrm>
        </p:spPr>
        <p:txBody>
          <a:bodyPr>
            <a:normAutofit/>
          </a:bodyPr>
          <a:lstStyle/>
          <a:p>
            <a:pPr algn="just"/>
            <a:r>
              <a:rPr lang="en-IN" sz="4400" dirty="0"/>
              <a:t>Theorems</a:t>
            </a:r>
          </a:p>
          <a:p>
            <a:pPr lvl="1" algn="just"/>
            <a:r>
              <a:rPr lang="en-IN" sz="4000" dirty="0"/>
              <a:t>Thevenin’s theorem</a:t>
            </a:r>
          </a:p>
          <a:p>
            <a:pPr lvl="1" algn="just"/>
            <a:r>
              <a:rPr lang="en-IN" sz="4000" dirty="0"/>
              <a:t>Norton’s theorem</a:t>
            </a:r>
          </a:p>
          <a:p>
            <a:pPr lvl="1"/>
            <a:r>
              <a:rPr lang="en-IN" sz="4000" dirty="0"/>
              <a:t>Maximum power transfer theorem</a:t>
            </a:r>
            <a:b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7 / Electrical and Electronic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b="1" dirty="0"/>
              <a:t>The student upon completion of the lecture will be able to:</a:t>
            </a:r>
          </a:p>
          <a:p>
            <a:r>
              <a:rPr lang="en-IN" sz="4400" dirty="0"/>
              <a:t>Define the circuit theorems.</a:t>
            </a:r>
          </a:p>
          <a:p>
            <a:r>
              <a:rPr lang="en-IN" sz="4400" dirty="0"/>
              <a:t>Describe the benefits of theorems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i="1"/>
              <a:t>Lecture – 7 / Electrical and Electronic Principles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Network theorems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sz="3600" dirty="0"/>
              <a:t>The various circuit theorems used are</a:t>
            </a:r>
          </a:p>
          <a:p>
            <a:r>
              <a:rPr lang="en-IN" sz="3600" dirty="0" err="1"/>
              <a:t>Thevenin’s</a:t>
            </a:r>
            <a:r>
              <a:rPr lang="en-IN" sz="3600" dirty="0"/>
              <a:t> theorem</a:t>
            </a:r>
          </a:p>
          <a:p>
            <a:r>
              <a:rPr lang="en-IN" sz="3600" dirty="0"/>
              <a:t>Norton’s theorem</a:t>
            </a:r>
          </a:p>
          <a:p>
            <a:r>
              <a:rPr lang="en-IN" sz="3600" dirty="0"/>
              <a:t>Maximum power transfer theorem</a:t>
            </a:r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7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9524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9429" y="-58070"/>
            <a:ext cx="6154375" cy="1325563"/>
          </a:xfrm>
        </p:spPr>
        <p:txBody>
          <a:bodyPr/>
          <a:lstStyle/>
          <a:p>
            <a:r>
              <a:rPr lang="en-IN" dirty="0" err="1">
                <a:solidFill>
                  <a:schemeClr val="bg1"/>
                </a:solidFill>
              </a:rPr>
              <a:t>Thevenin’s</a:t>
            </a:r>
            <a:r>
              <a:rPr lang="en-IN" dirty="0">
                <a:solidFill>
                  <a:schemeClr val="bg1"/>
                </a:solidFill>
              </a:rPr>
              <a:t>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Application of this theorem becomes useful, when we have to determine the current flowing through any branch or component of a network.</a:t>
            </a:r>
          </a:p>
          <a:p>
            <a:r>
              <a:rPr lang="en-IN" b="1" dirty="0"/>
              <a:t>Thevenin’s theorem</a:t>
            </a:r>
            <a:r>
              <a:rPr lang="en-IN" dirty="0"/>
              <a:t> states that “Any two terminals of a network consisting of </a:t>
            </a:r>
            <a:r>
              <a:rPr lang="en-IN" b="1" dirty="0"/>
              <a:t>active and passive elements can be replaced by </a:t>
            </a:r>
            <a:r>
              <a:rPr lang="en-IN" dirty="0"/>
              <a:t>an </a:t>
            </a:r>
            <a:r>
              <a:rPr lang="en-IN" b="1" dirty="0"/>
              <a:t>equivalent voltage source </a:t>
            </a:r>
            <a:r>
              <a:rPr lang="en-IN" dirty="0"/>
              <a:t>and an </a:t>
            </a:r>
            <a:r>
              <a:rPr lang="en-IN" b="1" dirty="0"/>
              <a:t>equivalent series resistance. </a:t>
            </a:r>
            <a:r>
              <a:rPr lang="en-IN" dirty="0"/>
              <a:t>The </a:t>
            </a:r>
            <a:r>
              <a:rPr lang="en-IN" b="1" dirty="0"/>
              <a:t>voltage source </a:t>
            </a:r>
            <a:r>
              <a:rPr lang="en-IN" dirty="0"/>
              <a:t>is the </a:t>
            </a:r>
            <a:r>
              <a:rPr lang="en-IN" b="1" dirty="0"/>
              <a:t>open circuit voltage</a:t>
            </a:r>
            <a:r>
              <a:rPr lang="en-IN" dirty="0"/>
              <a:t> across the circuit terminal. The </a:t>
            </a:r>
            <a:r>
              <a:rPr lang="en-IN" b="1" dirty="0"/>
              <a:t>series resistance </a:t>
            </a:r>
            <a:r>
              <a:rPr lang="en-IN" dirty="0"/>
              <a:t>is the </a:t>
            </a:r>
            <a:r>
              <a:rPr lang="en-IN" b="1" dirty="0"/>
              <a:t>equivalent resistance”.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7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0199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6935" y="72347"/>
            <a:ext cx="6178923" cy="1325563"/>
          </a:xfrm>
        </p:spPr>
        <p:txBody>
          <a:bodyPr/>
          <a:lstStyle/>
          <a:p>
            <a:r>
              <a:rPr lang="en-IN" dirty="0" err="1">
                <a:solidFill>
                  <a:schemeClr val="bg1"/>
                </a:solidFill>
              </a:rPr>
              <a:t>Thevenin’s</a:t>
            </a:r>
            <a:r>
              <a:rPr lang="en-IN" dirty="0">
                <a:solidFill>
                  <a:schemeClr val="bg1"/>
                </a:solidFill>
              </a:rPr>
              <a:t>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1" y="1465017"/>
            <a:ext cx="8991191" cy="1963983"/>
          </a:xfrm>
        </p:spPr>
        <p:txBody>
          <a:bodyPr>
            <a:normAutofit/>
          </a:bodyPr>
          <a:lstStyle/>
          <a:p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7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7" name="Content Placeholder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6346" y="2185232"/>
            <a:ext cx="5472189" cy="3550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187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9081" y="-38609"/>
            <a:ext cx="5233838" cy="1325563"/>
          </a:xfrm>
        </p:spPr>
        <p:txBody>
          <a:bodyPr/>
          <a:lstStyle/>
          <a:p>
            <a:r>
              <a:rPr lang="en-IN" dirty="0" err="1">
                <a:solidFill>
                  <a:schemeClr val="bg1"/>
                </a:solidFill>
              </a:rPr>
              <a:t>Thevenin’s</a:t>
            </a:r>
            <a:r>
              <a:rPr lang="en-IN" dirty="0">
                <a:solidFill>
                  <a:schemeClr val="bg1"/>
                </a:solidFill>
              </a:rPr>
              <a:t> theorem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91093" y="1465017"/>
                <a:ext cx="9734490" cy="4106029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Calculate the current through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IN" dirty="0"/>
                  <a:t> using the relation</a:t>
                </a:r>
              </a:p>
              <a:p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i="1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𝑡h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𝑡h</m:t>
                              </m:r>
                            </m:sub>
                          </m:s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91093" y="1465017"/>
                <a:ext cx="9734490" cy="4106029"/>
              </a:xfrm>
              <a:blipFill>
                <a:blip r:embed="rId3"/>
                <a:stretch>
                  <a:fillRect l="-1128" t="-23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7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672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2968" y="0"/>
            <a:ext cx="4706064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Norton’s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Norton’s Theorem states that “Any two terminals of a network consisting of active and passive elements can be replaced by an </a:t>
            </a:r>
            <a:r>
              <a:rPr lang="en-IN" b="1" dirty="0"/>
              <a:t>equivalent current source and an equivalent parallel resistor.</a:t>
            </a:r>
            <a:r>
              <a:rPr lang="en-IN" dirty="0"/>
              <a:t> The magnitude of the current is equal to the </a:t>
            </a:r>
            <a:r>
              <a:rPr lang="en-IN" b="1" dirty="0"/>
              <a:t>short circuit current, </a:t>
            </a:r>
            <a:r>
              <a:rPr lang="en-IN" dirty="0"/>
              <a:t>and the </a:t>
            </a:r>
            <a:r>
              <a:rPr lang="en-IN" b="1" dirty="0"/>
              <a:t>parallel resistor is the equivalent resistance”.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7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738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27864" y="31094"/>
            <a:ext cx="4497409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Norton’s theorem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3874" y="2047036"/>
            <a:ext cx="5471322" cy="3532664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7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5270" y="-27765"/>
            <a:ext cx="6259219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Norton’s theorem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IN" dirty="0"/>
                  <a:t>Calculate the current through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IN" dirty="0"/>
                  <a:t> using the relation</a:t>
                </a:r>
              </a:p>
              <a:p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i="1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𝑠𝑐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0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𝑡h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𝑡h</m:t>
                              </m:r>
                            </m:sub>
                          </m:s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00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7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3443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37" y="-82617"/>
            <a:ext cx="8032271" cy="132556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Maximum power transfer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3200" dirty="0"/>
              <a:t>Maximum power transfer theorem states that “In a network </a:t>
            </a:r>
            <a:r>
              <a:rPr lang="en-IN" sz="3200" b="1" dirty="0"/>
              <a:t>maximum power will be transferred from the source to the load</a:t>
            </a:r>
            <a:r>
              <a:rPr lang="en-IN" sz="3200" dirty="0"/>
              <a:t>, when the </a:t>
            </a:r>
            <a:r>
              <a:rPr lang="en-IN" sz="3200" b="1" dirty="0"/>
              <a:t>load resistance becomes equal to the internal resistance</a:t>
            </a:r>
            <a:r>
              <a:rPr lang="en-IN" sz="3200" dirty="0"/>
              <a:t> of the networks as viewed from the load terminal”.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7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4633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815" y="-100165"/>
            <a:ext cx="8210241" cy="132556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Maximum power transfer theorem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7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8066B6-981F-42C8-006C-1385CE7CFD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539FDA4-D912-6FCD-3DE5-A706633EB2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5225" y="1733550"/>
            <a:ext cx="4781550" cy="339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8000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49893" y="-88754"/>
            <a:ext cx="8062955" cy="132556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Maximum power transfer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624" y="1600201"/>
            <a:ext cx="9409987" cy="1759701"/>
          </a:xfrm>
        </p:spPr>
        <p:txBody>
          <a:bodyPr>
            <a:normAutofit/>
          </a:bodyPr>
          <a:lstStyle/>
          <a:p>
            <a:endParaRPr lang="en-IN" b="1" dirty="0"/>
          </a:p>
          <a:p>
            <a:endParaRPr lang="en-IN" dirty="0"/>
          </a:p>
          <a:p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7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0644" y="2395664"/>
            <a:ext cx="5963907" cy="3246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920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93953" y="-45796"/>
            <a:ext cx="9413076" cy="132556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Maximum power transfer theorem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6429" y="1704291"/>
                <a:ext cx="11070990" cy="4757490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The current across the load is calculated using the formula.</a:t>
                </a:r>
              </a:p>
              <a:p>
                <a:pPr marL="472838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i="1" dirty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𝑡h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𝑡h</m:t>
                              </m:r>
                            </m:sub>
                          </m:s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dirty="0"/>
              </a:p>
              <a:p>
                <a:r>
                  <a:rPr lang="en-IN" b="1" dirty="0"/>
                  <a:t>For maximum power to transfer internal resistor = Load resistor</a:t>
                </a:r>
              </a:p>
              <a:p>
                <a:r>
                  <a:rPr lang="en-IN" b="1" dirty="0"/>
                  <a:t>The maximum power is calculated by</a:t>
                </a:r>
              </a:p>
              <a:p>
                <a:pPr marL="472838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𝑳</m:t>
                          </m:r>
                        </m:sub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bSup>
                      <m:sSub>
                        <m:sSub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𝑹</m:t>
                          </m:r>
                        </m:e>
                        <m:sub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𝑳</m:t>
                          </m:r>
                        </m:sub>
                      </m:sSub>
                    </m:oMath>
                  </m:oMathPara>
                </a14:m>
                <a:endParaRPr lang="en-IN" b="1" dirty="0"/>
              </a:p>
              <a:p>
                <a:endParaRPr lang="en-IN" dirty="0"/>
              </a:p>
              <a:p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6429" y="1704291"/>
                <a:ext cx="11070990" cy="4757490"/>
              </a:xfrm>
              <a:blipFill>
                <a:blip r:embed="rId2"/>
                <a:stretch>
                  <a:fillRect l="-991" t="-21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7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80244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29" y="31094"/>
            <a:ext cx="941307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6429" y="1704291"/>
                <a:ext cx="11070990" cy="4757490"/>
              </a:xfrm>
            </p:spPr>
            <p:txBody>
              <a:bodyPr>
                <a:normAutofit/>
              </a:bodyPr>
              <a:lstStyle/>
              <a:p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𝑬𝒇𝒇𝒊𝒄𝒊𝒆𝒏𝒄𝒚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𝑶𝒖𝒕𝒑𝒖𝒕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𝑷𝒐𝒘𝒆𝒓</m:t>
                          </m:r>
                        </m:num>
                        <m:den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𝑰𝒏𝒑𝒖𝒕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𝑷𝒐𝒘𝒆𝒓</m:t>
                          </m:r>
                        </m:den>
                      </m:f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𝑬𝒇𝒇𝒊𝒄𝒊𝒆𝒏𝒄𝒚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𝑷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𝑶𝑼𝑻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𝑷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𝑰𝑵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𝑷𝒐𝒘𝒆𝒓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𝑳𝒐𝒔𝒔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𝑰𝒏𝒑𝒖𝒕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𝑷𝒐𝒘𝒆𝒓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𝑶𝒖𝒕𝒑𝒖𝒕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𝒑𝒐𝒘𝒆𝒓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𝑷𝒐𝒘𝒆𝒓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𝑳𝒐𝒔𝒔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𝑷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𝑰𝑵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𝑷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𝑶𝑼𝑻</m:t>
                          </m:r>
                        </m:sub>
                      </m:sSub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6429" y="1704291"/>
                <a:ext cx="11070990" cy="4757490"/>
              </a:xfr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7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8531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7 / Electrical and Electronic Principles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485</Words>
  <Application>Microsoft Office PowerPoint</Application>
  <PresentationFormat>Widescreen</PresentationFormat>
  <Paragraphs>88</Paragraphs>
  <Slides>16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Network theorems</vt:lpstr>
      <vt:lpstr>Thevenin’s theorem</vt:lpstr>
      <vt:lpstr>Thevenin’s theorem</vt:lpstr>
      <vt:lpstr>Thevenin’s theorem</vt:lpstr>
      <vt:lpstr>Norton’s theorem</vt:lpstr>
      <vt:lpstr>Norton’s theorem</vt:lpstr>
      <vt:lpstr>Norton’s theorem</vt:lpstr>
      <vt:lpstr>Maximum power transfer theorem</vt:lpstr>
      <vt:lpstr>Maximum power transfer theorem</vt:lpstr>
      <vt:lpstr>Maximum power transfer theorem</vt:lpstr>
      <vt:lpstr>Maximum power transfer theorem</vt:lpstr>
      <vt:lpstr>Power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149</cp:revision>
  <dcterms:created xsi:type="dcterms:W3CDTF">2021-03-09T15:35:42Z</dcterms:created>
  <dcterms:modified xsi:type="dcterms:W3CDTF">2026-03-09T14:05:04Z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