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27"/>
  </p:notesMasterIdLst>
  <p:sldIdLst>
    <p:sldId id="351" r:id="rId3"/>
    <p:sldId id="301" r:id="rId4"/>
    <p:sldId id="267" r:id="rId5"/>
    <p:sldId id="731" r:id="rId6"/>
    <p:sldId id="322" r:id="rId7"/>
    <p:sldId id="296" r:id="rId8"/>
    <p:sldId id="313" r:id="rId9"/>
    <p:sldId id="315" r:id="rId10"/>
    <p:sldId id="316" r:id="rId11"/>
    <p:sldId id="314" r:id="rId12"/>
    <p:sldId id="317" r:id="rId13"/>
    <p:sldId id="728" r:id="rId14"/>
    <p:sldId id="729" r:id="rId15"/>
    <p:sldId id="312" r:id="rId16"/>
    <p:sldId id="323" r:id="rId17"/>
    <p:sldId id="324" r:id="rId18"/>
    <p:sldId id="325" r:id="rId19"/>
    <p:sldId id="730" r:id="rId20"/>
    <p:sldId id="333" r:id="rId21"/>
    <p:sldId id="326" r:id="rId22"/>
    <p:sldId id="332" r:id="rId23"/>
    <p:sldId id="321" r:id="rId24"/>
    <p:sldId id="331" r:id="rId25"/>
    <p:sldId id="33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118" autoAdjust="0"/>
  </p:normalViewPr>
  <p:slideViewPr>
    <p:cSldViewPr snapToGrid="0">
      <p:cViewPr>
        <p:scale>
          <a:sx n="80" d="100"/>
          <a:sy n="80" d="100"/>
        </p:scale>
        <p:origin x="70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15/08/2024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412836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are now operating in more complex competitive and challenging environments. Many of these challenges directly target the human side of business with the resulting implications for the HR function.  These organisations must retain and optimise talent, that talent is often viewed as both the number one expense and asset of the business and the goal is to have the right person in the right job at the right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Successfully managing organisational change is a key requirement for business when you consider all the alliances, joint ventures, acquisitions and divesture's that occur and require strategy change.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requirement placed upon HR functions and for those working within them have change significantly.</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For an HR function to operate strategically some members within the department will need to work in the role of strategic business partners. Specifically these are partners will be required to</a:t>
            </a:r>
          </a:p>
          <a:p>
            <a:r>
              <a:rPr lang="en-GB" sz="1200" kern="1200" dirty="0">
                <a:solidFill>
                  <a:schemeClr val="tx1"/>
                </a:solidFill>
                <a:effectLst/>
                <a:latin typeface="+mn-lt"/>
                <a:ea typeface="+mn-ea"/>
                <a:cs typeface="+mn-cs"/>
              </a:rPr>
              <a:t>partner with middle and senior level managers, developing deep knowledge of the business requirements and challenges. They will develop access, credibility and trust with these leaders., identify and partner with clients to support strategic projects that directly address one or more business needs of the organisation.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performing the first two accountabilities effectively some strategic business partners earn the right to consult with clients, in this accountability they are focusing not on specific projects but also on the needs of the entire organisation over a period of time. In this sense the strategic business partners contribute to the formation of business strategies, integrating and executing people initiatives in support of the organisations business plan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Strategic business partner: aligning people strategies with business goals by Dana Gaines Robinson, James Robinson 2005</a:t>
            </a:r>
          </a:p>
          <a:p>
            <a:endParaRPr lang="en-GB" sz="1200" b="1"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Tom Grundy (1998) defines organisational effectiveness as “the capacity of the organisation to adapt rapidly to its external environment and to meet market and other external demands and with good results in business performance”.  Grundy (1998) argues that integrating corporate strategy and HR matters into an organisation and people strategy fully reflects the focus on organising effectiveness and may prove more successful at building business performance over time.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dirty="0"/>
              <a:t>Key to building organizational effectiveness is a skilful blend of HRM practices, organizational design and development to suit a specific organization in its particular context.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832394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control approach (1984) “Michigan Model”, which emphasise that superior firm performance is dependent on having in place systems for the regular assessment of individual employees. Associated with, and reinforcing, the systems performance rewards and training whose performance related outcomes are monitored. </a:t>
            </a:r>
            <a:r>
              <a:rPr lang="en-GB" sz="1200" kern="1200" dirty="0" err="1">
                <a:solidFill>
                  <a:schemeClr val="tx1"/>
                </a:solidFill>
                <a:effectLst/>
                <a:latin typeface="+mn-lt"/>
                <a:ea typeface="+mn-ea"/>
                <a:cs typeface="+mn-cs"/>
              </a:rPr>
              <a:t>Fombrun</a:t>
            </a:r>
            <a:r>
              <a:rPr lang="en-GB" sz="1200" kern="1200" dirty="0">
                <a:solidFill>
                  <a:schemeClr val="tx1"/>
                </a:solidFill>
                <a:effectLst/>
                <a:latin typeface="+mn-lt"/>
                <a:ea typeface="+mn-ea"/>
                <a:cs typeface="+mn-cs"/>
              </a:rPr>
              <a:t> et al argued that what was important was a tight fit between the external business strategy and HRM. This contingency approach suggests that for any particular organisational strategy it will be a matching HR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believe that the closer the “fit” between business strategy and organisational functions will result in organisational effectiveness has been challenged in recent times. The challenges relate to the lack of empirical evidence that this close strategic fit will automatically lead to improved effectiveness, and that such approaches do not take into account measures of organisational effectiveness. There are also criticism in that such approaches can be too simplistic in the assumption that the creation of HR strategy inevitably followed the business strategy. Also known as the collaborative model of enhancing firm performance, aimed at promoting the goals of both employees and employers, the commitment approach is clearly apparent in the “Harvard model“ (1984) which emphasises the need for management to recognise employees as significant stakeholders in the enterprise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85005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Attract and retain talent. </a:t>
            </a:r>
            <a:br>
              <a:rPr lang="en-US" b="1" dirty="0"/>
            </a:br>
            <a:r>
              <a:rPr lang="en-US" dirty="0"/>
              <a:t>Traditionally, learning focused solely on improving productivity. Now, learning contributes to employability. Recently, employment has shifted from staying with the same company for a lifetime to a model where workers are being retained only as long as they can add value to an enterprise. Employees are now in charge of their personal and professional growth and development—one reason that people list “opportunities for learning and development” among the top criteria for joining an organization. Conversely, a lack of L&amp;D is one of the key reasons people cite for leaving a company.</a:t>
            </a:r>
            <a:br>
              <a:rPr lang="en-US" dirty="0"/>
            </a:br>
            <a:endParaRPr lang="en-US" dirty="0"/>
          </a:p>
          <a:p>
            <a:r>
              <a:rPr lang="en-US" b="1" dirty="0"/>
              <a:t>Develop people capabilities</a:t>
            </a:r>
            <a:r>
              <a:rPr lang="en-US" dirty="0"/>
              <a:t>. </a:t>
            </a:r>
            <a:br>
              <a:rPr lang="en-US" dirty="0"/>
            </a:br>
            <a:r>
              <a:rPr lang="en-US" dirty="0"/>
              <a:t>Human capital requires ongoing investments in L&amp;D to retain its value. </a:t>
            </a:r>
            <a:br>
              <a:rPr lang="en-US" dirty="0"/>
            </a:br>
            <a:r>
              <a:rPr lang="en-US" dirty="0"/>
              <a:t>When knowledge becomes outdated or forgotten—a more rapid occurrence today—the value of human capital declines and needs to be supplemented by new learning and relevant work experiences. Companies that make investments in the next generation of leaders are seeing an impressive return. Research indicates that companies in the top quartile of leadership outperform other organizations by nearly two times on earnings before interest, taxes, depreciation, and amortization (EBITDA). Moreover, companies that invest in developing leaders during significant transformations are 2.4 times more likely to hit their performance targets.</a:t>
            </a:r>
            <a:br>
              <a:rPr lang="en-US" dirty="0"/>
            </a:br>
            <a:endParaRPr lang="en-US" dirty="0"/>
          </a:p>
          <a:p>
            <a:r>
              <a:rPr lang="en-US" b="1" dirty="0"/>
              <a:t>Create a values-based culture. </a:t>
            </a:r>
            <a:br>
              <a:rPr lang="en-US" dirty="0"/>
            </a:br>
            <a:r>
              <a:rPr lang="en-US" dirty="0"/>
              <a:t>As the workforce in many companies becomes increasingly virtual and globally dispersed, L&amp;D can help to build a values-based culture and a sense of community. In particular, millennials are </a:t>
            </a:r>
            <a:r>
              <a:rPr lang="en-US" dirty="0" err="1"/>
              <a:t>partcularly</a:t>
            </a:r>
            <a:r>
              <a:rPr lang="en-US" dirty="0"/>
              <a:t> interested in working for values-based, sustainable enterprises that contribute to the welfare of society.</a:t>
            </a:r>
          </a:p>
          <a:p>
            <a:br>
              <a:rPr lang="en-US" dirty="0"/>
            </a:br>
            <a:r>
              <a:rPr lang="en-US" b="1" dirty="0"/>
              <a:t>Build an employer brand. </a:t>
            </a:r>
            <a:br>
              <a:rPr lang="en-US" b="1" dirty="0"/>
            </a:br>
            <a:r>
              <a:rPr lang="en-US" dirty="0"/>
              <a:t>An organization’s brand is one of its most important assets and conveys a great deal about the company’s success in the market, financial strengths, position in the industry, and products and services. Investments in L&amp;D can help to enhance company’s brand and boost its reputation as an “employer of choice.” As large segments of the workforce prepare to retire, employers must work harder to compete for a shrinking talent pool. To do so, they must communicate their brand strength explicitly through an employer value proposition.</a:t>
            </a:r>
            <a:br>
              <a:rPr lang="en-US" dirty="0"/>
            </a:br>
            <a:endParaRPr lang="en-US" dirty="0"/>
          </a:p>
          <a:p>
            <a:r>
              <a:rPr lang="en-US" b="1" dirty="0"/>
              <a:t>Motivate and engage employees. </a:t>
            </a:r>
            <a:br>
              <a:rPr lang="en-US" b="1" dirty="0"/>
            </a:br>
            <a:r>
              <a:rPr lang="en-US" dirty="0"/>
              <a:t>The most important way to engage employees is to provide them with opportunities to learn and develop new competencies. Research suggests that lifelong learning contributes to happiness. When highly engaged employees are challenged and given the skills to grow and develop within their chosen career path, they are more likely to be energized by new opportunities at work and satisfied with their current organization.</a:t>
            </a: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346393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perform well, employees need to know what is expected of them.</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The starting point is an </a:t>
            </a:r>
            <a:r>
              <a:rPr lang="en-GB" sz="1200" b="0" i="1" kern="1200" dirty="0">
                <a:solidFill>
                  <a:schemeClr val="tx1"/>
                </a:solidFill>
                <a:effectLst/>
                <a:latin typeface="+mn-lt"/>
                <a:ea typeface="+mn-ea"/>
                <a:cs typeface="+mn-cs"/>
              </a:rPr>
              <a:t>up-to-date job description </a:t>
            </a:r>
            <a:r>
              <a:rPr lang="en-GB" sz="1200" b="0" i="0" kern="1200" dirty="0">
                <a:solidFill>
                  <a:schemeClr val="tx1"/>
                </a:solidFill>
                <a:effectLst/>
                <a:latin typeface="+mn-lt"/>
                <a:ea typeface="+mn-ea"/>
                <a:cs typeface="+mn-cs"/>
              </a:rPr>
              <a:t>that describes the essential functions, tasks, and responsibilities of the job. It also outlines the general areas of knowledge and skills required of the employee an employee to be successful in the job.</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Performance expectations go beyond the job description. Consider high quality on-the-job performance, requires a consideration of a range of expected job outcomes,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Employees should understand why their role exists, where it fits in the organisation, and how their, and also the job responsibilities, link to organisation and departmental objectives.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Typically this can be evidenced:</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Results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goods and services produced by an employee often measured by </a:t>
            </a:r>
            <a:r>
              <a:rPr lang="en-GB" sz="1200" b="0" i="1" kern="1200" dirty="0">
                <a:solidFill>
                  <a:schemeClr val="tx1"/>
                </a:solidFill>
                <a:effectLst/>
                <a:latin typeface="+mn-lt"/>
                <a:ea typeface="+mn-ea"/>
                <a:cs typeface="+mn-cs"/>
              </a:rPr>
              <a:t>objectives</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standards</a:t>
            </a:r>
            <a:endParaRPr lang="en-GB" sz="1200" b="0" i="0" kern="1200" dirty="0">
              <a:solidFill>
                <a:schemeClr val="tx1"/>
              </a:solidFill>
              <a:effectLst/>
              <a:latin typeface="+mn-lt"/>
              <a:ea typeface="+mn-ea"/>
              <a:cs typeface="+mn-cs"/>
            </a:endParaRP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Actions &amp; Behaviours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methods and means used to make a product and the behaviours and values demonstrated during the process. Actions and Behaviours can be measured through </a:t>
            </a:r>
            <a:r>
              <a:rPr lang="en-GB" sz="1200" b="0" i="1" kern="1200" dirty="0">
                <a:solidFill>
                  <a:schemeClr val="tx1"/>
                </a:solidFill>
                <a:effectLst/>
                <a:latin typeface="+mn-lt"/>
                <a:ea typeface="+mn-ea"/>
                <a:cs typeface="+mn-cs"/>
              </a:rPr>
              <a:t>performance metrics</a:t>
            </a:r>
            <a:r>
              <a:rPr lang="en-GB" sz="1200" b="0" i="0" kern="1200" dirty="0">
                <a:solidFill>
                  <a:schemeClr val="tx1"/>
                </a:solidFill>
                <a:effectLst/>
                <a:latin typeface="+mn-lt"/>
                <a:ea typeface="+mn-ea"/>
                <a:cs typeface="+mn-cs"/>
              </a:rPr>
              <a:t>.</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Performance expectations serve as a foundation to communicate about performance throughout the year. They also serve as the basis for reviewing employee performance.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 you and an employee set clear expectations about the results that must be achieved and the methods or approaches needed to achieve them, you establish a path for success.</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604891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Standards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directly linked to job-task completion.</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Example: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Ensure that all grant requests are written, reviewed, and submitted to the granting agency/foundation by the required deadlines.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Advantages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Tied to job duties and responsibilities.</a:t>
            </a:r>
          </a:p>
          <a:p>
            <a:r>
              <a:rPr lang="en-GB" sz="1200" b="0" i="0" kern="1200" dirty="0">
                <a:solidFill>
                  <a:schemeClr val="tx1"/>
                </a:solidFill>
                <a:effectLst/>
                <a:latin typeface="+mn-lt"/>
                <a:ea typeface="+mn-ea"/>
                <a:cs typeface="+mn-cs"/>
              </a:rPr>
              <a:t>Best when applied to any employee performing the same job duties.</a:t>
            </a:r>
          </a:p>
          <a:p>
            <a:r>
              <a:rPr lang="en-GB" sz="1200" b="0" i="0" kern="1200" dirty="0">
                <a:solidFill>
                  <a:schemeClr val="tx1"/>
                </a:solidFill>
                <a:effectLst/>
                <a:latin typeface="+mn-lt"/>
                <a:ea typeface="+mn-ea"/>
                <a:cs typeface="+mn-cs"/>
              </a:rPr>
              <a:t>Facilitates communication.</a:t>
            </a:r>
          </a:p>
          <a:p>
            <a:r>
              <a:rPr lang="en-GB" sz="1200" b="0" i="0" kern="1200" dirty="0">
                <a:solidFill>
                  <a:schemeClr val="tx1"/>
                </a:solidFill>
                <a:effectLst/>
                <a:latin typeface="+mn-lt"/>
                <a:ea typeface="+mn-ea"/>
                <a:cs typeface="+mn-cs"/>
              </a:rPr>
              <a:t>Makes it very clear how performance will be measured.</a:t>
            </a:r>
          </a:p>
          <a:p>
            <a:r>
              <a:rPr lang="en-GB" sz="1200" b="0" i="0" kern="1200" dirty="0">
                <a:solidFill>
                  <a:schemeClr val="tx1"/>
                </a:solidFill>
                <a:effectLst/>
                <a:latin typeface="+mn-lt"/>
                <a:ea typeface="+mn-ea"/>
                <a:cs typeface="+mn-cs"/>
              </a:rPr>
              <a:t>Standards can exist for any job. They are particularly useful in jobs where for health, safety, legal and/or operations reasons work must be done in a certain way. They are also more easily put into place for jobs that have a large number of routine tasks required.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Disadvantages</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Can become too task oriented.</a:t>
            </a:r>
          </a:p>
          <a:p>
            <a:r>
              <a:rPr lang="en-GB" sz="1200" b="0" i="0" kern="1200" dirty="0">
                <a:solidFill>
                  <a:schemeClr val="tx1"/>
                </a:solidFill>
                <a:effectLst/>
                <a:latin typeface="+mn-lt"/>
                <a:ea typeface="+mn-ea"/>
                <a:cs typeface="+mn-cs"/>
              </a:rPr>
              <a:t>Less flexible when responsibilities of a position change. If standards are not reviewed and updated regularly, it can hold the employee and unit back.</a:t>
            </a:r>
          </a:p>
          <a:p>
            <a:r>
              <a:rPr lang="en-GB" sz="1200" b="0" i="0" kern="1200" dirty="0">
                <a:solidFill>
                  <a:schemeClr val="tx1"/>
                </a:solidFill>
                <a:effectLst/>
                <a:latin typeface="+mn-lt"/>
                <a:ea typeface="+mn-ea"/>
                <a:cs typeface="+mn-cs"/>
              </a:rPr>
              <a:t>May not provide enough challenge for employee.</a:t>
            </a:r>
          </a:p>
          <a:p>
            <a:r>
              <a:rPr lang="en-GB" sz="1200" b="0" i="0" kern="1200" dirty="0">
                <a:solidFill>
                  <a:schemeClr val="tx1"/>
                </a:solidFill>
                <a:effectLst/>
                <a:latin typeface="+mn-lt"/>
                <a:ea typeface="+mn-ea"/>
                <a:cs typeface="+mn-cs"/>
              </a:rPr>
              <a:t>Takes time to develop.</a:t>
            </a:r>
          </a:p>
          <a:p>
            <a:endParaRPr lang="en-GB" sz="1200" b="1"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Objectives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broader in scope, go beyond day-to-day standards, and are clearly linked to helping the organisation or department meet its goals and objectives.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Example: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Identify 3 new grant/funding sources by the end of 2020.</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Advantages</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Ties unit/organization’s objectives to employee’s objectives.</a:t>
            </a:r>
          </a:p>
          <a:p>
            <a:r>
              <a:rPr lang="en-GB" sz="1200" b="0" i="0" kern="1200" dirty="0">
                <a:solidFill>
                  <a:schemeClr val="tx1"/>
                </a:solidFill>
                <a:effectLst/>
                <a:latin typeface="+mn-lt"/>
                <a:ea typeface="+mn-ea"/>
                <a:cs typeface="+mn-cs"/>
              </a:rPr>
              <a:t>Specific to individual.</a:t>
            </a:r>
          </a:p>
          <a:p>
            <a:r>
              <a:rPr lang="en-GB" sz="1200" b="0" i="0" kern="1200" dirty="0">
                <a:solidFill>
                  <a:schemeClr val="tx1"/>
                </a:solidFill>
                <a:effectLst/>
                <a:latin typeface="+mn-lt"/>
                <a:ea typeface="+mn-ea"/>
                <a:cs typeface="+mn-cs"/>
              </a:rPr>
              <a:t>Facilitates employee and supervisor communication.</a:t>
            </a:r>
          </a:p>
          <a:p>
            <a:r>
              <a:rPr lang="en-GB" sz="1200" b="0" i="0" kern="1200" dirty="0">
                <a:solidFill>
                  <a:schemeClr val="tx1"/>
                </a:solidFill>
                <a:effectLst/>
                <a:latin typeface="+mn-lt"/>
                <a:ea typeface="+mn-ea"/>
                <a:cs typeface="+mn-cs"/>
              </a:rPr>
              <a:t>Future – oriented. Flexible.</a:t>
            </a:r>
          </a:p>
          <a:p>
            <a:r>
              <a:rPr lang="en-GB" sz="1200" b="0" i="0" kern="1200" dirty="0">
                <a:solidFill>
                  <a:schemeClr val="tx1"/>
                </a:solidFill>
                <a:effectLst/>
                <a:latin typeface="+mn-lt"/>
                <a:ea typeface="+mn-ea"/>
                <a:cs typeface="+mn-cs"/>
              </a:rPr>
              <a:t>Can be put into place for all employees, but more easily used for employees with a broader scope of responsibilities, and a mixture of non-routine and routine work.</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Disadvantages</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Can focus on annual results, while ignoring routine aspects of job.</a:t>
            </a:r>
          </a:p>
          <a:p>
            <a:r>
              <a:rPr lang="en-GB" sz="1200" b="0" i="0" kern="1200" dirty="0">
                <a:solidFill>
                  <a:schemeClr val="tx1"/>
                </a:solidFill>
                <a:effectLst/>
                <a:latin typeface="+mn-lt"/>
                <a:ea typeface="+mn-ea"/>
                <a:cs typeface="+mn-cs"/>
              </a:rPr>
              <a:t>Care must be taken to ensure objectives are realistic.</a:t>
            </a:r>
          </a:p>
          <a:p>
            <a:r>
              <a:rPr lang="en-GB" sz="1200" b="0" i="0" kern="1200" dirty="0">
                <a:solidFill>
                  <a:schemeClr val="tx1"/>
                </a:solidFill>
                <a:effectLst/>
                <a:latin typeface="+mn-lt"/>
                <a:ea typeface="+mn-ea"/>
                <a:cs typeface="+mn-cs"/>
              </a:rPr>
              <a:t>Can be compromised by changing circumstances. Too much flexibility.</a:t>
            </a:r>
          </a:p>
          <a:p>
            <a:r>
              <a:rPr lang="en-GB" sz="1200" b="0" i="0" kern="1200" dirty="0">
                <a:solidFill>
                  <a:schemeClr val="tx1"/>
                </a:solidFill>
                <a:effectLst/>
                <a:latin typeface="+mn-lt"/>
                <a:ea typeface="+mn-ea"/>
                <a:cs typeface="+mn-cs"/>
              </a:rPr>
              <a:t>Must be consistent with culture and can be time consuming to implement a fully integrated system.</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some cases, it may be better to set a series of standards with only a few objectives, while in other situations it may make more sense to set objectives alone.</a:t>
            </a:r>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26699567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Performance dimensions are defined based on the job and the work itself.</a:t>
            </a:r>
          </a:p>
          <a:p>
            <a:r>
              <a:rPr lang="en-GB" sz="1200" b="0" i="0" kern="1200" dirty="0">
                <a:solidFill>
                  <a:schemeClr val="tx1"/>
                </a:solidFill>
                <a:effectLst/>
                <a:latin typeface="+mn-lt"/>
                <a:ea typeface="+mn-ea"/>
                <a:cs typeface="+mn-cs"/>
              </a:rPr>
              <a:t>A performance dimension identifies the job and the range of behaviours employees must exhibit to successfully meet or exceed job expectations. These behaviours are then grouped into broad categories (dimensions).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Performance dimensions help answer: “How does someone act and/or behave when they perform well?”</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Since dimensions are broad categories, a specific dimension generally applies to any employee working in a given job. It is also possible for departments and units and even entire organizations to have dimensions that apply to any employee who works in the group.</a:t>
            </a:r>
          </a:p>
          <a:p>
            <a:r>
              <a:rPr lang="en-GB" sz="1200" b="0" i="0" kern="1200" dirty="0">
                <a:solidFill>
                  <a:schemeClr val="tx1"/>
                </a:solidFill>
                <a:effectLst/>
                <a:latin typeface="+mn-lt"/>
                <a:ea typeface="+mn-ea"/>
                <a:cs typeface="+mn-cs"/>
              </a:rPr>
              <a:t>In addition to </a:t>
            </a:r>
            <a:r>
              <a:rPr lang="en-GB" sz="1200" b="1" i="0" kern="1200" dirty="0">
                <a:solidFill>
                  <a:schemeClr val="tx1"/>
                </a:solidFill>
                <a:effectLst/>
                <a:latin typeface="+mn-lt"/>
                <a:ea typeface="+mn-ea"/>
                <a:cs typeface="+mn-cs"/>
              </a:rPr>
              <a:t>strong interpersonal skills</a:t>
            </a:r>
            <a:r>
              <a:rPr lang="en-GB" sz="1200" b="0" i="0" kern="1200" dirty="0">
                <a:solidFill>
                  <a:schemeClr val="tx1"/>
                </a:solidFill>
                <a:effectLst/>
                <a:latin typeface="+mn-lt"/>
                <a:ea typeface="+mn-ea"/>
                <a:cs typeface="+mn-cs"/>
              </a:rPr>
              <a:t>, other examples of performance dimensions include:</a:t>
            </a:r>
          </a:p>
          <a:p>
            <a:r>
              <a:rPr lang="en-GB" sz="1200" b="0" i="0" kern="1200" dirty="0">
                <a:solidFill>
                  <a:schemeClr val="tx1"/>
                </a:solidFill>
                <a:effectLst/>
                <a:latin typeface="+mn-lt"/>
                <a:ea typeface="+mn-ea"/>
                <a:cs typeface="+mn-cs"/>
              </a:rPr>
              <a:t>Customer Service Orientation</a:t>
            </a:r>
          </a:p>
          <a:p>
            <a:r>
              <a:rPr lang="en-GB" sz="1200" b="0" i="0" kern="1200" dirty="0">
                <a:solidFill>
                  <a:schemeClr val="tx1"/>
                </a:solidFill>
                <a:effectLst/>
                <a:latin typeface="+mn-lt"/>
                <a:ea typeface="+mn-ea"/>
                <a:cs typeface="+mn-cs"/>
              </a:rPr>
              <a:t>Teamwork</a:t>
            </a:r>
          </a:p>
          <a:p>
            <a:r>
              <a:rPr lang="en-GB" sz="1200" b="0" i="0" kern="1200" dirty="0">
                <a:solidFill>
                  <a:schemeClr val="tx1"/>
                </a:solidFill>
                <a:effectLst/>
                <a:latin typeface="+mn-lt"/>
                <a:ea typeface="+mn-ea"/>
                <a:cs typeface="+mn-cs"/>
              </a:rPr>
              <a:t>Effective Communication</a:t>
            </a:r>
          </a:p>
          <a:p>
            <a:r>
              <a:rPr lang="en-GB" sz="1200" b="0" i="0" kern="1200" dirty="0">
                <a:solidFill>
                  <a:schemeClr val="tx1"/>
                </a:solidFill>
                <a:effectLst/>
                <a:latin typeface="+mn-lt"/>
                <a:ea typeface="+mn-ea"/>
                <a:cs typeface="+mn-cs"/>
              </a:rPr>
              <a:t>Valuing Diversity</a:t>
            </a:r>
          </a:p>
          <a:p>
            <a:r>
              <a:rPr lang="en-GB" sz="1200" b="0" i="0" kern="1200" dirty="0">
                <a:solidFill>
                  <a:schemeClr val="tx1"/>
                </a:solidFill>
                <a:effectLst/>
                <a:latin typeface="+mn-lt"/>
                <a:ea typeface="+mn-ea"/>
                <a:cs typeface="+mn-cs"/>
              </a:rPr>
              <a:t>Analysis and Problem-Solving</a:t>
            </a:r>
          </a:p>
          <a:p>
            <a:r>
              <a:rPr lang="en-GB" sz="1200" b="0" i="0" kern="1200" dirty="0">
                <a:solidFill>
                  <a:schemeClr val="tx1"/>
                </a:solidFill>
                <a:effectLst/>
                <a:latin typeface="+mn-lt"/>
                <a:ea typeface="+mn-ea"/>
                <a:cs typeface="+mn-cs"/>
              </a:rPr>
              <a:t>Decision-Making and Results Orientation</a:t>
            </a:r>
          </a:p>
          <a:p>
            <a:r>
              <a:rPr lang="en-GB" sz="1200" b="0" i="0" kern="1200" dirty="0">
                <a:solidFill>
                  <a:schemeClr val="tx1"/>
                </a:solidFill>
                <a:effectLst/>
                <a:latin typeface="+mn-lt"/>
                <a:ea typeface="+mn-ea"/>
                <a:cs typeface="+mn-cs"/>
              </a:rPr>
              <a:t>Adaptability</a:t>
            </a:r>
          </a:p>
          <a:p>
            <a:r>
              <a:rPr lang="en-GB" sz="1200" b="0" i="0" kern="1200" dirty="0">
                <a:solidFill>
                  <a:schemeClr val="tx1"/>
                </a:solidFill>
                <a:effectLst/>
                <a:latin typeface="+mn-lt"/>
                <a:ea typeface="+mn-ea"/>
                <a:cs typeface="+mn-cs"/>
              </a:rPr>
              <a:t>Fostering a Safe and Secure Environment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872043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Whilst this is covered in depth throughout the course, the application of the model to managing expectations is a novel method and should be considered in this context.</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Specific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Objectives and standards should let employees know exactly which actions and results they are expected to accomplish.</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Measurable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Whenever possible, objectives and standards should be based on quantitative measures such as direct counts, percentages, and ratios.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Attainable</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objective or standard should be achievable, but challenging, and attainable using resources available.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Relevant</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 goals, objectives and standards should be in alignment with those of the unit and the department in support of the University’s mission.</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Timely</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Results should be delivered within a time period that meets the department and organisation’s needs.</a:t>
            </a:r>
          </a:p>
          <a:p>
            <a:endParaRPr lang="en-GB" sz="1200" b="0" i="0"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S</a:t>
            </a:r>
            <a:r>
              <a:rPr lang="en-GB" sz="1200" b="1" i="0" kern="1200" dirty="0">
                <a:solidFill>
                  <a:schemeClr val="tx1"/>
                </a:solidFill>
                <a:effectLst/>
                <a:latin typeface="+mn-lt"/>
                <a:ea typeface="+mn-ea"/>
                <a:cs typeface="+mn-cs"/>
              </a:rPr>
              <a:t>tretch</a:t>
            </a:r>
          </a:p>
          <a:p>
            <a:r>
              <a:rPr lang="en-GB" sz="1200" b="0" i="0" kern="1200" dirty="0">
                <a:solidFill>
                  <a:schemeClr val="tx1"/>
                </a:solidFill>
                <a:effectLst/>
                <a:latin typeface="+mn-lt"/>
                <a:ea typeface="+mn-ea"/>
                <a:cs typeface="+mn-cs"/>
              </a:rPr>
              <a:t>some, but not all goals, may present a challenge to support professional development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Objectives and standards identify baselines for measuring performance results. From performance objectives and standards, managers/head of departments etc can provide specific feedback describing the gap between expected and actual performance.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identified gap can allow for the examination of GAP analysis and in association with the SMART model the subsequent development of PDP.</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Keys to Effective Performance Management</a:t>
            </a:r>
          </a:p>
          <a:p>
            <a:pPr marL="171450" indent="-171450">
              <a:buFont typeface="Arial" panose="020B0604020202020204" pitchFamily="34" charset="0"/>
              <a:buChar char="•"/>
            </a:pPr>
            <a:r>
              <a:rPr lang="en-GB" dirty="0"/>
              <a:t>Establish and communicate (verbally and in writing) clear, detailed goals and performance expectations</a:t>
            </a:r>
          </a:p>
          <a:p>
            <a:pPr marL="171450" indent="-171450">
              <a:buFont typeface="Arial" panose="020B0604020202020204" pitchFamily="34" charset="0"/>
              <a:buChar char="•"/>
            </a:pPr>
            <a:r>
              <a:rPr lang="en-GB" dirty="0"/>
              <a:t>Provide coaching, training, support, time, resources to help the staff member succeed</a:t>
            </a:r>
          </a:p>
          <a:p>
            <a:pPr marL="171450" indent="-171450">
              <a:buFont typeface="Arial" panose="020B0604020202020204" pitchFamily="34" charset="0"/>
              <a:buChar char="•"/>
            </a:pPr>
            <a:r>
              <a:rPr lang="en-GB" dirty="0"/>
              <a:t>Monitor and observe staff member’s performance</a:t>
            </a:r>
          </a:p>
          <a:p>
            <a:pPr marL="171450" indent="-171450">
              <a:buFont typeface="Arial" panose="020B0604020202020204" pitchFamily="34" charset="0"/>
              <a:buChar char="•"/>
            </a:pPr>
            <a:r>
              <a:rPr lang="en-GB" dirty="0"/>
              <a:t>Provide regular, specific, timely feedback to the staff member on his/her progress at meeting established performance goals and expectations</a:t>
            </a:r>
          </a:p>
          <a:p>
            <a:pPr marL="171450" indent="-171450">
              <a:buFont typeface="Arial" panose="020B0604020202020204" pitchFamily="34" charset="0"/>
              <a:buChar char="•"/>
            </a:pPr>
            <a:r>
              <a:rPr lang="en-GB" dirty="0"/>
              <a:t>Provide professional development feedback and opportunities</a:t>
            </a:r>
          </a:p>
          <a:p>
            <a:pPr marL="171450" indent="-171450">
              <a:buFont typeface="Arial" panose="020B0604020202020204" pitchFamily="34" charset="0"/>
              <a:buChar char="•"/>
            </a:pPr>
            <a:r>
              <a:rPr lang="en-GB" dirty="0"/>
              <a:t>Assess and document staff member’s performance</a:t>
            </a:r>
            <a:br>
              <a:rPr lang="en-GB" dirty="0"/>
            </a:br>
            <a:r>
              <a:rPr lang="en-GB" dirty="0"/>
              <a:t>Address issues in a timely manner when expectations are not being met</a:t>
            </a:r>
            <a:br>
              <a:rPr lang="en-GB" dirty="0"/>
            </a:br>
            <a:r>
              <a:rPr lang="en-GB" dirty="0"/>
              <a:t>Provide staff member with regular recognition on achievements and accomplishments</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2973972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Which is right for you?</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Employees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Responsible for proactively managing their careers, increasing their skills, experience, and maintaining a high level of performance.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Management Development</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Responsible for actively encouraging and supporting staff in career planning, using available resources, tools, and processes to help employees find the best match between their abilities and the needs of the organisation.</a:t>
            </a:r>
          </a:p>
          <a:p>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Management development is the structured process by which managers enhance their skills, competencies and knowledge, via formal or informal learning methods, to the benefit of the individual, the employees they manage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Managers at all levels need to be skilled people developers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term ‘leadership’ is often used almost interchangeably with ‘management’, but, in fact, reflects only some aspects of the manager role, and is not always associated with the formal role of a manager. However, as well as general management activities, it’s commonly recognised that all managers, including first-line supervisors, need to demonstrate leadership qualities.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Career Development</a:t>
            </a:r>
          </a:p>
          <a:p>
            <a:r>
              <a:rPr lang="en-GB" sz="1200" b="0" i="0" kern="1200" dirty="0">
                <a:solidFill>
                  <a:schemeClr val="tx1"/>
                </a:solidFill>
                <a:effectLst/>
                <a:latin typeface="+mn-lt"/>
                <a:ea typeface="+mn-ea"/>
                <a:cs typeface="+mn-cs"/>
              </a:rPr>
              <a:t>Continuing Education</a:t>
            </a:r>
          </a:p>
          <a:p>
            <a:r>
              <a:rPr lang="en-GB" sz="1200" b="0" i="0" kern="1200" dirty="0">
                <a:solidFill>
                  <a:schemeClr val="tx1"/>
                </a:solidFill>
                <a:effectLst/>
                <a:latin typeface="+mn-lt"/>
                <a:ea typeface="+mn-ea"/>
                <a:cs typeface="+mn-cs"/>
              </a:rPr>
              <a:t>Enrolment in courses/workshops</a:t>
            </a:r>
          </a:p>
          <a:p>
            <a:r>
              <a:rPr lang="en-GB" sz="1200" b="0" i="0" kern="1200" dirty="0">
                <a:solidFill>
                  <a:schemeClr val="tx1"/>
                </a:solidFill>
                <a:effectLst/>
                <a:latin typeface="+mn-lt"/>
                <a:ea typeface="+mn-ea"/>
                <a:cs typeface="+mn-cs"/>
              </a:rPr>
              <a:t>Participation in professional organizations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Research</a:t>
            </a:r>
          </a:p>
          <a:p>
            <a:r>
              <a:rPr lang="en-GB" sz="1200" b="0" i="0" kern="1200" dirty="0">
                <a:solidFill>
                  <a:schemeClr val="tx1"/>
                </a:solidFill>
                <a:effectLst/>
                <a:latin typeface="+mn-lt"/>
                <a:ea typeface="+mn-ea"/>
                <a:cs typeface="+mn-cs"/>
              </a:rPr>
              <a:t>Conducting research &amp; presenting findings of research to others</a:t>
            </a:r>
          </a:p>
          <a:p>
            <a:r>
              <a:rPr lang="en-GB" sz="1200" b="0" i="0" kern="1200" dirty="0">
                <a:solidFill>
                  <a:schemeClr val="tx1"/>
                </a:solidFill>
                <a:effectLst/>
                <a:latin typeface="+mn-lt"/>
                <a:ea typeface="+mn-ea"/>
                <a:cs typeface="+mn-cs"/>
              </a:rPr>
              <a:t>Improve job performance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Keeping up with technology, systems, processes</a:t>
            </a:r>
          </a:p>
          <a:p>
            <a:r>
              <a:rPr lang="en-GB" sz="1200" b="0" i="0" kern="1200" dirty="0">
                <a:solidFill>
                  <a:schemeClr val="tx1"/>
                </a:solidFill>
                <a:effectLst/>
                <a:latin typeface="+mn-lt"/>
                <a:ea typeface="+mn-ea"/>
                <a:cs typeface="+mn-cs"/>
              </a:rPr>
              <a:t>Learning about new developments role &amp; associated arenas</a:t>
            </a:r>
          </a:p>
          <a:p>
            <a:r>
              <a:rPr lang="en-GB" sz="1200" b="0" i="0" kern="1200" dirty="0">
                <a:solidFill>
                  <a:schemeClr val="tx1"/>
                </a:solidFill>
                <a:effectLst/>
                <a:latin typeface="+mn-lt"/>
                <a:ea typeface="+mn-ea"/>
                <a:cs typeface="+mn-cs"/>
              </a:rPr>
              <a:t>Improving existing skills</a:t>
            </a:r>
          </a:p>
          <a:p>
            <a:r>
              <a:rPr lang="en-GB" sz="1200" b="0" i="0" kern="1200" dirty="0">
                <a:solidFill>
                  <a:schemeClr val="tx1"/>
                </a:solidFill>
                <a:effectLst/>
                <a:latin typeface="+mn-lt"/>
                <a:ea typeface="+mn-ea"/>
                <a:cs typeface="+mn-cs"/>
              </a:rPr>
              <a:t>Increased duties and responsibilities</a:t>
            </a:r>
          </a:p>
          <a:p>
            <a:r>
              <a:rPr lang="en-GB" sz="1200" b="0" i="0" kern="1200" dirty="0">
                <a:solidFill>
                  <a:schemeClr val="tx1"/>
                </a:solidFill>
                <a:effectLst/>
                <a:latin typeface="+mn-lt"/>
                <a:ea typeface="+mn-ea"/>
                <a:cs typeface="+mn-cs"/>
              </a:rPr>
              <a:t>Taking on new challenges in current position, projects, long or short-term assignments</a:t>
            </a: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103335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613572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1839885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1155971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https://</a:t>
            </a:r>
            <a:r>
              <a:rPr lang="en-GB" sz="1200" b="0" i="0" kern="1200" dirty="0" err="1">
                <a:solidFill>
                  <a:schemeClr val="tx1"/>
                </a:solidFill>
                <a:effectLst/>
                <a:latin typeface="+mn-lt"/>
                <a:ea typeface="+mn-ea"/>
                <a:cs typeface="+mn-cs"/>
              </a:rPr>
              <a:t>openpsychometrics.org</a:t>
            </a:r>
            <a:r>
              <a:rPr lang="en-GB" sz="1200" b="0" i="0" kern="1200" dirty="0">
                <a:solidFill>
                  <a:schemeClr val="tx1"/>
                </a:solidFill>
                <a:effectLst/>
                <a:latin typeface="+mn-lt"/>
                <a:ea typeface="+mn-ea"/>
                <a:cs typeface="+mn-cs"/>
              </a:rPr>
              <a:t>/tests/RIASEC/</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10211886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Schein suggested that</a:t>
            </a:r>
            <a:r>
              <a:rPr lang="en-GB" sz="1200" b="1" i="0" kern="1200" dirty="0">
                <a:solidFill>
                  <a:schemeClr val="tx1"/>
                </a:solidFill>
                <a:effectLst/>
                <a:latin typeface="+mn-lt"/>
                <a:ea typeface="+mn-ea"/>
                <a:cs typeface="+mn-cs"/>
              </a:rPr>
              <a:t> each and every individual possessed specific and unique ‘anchors’ - </a:t>
            </a:r>
            <a:r>
              <a:rPr lang="en-GB" sz="1200" b="0" i="0" kern="1200" dirty="0">
                <a:solidFill>
                  <a:schemeClr val="tx1"/>
                </a:solidFill>
                <a:effectLst/>
                <a:latin typeface="+mn-lt"/>
                <a:ea typeface="+mn-ea"/>
                <a:cs typeface="+mn-cs"/>
              </a:rPr>
              <a:t>one’s perception of one’s own values, talents, abilities and motives, </a:t>
            </a:r>
            <a:r>
              <a:rPr lang="en-GB" sz="1200" b="1" i="0" kern="1200" dirty="0">
                <a:solidFill>
                  <a:schemeClr val="tx1"/>
                </a:solidFill>
                <a:effectLst/>
                <a:latin typeface="+mn-lt"/>
                <a:ea typeface="+mn-ea"/>
                <a:cs typeface="+mn-cs"/>
              </a:rPr>
              <a:t>which form the basis of individual roles and development.</a:t>
            </a:r>
            <a:endParaRPr lang="en-GB" sz="1200" b="0"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Technical/functional competence – </a:t>
            </a:r>
            <a:r>
              <a:rPr lang="en-GB" sz="1200" b="0" i="0" kern="1200" dirty="0">
                <a:solidFill>
                  <a:schemeClr val="tx1"/>
                </a:solidFill>
                <a:effectLst/>
                <a:latin typeface="+mn-lt"/>
                <a:ea typeface="+mn-ea"/>
                <a:cs typeface="+mn-cs"/>
              </a:rPr>
              <a:t>these individuals enjoy being good at specific tasks and will work hard in order to develop the specific skills necessary to complete them.</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General managerial competence – </a:t>
            </a:r>
            <a:r>
              <a:rPr lang="en-GB" sz="1200" b="0" i="0" kern="1200" dirty="0">
                <a:solidFill>
                  <a:schemeClr val="tx1"/>
                </a:solidFill>
                <a:effectLst/>
                <a:latin typeface="+mn-lt"/>
                <a:ea typeface="+mn-ea"/>
                <a:cs typeface="+mn-cs"/>
              </a:rPr>
              <a:t>these individuals thrive off performing in a position of responsibility; tackling high-level problems, building relationships and interacting with others; they require strong emotional intelligence skills in order to succeed.</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Autonomy/independence – </a:t>
            </a:r>
            <a:r>
              <a:rPr lang="en-GB" sz="1200" b="0" i="0" kern="1200" dirty="0">
                <a:solidFill>
                  <a:schemeClr val="tx1"/>
                </a:solidFill>
                <a:effectLst/>
                <a:latin typeface="+mn-lt"/>
                <a:ea typeface="+mn-ea"/>
                <a:cs typeface="+mn-cs"/>
              </a:rPr>
              <a:t>these people need to be left to their own devices, and to be able to act without needing too much direction, interference or confirmation, often avoiding standards and procedures to do things ‘their way’.</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Security/stability – </a:t>
            </a:r>
            <a:r>
              <a:rPr lang="en-GB" sz="1200" b="0" i="0" kern="1200" dirty="0">
                <a:solidFill>
                  <a:schemeClr val="tx1"/>
                </a:solidFill>
                <a:effectLst/>
                <a:latin typeface="+mn-lt"/>
                <a:ea typeface="+mn-ea"/>
                <a:cs typeface="+mn-cs"/>
              </a:rPr>
              <a:t>they seek stable and predictable positions and activities, which they are able to plan aspects of their life around, taking few risks; they are also often the individuals who will spend many years in the same position.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Entrepreneurial capability – </a:t>
            </a:r>
            <a:r>
              <a:rPr lang="en-GB" sz="1200" b="0" i="0" kern="1200" dirty="0">
                <a:solidFill>
                  <a:schemeClr val="tx1"/>
                </a:solidFill>
                <a:effectLst/>
                <a:latin typeface="+mn-lt"/>
                <a:ea typeface="+mn-ea"/>
                <a:cs typeface="+mn-cs"/>
              </a:rPr>
              <a:t>these are the creatives within a business, enjoy brainstorming and inventing new things, and also often seek to run or start their own business; they are different from those who seek autonomy as they will share the workload with others and enjoy individuals, including themselves, taking ownership for their work; they often get bored and seek monetary gains.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Service/dedication to a cause – </a:t>
            </a:r>
            <a:r>
              <a:rPr lang="en-GB" sz="1200" b="0" i="0" kern="1200" dirty="0">
                <a:solidFill>
                  <a:schemeClr val="tx1"/>
                </a:solidFill>
                <a:effectLst/>
                <a:latin typeface="+mn-lt"/>
                <a:ea typeface="+mn-ea"/>
                <a:cs typeface="+mn-cs"/>
              </a:rPr>
              <a:t>these individuals always seek new ways to help other people, both within and outside the organisation, using their talents; they are often found in relevant employment areas, such as HR and customer service.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Pure challenge – </a:t>
            </a:r>
            <a:r>
              <a:rPr lang="en-GB" sz="1200" b="0" i="0" kern="1200" dirty="0">
                <a:solidFill>
                  <a:schemeClr val="tx1"/>
                </a:solidFill>
                <a:effectLst/>
                <a:latin typeface="+mn-lt"/>
                <a:ea typeface="+mn-ea"/>
                <a:cs typeface="+mn-cs"/>
              </a:rPr>
              <a:t>driven nearly entirely by a need to be continuously stimulated by new challenges and tasks which test their abilities to solve problems; they will often seek to move jobs when their current position becomes stagnant or no longer possesses the challenges they need to progress.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Life style – </a:t>
            </a:r>
            <a:r>
              <a:rPr lang="en-GB" sz="1200" b="0" i="0" kern="1200" dirty="0">
                <a:solidFill>
                  <a:schemeClr val="tx1"/>
                </a:solidFill>
                <a:effectLst/>
                <a:latin typeface="+mn-lt"/>
                <a:ea typeface="+mn-ea"/>
                <a:cs typeface="+mn-cs"/>
              </a:rPr>
              <a:t>these individuals orientate everything, including their role, around their pattern of living as a whole – no so much balancing work and life, as </a:t>
            </a:r>
            <a:r>
              <a:rPr lang="en-GB" sz="1200" b="0" i="1" kern="1200" dirty="0">
                <a:solidFill>
                  <a:schemeClr val="tx1"/>
                </a:solidFill>
                <a:effectLst/>
                <a:latin typeface="+mn-lt"/>
                <a:ea typeface="+mn-ea"/>
                <a:cs typeface="+mn-cs"/>
              </a:rPr>
              <a:t>integrating </a:t>
            </a:r>
            <a:r>
              <a:rPr lang="en-GB" sz="1200" b="0" i="0" kern="1200" dirty="0">
                <a:solidFill>
                  <a:schemeClr val="tx1"/>
                </a:solidFill>
                <a:effectLst/>
                <a:latin typeface="+mn-lt"/>
                <a:ea typeface="+mn-ea"/>
                <a:cs typeface="+mn-cs"/>
              </a:rPr>
              <a:t>it; they may also take long periods of leave to take part in recreational activities, or balance themselves and their lives through holidays and other forms of downtime.</a:t>
            </a:r>
          </a:p>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2225752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38301631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Career Mapping is a 3 stage process </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Self-assessment.</a:t>
            </a:r>
            <a:r>
              <a:rPr lang="en-GB" sz="1200" b="0" i="0" kern="1200" dirty="0">
                <a:solidFill>
                  <a:schemeClr val="tx1"/>
                </a:solidFill>
                <a:effectLst/>
                <a:latin typeface="+mn-lt"/>
                <a:ea typeface="+mn-ea"/>
                <a:cs typeface="+mn-cs"/>
              </a:rPr>
              <a:t> A manager engages with the employee to explore his or her knowledge, skills and abilities, as well as past experiences, accomplishments and interests.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Individualized career map. </a:t>
            </a:r>
            <a:r>
              <a:rPr lang="en-GB" sz="1200" b="0" i="0" kern="1200" dirty="0">
                <a:solidFill>
                  <a:schemeClr val="tx1"/>
                </a:solidFill>
                <a:effectLst/>
                <a:latin typeface="+mn-lt"/>
                <a:ea typeface="+mn-ea"/>
                <a:cs typeface="+mn-cs"/>
              </a:rPr>
              <a:t>Creating an individualized career map involves identifying other positions within the organization that meet the employee's interests. The position may be a lateral move into a different job family or a promotion. In either case, the position should capitalize on the employee's past experiences, interests and motivation while at the same time requiring the employee to develop a certain degree of new knowledge, skills and abilities (KSAs) to give him or her something to work toward and stay engaged.</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Exploring other opportunities.</a:t>
            </a:r>
            <a:r>
              <a:rPr lang="en-GB" sz="1200" b="0" i="0" kern="1200" dirty="0">
                <a:solidFill>
                  <a:schemeClr val="tx1"/>
                </a:solidFill>
                <a:effectLst/>
                <a:latin typeface="+mn-lt"/>
                <a:ea typeface="+mn-ea"/>
                <a:cs typeface="+mn-cs"/>
              </a:rPr>
              <a:t> The final step in career mapping is to explore other job opportunities within the organization as they become available.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For managers and employees to successfully practice career mapping, HR must develop the necessary resources to facilitate the process.</a:t>
            </a:r>
          </a:p>
          <a:p>
            <a:br>
              <a:rPr lang="en-US" dirty="0"/>
            </a:br>
            <a:br>
              <a:rPr lang="en-US" dirty="0"/>
            </a:br>
            <a:r>
              <a:rPr lang="en-US" b="1" dirty="0"/>
              <a:t>Ideal Workers</a:t>
            </a:r>
            <a:br>
              <a:rPr lang="en-US" b="1" dirty="0"/>
            </a:br>
            <a:r>
              <a:rPr lang="en-GB" sz="1200" b="0" i="0" kern="1200" dirty="0">
                <a:solidFill>
                  <a:schemeClr val="tx1"/>
                </a:solidFill>
                <a:effectLst/>
                <a:latin typeface="+mn-lt"/>
                <a:ea typeface="+mn-ea"/>
                <a:cs typeface="+mn-cs"/>
              </a:rPr>
              <a:t>Seek high-profile assignments.</a:t>
            </a:r>
          </a:p>
          <a:p>
            <a:r>
              <a:rPr lang="en-GB" sz="1200" b="0" i="0" kern="1200" dirty="0">
                <a:solidFill>
                  <a:schemeClr val="tx1"/>
                </a:solidFill>
                <a:effectLst/>
                <a:latin typeface="+mn-lt"/>
                <a:ea typeface="+mn-ea"/>
                <a:cs typeface="+mn-cs"/>
              </a:rPr>
              <a:t>Rub shoulders with influential leaders.</a:t>
            </a:r>
          </a:p>
          <a:p>
            <a:r>
              <a:rPr lang="en-GB" sz="1200" b="0" i="0" kern="1200" dirty="0">
                <a:solidFill>
                  <a:schemeClr val="tx1"/>
                </a:solidFill>
                <a:effectLst/>
                <a:latin typeface="+mn-lt"/>
                <a:ea typeface="+mn-ea"/>
                <a:cs typeface="+mn-cs"/>
              </a:rPr>
              <a:t>Communicate openly and directly about career aspirations.</a:t>
            </a:r>
          </a:p>
          <a:p>
            <a:r>
              <a:rPr lang="en-GB" sz="1200" b="0" i="0" kern="1200" dirty="0">
                <a:solidFill>
                  <a:schemeClr val="tx1"/>
                </a:solidFill>
                <a:effectLst/>
                <a:latin typeface="+mn-lt"/>
                <a:ea typeface="+mn-ea"/>
                <a:cs typeface="+mn-cs"/>
              </a:rPr>
              <a:t>Seek visibility for their accomplishments.</a:t>
            </a:r>
          </a:p>
          <a:p>
            <a:r>
              <a:rPr lang="en-GB" sz="1200" b="0" i="0" kern="1200" dirty="0">
                <a:solidFill>
                  <a:schemeClr val="tx1"/>
                </a:solidFill>
                <a:effectLst/>
                <a:latin typeface="+mn-lt"/>
                <a:ea typeface="+mn-ea"/>
                <a:cs typeface="+mn-cs"/>
              </a:rPr>
              <a:t>Let their supervisors know of their skills and willingness to contribute.</a:t>
            </a:r>
          </a:p>
          <a:p>
            <a:r>
              <a:rPr lang="en-GB" sz="1200" b="0" i="0" kern="1200" dirty="0">
                <a:solidFill>
                  <a:schemeClr val="tx1"/>
                </a:solidFill>
                <a:effectLst/>
                <a:latin typeface="+mn-lt"/>
                <a:ea typeface="+mn-ea"/>
                <a:cs typeface="+mn-cs"/>
              </a:rPr>
              <a:t>Seek opportunities continually.</a:t>
            </a:r>
          </a:p>
          <a:p>
            <a:r>
              <a:rPr lang="en-GB" sz="1200" b="0" i="0" kern="1200" dirty="0">
                <a:solidFill>
                  <a:schemeClr val="tx1"/>
                </a:solidFill>
                <a:effectLst/>
                <a:latin typeface="+mn-lt"/>
                <a:ea typeface="+mn-ea"/>
                <a:cs typeface="+mn-cs"/>
              </a:rPr>
              <a:t>Learn the political landscape or unwritten rules of the organization.</a:t>
            </a:r>
          </a:p>
          <a:p>
            <a:r>
              <a:rPr lang="en-GB" sz="1200" b="0" i="0" kern="1200" dirty="0">
                <a:solidFill>
                  <a:schemeClr val="tx1"/>
                </a:solidFill>
                <a:effectLst/>
                <a:latin typeface="+mn-lt"/>
                <a:ea typeface="+mn-ea"/>
                <a:cs typeface="+mn-cs"/>
              </a:rPr>
              <a:t>Are not afraid to ask for help.</a:t>
            </a:r>
          </a:p>
          <a:p>
            <a:br>
              <a:rPr lang="en-US" dirty="0"/>
            </a:br>
            <a:r>
              <a:rPr lang="en-GB" sz="1200" b="1" i="0" kern="1200" dirty="0">
                <a:solidFill>
                  <a:schemeClr val="tx1"/>
                </a:solidFill>
                <a:effectLst/>
                <a:latin typeface="+mn-lt"/>
                <a:ea typeface="+mn-ea"/>
                <a:cs typeface="+mn-cs"/>
              </a:rPr>
              <a:t>Climbers.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who seek advancement in their organizations by asking for varied assignments, working long hours, networking and seeking greater visibility.</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Hedgers.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who</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use all career tactics available to advance in and outside their current organizations.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Scanners.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 who monitor the job market closely and are poised to change jobs, if not organizations, as opportunities arise.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Coasters.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 who do little to seek career advancement.</a:t>
            </a:r>
          </a:p>
          <a:p>
            <a:endParaRPr lang="en-GB" sz="1200" b="0" i="0" kern="1200" dirty="0">
              <a:solidFill>
                <a:schemeClr val="tx1"/>
              </a:solidFill>
              <a:effectLst/>
              <a:latin typeface="+mn-lt"/>
              <a:ea typeface="+mn-ea"/>
              <a:cs typeface="+mn-cs"/>
            </a:endParaRPr>
          </a:p>
          <a:p>
            <a:r>
              <a:rPr lang="en-GB" b="1" dirty="0"/>
              <a:t>Career Pathways </a:t>
            </a:r>
            <a:br>
              <a:rPr lang="en-GB" b="1" dirty="0"/>
            </a:br>
            <a:r>
              <a:rPr lang="en-GB" b="0" dirty="0"/>
              <a:t>A</a:t>
            </a:r>
            <a:r>
              <a:rPr lang="en-GB" b="1" dirty="0"/>
              <a:t> </a:t>
            </a:r>
            <a:r>
              <a:rPr lang="en-GB" sz="1200" b="0" i="0" kern="1200" dirty="0">
                <a:solidFill>
                  <a:schemeClr val="tx1"/>
                </a:solidFill>
                <a:effectLst/>
                <a:latin typeface="+mn-lt"/>
                <a:ea typeface="+mn-ea"/>
                <a:cs typeface="+mn-cs"/>
              </a:rPr>
              <a:t>series of connected education and training programs and support services that enable individuals to secure employment within a specific industry or occupational sector, and to advance over time to successively higher levels of education and employment in that sector. Career pathways are distinct from most educational efforts in their dual focus on advancement to higher levels of both education and employment.</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br>
              <a:rPr lang="en-GB" dirty="0"/>
            </a:br>
            <a:r>
              <a:rPr lang="en-GB" dirty="0"/>
              <a:t>The Six Key Elements identified in the joint framework are actions that states and local areas can take to develop and implement Career Pathways systems: </a:t>
            </a:r>
            <a:br>
              <a:rPr lang="en-GB" dirty="0"/>
            </a:br>
            <a:r>
              <a:rPr lang="en-GB" dirty="0"/>
              <a:t>1. Build Cross-System Partnerships </a:t>
            </a:r>
            <a:br>
              <a:rPr lang="en-GB" dirty="0"/>
            </a:br>
            <a:r>
              <a:rPr lang="en-GB" dirty="0"/>
              <a:t>2. Engage Employers/Identify Key Industry Sectors </a:t>
            </a:r>
            <a:br>
              <a:rPr lang="en-GB" dirty="0"/>
            </a:br>
            <a:r>
              <a:rPr lang="en-GB" dirty="0"/>
              <a:t>3. Design Education and Training Programs that Meet the Needs of Participants </a:t>
            </a:r>
            <a:br>
              <a:rPr lang="en-GB" dirty="0"/>
            </a:br>
            <a:r>
              <a:rPr lang="en-GB" dirty="0"/>
              <a:t>4. Identify Funding for Sustainability and Scale </a:t>
            </a:r>
            <a:br>
              <a:rPr lang="en-GB" dirty="0"/>
            </a:br>
            <a:r>
              <a:rPr lang="en-GB" dirty="0"/>
              <a:t>5. Align Policies and Programs </a:t>
            </a:r>
            <a:br>
              <a:rPr lang="en-GB" dirty="0"/>
            </a:br>
            <a:r>
              <a:rPr lang="en-GB" dirty="0"/>
              <a:t>6. Align Cross-System Data and Performance Measurement</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Six Key Elements of Career Pathways Framework Career pathways are implemented as a system where multiple parts of public and private services are coordinated and aligned to create comprehensive education and training opportunities. The Career Pathways Toolkit,16  developed under a DOL Career Pathways Technical Assistance project in 2011, features the elements that operationalize career pathways. The Six Key Elements  of Career Pathways Framework (CP Framework) are: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1 Build Cross-Agency Partnerships and Clarify Roles:   Engage key cross-agency partners at the local and state levels, agree to a shared vision, and gain support from political leaders. Partners should clearly define and formalize roles and responsibilities. In the ECE field, this may include collaboration and coordination between the state education agency, higher education or community college system, Head Start/Early Head State programs, preschool programs, and the state workforce development agency.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2 Identify Sector or Industry and Engage Employers:   Select sectors and industries and engage employers in the development of career pathways. Within the early learning sector, key employers and other stakeholders, such as Head Start regional and collaboration offices and child care regional offices, must be engaged in the development of an early learning career pathway to ensure that programs meet the needs and external requirements of employers, including licensure and credentialing.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3 Design Education and Training Programs:   Design career pathway programs that provide a clear sequence of education and credentials that meet the skill needs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highdemand</a:t>
            </a:r>
            <a:r>
              <a:rPr lang="en-GB" sz="1800" dirty="0">
                <a:effectLst/>
                <a:latin typeface="Calibri" panose="020F0502020204030204" pitchFamily="34" charset="0"/>
                <a:ea typeface="Calibri" panose="020F0502020204030204" pitchFamily="34" charset="0"/>
                <a:cs typeface="Times New Roman" panose="02020603050405020304" pitchFamily="18" charset="0"/>
              </a:rPr>
              <a:t> industries. Career pathways programs can provide contextualized learning through integrated education and training opportunities that assist participants in preparing for a career while simultaneously building academic skills. In the early learning sector, this sequence must reflect the established federal and/or state requirements including the education requirements, ongoing professional development, and experience necessary for licensure and credentialing.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4 Identify Funding Needs and Sources:   Raise and/or leverage resources necessary to develop and operate the career pathway system and its education and training programs. Early learning career pathways can draw upon diverse federal and state funding streams that include ED’s Race to the Top–Early Learning Challenge (RTT-ELC), WIOA, Preschool Development  Grants, and HHS funding related to Head Start and Early Head Start (such as  Early Head Start-Child Care Partnerships grants).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5 Align Policies and Programs:   Pursue state and local policy and administrative reforms in order to promote  career pathway system development and to support implementation. Review  relevant early learning policies and procedures for potential barriers to successful career pathway development.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6 Measure System Change and Performance:   Assess system-wide change and measure performance outcomes to ensure continuous improvement.17 Common data collection systems or measures currently in use in the early learning field include Quality Rating and Improvement Systems (QRIS), more fully described later in this report, quality or </a:t>
            </a:r>
            <a:br>
              <a:rPr lang="en-GB" dirty="0"/>
            </a:br>
            <a:br>
              <a:rPr lang="en-GB" dirty="0"/>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13450208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3726576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33475830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27197498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86424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36386291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4202549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70620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15/08/2024</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8/15/2024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BMSK5010</a:t>
            </a:r>
            <a:br>
              <a:rPr lang="en-GB" altLang="en-US" sz="2400" dirty="0"/>
            </a:br>
            <a:r>
              <a:rPr lang="en-GB" sz="2400" dirty="0"/>
              <a:t>Developing the Learning Organisation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Blended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a:t>
            </a:r>
            <a:r>
              <a:rPr lang="en-GB" sz="4400" dirty="0">
                <a:solidFill>
                  <a:srgbClr val="FFFFFF"/>
                </a:solidFill>
                <a:latin typeface="Calibri Light" panose="020F0302020204030204" pitchFamily="34" charset="0"/>
              </a:rPr>
              <a:t>2</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Agenda:</a:t>
            </a:r>
          </a:p>
        </p:txBody>
      </p:sp>
      <p:sp>
        <p:nvSpPr>
          <p:cNvPr id="5" name="Content Placeholder 4">
            <a:extLst>
              <a:ext uri="{FF2B5EF4-FFF2-40B4-BE49-F238E27FC236}">
                <a16:creationId xmlns:a16="http://schemas.microsoft.com/office/drawing/2014/main" id="{811D3571-BDF7-3890-22E1-2FD9A843A8B9}"/>
              </a:ext>
            </a:extLst>
          </p:cNvPr>
          <p:cNvSpPr>
            <a:spLocks noGrp="1"/>
          </p:cNvSpPr>
          <p:nvPr>
            <p:ph idx="1"/>
          </p:nvPr>
        </p:nvSpPr>
        <p:spPr>
          <a:xfrm>
            <a:off x="993742" y="1506649"/>
            <a:ext cx="10515600" cy="4351338"/>
          </a:xfrm>
        </p:spPr>
        <p:txBody>
          <a:bodyPr/>
          <a:lstStyle/>
          <a:p>
            <a:r>
              <a:rPr lang="en-GB" sz="2800" dirty="0"/>
              <a:t>Management &amp; career, expectations and development</a:t>
            </a:r>
          </a:p>
        </p:txBody>
      </p:sp>
    </p:spTree>
    <p:extLst>
      <p:ext uri="{BB962C8B-B14F-4D97-AF65-F5344CB8AC3E}">
        <p14:creationId xmlns:p14="http://schemas.microsoft.com/office/powerpoint/2010/main" val="365060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Aligning people development with business strategy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89971" y="723347"/>
            <a:ext cx="8930901" cy="4924859"/>
          </a:xfrm>
        </p:spPr>
      </p:pic>
    </p:spTree>
    <p:extLst>
      <p:ext uri="{BB962C8B-B14F-4D97-AF65-F5344CB8AC3E}">
        <p14:creationId xmlns:p14="http://schemas.microsoft.com/office/powerpoint/2010/main" val="2807621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p:txBody>
          <a:bodyPr/>
          <a:lstStyle/>
          <a:p>
            <a:r>
              <a:rPr lang="en-US" dirty="0"/>
              <a:t>Human Resource Cycle/Business Strategy</a:t>
            </a:r>
          </a:p>
        </p:txBody>
      </p:sp>
      <p:sp>
        <p:nvSpPr>
          <p:cNvPr id="4" name="Slide Number Placeholder 3">
            <a:extLst>
              <a:ext uri="{FF2B5EF4-FFF2-40B4-BE49-F238E27FC236}">
                <a16:creationId xmlns:a16="http://schemas.microsoft.com/office/drawing/2014/main" id="{71A5FAB7-D48E-1B47-9F21-0B292AE64123}"/>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6" name="Picture 5">
            <a:extLst>
              <a:ext uri="{FF2B5EF4-FFF2-40B4-BE49-F238E27FC236}">
                <a16:creationId xmlns:a16="http://schemas.microsoft.com/office/drawing/2014/main" id="{B1E080F9-D314-DF47-8E5E-975E3F8D262A}"/>
              </a:ext>
            </a:extLst>
          </p:cNvPr>
          <p:cNvPicPr>
            <a:picLocks noChangeAspect="1"/>
          </p:cNvPicPr>
          <p:nvPr/>
        </p:nvPicPr>
        <p:blipFill>
          <a:blip r:embed="rId3"/>
          <a:stretch>
            <a:fillRect/>
          </a:stretch>
        </p:blipFill>
        <p:spPr>
          <a:xfrm>
            <a:off x="609600" y="950718"/>
            <a:ext cx="10795000" cy="3771900"/>
          </a:xfrm>
          <a:prstGeom prst="rect">
            <a:avLst/>
          </a:prstGeom>
        </p:spPr>
      </p:pic>
    </p:spTree>
    <p:extLst>
      <p:ext uri="{BB962C8B-B14F-4D97-AF65-F5344CB8AC3E}">
        <p14:creationId xmlns:p14="http://schemas.microsoft.com/office/powerpoint/2010/main" val="261407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6</a:t>
            </a:fld>
            <a:endParaRPr lang="en-GB"/>
          </a:p>
        </p:txBody>
      </p:sp>
      <p:pic>
        <p:nvPicPr>
          <p:cNvPr id="5" name="Picture 4">
            <a:extLst>
              <a:ext uri="{FF2B5EF4-FFF2-40B4-BE49-F238E27FC236}">
                <a16:creationId xmlns:a16="http://schemas.microsoft.com/office/drawing/2014/main" id="{BD8911BF-F128-494C-88E5-5BC4B447669C}"/>
              </a:ext>
            </a:extLst>
          </p:cNvPr>
          <p:cNvPicPr>
            <a:picLocks noChangeAspect="1"/>
          </p:cNvPicPr>
          <p:nvPr/>
        </p:nvPicPr>
        <p:blipFill>
          <a:blip r:embed="rId3"/>
          <a:stretch>
            <a:fillRect/>
          </a:stretch>
        </p:blipFill>
        <p:spPr>
          <a:xfrm>
            <a:off x="3657600" y="985874"/>
            <a:ext cx="4869024" cy="4671975"/>
          </a:xfrm>
          <a:prstGeom prst="rect">
            <a:avLst/>
          </a:prstGeom>
        </p:spPr>
      </p:pic>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755891" y="161955"/>
            <a:ext cx="10649272" cy="1143000"/>
          </a:xfrm>
        </p:spPr>
        <p:txBody>
          <a:bodyPr>
            <a:normAutofit/>
          </a:bodyPr>
          <a:lstStyle/>
          <a:p>
            <a:r>
              <a:rPr lang="en-GB" dirty="0"/>
              <a:t>5 Key Areas of Talent Development</a:t>
            </a:r>
          </a:p>
        </p:txBody>
      </p:sp>
    </p:spTree>
    <p:extLst>
      <p:ext uri="{BB962C8B-B14F-4D97-AF65-F5344CB8AC3E}">
        <p14:creationId xmlns:p14="http://schemas.microsoft.com/office/powerpoint/2010/main" val="1697139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809035" y="1261413"/>
            <a:ext cx="10649272" cy="429755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b="1" dirty="0"/>
              <a:t>Performance Expectations = Results + Actions &amp; Behaviours</a:t>
            </a:r>
            <a:br>
              <a:rPr lang="en-GB" sz="2400" b="1" dirty="0"/>
            </a:br>
            <a:endParaRPr lang="en-GB" dirty="0"/>
          </a:p>
          <a:p>
            <a:pPr marL="457200" indent="-457200" algn="l">
              <a:buFont typeface="Arial" panose="020B0604020202020204" pitchFamily="34" charset="0"/>
              <a:buChar char="•"/>
            </a:pPr>
            <a:r>
              <a:rPr lang="en-GB" sz="2100" dirty="0"/>
              <a:t>What goods and services should the job produce?</a:t>
            </a:r>
          </a:p>
          <a:p>
            <a:pPr marL="457200" indent="-457200" algn="l">
              <a:buFont typeface="Arial" panose="020B0604020202020204" pitchFamily="34" charset="0"/>
              <a:buChar char="•"/>
            </a:pPr>
            <a:r>
              <a:rPr lang="en-GB" sz="2100" dirty="0"/>
              <a:t>What impact should the work have on the organization?</a:t>
            </a:r>
          </a:p>
          <a:p>
            <a:pPr marL="457200" indent="-457200" algn="l">
              <a:buFont typeface="Arial" panose="020B0604020202020204" pitchFamily="34" charset="0"/>
              <a:buChar char="•"/>
            </a:pPr>
            <a:r>
              <a:rPr lang="en-GB" sz="2100" dirty="0"/>
              <a:t>How do you expect the employee to act with clients, colleagues, and supervisors?</a:t>
            </a:r>
          </a:p>
          <a:p>
            <a:pPr marL="457200" indent="-457200" algn="l">
              <a:buFont typeface="Arial" panose="020B0604020202020204" pitchFamily="34" charset="0"/>
              <a:buChar char="•"/>
            </a:pPr>
            <a:r>
              <a:rPr lang="en-GB" sz="2100" dirty="0"/>
              <a:t>What are the organizational values the employee must demonstrate?</a:t>
            </a:r>
          </a:p>
          <a:p>
            <a:pPr marL="457200" indent="-457200" algn="l">
              <a:buFont typeface="Arial" panose="020B0604020202020204" pitchFamily="34" charset="0"/>
              <a:buChar char="•"/>
            </a:pPr>
            <a:r>
              <a:rPr lang="en-GB" sz="2100" dirty="0"/>
              <a:t>What are the processes, methods, or means the employee is expected to use?</a:t>
            </a:r>
          </a:p>
          <a:p>
            <a:pPr marL="457200" indent="-457200" algn="l">
              <a:buFont typeface="Arial" panose="020B0604020202020204" pitchFamily="34" charset="0"/>
              <a:buChar char="•"/>
            </a:pPr>
            <a:endParaRPr lang="en-GB" sz="2100" dirty="0"/>
          </a:p>
          <a:p>
            <a:pPr marL="342900" indent="-342900" algn="l">
              <a:buFont typeface="Arial" panose="020B0604020202020204" pitchFamily="34" charset="0"/>
              <a:buChar char="•"/>
            </a:pPr>
            <a:r>
              <a:rPr lang="en-GB" sz="2100" dirty="0">
                <a:solidFill>
                  <a:srgbClr val="FF0000"/>
                </a:solidFill>
              </a:rPr>
              <a:t>Results are often measured through the use of </a:t>
            </a:r>
            <a:r>
              <a:rPr lang="en-GB" sz="2100" i="1" dirty="0">
                <a:solidFill>
                  <a:srgbClr val="FF0000"/>
                </a:solidFill>
              </a:rPr>
              <a:t>objectives</a:t>
            </a:r>
            <a:r>
              <a:rPr lang="en-GB" sz="2100" dirty="0">
                <a:solidFill>
                  <a:srgbClr val="FF0000"/>
                </a:solidFill>
              </a:rPr>
              <a:t> and </a:t>
            </a:r>
            <a:r>
              <a:rPr lang="en-GB" sz="2100" i="1" dirty="0">
                <a:solidFill>
                  <a:srgbClr val="FF0000"/>
                </a:solidFill>
              </a:rPr>
              <a:t>standards</a:t>
            </a:r>
            <a:endParaRPr lang="en-GB" sz="2100" dirty="0">
              <a:solidFill>
                <a:srgbClr val="FF0000"/>
              </a:solidFill>
            </a:endParaRPr>
          </a:p>
          <a:p>
            <a:pPr marL="342900" indent="-342900" algn="l">
              <a:buFont typeface="Arial" panose="020B0604020202020204" pitchFamily="34" charset="0"/>
              <a:buChar char="•"/>
            </a:pPr>
            <a:r>
              <a:rPr lang="en-GB" sz="2100" dirty="0">
                <a:solidFill>
                  <a:srgbClr val="FF0000"/>
                </a:solidFill>
              </a:rPr>
              <a:t>Actions and Behaviours can be measured through the use of </a:t>
            </a:r>
            <a:r>
              <a:rPr lang="en-GB" sz="2100" i="1" dirty="0">
                <a:solidFill>
                  <a:srgbClr val="FF0000"/>
                </a:solidFill>
              </a:rPr>
              <a:t>performance dimensions</a:t>
            </a:r>
            <a:r>
              <a:rPr lang="en-GB" sz="2100" dirty="0">
                <a:solidFill>
                  <a:srgbClr val="FF0000"/>
                </a:solidFill>
              </a:rPr>
              <a:t>.</a:t>
            </a:r>
          </a:p>
        </p:txBody>
      </p:sp>
    </p:spTree>
    <p:extLst>
      <p:ext uri="{BB962C8B-B14F-4D97-AF65-F5344CB8AC3E}">
        <p14:creationId xmlns:p14="http://schemas.microsoft.com/office/powerpoint/2010/main" val="3231795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1699581" y="689913"/>
            <a:ext cx="10649272" cy="429755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b="1" dirty="0"/>
              <a:t>Standards and Objectives</a:t>
            </a:r>
            <a:br>
              <a:rPr lang="en-GB" sz="2400" b="1" dirty="0"/>
            </a:br>
            <a:endParaRPr lang="en-GB" dirty="0"/>
          </a:p>
          <a:p>
            <a:pPr marL="457200" indent="-457200" algn="l">
              <a:buFont typeface="Arial" panose="020B0604020202020204" pitchFamily="34" charset="0"/>
              <a:buChar char="•"/>
            </a:pPr>
            <a:r>
              <a:rPr lang="en-GB" sz="1800" b="1" dirty="0"/>
              <a:t>Standards</a:t>
            </a:r>
            <a:r>
              <a:rPr lang="en-GB" sz="1800" dirty="0"/>
              <a:t> are directly linked to job-task completion</a:t>
            </a:r>
          </a:p>
          <a:p>
            <a:pPr marL="914400" lvl="1" indent="-457200">
              <a:buFont typeface="Arial" panose="020B0604020202020204" pitchFamily="34" charset="0"/>
              <a:buChar char="•"/>
            </a:pPr>
            <a:r>
              <a:rPr lang="en-GB" dirty="0"/>
              <a:t>Relate to role and responsibilities</a:t>
            </a:r>
          </a:p>
          <a:p>
            <a:pPr marL="914400" lvl="1" indent="-457200">
              <a:buFont typeface="Arial" panose="020B0604020202020204" pitchFamily="34" charset="0"/>
              <a:buChar char="•"/>
            </a:pPr>
            <a:r>
              <a:rPr lang="en-GB" dirty="0"/>
              <a:t>Identify how performance is measured</a:t>
            </a:r>
          </a:p>
          <a:p>
            <a:pPr marL="914400" lvl="1" indent="-457200">
              <a:buFont typeface="Arial" panose="020B0604020202020204" pitchFamily="34" charset="0"/>
              <a:buChar char="•"/>
            </a:pPr>
            <a:r>
              <a:rPr lang="en-GB" dirty="0"/>
              <a:t>Easier for roles involving large number of routine tasks</a:t>
            </a:r>
          </a:p>
          <a:p>
            <a:pPr marL="457200" indent="-457200" algn="l">
              <a:buFont typeface="Arial" panose="020B0604020202020204" pitchFamily="34" charset="0"/>
              <a:buChar char="•"/>
            </a:pPr>
            <a:endParaRPr lang="en-GB" sz="1800" dirty="0"/>
          </a:p>
          <a:p>
            <a:pPr marL="457200" indent="-457200" algn="l">
              <a:buFont typeface="Arial" panose="020B0604020202020204" pitchFamily="34" charset="0"/>
              <a:buChar char="•"/>
            </a:pPr>
            <a:r>
              <a:rPr lang="en-GB" sz="1800" b="1" dirty="0"/>
              <a:t>Objectives</a:t>
            </a:r>
            <a:r>
              <a:rPr lang="en-GB" sz="1800" dirty="0"/>
              <a:t> aimed at meeting goals </a:t>
            </a:r>
          </a:p>
          <a:p>
            <a:pPr marL="914400" lvl="1" indent="-457200">
              <a:buFont typeface="Arial" panose="020B0604020202020204" pitchFamily="34" charset="0"/>
              <a:buChar char="•"/>
            </a:pPr>
            <a:r>
              <a:rPr lang="en-GB" dirty="0"/>
              <a:t>Specific to individuals</a:t>
            </a:r>
          </a:p>
          <a:p>
            <a:pPr marL="914400" lvl="1" indent="-457200">
              <a:buFont typeface="Arial" panose="020B0604020202020204" pitchFamily="34" charset="0"/>
              <a:buChar char="•"/>
            </a:pPr>
            <a:r>
              <a:rPr lang="en-GB" dirty="0"/>
              <a:t>Facilitates employer/employee communication</a:t>
            </a:r>
          </a:p>
          <a:p>
            <a:pPr marL="914400" lvl="1" indent="-457200">
              <a:buFont typeface="Arial" panose="020B0604020202020204" pitchFamily="34" charset="0"/>
              <a:buChar char="•"/>
            </a:pPr>
            <a:r>
              <a:rPr lang="en-GB" dirty="0"/>
              <a:t>Flexible</a:t>
            </a:r>
          </a:p>
        </p:txBody>
      </p:sp>
    </p:spTree>
    <p:extLst>
      <p:ext uri="{BB962C8B-B14F-4D97-AF65-F5344CB8AC3E}">
        <p14:creationId xmlns:p14="http://schemas.microsoft.com/office/powerpoint/2010/main" val="272267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8FF9DFD-77C5-E849-8487-CE0FCE2CC22C}"/>
              </a:ext>
            </a:extLst>
          </p:cNvPr>
          <p:cNvPicPr>
            <a:picLocks noChangeAspect="1"/>
          </p:cNvPicPr>
          <p:nvPr/>
        </p:nvPicPr>
        <p:blipFill>
          <a:blip r:embed="rId3"/>
          <a:stretch>
            <a:fillRect/>
          </a:stretch>
        </p:blipFill>
        <p:spPr>
          <a:xfrm>
            <a:off x="8716296" y="2984598"/>
            <a:ext cx="3268720" cy="2647663"/>
          </a:xfrm>
          <a:prstGeom prst="rect">
            <a:avLst/>
          </a:prstGeom>
        </p:spPr>
      </p:pic>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307589" y="1482638"/>
            <a:ext cx="10289429" cy="3715663"/>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br>
              <a:rPr lang="en-GB" sz="2800" b="1" dirty="0"/>
            </a:br>
            <a:r>
              <a:rPr lang="en-GB" sz="2400" b="1" dirty="0"/>
              <a:t>Written, verifiable mutually understood performance expectations</a:t>
            </a:r>
            <a:br>
              <a:rPr lang="en-GB" sz="1400" b="1" dirty="0"/>
            </a:br>
            <a:endParaRPr lang="en-GB" sz="1400" b="1" dirty="0"/>
          </a:p>
          <a:p>
            <a:pPr marL="342900" indent="-342900" algn="l">
              <a:lnSpc>
                <a:spcPct val="150000"/>
              </a:lnSpc>
              <a:buFont typeface="Arial" panose="020B0604020202020204" pitchFamily="34" charset="0"/>
              <a:buChar char="•"/>
            </a:pPr>
            <a:r>
              <a:rPr lang="en-GB" sz="2000" dirty="0"/>
              <a:t>Serve as an objective basis for communicating about performance</a:t>
            </a:r>
          </a:p>
          <a:p>
            <a:pPr marL="342900" indent="-342900" algn="l">
              <a:lnSpc>
                <a:spcPct val="150000"/>
              </a:lnSpc>
              <a:buFont typeface="Arial" panose="020B0604020202020204" pitchFamily="34" charset="0"/>
              <a:buChar char="•"/>
            </a:pPr>
            <a:r>
              <a:rPr lang="en-GB" sz="2000" dirty="0"/>
              <a:t>Enable the employee to differentiate between acceptable and unacceptable results</a:t>
            </a:r>
          </a:p>
          <a:p>
            <a:pPr marL="342900" indent="-342900" algn="l">
              <a:lnSpc>
                <a:spcPct val="150000"/>
              </a:lnSpc>
              <a:buFont typeface="Arial" panose="020B0604020202020204" pitchFamily="34" charset="0"/>
              <a:buChar char="•"/>
            </a:pPr>
            <a:r>
              <a:rPr lang="en-GB" sz="2000" dirty="0"/>
              <a:t>Increase job satisfaction because employees know when tasks are performed well</a:t>
            </a:r>
          </a:p>
          <a:p>
            <a:pPr marL="342900" indent="-342900" algn="l">
              <a:lnSpc>
                <a:spcPct val="150000"/>
              </a:lnSpc>
              <a:buFont typeface="Arial" panose="020B0604020202020204" pitchFamily="34" charset="0"/>
              <a:buChar char="•"/>
            </a:pPr>
            <a:r>
              <a:rPr lang="en-GB" sz="2000" dirty="0"/>
              <a:t>Inform new employees of your expectations about job performance</a:t>
            </a:r>
          </a:p>
          <a:p>
            <a:pPr marL="342900" indent="-342900" algn="l">
              <a:lnSpc>
                <a:spcPct val="150000"/>
              </a:lnSpc>
              <a:buFont typeface="Arial" panose="020B0604020202020204" pitchFamily="34" charset="0"/>
              <a:buChar char="•"/>
            </a:pPr>
            <a:r>
              <a:rPr lang="en-GB" sz="2000" dirty="0"/>
              <a:t>Encourage an open and trusting relationship with employees</a:t>
            </a:r>
          </a:p>
          <a:p>
            <a:pPr marL="342900" indent="-342900" algn="l">
              <a:lnSpc>
                <a:spcPct val="150000"/>
              </a:lnSpc>
              <a:buFont typeface="Arial" panose="020B0604020202020204" pitchFamily="34" charset="0"/>
              <a:buChar char="•"/>
            </a:pPr>
            <a:r>
              <a:rPr lang="en-GB" sz="2000" dirty="0"/>
              <a:t>How can we identify the effectiveness of these?</a:t>
            </a:r>
          </a:p>
          <a:p>
            <a:pPr algn="l"/>
            <a:endParaRPr lang="en-GB" sz="2400" dirty="0"/>
          </a:p>
        </p:txBody>
      </p:sp>
    </p:spTree>
    <p:extLst>
      <p:ext uri="{BB962C8B-B14F-4D97-AF65-F5344CB8AC3E}">
        <p14:creationId xmlns:p14="http://schemas.microsoft.com/office/powerpoint/2010/main" val="638569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809035" y="1261413"/>
            <a:ext cx="7081352" cy="3210348"/>
          </a:xfrm>
          <a:prstGeom prst="rect">
            <a:avLst/>
          </a:prstGeom>
        </p:spPr>
        <p:txBody>
          <a:bodyPr vert="horz" lIns="91440" tIns="45720" rIns="91440" bIns="45720" rtlCol="0" anchor="ctr">
            <a:normAutofit fontScale="92500" lnSpcReduction="10000"/>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b="1" dirty="0"/>
              <a:t>SMART Performance Objectives and Standards</a:t>
            </a:r>
            <a:br>
              <a:rPr lang="en-GB" sz="2400" b="1" dirty="0"/>
            </a:br>
            <a:endParaRPr lang="en-GB" dirty="0"/>
          </a:p>
          <a:p>
            <a:pPr marL="457200" indent="-457200" algn="l">
              <a:buFont typeface="Arial" panose="020B0604020202020204" pitchFamily="34" charset="0"/>
              <a:buChar char="•"/>
            </a:pPr>
            <a:r>
              <a:rPr lang="en-GB" sz="2800" dirty="0"/>
              <a:t>Specific</a:t>
            </a:r>
          </a:p>
          <a:p>
            <a:pPr marL="457200" indent="-457200" algn="l">
              <a:buFont typeface="Arial" panose="020B0604020202020204" pitchFamily="34" charset="0"/>
              <a:buChar char="•"/>
            </a:pPr>
            <a:r>
              <a:rPr lang="en-GB" sz="2800" dirty="0"/>
              <a:t>Measurable</a:t>
            </a:r>
          </a:p>
          <a:p>
            <a:pPr marL="457200" indent="-457200" algn="l">
              <a:buFont typeface="Arial" panose="020B0604020202020204" pitchFamily="34" charset="0"/>
              <a:buChar char="•"/>
            </a:pPr>
            <a:r>
              <a:rPr lang="en-GB" sz="2800" dirty="0"/>
              <a:t>Attainable</a:t>
            </a:r>
          </a:p>
          <a:p>
            <a:pPr marL="457200" indent="-457200" algn="l">
              <a:buFont typeface="Arial" panose="020B0604020202020204" pitchFamily="34" charset="0"/>
              <a:buChar char="•"/>
            </a:pPr>
            <a:r>
              <a:rPr lang="en-GB" sz="2800" dirty="0"/>
              <a:t>Relevant</a:t>
            </a:r>
          </a:p>
          <a:p>
            <a:pPr marL="457200" indent="-457200" algn="l">
              <a:buFont typeface="Arial" panose="020B0604020202020204" pitchFamily="34" charset="0"/>
              <a:buChar char="•"/>
            </a:pPr>
            <a:r>
              <a:rPr lang="en-GB" sz="2800" dirty="0"/>
              <a:t>Timely</a:t>
            </a:r>
          </a:p>
          <a:p>
            <a:pPr marL="457200" indent="-457200" algn="l">
              <a:buFont typeface="Arial" panose="020B0604020202020204" pitchFamily="34" charset="0"/>
              <a:buChar char="•"/>
            </a:pPr>
            <a:r>
              <a:rPr lang="en-GB" sz="2800" dirty="0"/>
              <a:t>Stretch!</a:t>
            </a:r>
            <a:endParaRPr lang="en-GB" sz="4000" dirty="0"/>
          </a:p>
        </p:txBody>
      </p:sp>
      <p:pic>
        <p:nvPicPr>
          <p:cNvPr id="2" name="Picture 1">
            <a:extLst>
              <a:ext uri="{FF2B5EF4-FFF2-40B4-BE49-F238E27FC236}">
                <a16:creationId xmlns:a16="http://schemas.microsoft.com/office/drawing/2014/main" id="{FD570165-E98D-AA4C-A9C0-818DBA43F744}"/>
              </a:ext>
            </a:extLst>
          </p:cNvPr>
          <p:cNvPicPr>
            <a:picLocks noChangeAspect="1"/>
          </p:cNvPicPr>
          <p:nvPr/>
        </p:nvPicPr>
        <p:blipFill>
          <a:blip r:embed="rId3"/>
          <a:stretch>
            <a:fillRect/>
          </a:stretch>
        </p:blipFill>
        <p:spPr>
          <a:xfrm>
            <a:off x="8082116" y="1931761"/>
            <a:ext cx="3810000" cy="2540000"/>
          </a:xfrm>
          <a:prstGeom prst="rect">
            <a:avLst/>
          </a:prstGeom>
        </p:spPr>
      </p:pic>
      <p:sp>
        <p:nvSpPr>
          <p:cNvPr id="8" name="Title 1">
            <a:extLst>
              <a:ext uri="{FF2B5EF4-FFF2-40B4-BE49-F238E27FC236}">
                <a16:creationId xmlns:a16="http://schemas.microsoft.com/office/drawing/2014/main" id="{ECFA1F04-DC71-414A-B839-B60209D3A780}"/>
              </a:ext>
            </a:extLst>
          </p:cNvPr>
          <p:cNvSpPr txBox="1">
            <a:spLocks/>
          </p:cNvSpPr>
          <p:nvPr/>
        </p:nvSpPr>
        <p:spPr>
          <a:xfrm>
            <a:off x="7890387" y="4756619"/>
            <a:ext cx="3376191" cy="385490"/>
          </a:xfrm>
          <a:prstGeom prst="rect">
            <a:avLst/>
          </a:prstGeom>
        </p:spPr>
        <p:txBody>
          <a:bodyPr vert="horz" lIns="91440" tIns="45720" rIns="91440" bIns="45720" rtlCol="0" anchor="ctr">
            <a:normAutofit fontScale="77500" lnSpcReduction="20000"/>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dirty="0"/>
              <a:t>Performance Management</a:t>
            </a:r>
            <a:endParaRPr lang="en-GB" dirty="0"/>
          </a:p>
        </p:txBody>
      </p:sp>
    </p:spTree>
    <p:extLst>
      <p:ext uri="{BB962C8B-B14F-4D97-AF65-F5344CB8AC3E}">
        <p14:creationId xmlns:p14="http://schemas.microsoft.com/office/powerpoint/2010/main" val="1308170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Management or Career Development?</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282537" y="881388"/>
            <a:ext cx="9262295" cy="4642589"/>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800" b="1" dirty="0"/>
              <a:t>Management Development</a:t>
            </a:r>
            <a:endParaRPr lang="en-GB" sz="2400" b="1" dirty="0"/>
          </a:p>
          <a:p>
            <a:pPr marL="342900" indent="-342900" algn="l">
              <a:buFont typeface="Arial" panose="020B0604020202020204" pitchFamily="34" charset="0"/>
              <a:buChar char="•"/>
            </a:pPr>
            <a:r>
              <a:rPr lang="en-GB" sz="2400" dirty="0"/>
              <a:t>Interpersonal skills (communication/EI/influencing/negotiation)</a:t>
            </a:r>
          </a:p>
          <a:p>
            <a:pPr marL="342900" indent="-342900" algn="l">
              <a:buFont typeface="Arial" panose="020B0604020202020204" pitchFamily="34" charset="0"/>
              <a:buChar char="•"/>
            </a:pPr>
            <a:r>
              <a:rPr lang="en-GB" sz="2400" dirty="0"/>
              <a:t>Flexible and continuous</a:t>
            </a:r>
          </a:p>
          <a:p>
            <a:pPr marL="342900" indent="-342900" algn="l">
              <a:buFont typeface="Arial" panose="020B0604020202020204" pitchFamily="34" charset="0"/>
              <a:buChar char="•"/>
            </a:pPr>
            <a:r>
              <a:rPr lang="en-GB" sz="2400" dirty="0"/>
              <a:t>Skilled people developer</a:t>
            </a:r>
          </a:p>
          <a:p>
            <a:pPr marL="342900" indent="-342900" algn="l">
              <a:buFont typeface="Arial" panose="020B0604020202020204" pitchFamily="34" charset="0"/>
              <a:buChar char="•"/>
            </a:pPr>
            <a:r>
              <a:rPr lang="en-GB" sz="2400" dirty="0"/>
              <a:t>Leadership</a:t>
            </a:r>
          </a:p>
          <a:p>
            <a:pPr marL="342900" indent="-342900" algn="l">
              <a:buFont typeface="Arial" panose="020B0604020202020204" pitchFamily="34" charset="0"/>
              <a:buChar char="•"/>
            </a:pPr>
            <a:r>
              <a:rPr lang="en-GB" sz="2400" dirty="0"/>
              <a:t>Developing others</a:t>
            </a:r>
          </a:p>
          <a:p>
            <a:pPr algn="l"/>
            <a:endParaRPr lang="en-GB" sz="2400" dirty="0"/>
          </a:p>
          <a:p>
            <a:pPr algn="l"/>
            <a:r>
              <a:rPr lang="en-GB" sz="2800" b="1" dirty="0"/>
              <a:t>Career Development</a:t>
            </a:r>
            <a:endParaRPr lang="en-GB" sz="2400" b="1" dirty="0"/>
          </a:p>
          <a:p>
            <a:pPr marL="342900" indent="-342900" algn="l">
              <a:buFont typeface="Arial" panose="020B0604020202020204" pitchFamily="34" charset="0"/>
              <a:buChar char="•"/>
            </a:pPr>
            <a:r>
              <a:rPr lang="en-GB" sz="2400" dirty="0"/>
              <a:t>Continuous</a:t>
            </a:r>
          </a:p>
          <a:p>
            <a:pPr marL="342900" indent="-342900" algn="l">
              <a:buFont typeface="Arial" panose="020B0604020202020204" pitchFamily="34" charset="0"/>
              <a:buChar char="•"/>
            </a:pPr>
            <a:r>
              <a:rPr lang="en-GB" sz="2400" dirty="0"/>
              <a:t>Manages learning, development</a:t>
            </a:r>
          </a:p>
          <a:p>
            <a:pPr marL="342900" indent="-342900" algn="l">
              <a:buFont typeface="Arial" panose="020B0604020202020204" pitchFamily="34" charset="0"/>
              <a:buChar char="•"/>
            </a:pPr>
            <a:r>
              <a:rPr lang="en-GB" sz="2400" dirty="0"/>
              <a:t>Professional development</a:t>
            </a:r>
          </a:p>
          <a:p>
            <a:pPr marL="342900" indent="-342900" algn="l">
              <a:buFont typeface="Arial" panose="020B0604020202020204" pitchFamily="34" charset="0"/>
              <a:buChar char="•"/>
            </a:pPr>
            <a:r>
              <a:rPr lang="en-GB" sz="2400" dirty="0"/>
              <a:t>Skills based training</a:t>
            </a:r>
          </a:p>
          <a:p>
            <a:pPr algn="l"/>
            <a:endParaRPr lang="en-GB" sz="1900" dirty="0"/>
          </a:p>
        </p:txBody>
      </p:sp>
    </p:spTree>
    <p:extLst>
      <p:ext uri="{BB962C8B-B14F-4D97-AF65-F5344CB8AC3E}">
        <p14:creationId xmlns:p14="http://schemas.microsoft.com/office/powerpoint/2010/main" val="2932964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12</a:t>
            </a:fld>
            <a:endParaRPr lang="en-GB"/>
          </a:p>
        </p:txBody>
      </p:sp>
      <p:pic>
        <p:nvPicPr>
          <p:cNvPr id="2" name="Picture 1">
            <a:extLst>
              <a:ext uri="{FF2B5EF4-FFF2-40B4-BE49-F238E27FC236}">
                <a16:creationId xmlns:a16="http://schemas.microsoft.com/office/drawing/2014/main" id="{528B081F-A4B3-9D4F-B776-3AF37AB7D9BF}"/>
              </a:ext>
            </a:extLst>
          </p:cNvPr>
          <p:cNvPicPr>
            <a:picLocks noChangeAspect="1"/>
          </p:cNvPicPr>
          <p:nvPr/>
        </p:nvPicPr>
        <p:blipFill>
          <a:blip r:embed="rId3"/>
          <a:stretch>
            <a:fillRect/>
          </a:stretch>
        </p:blipFill>
        <p:spPr>
          <a:xfrm>
            <a:off x="5817519" y="1261413"/>
            <a:ext cx="5070531" cy="4342168"/>
          </a:xfrm>
          <a:prstGeom prst="rect">
            <a:avLst/>
          </a:prstGeom>
        </p:spPr>
      </p:pic>
      <p:sp>
        <p:nvSpPr>
          <p:cNvPr id="6" name="Title 1">
            <a:extLst>
              <a:ext uri="{FF2B5EF4-FFF2-40B4-BE49-F238E27FC236}">
                <a16:creationId xmlns:a16="http://schemas.microsoft.com/office/drawing/2014/main" id="{4E199B8C-4502-B447-834E-9437A43DC64F}"/>
              </a:ext>
            </a:extLst>
          </p:cNvPr>
          <p:cNvSpPr txBox="1">
            <a:spLocks/>
          </p:cNvSpPr>
          <p:nvPr/>
        </p:nvSpPr>
        <p:spPr>
          <a:xfrm>
            <a:off x="646803" y="1423644"/>
            <a:ext cx="6948616" cy="292713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200" b="1" dirty="0"/>
              <a:t>Management Development</a:t>
            </a:r>
            <a:br>
              <a:rPr lang="en-GB" sz="2200" b="1" dirty="0"/>
            </a:br>
            <a:endParaRPr lang="en-GB" sz="1900" b="1" dirty="0"/>
          </a:p>
          <a:p>
            <a:pPr marL="342900" indent="-342900" algn="l">
              <a:buFont typeface="Arial" panose="020B0604020202020204" pitchFamily="34" charset="0"/>
              <a:buChar char="•"/>
            </a:pPr>
            <a:r>
              <a:rPr lang="en-GB" sz="1900" dirty="0"/>
              <a:t>Interpersonal skills </a:t>
            </a:r>
            <a:br>
              <a:rPr lang="en-GB" sz="1900" dirty="0"/>
            </a:br>
            <a:r>
              <a:rPr lang="en-GB" sz="1900" dirty="0"/>
              <a:t>(communication/EI/influencing/negotiation)</a:t>
            </a:r>
          </a:p>
          <a:p>
            <a:pPr marL="342900" indent="-342900" algn="l">
              <a:buFont typeface="Arial" panose="020B0604020202020204" pitchFamily="34" charset="0"/>
              <a:buChar char="•"/>
            </a:pPr>
            <a:r>
              <a:rPr lang="en-GB" sz="1900" dirty="0"/>
              <a:t>Flexible and continuous</a:t>
            </a:r>
          </a:p>
          <a:p>
            <a:pPr marL="342900" indent="-342900" algn="l">
              <a:buFont typeface="Arial" panose="020B0604020202020204" pitchFamily="34" charset="0"/>
              <a:buChar char="•"/>
            </a:pPr>
            <a:r>
              <a:rPr lang="en-GB" sz="1900" dirty="0"/>
              <a:t>Skilled people developer</a:t>
            </a:r>
          </a:p>
          <a:p>
            <a:pPr marL="342900" indent="-342900" algn="l">
              <a:buFont typeface="Arial" panose="020B0604020202020204" pitchFamily="34" charset="0"/>
              <a:buChar char="•"/>
            </a:pPr>
            <a:r>
              <a:rPr lang="en-GB" sz="1900" dirty="0"/>
              <a:t>Leadership</a:t>
            </a:r>
          </a:p>
          <a:p>
            <a:pPr marL="342900" indent="-342900" algn="l">
              <a:buFont typeface="Arial" panose="020B0604020202020204" pitchFamily="34" charset="0"/>
              <a:buChar char="•"/>
            </a:pPr>
            <a:r>
              <a:rPr lang="en-GB" sz="1900" dirty="0"/>
              <a:t>Developing others</a:t>
            </a:r>
          </a:p>
          <a:p>
            <a:pPr algn="l"/>
            <a:endParaRPr lang="en-GB" sz="1900" dirty="0"/>
          </a:p>
          <a:p>
            <a:pPr algn="l"/>
            <a:endParaRPr lang="en-GB" sz="1900" dirty="0"/>
          </a:p>
        </p:txBody>
      </p:sp>
      <p:sp>
        <p:nvSpPr>
          <p:cNvPr id="7" name="Title 1">
            <a:extLst>
              <a:ext uri="{FF2B5EF4-FFF2-40B4-BE49-F238E27FC236}">
                <a16:creationId xmlns:a16="http://schemas.microsoft.com/office/drawing/2014/main" id="{2CADF52C-FF49-BB4E-B650-A363871D5D19}"/>
              </a:ext>
            </a:extLst>
          </p:cNvPr>
          <p:cNvSpPr>
            <a:spLocks noGrp="1"/>
          </p:cNvSpPr>
          <p:nvPr>
            <p:ph type="title"/>
          </p:nvPr>
        </p:nvSpPr>
        <p:spPr>
          <a:xfrm>
            <a:off x="809035" y="118413"/>
            <a:ext cx="10649272" cy="1143000"/>
          </a:xfrm>
        </p:spPr>
        <p:txBody>
          <a:bodyPr>
            <a:normAutofit/>
          </a:bodyPr>
          <a:lstStyle/>
          <a:p>
            <a:r>
              <a:rPr lang="en-GB" dirty="0"/>
              <a:t>Management or Career Development?</a:t>
            </a:r>
          </a:p>
        </p:txBody>
      </p:sp>
    </p:spTree>
    <p:extLst>
      <p:ext uri="{BB962C8B-B14F-4D97-AF65-F5344CB8AC3E}">
        <p14:creationId xmlns:p14="http://schemas.microsoft.com/office/powerpoint/2010/main" val="369942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13</a:t>
            </a:fld>
            <a:endParaRPr lang="en-GB"/>
          </a:p>
        </p:txBody>
      </p:sp>
      <p:pic>
        <p:nvPicPr>
          <p:cNvPr id="3" name="Picture 2">
            <a:extLst>
              <a:ext uri="{FF2B5EF4-FFF2-40B4-BE49-F238E27FC236}">
                <a16:creationId xmlns:a16="http://schemas.microsoft.com/office/drawing/2014/main" id="{FDB46BA3-32B2-2B4E-9B5F-82348BD0F613}"/>
              </a:ext>
            </a:extLst>
          </p:cNvPr>
          <p:cNvPicPr>
            <a:picLocks noChangeAspect="1"/>
          </p:cNvPicPr>
          <p:nvPr/>
        </p:nvPicPr>
        <p:blipFill>
          <a:blip r:embed="rId3"/>
          <a:stretch>
            <a:fillRect/>
          </a:stretch>
        </p:blipFill>
        <p:spPr>
          <a:xfrm>
            <a:off x="5396720" y="1369134"/>
            <a:ext cx="6061587" cy="4229789"/>
          </a:xfrm>
          <a:prstGeom prst="rect">
            <a:avLst/>
          </a:prstGeom>
        </p:spPr>
      </p:pic>
      <p:sp>
        <p:nvSpPr>
          <p:cNvPr id="5" name="Title 1">
            <a:extLst>
              <a:ext uri="{FF2B5EF4-FFF2-40B4-BE49-F238E27FC236}">
                <a16:creationId xmlns:a16="http://schemas.microsoft.com/office/drawing/2014/main" id="{895833BF-8AD6-6D42-96AA-0523B608D090}"/>
              </a:ext>
            </a:extLst>
          </p:cNvPr>
          <p:cNvSpPr>
            <a:spLocks noGrp="1"/>
          </p:cNvSpPr>
          <p:nvPr>
            <p:ph type="title"/>
          </p:nvPr>
        </p:nvSpPr>
        <p:spPr>
          <a:xfrm>
            <a:off x="809035" y="118413"/>
            <a:ext cx="10649272" cy="1143000"/>
          </a:xfrm>
        </p:spPr>
        <p:txBody>
          <a:bodyPr>
            <a:normAutofit/>
          </a:bodyPr>
          <a:lstStyle/>
          <a:p>
            <a:r>
              <a:rPr lang="en-GB" dirty="0"/>
              <a:t>Management or Career Development?</a:t>
            </a:r>
          </a:p>
        </p:txBody>
      </p:sp>
      <p:sp>
        <p:nvSpPr>
          <p:cNvPr id="7" name="Title 1">
            <a:extLst>
              <a:ext uri="{FF2B5EF4-FFF2-40B4-BE49-F238E27FC236}">
                <a16:creationId xmlns:a16="http://schemas.microsoft.com/office/drawing/2014/main" id="{BCFACE71-C7E0-EC48-8F65-A66A145C0968}"/>
              </a:ext>
            </a:extLst>
          </p:cNvPr>
          <p:cNvSpPr txBox="1">
            <a:spLocks/>
          </p:cNvSpPr>
          <p:nvPr/>
        </p:nvSpPr>
        <p:spPr>
          <a:xfrm>
            <a:off x="500473" y="1878018"/>
            <a:ext cx="4765855" cy="2204459"/>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800" b="1" dirty="0"/>
              <a:t>Career Development</a:t>
            </a:r>
          </a:p>
          <a:p>
            <a:pPr algn="l"/>
            <a:endParaRPr lang="en-GB" sz="2400" b="1" dirty="0"/>
          </a:p>
          <a:p>
            <a:pPr marL="342900" indent="-342900" algn="l">
              <a:buFont typeface="Arial" panose="020B0604020202020204" pitchFamily="34" charset="0"/>
              <a:buChar char="•"/>
            </a:pPr>
            <a:r>
              <a:rPr lang="en-GB" sz="2400" dirty="0"/>
              <a:t>Continuous</a:t>
            </a:r>
          </a:p>
          <a:p>
            <a:pPr marL="342900" indent="-342900" algn="l">
              <a:buFont typeface="Arial" panose="020B0604020202020204" pitchFamily="34" charset="0"/>
              <a:buChar char="•"/>
            </a:pPr>
            <a:r>
              <a:rPr lang="en-GB" sz="2400" dirty="0"/>
              <a:t>Manages learning, development</a:t>
            </a:r>
          </a:p>
          <a:p>
            <a:pPr marL="342900" indent="-342900" algn="l">
              <a:buFont typeface="Arial" panose="020B0604020202020204" pitchFamily="34" charset="0"/>
              <a:buChar char="•"/>
            </a:pPr>
            <a:r>
              <a:rPr lang="en-GB" sz="2400" dirty="0"/>
              <a:t>Professional development</a:t>
            </a:r>
          </a:p>
          <a:p>
            <a:pPr marL="342900" indent="-342900" algn="l">
              <a:buFont typeface="Arial" panose="020B0604020202020204" pitchFamily="34" charset="0"/>
              <a:buChar char="•"/>
            </a:pPr>
            <a:r>
              <a:rPr lang="en-GB" sz="2400" dirty="0"/>
              <a:t>Skills based training</a:t>
            </a:r>
          </a:p>
          <a:p>
            <a:pPr algn="l"/>
            <a:endParaRPr lang="en-GB" sz="2400" dirty="0"/>
          </a:p>
        </p:txBody>
      </p:sp>
    </p:spTree>
    <p:extLst>
      <p:ext uri="{BB962C8B-B14F-4D97-AF65-F5344CB8AC3E}">
        <p14:creationId xmlns:p14="http://schemas.microsoft.com/office/powerpoint/2010/main" val="1100371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0"/>
            <a:ext cx="11582400" cy="1143000"/>
          </a:xfrm>
        </p:spPr>
        <p:txBody>
          <a:bodyPr>
            <a:normAutofit/>
          </a:bodyPr>
          <a:lstStyle/>
          <a:p>
            <a:r>
              <a:rPr lang="en-GB" dirty="0"/>
              <a:t>Managing career development of people.</a:t>
            </a:r>
          </a:p>
        </p:txBody>
      </p:sp>
      <p:sp>
        <p:nvSpPr>
          <p:cNvPr id="9" name="Rectangle 3" descr="Rectangle: Click to edit Master text styles&#10;Second level&#10;Third level&#10;Fourth level&#10;Fifth level">
            <a:extLst>
              <a:ext uri="{FF2B5EF4-FFF2-40B4-BE49-F238E27FC236}">
                <a16:creationId xmlns:a16="http://schemas.microsoft.com/office/drawing/2014/main" id="{360DC993-7701-C543-9233-BF8B220951AF}"/>
              </a:ext>
            </a:extLst>
          </p:cNvPr>
          <p:cNvSpPr txBox="1">
            <a:spLocks noChangeArrowheads="1"/>
          </p:cNvSpPr>
          <p:nvPr/>
        </p:nvSpPr>
        <p:spPr>
          <a:xfrm>
            <a:off x="2171700" y="2160037"/>
            <a:ext cx="7772400" cy="3203898"/>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dirty="0"/>
              <a:t>“A sequence of positions occupied by a person during the course of a lifetime”</a:t>
            </a:r>
          </a:p>
          <a:p>
            <a:pPr>
              <a:lnSpc>
                <a:spcPct val="90000"/>
              </a:lnSpc>
            </a:pPr>
            <a:r>
              <a:rPr lang="en-US" altLang="en-US" dirty="0"/>
              <a:t>“A sense of where one is going in one’s work life”</a:t>
            </a:r>
          </a:p>
          <a:p>
            <a:pPr>
              <a:lnSpc>
                <a:spcPct val="90000"/>
              </a:lnSpc>
            </a:pPr>
            <a:r>
              <a:rPr lang="en-US" altLang="en-US" dirty="0"/>
              <a:t>Who is responsible for your career?</a:t>
            </a:r>
          </a:p>
          <a:p>
            <a:pPr lvl="1">
              <a:lnSpc>
                <a:spcPct val="90000"/>
              </a:lnSpc>
            </a:pPr>
            <a:r>
              <a:rPr lang="en-US" altLang="en-US" dirty="0"/>
              <a:t>Traditionally, the employer</a:t>
            </a:r>
          </a:p>
          <a:p>
            <a:pPr lvl="1">
              <a:lnSpc>
                <a:spcPct val="90000"/>
              </a:lnSpc>
            </a:pPr>
            <a:r>
              <a:rPr lang="en-US" altLang="en-US" dirty="0"/>
              <a:t>Now, </a:t>
            </a:r>
            <a:r>
              <a:rPr lang="en-US" altLang="en-US" b="1" dirty="0">
                <a:solidFill>
                  <a:srgbClr val="FF0000"/>
                </a:solidFill>
              </a:rPr>
              <a:t>YOU</a:t>
            </a:r>
          </a:p>
          <a:p>
            <a:pPr>
              <a:lnSpc>
                <a:spcPct val="90000"/>
              </a:lnSpc>
            </a:pPr>
            <a:r>
              <a:rPr lang="en-US" altLang="en-US" dirty="0"/>
              <a:t>What constitutes a successful career?</a:t>
            </a:r>
          </a:p>
        </p:txBody>
      </p:sp>
      <p:sp>
        <p:nvSpPr>
          <p:cNvPr id="10" name="Rectangle 2">
            <a:extLst>
              <a:ext uri="{FF2B5EF4-FFF2-40B4-BE49-F238E27FC236}">
                <a16:creationId xmlns:a16="http://schemas.microsoft.com/office/drawing/2014/main" id="{640BDA07-79EF-3C4A-838A-FE9FAFCCBBE6}"/>
              </a:ext>
            </a:extLst>
          </p:cNvPr>
          <p:cNvSpPr txBox="1">
            <a:spLocks noChangeArrowheads="1"/>
          </p:cNvSpPr>
          <p:nvPr/>
        </p:nvSpPr>
        <p:spPr>
          <a:xfrm>
            <a:off x="-1714500" y="952500"/>
            <a:ext cx="77724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altLang="en-US"/>
              <a:t>What is a Career?</a:t>
            </a:r>
          </a:p>
        </p:txBody>
      </p:sp>
    </p:spTree>
    <p:extLst>
      <p:ext uri="{BB962C8B-B14F-4D97-AF65-F5344CB8AC3E}">
        <p14:creationId xmlns:p14="http://schemas.microsoft.com/office/powerpoint/2010/main" val="3622961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6C3DA-C758-3645-919C-A5EBB9F92AF0}"/>
              </a:ext>
            </a:extLst>
          </p:cNvPr>
          <p:cNvSpPr>
            <a:spLocks noGrp="1"/>
          </p:cNvSpPr>
          <p:nvPr>
            <p:ph type="title"/>
          </p:nvPr>
        </p:nvSpPr>
        <p:spPr/>
        <p:txBody>
          <a:bodyPr/>
          <a:lstStyle/>
          <a:p>
            <a:r>
              <a:rPr lang="en-US" altLang="en-US" dirty="0"/>
              <a:t>Holland’s Model of Vocational Choice</a:t>
            </a:r>
            <a:endParaRPr lang="en-US" dirty="0"/>
          </a:p>
        </p:txBody>
      </p:sp>
      <p:sp>
        <p:nvSpPr>
          <p:cNvPr id="4" name="Slide Number Placeholder 3">
            <a:extLst>
              <a:ext uri="{FF2B5EF4-FFF2-40B4-BE49-F238E27FC236}">
                <a16:creationId xmlns:a16="http://schemas.microsoft.com/office/drawing/2014/main" id="{A3935E96-EBFC-BD41-9131-AF0171A02030}"/>
              </a:ext>
            </a:extLst>
          </p:cNvPr>
          <p:cNvSpPr>
            <a:spLocks noGrp="1"/>
          </p:cNvSpPr>
          <p:nvPr>
            <p:ph type="sldNum" sz="quarter" idx="12"/>
          </p:nvPr>
        </p:nvSpPr>
        <p:spPr/>
        <p:txBody>
          <a:bodyPr/>
          <a:lstStyle/>
          <a:p>
            <a:fld id="{3D165440-4880-415F-9146-4793BDD623F8}" type="slidenum">
              <a:rPr lang="en-GB" smtClean="0"/>
              <a:t>15</a:t>
            </a:fld>
            <a:endParaRPr lang="en-GB"/>
          </a:p>
        </p:txBody>
      </p:sp>
      <p:pic>
        <p:nvPicPr>
          <p:cNvPr id="8" name="Picture 7">
            <a:extLst>
              <a:ext uri="{FF2B5EF4-FFF2-40B4-BE49-F238E27FC236}">
                <a16:creationId xmlns:a16="http://schemas.microsoft.com/office/drawing/2014/main" id="{8D0F1084-B4EC-E549-B510-9D821F995C6E}"/>
              </a:ext>
            </a:extLst>
          </p:cNvPr>
          <p:cNvPicPr>
            <a:picLocks noChangeAspect="1"/>
          </p:cNvPicPr>
          <p:nvPr/>
        </p:nvPicPr>
        <p:blipFill>
          <a:blip r:embed="rId3"/>
          <a:stretch>
            <a:fillRect/>
          </a:stretch>
        </p:blipFill>
        <p:spPr>
          <a:xfrm>
            <a:off x="6329746" y="1174746"/>
            <a:ext cx="4420588" cy="4176616"/>
          </a:xfrm>
          <a:prstGeom prst="rect">
            <a:avLst/>
          </a:prstGeom>
        </p:spPr>
      </p:pic>
      <p:sp>
        <p:nvSpPr>
          <p:cNvPr id="10" name="Rectangle 9">
            <a:extLst>
              <a:ext uri="{FF2B5EF4-FFF2-40B4-BE49-F238E27FC236}">
                <a16:creationId xmlns:a16="http://schemas.microsoft.com/office/drawing/2014/main" id="{111DCDBA-69D5-8541-84F0-0D31A6ADD061}"/>
              </a:ext>
            </a:extLst>
          </p:cNvPr>
          <p:cNvSpPr/>
          <p:nvPr/>
        </p:nvSpPr>
        <p:spPr>
          <a:xfrm>
            <a:off x="1164861" y="1124007"/>
            <a:ext cx="4561382" cy="4278094"/>
          </a:xfrm>
          <a:prstGeom prst="rect">
            <a:avLst/>
          </a:prstGeom>
        </p:spPr>
        <p:txBody>
          <a:bodyPr wrap="square">
            <a:spAutoFit/>
          </a:bodyPr>
          <a:lstStyle/>
          <a:p>
            <a:r>
              <a:rPr lang="en-US" sz="1600" b="1" dirty="0"/>
              <a:t>Realistic</a:t>
            </a:r>
          </a:p>
          <a:p>
            <a:pPr marL="285750" indent="-285750">
              <a:buFont typeface="Arial" panose="020B0604020202020204" pitchFamily="34" charset="0"/>
              <a:buChar char="•"/>
            </a:pPr>
            <a:r>
              <a:rPr lang="en-US" sz="1600" dirty="0"/>
              <a:t>Enjoys using tools and machines</a:t>
            </a:r>
          </a:p>
          <a:p>
            <a:pPr marL="285750" indent="-285750">
              <a:buFont typeface="Arial" panose="020B0604020202020204" pitchFamily="34" charset="0"/>
              <a:buChar char="•"/>
            </a:pPr>
            <a:r>
              <a:rPr lang="en-US" sz="1600" dirty="0"/>
              <a:t>Enjoys using physical strength</a:t>
            </a:r>
          </a:p>
          <a:p>
            <a:r>
              <a:rPr lang="en-US" sz="1600" b="1" dirty="0"/>
              <a:t>Investigative</a:t>
            </a:r>
          </a:p>
          <a:p>
            <a:pPr marL="285750" indent="-285750">
              <a:buFont typeface="Arial" panose="020B0604020202020204" pitchFamily="34" charset="0"/>
              <a:buChar char="•"/>
            </a:pPr>
            <a:r>
              <a:rPr lang="en-US" sz="1600" dirty="0"/>
              <a:t>Enjoys observing and understanding data</a:t>
            </a:r>
          </a:p>
          <a:p>
            <a:pPr marL="285750" indent="-285750">
              <a:buFont typeface="Arial" panose="020B0604020202020204" pitchFamily="34" charset="0"/>
              <a:buChar char="•"/>
            </a:pPr>
            <a:r>
              <a:rPr lang="en-US" sz="1600" dirty="0"/>
              <a:t>Dislikes social activities</a:t>
            </a:r>
          </a:p>
          <a:p>
            <a:r>
              <a:rPr lang="en-US" sz="1600" b="1" dirty="0"/>
              <a:t>Social</a:t>
            </a:r>
          </a:p>
          <a:p>
            <a:pPr marL="285750" indent="-285750">
              <a:buFont typeface="Arial" panose="020B0604020202020204" pitchFamily="34" charset="0"/>
              <a:buChar char="•"/>
            </a:pPr>
            <a:r>
              <a:rPr lang="en-US" sz="1600" dirty="0"/>
              <a:t>Enjoys interpersonal activities</a:t>
            </a:r>
          </a:p>
          <a:p>
            <a:pPr marL="285750" indent="-285750">
              <a:buFont typeface="Arial" panose="020B0604020202020204" pitchFamily="34" charset="0"/>
              <a:buChar char="•"/>
            </a:pPr>
            <a:r>
              <a:rPr lang="en-US" sz="1600" dirty="0"/>
              <a:t>Enjoys training and informing others</a:t>
            </a:r>
          </a:p>
          <a:p>
            <a:r>
              <a:rPr lang="en-US" sz="1600" b="1" dirty="0"/>
              <a:t>Conventional</a:t>
            </a:r>
          </a:p>
          <a:p>
            <a:pPr marL="285750" indent="-285750">
              <a:buFont typeface="Arial" panose="020B0604020202020204" pitchFamily="34" charset="0"/>
              <a:buChar char="•"/>
            </a:pPr>
            <a:r>
              <a:rPr lang="en-US" sz="1600" dirty="0"/>
              <a:t>Enjoys working in structured situations</a:t>
            </a:r>
          </a:p>
          <a:p>
            <a:pPr marL="285750" indent="-285750">
              <a:buFont typeface="Arial" panose="020B0604020202020204" pitchFamily="34" charset="0"/>
              <a:buChar char="•"/>
            </a:pPr>
            <a:r>
              <a:rPr lang="en-US" sz="1600" dirty="0"/>
              <a:t>Likes order</a:t>
            </a:r>
          </a:p>
          <a:p>
            <a:r>
              <a:rPr lang="en-US" sz="1600" b="1" dirty="0"/>
              <a:t>Enterprising</a:t>
            </a:r>
          </a:p>
          <a:p>
            <a:pPr marL="285750" indent="-285750">
              <a:buFont typeface="Arial" panose="020B0604020202020204" pitchFamily="34" charset="0"/>
              <a:buChar char="•"/>
            </a:pPr>
            <a:r>
              <a:rPr lang="en-US" sz="1600" dirty="0"/>
              <a:t>Enjoys verbal activities and influencing others</a:t>
            </a:r>
          </a:p>
          <a:p>
            <a:r>
              <a:rPr lang="en-US" sz="1600" b="1" dirty="0"/>
              <a:t>Artistic</a:t>
            </a:r>
          </a:p>
          <a:p>
            <a:pPr marL="285750" indent="-285750">
              <a:buFont typeface="Arial" panose="020B0604020202020204" pitchFamily="34" charset="0"/>
              <a:buChar char="•"/>
            </a:pPr>
            <a:r>
              <a:rPr lang="en-US" sz="1600" dirty="0"/>
              <a:t>Enjoys creative self-expression</a:t>
            </a:r>
          </a:p>
          <a:p>
            <a:pPr marL="285750" indent="-285750">
              <a:buFont typeface="Arial" panose="020B0604020202020204" pitchFamily="34" charset="0"/>
              <a:buChar char="•"/>
            </a:pPr>
            <a:r>
              <a:rPr lang="en-US" sz="1600" dirty="0"/>
              <a:t>Dislikes repetitive activities</a:t>
            </a:r>
          </a:p>
        </p:txBody>
      </p:sp>
    </p:spTree>
    <p:extLst>
      <p:ext uri="{BB962C8B-B14F-4D97-AF65-F5344CB8AC3E}">
        <p14:creationId xmlns:p14="http://schemas.microsoft.com/office/powerpoint/2010/main" val="33405043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D4FC7-8983-8244-880C-64E3E2916FC1}"/>
              </a:ext>
            </a:extLst>
          </p:cNvPr>
          <p:cNvSpPr>
            <a:spLocks noGrp="1"/>
          </p:cNvSpPr>
          <p:nvPr>
            <p:ph type="title"/>
          </p:nvPr>
        </p:nvSpPr>
        <p:spPr/>
        <p:txBody>
          <a:bodyPr/>
          <a:lstStyle/>
          <a:p>
            <a:r>
              <a:rPr lang="en-GB" dirty="0"/>
              <a:t>Edgar Schein's Career Anchors</a:t>
            </a:r>
            <a:endParaRPr lang="en-US" dirty="0"/>
          </a:p>
        </p:txBody>
      </p:sp>
      <p:sp>
        <p:nvSpPr>
          <p:cNvPr id="3" name="Content Placeholder 2">
            <a:extLst>
              <a:ext uri="{FF2B5EF4-FFF2-40B4-BE49-F238E27FC236}">
                <a16:creationId xmlns:a16="http://schemas.microsoft.com/office/drawing/2014/main" id="{88CEA522-833C-8B49-9C57-0A474B95AAE1}"/>
              </a:ext>
            </a:extLst>
          </p:cNvPr>
          <p:cNvSpPr>
            <a:spLocks noGrp="1"/>
          </p:cNvSpPr>
          <p:nvPr>
            <p:ph idx="1"/>
          </p:nvPr>
        </p:nvSpPr>
        <p:spPr>
          <a:xfrm>
            <a:off x="609600" y="1600201"/>
            <a:ext cx="4651948" cy="3917032"/>
          </a:xfrm>
        </p:spPr>
        <p:txBody>
          <a:bodyPr>
            <a:normAutofit/>
          </a:bodyPr>
          <a:lstStyle/>
          <a:p>
            <a:r>
              <a:rPr lang="en-US" dirty="0"/>
              <a:t>Technical/Functional</a:t>
            </a:r>
          </a:p>
          <a:p>
            <a:r>
              <a:rPr lang="en-US" dirty="0"/>
              <a:t>General Managerial</a:t>
            </a:r>
          </a:p>
          <a:p>
            <a:r>
              <a:rPr lang="en-US" dirty="0"/>
              <a:t>Security &amp; Stability</a:t>
            </a:r>
          </a:p>
          <a:p>
            <a:r>
              <a:rPr lang="en-US" dirty="0"/>
              <a:t>Autonomy/Independence</a:t>
            </a:r>
          </a:p>
          <a:p>
            <a:r>
              <a:rPr lang="en-US" dirty="0"/>
              <a:t>Entrepreneurial Creativity</a:t>
            </a:r>
          </a:p>
          <a:p>
            <a:r>
              <a:rPr lang="en-US" dirty="0"/>
              <a:t>Service/Dedicated </a:t>
            </a:r>
          </a:p>
          <a:p>
            <a:r>
              <a:rPr lang="en-US" dirty="0"/>
              <a:t>Pure Challenge</a:t>
            </a:r>
          </a:p>
          <a:p>
            <a:r>
              <a:rPr lang="en-US" dirty="0"/>
              <a:t>Lifestyle</a:t>
            </a:r>
          </a:p>
          <a:p>
            <a:endParaRPr lang="en-US" dirty="0"/>
          </a:p>
        </p:txBody>
      </p:sp>
      <p:sp>
        <p:nvSpPr>
          <p:cNvPr id="4" name="Slide Number Placeholder 3">
            <a:extLst>
              <a:ext uri="{FF2B5EF4-FFF2-40B4-BE49-F238E27FC236}">
                <a16:creationId xmlns:a16="http://schemas.microsoft.com/office/drawing/2014/main" id="{1932223C-59FC-A246-BD3D-6FD120FBBB86}"/>
              </a:ext>
            </a:extLst>
          </p:cNvPr>
          <p:cNvSpPr>
            <a:spLocks noGrp="1"/>
          </p:cNvSpPr>
          <p:nvPr>
            <p:ph type="sldNum" sz="quarter" idx="12"/>
          </p:nvPr>
        </p:nvSpPr>
        <p:spPr/>
        <p:txBody>
          <a:bodyPr/>
          <a:lstStyle/>
          <a:p>
            <a:fld id="{3D165440-4880-415F-9146-4793BDD623F8}" type="slidenum">
              <a:rPr lang="en-GB" smtClean="0"/>
              <a:t>16</a:t>
            </a:fld>
            <a:endParaRPr lang="en-GB"/>
          </a:p>
        </p:txBody>
      </p:sp>
      <p:pic>
        <p:nvPicPr>
          <p:cNvPr id="5" name="Picture 4">
            <a:extLst>
              <a:ext uri="{FF2B5EF4-FFF2-40B4-BE49-F238E27FC236}">
                <a16:creationId xmlns:a16="http://schemas.microsoft.com/office/drawing/2014/main" id="{E1213856-E10A-B34D-93D0-BDE51350FCF1}"/>
              </a:ext>
            </a:extLst>
          </p:cNvPr>
          <p:cNvPicPr>
            <a:picLocks noChangeAspect="1"/>
          </p:cNvPicPr>
          <p:nvPr/>
        </p:nvPicPr>
        <p:blipFill>
          <a:blip r:embed="rId3"/>
          <a:stretch>
            <a:fillRect/>
          </a:stretch>
        </p:blipFill>
        <p:spPr>
          <a:xfrm>
            <a:off x="6021193" y="1499869"/>
            <a:ext cx="5681796" cy="4017364"/>
          </a:xfrm>
          <a:prstGeom prst="rect">
            <a:avLst/>
          </a:prstGeom>
        </p:spPr>
      </p:pic>
    </p:spTree>
    <p:extLst>
      <p:ext uri="{BB962C8B-B14F-4D97-AF65-F5344CB8AC3E}">
        <p14:creationId xmlns:p14="http://schemas.microsoft.com/office/powerpoint/2010/main" val="257262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98AC4-BE37-734F-B85F-3E314F0FB15E}"/>
              </a:ext>
            </a:extLst>
          </p:cNvPr>
          <p:cNvSpPr>
            <a:spLocks noGrp="1"/>
          </p:cNvSpPr>
          <p:nvPr>
            <p:ph type="title"/>
          </p:nvPr>
        </p:nvSpPr>
        <p:spPr/>
        <p:txBody>
          <a:bodyPr/>
          <a:lstStyle/>
          <a:p>
            <a:r>
              <a:rPr lang="en-US" dirty="0"/>
              <a:t>Career Choice</a:t>
            </a:r>
          </a:p>
        </p:txBody>
      </p:sp>
      <p:sp>
        <p:nvSpPr>
          <p:cNvPr id="4" name="Slide Number Placeholder 3">
            <a:extLst>
              <a:ext uri="{FF2B5EF4-FFF2-40B4-BE49-F238E27FC236}">
                <a16:creationId xmlns:a16="http://schemas.microsoft.com/office/drawing/2014/main" id="{79E06501-B72C-5849-B8F4-44FBC006956F}"/>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6" name="Rectangle 7" descr="Rectangle: Click to edit Master text styles&#10;Second level&#10;Third level&#10;Fourth level&#10;Fifth level">
            <a:extLst>
              <a:ext uri="{FF2B5EF4-FFF2-40B4-BE49-F238E27FC236}">
                <a16:creationId xmlns:a16="http://schemas.microsoft.com/office/drawing/2014/main" id="{EBAF5172-9697-A14C-A13C-FB955BDAA0DB}"/>
              </a:ext>
            </a:extLst>
          </p:cNvPr>
          <p:cNvSpPr txBox="1">
            <a:spLocks noChangeArrowheads="1"/>
          </p:cNvSpPr>
          <p:nvPr/>
        </p:nvSpPr>
        <p:spPr>
          <a:xfrm>
            <a:off x="551146" y="1409835"/>
            <a:ext cx="5837272" cy="30867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t>Life goals</a:t>
            </a:r>
          </a:p>
          <a:p>
            <a:r>
              <a:rPr lang="en-US" altLang="en-US" sz="2400" dirty="0"/>
              <a:t>Social background, including family factors</a:t>
            </a:r>
          </a:p>
          <a:p>
            <a:r>
              <a:rPr lang="en-US" altLang="en-US" sz="2400" dirty="0"/>
              <a:t>Personal interests</a:t>
            </a:r>
          </a:p>
          <a:p>
            <a:r>
              <a:rPr lang="en-US" altLang="en-US" sz="2400" dirty="0"/>
              <a:t>Abilities</a:t>
            </a:r>
          </a:p>
          <a:p>
            <a:r>
              <a:rPr lang="en-US" altLang="en-US" sz="2400" dirty="0"/>
              <a:t>Self-identity</a:t>
            </a:r>
          </a:p>
          <a:p>
            <a:r>
              <a:rPr lang="en-US" altLang="en-US" sz="2400" dirty="0"/>
              <a:t>Personality factors</a:t>
            </a:r>
          </a:p>
        </p:txBody>
      </p:sp>
      <p:sp>
        <p:nvSpPr>
          <p:cNvPr id="46" name="Rectangle 52">
            <a:extLst>
              <a:ext uri="{FF2B5EF4-FFF2-40B4-BE49-F238E27FC236}">
                <a16:creationId xmlns:a16="http://schemas.microsoft.com/office/drawing/2014/main" id="{E6094495-28EA-0146-AB24-FFC7DD217209}"/>
              </a:ext>
            </a:extLst>
          </p:cNvPr>
          <p:cNvSpPr txBox="1">
            <a:spLocks noChangeArrowheads="1"/>
          </p:cNvSpPr>
          <p:nvPr/>
        </p:nvSpPr>
        <p:spPr>
          <a:xfrm>
            <a:off x="6454252" y="1128093"/>
            <a:ext cx="5429250" cy="904342"/>
          </a:xfrm>
          <a:prstGeom prst="rect">
            <a:avLst/>
          </a:prstGeom>
          <a:ln/>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altLang="en-US" sz="2000" dirty="0"/>
              <a:t>Career Development - Who is Responsible?</a:t>
            </a:r>
          </a:p>
        </p:txBody>
      </p:sp>
      <p:grpSp>
        <p:nvGrpSpPr>
          <p:cNvPr id="47" name="Group 46">
            <a:extLst>
              <a:ext uri="{FF2B5EF4-FFF2-40B4-BE49-F238E27FC236}">
                <a16:creationId xmlns:a16="http://schemas.microsoft.com/office/drawing/2014/main" id="{CC75C84C-D2A7-BC48-B660-9AD7B49E0D50}"/>
              </a:ext>
            </a:extLst>
          </p:cNvPr>
          <p:cNvGrpSpPr/>
          <p:nvPr/>
        </p:nvGrpSpPr>
        <p:grpSpPr>
          <a:xfrm>
            <a:off x="6825960" y="2078383"/>
            <a:ext cx="5226247" cy="2211733"/>
            <a:chOff x="1655187" y="3011785"/>
            <a:chExt cx="6425353" cy="2581146"/>
          </a:xfrm>
        </p:grpSpPr>
        <p:grpSp>
          <p:nvGrpSpPr>
            <p:cNvPr id="48" name="Group 57">
              <a:extLst>
                <a:ext uri="{FF2B5EF4-FFF2-40B4-BE49-F238E27FC236}">
                  <a16:creationId xmlns:a16="http://schemas.microsoft.com/office/drawing/2014/main" id="{FA4AA2A6-23DA-3340-B0FA-98D95CEDC405}"/>
                </a:ext>
              </a:extLst>
            </p:cNvPr>
            <p:cNvGrpSpPr>
              <a:grpSpLocks/>
            </p:cNvGrpSpPr>
            <p:nvPr/>
          </p:nvGrpSpPr>
          <p:grpSpPr bwMode="auto">
            <a:xfrm>
              <a:off x="3361765" y="3227294"/>
              <a:ext cx="2419070" cy="1815353"/>
              <a:chOff x="141" y="2301"/>
              <a:chExt cx="1727" cy="1296"/>
            </a:xfrm>
          </p:grpSpPr>
          <p:sp>
            <p:nvSpPr>
              <p:cNvPr id="52" name="AutoShape 54">
                <a:extLst>
                  <a:ext uri="{FF2B5EF4-FFF2-40B4-BE49-F238E27FC236}">
                    <a16:creationId xmlns:a16="http://schemas.microsoft.com/office/drawing/2014/main" id="{530D340A-1C6B-D043-9A06-BBA0719D9729}"/>
                  </a:ext>
                </a:extLst>
              </p:cNvPr>
              <p:cNvSpPr>
                <a:spLocks noChangeArrowheads="1"/>
              </p:cNvSpPr>
              <p:nvPr/>
            </p:nvSpPr>
            <p:spPr bwMode="auto">
              <a:xfrm rot="10800000">
                <a:off x="141" y="2301"/>
                <a:ext cx="1727" cy="1296"/>
              </a:xfrm>
              <a:prstGeom prst="triangle">
                <a:avLst>
                  <a:gd name="adj" fmla="val 50000"/>
                </a:avLst>
              </a:prstGeom>
              <a:solidFill>
                <a:srgbClr val="66FF33"/>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53" name="Group 56">
                <a:extLst>
                  <a:ext uri="{FF2B5EF4-FFF2-40B4-BE49-F238E27FC236}">
                    <a16:creationId xmlns:a16="http://schemas.microsoft.com/office/drawing/2014/main" id="{184BDE34-BCB4-D94D-94CF-3E2B82C4D796}"/>
                  </a:ext>
                </a:extLst>
              </p:cNvPr>
              <p:cNvGrpSpPr>
                <a:grpSpLocks/>
              </p:cNvGrpSpPr>
              <p:nvPr/>
            </p:nvGrpSpPr>
            <p:grpSpPr bwMode="auto">
              <a:xfrm>
                <a:off x="244" y="2348"/>
                <a:ext cx="1488" cy="1056"/>
                <a:chOff x="244" y="2348"/>
                <a:chExt cx="1488" cy="1056"/>
              </a:xfrm>
            </p:grpSpPr>
            <p:sp>
              <p:nvSpPr>
                <p:cNvPr id="54" name="Text Box 44">
                  <a:extLst>
                    <a:ext uri="{FF2B5EF4-FFF2-40B4-BE49-F238E27FC236}">
                      <a16:creationId xmlns:a16="http://schemas.microsoft.com/office/drawing/2014/main" id="{FA421EEB-46F8-5946-80D1-4DA835FD7772}"/>
                    </a:ext>
                  </a:extLst>
                </p:cNvPr>
                <p:cNvSpPr txBox="1">
                  <a:spLocks noChangeArrowheads="1"/>
                </p:cNvSpPr>
                <p:nvPr/>
              </p:nvSpPr>
              <p:spPr bwMode="auto">
                <a:xfrm>
                  <a:off x="772" y="2540"/>
                  <a:ext cx="480" cy="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accent2"/>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buFontTx/>
                    <a:buNone/>
                  </a:pPr>
                  <a:r>
                    <a:rPr lang="en-US" altLang="en-US" b="1" dirty="0">
                      <a:solidFill>
                        <a:srgbClr val="FF0000"/>
                      </a:solidFill>
                    </a:rPr>
                    <a:t>?</a:t>
                  </a:r>
                </a:p>
              </p:txBody>
            </p:sp>
            <p:sp>
              <p:nvSpPr>
                <p:cNvPr id="55" name="Line 45">
                  <a:extLst>
                    <a:ext uri="{FF2B5EF4-FFF2-40B4-BE49-F238E27FC236}">
                      <a16:creationId xmlns:a16="http://schemas.microsoft.com/office/drawing/2014/main" id="{EA8712BE-3905-A140-B1B6-FC70D3A24942}"/>
                    </a:ext>
                  </a:extLst>
                </p:cNvPr>
                <p:cNvSpPr>
                  <a:spLocks noChangeShapeType="1"/>
                </p:cNvSpPr>
                <p:nvPr/>
              </p:nvSpPr>
              <p:spPr bwMode="auto">
                <a:xfrm flipH="1" flipV="1">
                  <a:off x="244" y="2348"/>
                  <a:ext cx="624" cy="336"/>
                </a:xfrm>
                <a:prstGeom prst="line">
                  <a:avLst/>
                </a:prstGeom>
                <a:noFill/>
                <a:ln w="254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6" name="Line 46">
                  <a:extLst>
                    <a:ext uri="{FF2B5EF4-FFF2-40B4-BE49-F238E27FC236}">
                      <a16:creationId xmlns:a16="http://schemas.microsoft.com/office/drawing/2014/main" id="{DF6CD8A8-0E10-5048-96B6-86425F47E615}"/>
                    </a:ext>
                  </a:extLst>
                </p:cNvPr>
                <p:cNvSpPr>
                  <a:spLocks noChangeShapeType="1"/>
                </p:cNvSpPr>
                <p:nvPr/>
              </p:nvSpPr>
              <p:spPr bwMode="auto">
                <a:xfrm flipV="1">
                  <a:off x="1156" y="2348"/>
                  <a:ext cx="576" cy="336"/>
                </a:xfrm>
                <a:prstGeom prst="line">
                  <a:avLst/>
                </a:prstGeom>
                <a:noFill/>
                <a:ln w="254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7" name="Line 47">
                  <a:extLst>
                    <a:ext uri="{FF2B5EF4-FFF2-40B4-BE49-F238E27FC236}">
                      <a16:creationId xmlns:a16="http://schemas.microsoft.com/office/drawing/2014/main" id="{C92E9BD0-DF2B-1645-9816-99C08D4E56E3}"/>
                    </a:ext>
                  </a:extLst>
                </p:cNvPr>
                <p:cNvSpPr>
                  <a:spLocks noChangeShapeType="1"/>
                </p:cNvSpPr>
                <p:nvPr/>
              </p:nvSpPr>
              <p:spPr bwMode="auto">
                <a:xfrm flipH="1">
                  <a:off x="1012" y="2876"/>
                  <a:ext cx="0" cy="528"/>
                </a:xfrm>
                <a:prstGeom prst="line">
                  <a:avLst/>
                </a:prstGeom>
                <a:noFill/>
                <a:ln w="254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49" name="Text Box 48">
              <a:extLst>
                <a:ext uri="{FF2B5EF4-FFF2-40B4-BE49-F238E27FC236}">
                  <a16:creationId xmlns:a16="http://schemas.microsoft.com/office/drawing/2014/main" id="{983384A9-24C6-5D40-AC1A-3AA4D7DA538A}"/>
                </a:ext>
              </a:extLst>
            </p:cNvPr>
            <p:cNvSpPr txBox="1">
              <a:spLocks noChangeArrowheads="1"/>
            </p:cNvSpPr>
            <p:nvPr/>
          </p:nvSpPr>
          <p:spPr bwMode="auto">
            <a:xfrm>
              <a:off x="3754876" y="5161912"/>
              <a:ext cx="1632846" cy="4310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spcBef>
                  <a:spcPct val="50000"/>
                </a:spcBef>
                <a:buFontTx/>
                <a:buNone/>
              </a:pPr>
              <a:r>
                <a:rPr lang="en-US" altLang="en-US" dirty="0"/>
                <a:t>Partnership</a:t>
              </a:r>
            </a:p>
          </p:txBody>
        </p:sp>
        <p:sp>
          <p:nvSpPr>
            <p:cNvPr id="50" name="Text Box 49">
              <a:extLst>
                <a:ext uri="{FF2B5EF4-FFF2-40B4-BE49-F238E27FC236}">
                  <a16:creationId xmlns:a16="http://schemas.microsoft.com/office/drawing/2014/main" id="{E96E4C7A-BF75-364B-B427-981B91C75269}"/>
                </a:ext>
              </a:extLst>
            </p:cNvPr>
            <p:cNvSpPr txBox="1">
              <a:spLocks noChangeArrowheads="1"/>
            </p:cNvSpPr>
            <p:nvPr/>
          </p:nvSpPr>
          <p:spPr bwMode="auto">
            <a:xfrm>
              <a:off x="5861775" y="3011785"/>
              <a:ext cx="2218765" cy="4310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buFontTx/>
                <a:buNone/>
              </a:pPr>
              <a:r>
                <a:rPr lang="en-US" altLang="en-US" dirty="0"/>
                <a:t>Employee</a:t>
              </a:r>
            </a:p>
          </p:txBody>
        </p:sp>
        <p:sp>
          <p:nvSpPr>
            <p:cNvPr id="51" name="Text Box 51">
              <a:extLst>
                <a:ext uri="{FF2B5EF4-FFF2-40B4-BE49-F238E27FC236}">
                  <a16:creationId xmlns:a16="http://schemas.microsoft.com/office/drawing/2014/main" id="{F1A2465B-6400-9442-9D76-687E4C5E311D}"/>
                </a:ext>
              </a:extLst>
            </p:cNvPr>
            <p:cNvSpPr txBox="1">
              <a:spLocks noChangeArrowheads="1"/>
            </p:cNvSpPr>
            <p:nvPr/>
          </p:nvSpPr>
          <p:spPr bwMode="auto">
            <a:xfrm>
              <a:off x="1655187" y="3018727"/>
              <a:ext cx="2218765" cy="4310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buFontTx/>
                <a:buNone/>
              </a:pPr>
              <a:r>
                <a:rPr lang="en-US" altLang="en-US" dirty="0"/>
                <a:t>Organization</a:t>
              </a:r>
            </a:p>
          </p:txBody>
        </p:sp>
      </p:grpSp>
    </p:spTree>
    <p:extLst>
      <p:ext uri="{BB962C8B-B14F-4D97-AF65-F5344CB8AC3E}">
        <p14:creationId xmlns:p14="http://schemas.microsoft.com/office/powerpoint/2010/main" val="30554369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5" name="Title 1">
            <a:extLst>
              <a:ext uri="{FF2B5EF4-FFF2-40B4-BE49-F238E27FC236}">
                <a16:creationId xmlns:a16="http://schemas.microsoft.com/office/drawing/2014/main" id="{895833BF-8AD6-6D42-96AA-0523B608D090}"/>
              </a:ext>
            </a:extLst>
          </p:cNvPr>
          <p:cNvSpPr>
            <a:spLocks noGrp="1"/>
          </p:cNvSpPr>
          <p:nvPr>
            <p:ph type="title"/>
          </p:nvPr>
        </p:nvSpPr>
        <p:spPr>
          <a:xfrm>
            <a:off x="809035" y="118413"/>
            <a:ext cx="10649272" cy="1143000"/>
          </a:xfrm>
        </p:spPr>
        <p:txBody>
          <a:bodyPr>
            <a:normAutofit/>
          </a:bodyPr>
          <a:lstStyle/>
          <a:p>
            <a:r>
              <a:rPr lang="en-GB" dirty="0"/>
              <a:t>Career Pathways</a:t>
            </a:r>
          </a:p>
        </p:txBody>
      </p:sp>
      <p:sp>
        <p:nvSpPr>
          <p:cNvPr id="7" name="Title 1">
            <a:extLst>
              <a:ext uri="{FF2B5EF4-FFF2-40B4-BE49-F238E27FC236}">
                <a16:creationId xmlns:a16="http://schemas.microsoft.com/office/drawing/2014/main" id="{BCFACE71-C7E0-EC48-8F65-A66A145C0968}"/>
              </a:ext>
            </a:extLst>
          </p:cNvPr>
          <p:cNvSpPr txBox="1">
            <a:spLocks/>
          </p:cNvSpPr>
          <p:nvPr/>
        </p:nvSpPr>
        <p:spPr>
          <a:xfrm>
            <a:off x="484570" y="1369134"/>
            <a:ext cx="4765855" cy="401402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200" b="1" dirty="0"/>
              <a:t>Career Mapping</a:t>
            </a:r>
          </a:p>
          <a:p>
            <a:pPr algn="l"/>
            <a:endParaRPr lang="en-GB" sz="1900" b="1" dirty="0"/>
          </a:p>
          <a:p>
            <a:pPr marL="342900" indent="-342900" algn="l">
              <a:buFont typeface="Arial" panose="020B0604020202020204" pitchFamily="34" charset="0"/>
              <a:buChar char="•"/>
            </a:pPr>
            <a:r>
              <a:rPr lang="en-GB" sz="1900" dirty="0"/>
              <a:t>Self Assessment</a:t>
            </a:r>
          </a:p>
          <a:p>
            <a:pPr marL="342900" indent="-342900" algn="l">
              <a:buFont typeface="Arial" panose="020B0604020202020204" pitchFamily="34" charset="0"/>
              <a:buChar char="•"/>
            </a:pPr>
            <a:r>
              <a:rPr lang="en-GB" sz="1900" dirty="0"/>
              <a:t>Individual Career Maps</a:t>
            </a:r>
          </a:p>
          <a:p>
            <a:pPr marL="342900" indent="-342900" algn="l">
              <a:buFont typeface="Arial" panose="020B0604020202020204" pitchFamily="34" charset="0"/>
              <a:buChar char="•"/>
            </a:pPr>
            <a:r>
              <a:rPr lang="en-GB" sz="1900" dirty="0"/>
              <a:t>Exploring Opportunities</a:t>
            </a:r>
            <a:br>
              <a:rPr lang="en-GB" sz="1900" dirty="0"/>
            </a:br>
            <a:endParaRPr lang="en-GB" sz="1900" dirty="0"/>
          </a:p>
          <a:p>
            <a:pPr algn="l"/>
            <a:r>
              <a:rPr lang="en-GB" sz="2200" b="1" dirty="0"/>
              <a:t>Ideal Workers?</a:t>
            </a:r>
          </a:p>
          <a:p>
            <a:pPr algn="l"/>
            <a:endParaRPr lang="en-GB" sz="1900" b="1" dirty="0"/>
          </a:p>
          <a:p>
            <a:pPr marL="342900" indent="-342900" algn="l">
              <a:buFont typeface="Arial" panose="020B0604020202020204" pitchFamily="34" charset="0"/>
              <a:buChar char="•"/>
            </a:pPr>
            <a:r>
              <a:rPr lang="en-GB" sz="1900" dirty="0"/>
              <a:t>Climbers</a:t>
            </a:r>
          </a:p>
          <a:p>
            <a:pPr marL="342900" indent="-342900" algn="l">
              <a:buFont typeface="Arial" panose="020B0604020202020204" pitchFamily="34" charset="0"/>
              <a:buChar char="•"/>
            </a:pPr>
            <a:r>
              <a:rPr lang="en-GB" sz="1900" dirty="0"/>
              <a:t>Hedgers</a:t>
            </a:r>
          </a:p>
          <a:p>
            <a:pPr marL="342900" indent="-342900" algn="l">
              <a:buFont typeface="Arial" panose="020B0604020202020204" pitchFamily="34" charset="0"/>
              <a:buChar char="•"/>
            </a:pPr>
            <a:r>
              <a:rPr lang="en-GB" sz="1900" dirty="0"/>
              <a:t>Scanners</a:t>
            </a:r>
          </a:p>
          <a:p>
            <a:pPr marL="342900" indent="-342900" algn="l">
              <a:buFont typeface="Arial" panose="020B0604020202020204" pitchFamily="34" charset="0"/>
              <a:buChar char="•"/>
            </a:pPr>
            <a:r>
              <a:rPr lang="en-GB" sz="1900" dirty="0"/>
              <a:t>Coasters</a:t>
            </a:r>
          </a:p>
        </p:txBody>
      </p:sp>
      <p:sp>
        <p:nvSpPr>
          <p:cNvPr id="2" name="Rectangle 1">
            <a:extLst>
              <a:ext uri="{FF2B5EF4-FFF2-40B4-BE49-F238E27FC236}">
                <a16:creationId xmlns:a16="http://schemas.microsoft.com/office/drawing/2014/main" id="{C829E8CB-0581-B14C-8DBB-9019A2E8C6B9}"/>
              </a:ext>
            </a:extLst>
          </p:cNvPr>
          <p:cNvSpPr/>
          <p:nvPr/>
        </p:nvSpPr>
        <p:spPr>
          <a:xfrm>
            <a:off x="7885469" y="1551993"/>
            <a:ext cx="4586749" cy="2862322"/>
          </a:xfrm>
          <a:prstGeom prst="rect">
            <a:avLst/>
          </a:prstGeom>
        </p:spPr>
        <p:txBody>
          <a:bodyPr wrap="square">
            <a:spAutoFit/>
          </a:bodyPr>
          <a:lstStyle/>
          <a:p>
            <a:r>
              <a:rPr lang="en-GB" dirty="0"/>
              <a:t>Framework organises and aligns:</a:t>
            </a:r>
          </a:p>
          <a:p>
            <a:endParaRPr lang="en-GB" dirty="0"/>
          </a:p>
          <a:p>
            <a:pPr marL="285750" indent="-285750">
              <a:buFont typeface="Arial" panose="020B0604020202020204" pitchFamily="34" charset="0"/>
              <a:buChar char="•"/>
            </a:pPr>
            <a:r>
              <a:rPr lang="en-GB" dirty="0"/>
              <a:t>Education</a:t>
            </a:r>
          </a:p>
          <a:p>
            <a:pPr marL="285750" indent="-285750">
              <a:buFont typeface="Arial" panose="020B0604020202020204" pitchFamily="34" charset="0"/>
              <a:buChar char="•"/>
            </a:pPr>
            <a:r>
              <a:rPr lang="en-GB" dirty="0"/>
              <a:t>Workforce</a:t>
            </a:r>
          </a:p>
          <a:p>
            <a:pPr marL="285750" indent="-285750">
              <a:buFont typeface="Arial" panose="020B0604020202020204" pitchFamily="34" charset="0"/>
              <a:buChar char="•"/>
            </a:pPr>
            <a:r>
              <a:rPr lang="en-GB" dirty="0"/>
              <a:t>supportive services </a:t>
            </a:r>
          </a:p>
          <a:p>
            <a:endParaRPr lang="en-GB" dirty="0"/>
          </a:p>
          <a:p>
            <a:r>
              <a:rPr lang="en-GB" dirty="0"/>
              <a:t>needed to guide individuals successfully through the continuum of education and training courses that are necessary for credential attainment and careers. </a:t>
            </a:r>
            <a:endParaRPr lang="en-US" dirty="0"/>
          </a:p>
        </p:txBody>
      </p:sp>
      <p:pic>
        <p:nvPicPr>
          <p:cNvPr id="9" name="Picture 8">
            <a:extLst>
              <a:ext uri="{FF2B5EF4-FFF2-40B4-BE49-F238E27FC236}">
                <a16:creationId xmlns:a16="http://schemas.microsoft.com/office/drawing/2014/main" id="{EC6FB2A5-9F27-E642-9FC1-8DDA1F8336A9}"/>
              </a:ext>
            </a:extLst>
          </p:cNvPr>
          <p:cNvPicPr>
            <a:picLocks noChangeAspect="1"/>
          </p:cNvPicPr>
          <p:nvPr/>
        </p:nvPicPr>
        <p:blipFill>
          <a:blip r:embed="rId3"/>
          <a:stretch>
            <a:fillRect/>
          </a:stretch>
        </p:blipFill>
        <p:spPr>
          <a:xfrm>
            <a:off x="3731345" y="1369134"/>
            <a:ext cx="3798532" cy="3630569"/>
          </a:xfrm>
          <a:prstGeom prst="rect">
            <a:avLst/>
          </a:prstGeom>
        </p:spPr>
      </p:pic>
    </p:spTree>
    <p:extLst>
      <p:ext uri="{BB962C8B-B14F-4D97-AF65-F5344CB8AC3E}">
        <p14:creationId xmlns:p14="http://schemas.microsoft.com/office/powerpoint/2010/main" val="3196527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2DAB9-080C-AE47-9021-2F063D2BD5FF}"/>
              </a:ext>
            </a:extLst>
          </p:cNvPr>
          <p:cNvSpPr>
            <a:spLocks noGrp="1"/>
          </p:cNvSpPr>
          <p:nvPr>
            <p:ph type="title"/>
          </p:nvPr>
        </p:nvSpPr>
        <p:spPr>
          <a:xfrm>
            <a:off x="838200" y="365127"/>
            <a:ext cx="10515600" cy="783116"/>
          </a:xfrm>
        </p:spPr>
        <p:txBody>
          <a:bodyPr>
            <a:normAutofit/>
          </a:bodyPr>
          <a:lstStyle/>
          <a:p>
            <a:r>
              <a:rPr lang="en-US" altLang="en-US" sz="3200" b="1" dirty="0"/>
              <a:t>Evaluating Employee Development Needs</a:t>
            </a:r>
            <a:endParaRPr lang="en-US" sz="3200" b="1" dirty="0"/>
          </a:p>
        </p:txBody>
      </p:sp>
      <p:sp>
        <p:nvSpPr>
          <p:cNvPr id="3" name="Content Placeholder 2">
            <a:extLst>
              <a:ext uri="{FF2B5EF4-FFF2-40B4-BE49-F238E27FC236}">
                <a16:creationId xmlns:a16="http://schemas.microsoft.com/office/drawing/2014/main" id="{43BA8A35-D1B7-C245-8EC8-D0A16955AA4F}"/>
              </a:ext>
            </a:extLst>
          </p:cNvPr>
          <p:cNvSpPr>
            <a:spLocks noGrp="1"/>
          </p:cNvSpPr>
          <p:nvPr>
            <p:ph idx="1"/>
          </p:nvPr>
        </p:nvSpPr>
        <p:spPr>
          <a:xfrm>
            <a:off x="715617" y="1479546"/>
            <a:ext cx="5380383" cy="2217811"/>
          </a:xfrm>
        </p:spPr>
        <p:txBody>
          <a:bodyPr/>
          <a:lstStyle/>
          <a:p>
            <a:pPr marL="0" indent="0">
              <a:buNone/>
            </a:pPr>
            <a:r>
              <a:rPr lang="en-US" altLang="en-US" sz="1800" b="1" dirty="0"/>
              <a:t>Evaluating Employee Development Needs</a:t>
            </a:r>
          </a:p>
          <a:p>
            <a:endParaRPr lang="en-US" altLang="en-US" sz="1800" dirty="0"/>
          </a:p>
          <a:p>
            <a:r>
              <a:rPr lang="en-US" altLang="en-US" sz="1800" dirty="0"/>
              <a:t>Career Planning Workshops</a:t>
            </a:r>
          </a:p>
          <a:p>
            <a:r>
              <a:rPr lang="en-US" altLang="en-US" sz="1800" dirty="0"/>
              <a:t>Career Planning Workbooks</a:t>
            </a:r>
          </a:p>
          <a:p>
            <a:r>
              <a:rPr lang="en-US" altLang="en-US" sz="1800" dirty="0"/>
              <a:t>Career Counseling</a:t>
            </a:r>
          </a:p>
          <a:p>
            <a:r>
              <a:rPr lang="en-US" altLang="en-US" sz="1800" dirty="0"/>
              <a:t>Development Testing for Employees</a:t>
            </a:r>
          </a:p>
        </p:txBody>
      </p:sp>
      <p:sp>
        <p:nvSpPr>
          <p:cNvPr id="4" name="Slide Number Placeholder 3">
            <a:extLst>
              <a:ext uri="{FF2B5EF4-FFF2-40B4-BE49-F238E27FC236}">
                <a16:creationId xmlns:a16="http://schemas.microsoft.com/office/drawing/2014/main" id="{2A1963D1-A339-0447-AF0E-202AEA4ECB60}"/>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5" name="Rectangle 2051">
            <a:extLst>
              <a:ext uri="{FF2B5EF4-FFF2-40B4-BE49-F238E27FC236}">
                <a16:creationId xmlns:a16="http://schemas.microsoft.com/office/drawing/2014/main" id="{C71625E4-FC89-784C-B796-D2A5B7EABF27}"/>
              </a:ext>
            </a:extLst>
          </p:cNvPr>
          <p:cNvSpPr txBox="1">
            <a:spLocks noChangeArrowheads="1"/>
          </p:cNvSpPr>
          <p:nvPr/>
        </p:nvSpPr>
        <p:spPr>
          <a:xfrm>
            <a:off x="7132203" y="1479546"/>
            <a:ext cx="4450197" cy="25491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en-US" sz="1800" b="1" dirty="0"/>
              <a:t>Self Development Tools</a:t>
            </a:r>
          </a:p>
          <a:p>
            <a:pPr marL="0" indent="0">
              <a:buNone/>
            </a:pPr>
            <a:endParaRPr lang="en-US" altLang="en-US" sz="1800" dirty="0"/>
          </a:p>
          <a:p>
            <a:r>
              <a:rPr lang="en-US" altLang="en-US" sz="1800" dirty="0"/>
              <a:t>Values Assessments</a:t>
            </a:r>
          </a:p>
          <a:p>
            <a:r>
              <a:rPr lang="en-US" altLang="en-US" sz="1800" dirty="0"/>
              <a:t>Interest Inventories</a:t>
            </a:r>
          </a:p>
          <a:p>
            <a:r>
              <a:rPr lang="en-US" altLang="en-US" sz="1800" dirty="0"/>
              <a:t>Personal Characteristics Instruments</a:t>
            </a:r>
          </a:p>
          <a:p>
            <a:r>
              <a:rPr lang="en-US" altLang="en-US" sz="1800" dirty="0"/>
              <a:t>Skill Development and Ability Tests</a:t>
            </a:r>
          </a:p>
        </p:txBody>
      </p:sp>
      <p:sp>
        <p:nvSpPr>
          <p:cNvPr id="6" name="TextBox 5">
            <a:extLst>
              <a:ext uri="{FF2B5EF4-FFF2-40B4-BE49-F238E27FC236}">
                <a16:creationId xmlns:a16="http://schemas.microsoft.com/office/drawing/2014/main" id="{4B1E03E9-92BD-B445-8AF5-5E6E060E5204}"/>
              </a:ext>
            </a:extLst>
          </p:cNvPr>
          <p:cNvSpPr txBox="1"/>
          <p:nvPr/>
        </p:nvSpPr>
        <p:spPr>
          <a:xfrm>
            <a:off x="4853352" y="5055031"/>
            <a:ext cx="1242648" cy="307777"/>
          </a:xfrm>
          <a:prstGeom prst="rect">
            <a:avLst/>
          </a:prstGeom>
          <a:noFill/>
        </p:spPr>
        <p:txBody>
          <a:bodyPr wrap="none" rtlCol="0">
            <a:spAutoFit/>
          </a:bodyPr>
          <a:lstStyle/>
          <a:p>
            <a:r>
              <a:rPr lang="en-GB" sz="1400" dirty="0"/>
              <a:t>(Noe, R., 1996)</a:t>
            </a:r>
            <a:endParaRPr lang="en-US" sz="1400" dirty="0"/>
          </a:p>
        </p:txBody>
      </p:sp>
      <p:sp>
        <p:nvSpPr>
          <p:cNvPr id="7" name="TextBox 6">
            <a:extLst>
              <a:ext uri="{FF2B5EF4-FFF2-40B4-BE49-F238E27FC236}">
                <a16:creationId xmlns:a16="http://schemas.microsoft.com/office/drawing/2014/main" id="{C172BEEC-C058-004A-AE1F-9C2A3DB158CB}"/>
              </a:ext>
            </a:extLst>
          </p:cNvPr>
          <p:cNvSpPr txBox="1"/>
          <p:nvPr/>
        </p:nvSpPr>
        <p:spPr>
          <a:xfrm>
            <a:off x="914399" y="4028661"/>
            <a:ext cx="4982817" cy="923330"/>
          </a:xfrm>
          <a:prstGeom prst="rect">
            <a:avLst/>
          </a:prstGeom>
          <a:noFill/>
        </p:spPr>
        <p:txBody>
          <a:bodyPr wrap="square" rtlCol="0">
            <a:spAutoFit/>
          </a:bodyPr>
          <a:lstStyle/>
          <a:p>
            <a:r>
              <a:rPr lang="en-GB" b="1" dirty="0"/>
              <a:t>Career management process involves career exploration, development of career goals, and use of career strategies to obtain career goals. </a:t>
            </a:r>
            <a:endParaRPr lang="en-US" b="1" dirty="0"/>
          </a:p>
        </p:txBody>
      </p:sp>
    </p:spTree>
    <p:extLst>
      <p:ext uri="{BB962C8B-B14F-4D97-AF65-F5344CB8AC3E}">
        <p14:creationId xmlns:p14="http://schemas.microsoft.com/office/powerpoint/2010/main" val="2528924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wipe(down)">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wipe(down)">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wipe(down)">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wipe(down)">
                                      <p:cBhvr>
                                        <p:cTn id="27"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12C4E04-606D-F842-95D5-11C214E67D8D}"/>
              </a:ext>
            </a:extLst>
          </p:cNvPr>
          <p:cNvSpPr>
            <a:spLocks noGrp="1"/>
          </p:cNvSpPr>
          <p:nvPr>
            <p:ph type="sldNum" sz="quarter" idx="12"/>
          </p:nvPr>
        </p:nvSpPr>
        <p:spPr/>
        <p:txBody>
          <a:bodyPr/>
          <a:lstStyle/>
          <a:p>
            <a:fld id="{3D165440-4880-415F-9146-4793BDD623F8}" type="slidenum">
              <a:rPr lang="en-GB" smtClean="0"/>
              <a:t>20</a:t>
            </a:fld>
            <a:endParaRPr lang="en-GB"/>
          </a:p>
        </p:txBody>
      </p:sp>
      <p:grpSp>
        <p:nvGrpSpPr>
          <p:cNvPr id="54" name="Group 53">
            <a:extLst>
              <a:ext uri="{FF2B5EF4-FFF2-40B4-BE49-F238E27FC236}">
                <a16:creationId xmlns:a16="http://schemas.microsoft.com/office/drawing/2014/main" id="{9DA41F61-5A50-8A49-B134-B75859132738}"/>
              </a:ext>
            </a:extLst>
          </p:cNvPr>
          <p:cNvGrpSpPr/>
          <p:nvPr/>
        </p:nvGrpSpPr>
        <p:grpSpPr>
          <a:xfrm>
            <a:off x="2762709" y="831851"/>
            <a:ext cx="6316184" cy="4780831"/>
            <a:chOff x="2728419" y="671831"/>
            <a:chExt cx="6316184" cy="4780831"/>
          </a:xfrm>
        </p:grpSpPr>
        <p:sp>
          <p:nvSpPr>
            <p:cNvPr id="5" name="Rectangle 4">
              <a:extLst>
                <a:ext uri="{FF2B5EF4-FFF2-40B4-BE49-F238E27FC236}">
                  <a16:creationId xmlns:a16="http://schemas.microsoft.com/office/drawing/2014/main" id="{20D305B3-9803-A14F-98A5-CFEAD1650235}"/>
                </a:ext>
              </a:extLst>
            </p:cNvPr>
            <p:cNvSpPr>
              <a:spLocks noChangeArrowheads="1"/>
            </p:cNvSpPr>
            <p:nvPr/>
          </p:nvSpPr>
          <p:spPr bwMode="auto">
            <a:xfrm>
              <a:off x="4998019" y="4047767"/>
              <a:ext cx="2248217"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hangingPunct="0"/>
              <a:r>
                <a:rPr lang="en-US" altLang="en-US" sz="1600" dirty="0">
                  <a:solidFill>
                    <a:srgbClr val="FFFF00"/>
                  </a:solidFill>
                </a:rPr>
                <a:t>Take steps toward goal</a:t>
              </a:r>
            </a:p>
          </p:txBody>
        </p:sp>
        <p:cxnSp>
          <p:nvCxnSpPr>
            <p:cNvPr id="6" name="AutoShape 1064">
              <a:extLst>
                <a:ext uri="{FF2B5EF4-FFF2-40B4-BE49-F238E27FC236}">
                  <a16:creationId xmlns:a16="http://schemas.microsoft.com/office/drawing/2014/main" id="{633C19B1-8295-CD43-B015-C5D671FDA1D0}"/>
                </a:ext>
              </a:extLst>
            </p:cNvPr>
            <p:cNvCxnSpPr>
              <a:cxnSpLocks noChangeShapeType="1"/>
            </p:cNvCxnSpPr>
            <p:nvPr/>
          </p:nvCxnSpPr>
          <p:spPr bwMode="auto">
            <a:xfrm>
              <a:off x="6141085" y="4433254"/>
              <a:ext cx="0" cy="414337"/>
            </a:xfrm>
            <a:prstGeom prst="straightConnector1">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Rectangle 8">
              <a:extLst>
                <a:ext uri="{FF2B5EF4-FFF2-40B4-BE49-F238E27FC236}">
                  <a16:creationId xmlns:a16="http://schemas.microsoft.com/office/drawing/2014/main" id="{9032ABCD-9568-0F46-9C19-9B354378EEEC}"/>
                </a:ext>
              </a:extLst>
            </p:cNvPr>
            <p:cNvSpPr>
              <a:spLocks noChangeArrowheads="1"/>
            </p:cNvSpPr>
            <p:nvPr/>
          </p:nvSpPr>
          <p:spPr bwMode="auto">
            <a:xfrm>
              <a:off x="4506913" y="671831"/>
              <a:ext cx="3131304"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hangingPunct="0"/>
              <a:r>
                <a:rPr lang="en-US" altLang="en-US" sz="1600" dirty="0">
                  <a:solidFill>
                    <a:srgbClr val="FFFF00"/>
                  </a:solidFill>
                </a:rPr>
                <a:t>Identify individual goals</a:t>
              </a:r>
            </a:p>
          </p:txBody>
        </p:sp>
        <p:cxnSp>
          <p:nvCxnSpPr>
            <p:cNvPr id="10" name="AutoShape 1038">
              <a:extLst>
                <a:ext uri="{FF2B5EF4-FFF2-40B4-BE49-F238E27FC236}">
                  <a16:creationId xmlns:a16="http://schemas.microsoft.com/office/drawing/2014/main" id="{8713DAD0-6E15-4641-B82B-C0AD37F31215}"/>
                </a:ext>
              </a:extLst>
            </p:cNvPr>
            <p:cNvCxnSpPr>
              <a:cxnSpLocks noChangeShapeType="1"/>
            </p:cNvCxnSpPr>
            <p:nvPr/>
          </p:nvCxnSpPr>
          <p:spPr bwMode="auto">
            <a:xfrm>
              <a:off x="6176963" y="1014731"/>
              <a:ext cx="0" cy="414338"/>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E8F4F930-3C70-E346-8E7E-FB9EE724FD6C}"/>
                </a:ext>
              </a:extLst>
            </p:cNvPr>
            <p:cNvSpPr>
              <a:spLocks noChangeArrowheads="1"/>
            </p:cNvSpPr>
            <p:nvPr/>
          </p:nvSpPr>
          <p:spPr bwMode="auto">
            <a:xfrm>
              <a:off x="4288154" y="1449429"/>
              <a:ext cx="3774439"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hangingPunct="0"/>
              <a:r>
                <a:rPr lang="en-US" altLang="en-US" sz="1600" dirty="0">
                  <a:solidFill>
                    <a:srgbClr val="FFFF00"/>
                  </a:solidFill>
                </a:rPr>
                <a:t>Assess personal strengths and weaknesses</a:t>
              </a:r>
            </a:p>
          </p:txBody>
        </p:sp>
        <p:cxnSp>
          <p:nvCxnSpPr>
            <p:cNvPr id="12" name="AutoShape 1038">
              <a:extLst>
                <a:ext uri="{FF2B5EF4-FFF2-40B4-BE49-F238E27FC236}">
                  <a16:creationId xmlns:a16="http://schemas.microsoft.com/office/drawing/2014/main" id="{957CE1BE-8045-5347-94C8-AFB858BEEAF4}"/>
                </a:ext>
              </a:extLst>
            </p:cNvPr>
            <p:cNvCxnSpPr>
              <a:cxnSpLocks noChangeShapeType="1"/>
            </p:cNvCxnSpPr>
            <p:nvPr/>
          </p:nvCxnSpPr>
          <p:spPr bwMode="auto">
            <a:xfrm>
              <a:off x="6176963" y="1014731"/>
              <a:ext cx="0" cy="414338"/>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AutoShape 1039">
              <a:extLst>
                <a:ext uri="{FF2B5EF4-FFF2-40B4-BE49-F238E27FC236}">
                  <a16:creationId xmlns:a16="http://schemas.microsoft.com/office/drawing/2014/main" id="{3EEE74D9-2080-DB41-A885-339FDF637967}"/>
                </a:ext>
              </a:extLst>
            </p:cNvPr>
            <p:cNvCxnSpPr>
              <a:cxnSpLocks noChangeShapeType="1"/>
            </p:cNvCxnSpPr>
            <p:nvPr/>
          </p:nvCxnSpPr>
          <p:spPr bwMode="auto">
            <a:xfrm>
              <a:off x="6176963" y="1829119"/>
              <a:ext cx="0" cy="414337"/>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Rectangle 13">
              <a:extLst>
                <a:ext uri="{FF2B5EF4-FFF2-40B4-BE49-F238E27FC236}">
                  <a16:creationId xmlns:a16="http://schemas.microsoft.com/office/drawing/2014/main" id="{C3D0A0FE-4780-524F-80AD-320351079839}"/>
                </a:ext>
              </a:extLst>
            </p:cNvPr>
            <p:cNvSpPr>
              <a:spLocks noChangeArrowheads="1"/>
            </p:cNvSpPr>
            <p:nvPr/>
          </p:nvSpPr>
          <p:spPr bwMode="auto">
            <a:xfrm>
              <a:off x="4177664" y="2207773"/>
              <a:ext cx="3995418"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hangingPunct="0"/>
              <a:r>
                <a:rPr lang="en-US" altLang="en-US" sz="1600" dirty="0">
                  <a:solidFill>
                    <a:srgbClr val="FFFF00"/>
                  </a:solidFill>
                </a:rPr>
                <a:t>Determine how and if goals can be reached</a:t>
              </a:r>
            </a:p>
          </p:txBody>
        </p:sp>
        <p:cxnSp>
          <p:nvCxnSpPr>
            <p:cNvPr id="15" name="AutoShape 1039">
              <a:extLst>
                <a:ext uri="{FF2B5EF4-FFF2-40B4-BE49-F238E27FC236}">
                  <a16:creationId xmlns:a16="http://schemas.microsoft.com/office/drawing/2014/main" id="{E865E1F7-276B-3B47-9CB5-6F54978B28F8}"/>
                </a:ext>
              </a:extLst>
            </p:cNvPr>
            <p:cNvCxnSpPr>
              <a:cxnSpLocks noChangeShapeType="1"/>
            </p:cNvCxnSpPr>
            <p:nvPr/>
          </p:nvCxnSpPr>
          <p:spPr bwMode="auto">
            <a:xfrm>
              <a:off x="6176963" y="1829119"/>
              <a:ext cx="0" cy="414337"/>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8" name="Group 17">
              <a:extLst>
                <a:ext uri="{FF2B5EF4-FFF2-40B4-BE49-F238E27FC236}">
                  <a16:creationId xmlns:a16="http://schemas.microsoft.com/office/drawing/2014/main" id="{AFC276BD-FD73-1240-9767-3EF225908236}"/>
                </a:ext>
              </a:extLst>
            </p:cNvPr>
            <p:cNvGrpSpPr>
              <a:grpSpLocks/>
            </p:cNvGrpSpPr>
            <p:nvPr/>
          </p:nvGrpSpPr>
          <p:grpSpPr bwMode="auto">
            <a:xfrm>
              <a:off x="2728419" y="2999745"/>
              <a:ext cx="6316184" cy="584200"/>
              <a:chOff x="680" y="3045"/>
              <a:chExt cx="4244" cy="368"/>
            </a:xfrm>
          </p:grpSpPr>
          <p:sp>
            <p:nvSpPr>
              <p:cNvPr id="19" name="Rectangle 18">
                <a:extLst>
                  <a:ext uri="{FF2B5EF4-FFF2-40B4-BE49-F238E27FC236}">
                    <a16:creationId xmlns:a16="http://schemas.microsoft.com/office/drawing/2014/main" id="{8AFEC45C-A494-4447-8086-5FCCAC4EFC9C}"/>
                  </a:ext>
                </a:extLst>
              </p:cNvPr>
              <p:cNvSpPr>
                <a:spLocks noChangeArrowheads="1"/>
              </p:cNvSpPr>
              <p:nvPr/>
            </p:nvSpPr>
            <p:spPr bwMode="auto">
              <a:xfrm>
                <a:off x="680" y="3046"/>
                <a:ext cx="1552" cy="367"/>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US" altLang="en-US" sz="1600" dirty="0">
                    <a:solidFill>
                      <a:srgbClr val="FFFF00"/>
                    </a:solidFill>
                  </a:rPr>
                  <a:t>Obtain information about</a:t>
                </a:r>
              </a:p>
              <a:p>
                <a:pPr algn="ctr" eaLnBrk="0" hangingPunct="0"/>
                <a:r>
                  <a:rPr lang="en-US" altLang="en-US" sz="1600" dirty="0">
                    <a:solidFill>
                      <a:srgbClr val="FFFF00"/>
                    </a:solidFill>
                  </a:rPr>
                  <a:t>career requirements</a:t>
                </a:r>
              </a:p>
            </p:txBody>
          </p:sp>
          <p:sp>
            <p:nvSpPr>
              <p:cNvPr id="20" name="Rectangle 19">
                <a:extLst>
                  <a:ext uri="{FF2B5EF4-FFF2-40B4-BE49-F238E27FC236}">
                    <a16:creationId xmlns:a16="http://schemas.microsoft.com/office/drawing/2014/main" id="{EA9D804B-869D-DA45-A985-82A33D832547}"/>
                  </a:ext>
                </a:extLst>
              </p:cNvPr>
              <p:cNvSpPr>
                <a:spLocks noChangeArrowheads="1"/>
              </p:cNvSpPr>
              <p:nvPr/>
            </p:nvSpPr>
            <p:spPr bwMode="auto">
              <a:xfrm>
                <a:off x="3203" y="3045"/>
                <a:ext cx="1721" cy="367"/>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US" altLang="en-US" sz="1600" dirty="0">
                    <a:solidFill>
                      <a:srgbClr val="FFFF00"/>
                    </a:solidFill>
                  </a:rPr>
                  <a:t>Compare personal resources</a:t>
                </a:r>
              </a:p>
              <a:p>
                <a:pPr algn="ctr" eaLnBrk="0" hangingPunct="0"/>
                <a:r>
                  <a:rPr lang="en-US" altLang="en-US" sz="1600" dirty="0">
                    <a:solidFill>
                      <a:srgbClr val="FFFF00"/>
                    </a:solidFill>
                  </a:rPr>
                  <a:t>and career requirements</a:t>
                </a:r>
              </a:p>
            </p:txBody>
          </p:sp>
        </p:grpSp>
        <p:cxnSp>
          <p:nvCxnSpPr>
            <p:cNvPr id="21" name="AutoShape 1038">
              <a:extLst>
                <a:ext uri="{FF2B5EF4-FFF2-40B4-BE49-F238E27FC236}">
                  <a16:creationId xmlns:a16="http://schemas.microsoft.com/office/drawing/2014/main" id="{89AE00B5-E445-9943-8061-D121F6A5D205}"/>
                </a:ext>
              </a:extLst>
            </p:cNvPr>
            <p:cNvCxnSpPr>
              <a:cxnSpLocks noChangeShapeType="1"/>
            </p:cNvCxnSpPr>
            <p:nvPr/>
          </p:nvCxnSpPr>
          <p:spPr bwMode="auto">
            <a:xfrm>
              <a:off x="6176963" y="1014731"/>
              <a:ext cx="0" cy="414338"/>
            </a:xfrm>
            <a:prstGeom prst="straightConnector1">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AutoShape 1039">
              <a:extLst>
                <a:ext uri="{FF2B5EF4-FFF2-40B4-BE49-F238E27FC236}">
                  <a16:creationId xmlns:a16="http://schemas.microsoft.com/office/drawing/2014/main" id="{1834F843-1BFB-A048-BC5F-65283950E6C4}"/>
                </a:ext>
              </a:extLst>
            </p:cNvPr>
            <p:cNvCxnSpPr>
              <a:cxnSpLocks noChangeShapeType="1"/>
            </p:cNvCxnSpPr>
            <p:nvPr/>
          </p:nvCxnSpPr>
          <p:spPr bwMode="auto">
            <a:xfrm>
              <a:off x="6176963" y="1829119"/>
              <a:ext cx="0" cy="414337"/>
            </a:xfrm>
            <a:prstGeom prst="straightConnector1">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8" name="Rectangle 1033">
              <a:extLst>
                <a:ext uri="{FF2B5EF4-FFF2-40B4-BE49-F238E27FC236}">
                  <a16:creationId xmlns:a16="http://schemas.microsoft.com/office/drawing/2014/main" id="{04804CFE-703C-6145-B4B2-ED529EC46D0E}"/>
                </a:ext>
              </a:extLst>
            </p:cNvPr>
            <p:cNvSpPr>
              <a:spLocks noChangeArrowheads="1"/>
            </p:cNvSpPr>
            <p:nvPr/>
          </p:nvSpPr>
          <p:spPr bwMode="auto">
            <a:xfrm>
              <a:off x="4933315" y="4870451"/>
              <a:ext cx="2415539" cy="582211"/>
            </a:xfrm>
            <a:prstGeom prst="rect">
              <a:avLst/>
            </a:prstGeom>
            <a:solidFill>
              <a:schemeClr val="accent1"/>
            </a:solidFill>
            <a:ln w="3175" algn="ctr">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p>
              <a:pPr eaLnBrk="0" hangingPunct="0"/>
              <a:r>
                <a:rPr lang="en-US" altLang="en-US" sz="1600" dirty="0">
                  <a:solidFill>
                    <a:srgbClr val="FFFF00"/>
                  </a:solidFill>
                </a:rPr>
                <a:t>Periodically reassess goals</a:t>
              </a:r>
            </a:p>
            <a:p>
              <a:pPr eaLnBrk="0" hangingPunct="0"/>
              <a:r>
                <a:rPr lang="en-US" altLang="en-US" sz="1600" dirty="0">
                  <a:solidFill>
                    <a:srgbClr val="FFFF00"/>
                  </a:solidFill>
                </a:rPr>
                <a:t>progress toward goals</a:t>
              </a:r>
            </a:p>
          </p:txBody>
        </p:sp>
        <p:cxnSp>
          <p:nvCxnSpPr>
            <p:cNvPr id="46" name="AutoShape 1061">
              <a:extLst>
                <a:ext uri="{FF2B5EF4-FFF2-40B4-BE49-F238E27FC236}">
                  <a16:creationId xmlns:a16="http://schemas.microsoft.com/office/drawing/2014/main" id="{8ED65AF0-2882-984C-93F9-B5DF60F3B3B1}"/>
                </a:ext>
              </a:extLst>
            </p:cNvPr>
            <p:cNvCxnSpPr>
              <a:cxnSpLocks noChangeShapeType="1"/>
            </p:cNvCxnSpPr>
            <p:nvPr/>
          </p:nvCxnSpPr>
          <p:spPr bwMode="auto">
            <a:xfrm rot="16200000" flipH="1">
              <a:off x="4739065" y="2707787"/>
              <a:ext cx="414338" cy="2216150"/>
            </a:xfrm>
            <a:prstGeom prst="bentConnector3">
              <a:avLst>
                <a:gd name="adj1" fmla="val 4981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1" name="AutoShape 1063">
              <a:extLst>
                <a:ext uri="{FF2B5EF4-FFF2-40B4-BE49-F238E27FC236}">
                  <a16:creationId xmlns:a16="http://schemas.microsoft.com/office/drawing/2014/main" id="{1EBC83C0-0A08-BD49-9916-969232905552}"/>
                </a:ext>
              </a:extLst>
            </p:cNvPr>
            <p:cNvCxnSpPr>
              <a:cxnSpLocks noChangeShapeType="1"/>
            </p:cNvCxnSpPr>
            <p:nvPr/>
          </p:nvCxnSpPr>
          <p:spPr bwMode="auto">
            <a:xfrm rot="5400000">
              <a:off x="6969693" y="2855425"/>
              <a:ext cx="415925" cy="1920875"/>
            </a:xfrm>
            <a:prstGeom prst="bentConnector3">
              <a:avLst>
                <a:gd name="adj1" fmla="val 5000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2" name="AutoShape 1041">
              <a:extLst>
                <a:ext uri="{FF2B5EF4-FFF2-40B4-BE49-F238E27FC236}">
                  <a16:creationId xmlns:a16="http://schemas.microsoft.com/office/drawing/2014/main" id="{49ECC072-92BB-8644-B9C5-C47E08B17684}"/>
                </a:ext>
              </a:extLst>
            </p:cNvPr>
            <p:cNvCxnSpPr>
              <a:cxnSpLocks noChangeShapeType="1"/>
            </p:cNvCxnSpPr>
            <p:nvPr/>
          </p:nvCxnSpPr>
          <p:spPr bwMode="auto">
            <a:xfrm rot="5400000">
              <a:off x="4689279" y="1665212"/>
              <a:ext cx="415925" cy="2217738"/>
            </a:xfrm>
            <a:prstGeom prst="bentConnector3">
              <a:avLst>
                <a:gd name="adj1" fmla="val 5000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3" name="AutoShape 1040">
              <a:extLst>
                <a:ext uri="{FF2B5EF4-FFF2-40B4-BE49-F238E27FC236}">
                  <a16:creationId xmlns:a16="http://schemas.microsoft.com/office/drawing/2014/main" id="{E7AECBB3-EE8D-1140-A0B8-3E666F7AA12A}"/>
                </a:ext>
              </a:extLst>
            </p:cNvPr>
            <p:cNvCxnSpPr>
              <a:cxnSpLocks noChangeShapeType="1"/>
            </p:cNvCxnSpPr>
            <p:nvPr/>
          </p:nvCxnSpPr>
          <p:spPr bwMode="auto">
            <a:xfrm rot="16200000" flipH="1">
              <a:off x="7039067" y="1815230"/>
              <a:ext cx="414338" cy="1919287"/>
            </a:xfrm>
            <a:prstGeom prst="bentConnector3">
              <a:avLst>
                <a:gd name="adj1" fmla="val 4981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55" name="Title 1">
            <a:extLst>
              <a:ext uri="{FF2B5EF4-FFF2-40B4-BE49-F238E27FC236}">
                <a16:creationId xmlns:a16="http://schemas.microsoft.com/office/drawing/2014/main" id="{AC078453-B33D-5C44-9BCB-38DDAFE2D63B}"/>
              </a:ext>
            </a:extLst>
          </p:cNvPr>
          <p:cNvSpPr>
            <a:spLocks noGrp="1"/>
          </p:cNvSpPr>
          <p:nvPr>
            <p:ph type="title"/>
          </p:nvPr>
        </p:nvSpPr>
        <p:spPr>
          <a:xfrm>
            <a:off x="170907" y="327965"/>
            <a:ext cx="4151537" cy="839875"/>
          </a:xfrm>
        </p:spPr>
        <p:txBody>
          <a:bodyPr>
            <a:normAutofit fontScale="90000"/>
          </a:bodyPr>
          <a:lstStyle/>
          <a:p>
            <a:r>
              <a:rPr lang="en-US" sz="2800" b="1" dirty="0"/>
              <a:t>Career Development Model</a:t>
            </a:r>
          </a:p>
        </p:txBody>
      </p:sp>
    </p:spTree>
    <p:extLst>
      <p:ext uri="{BB962C8B-B14F-4D97-AF65-F5344CB8AC3E}">
        <p14:creationId xmlns:p14="http://schemas.microsoft.com/office/powerpoint/2010/main" val="2612884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212C-3CBA-0848-8F19-571692BC297D}"/>
              </a:ext>
            </a:extLst>
          </p:cNvPr>
          <p:cNvSpPr>
            <a:spLocks noGrp="1"/>
          </p:cNvSpPr>
          <p:nvPr>
            <p:ph type="title"/>
          </p:nvPr>
        </p:nvSpPr>
        <p:spPr/>
        <p:txBody>
          <a:bodyPr>
            <a:normAutofit/>
          </a:bodyPr>
          <a:lstStyle/>
          <a:p>
            <a:r>
              <a:rPr lang="en-US" sz="3200" b="1" dirty="0"/>
              <a:t>Matching Individual &amp; </a:t>
            </a:r>
            <a:r>
              <a:rPr lang="en-US" sz="3200" b="1" dirty="0" err="1"/>
              <a:t>Organisational</a:t>
            </a:r>
            <a:r>
              <a:rPr lang="en-US" sz="3200" b="1" dirty="0"/>
              <a:t> Needs</a:t>
            </a:r>
          </a:p>
        </p:txBody>
      </p:sp>
      <p:sp>
        <p:nvSpPr>
          <p:cNvPr id="4" name="Slide Number Placeholder 3">
            <a:extLst>
              <a:ext uri="{FF2B5EF4-FFF2-40B4-BE49-F238E27FC236}">
                <a16:creationId xmlns:a16="http://schemas.microsoft.com/office/drawing/2014/main" id="{17F8E8E9-67A4-7445-996F-97996B1AF184}"/>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5" name="Rectangle 4">
            <a:extLst>
              <a:ext uri="{FF2B5EF4-FFF2-40B4-BE49-F238E27FC236}">
                <a16:creationId xmlns:a16="http://schemas.microsoft.com/office/drawing/2014/main" id="{E5171C98-D46D-8E46-82DC-66504FBD4111}"/>
              </a:ext>
            </a:extLst>
          </p:cNvPr>
          <p:cNvSpPr>
            <a:spLocks noGrp="1" noChangeArrowheads="1"/>
          </p:cNvSpPr>
          <p:nvPr/>
        </p:nvSpPr>
        <p:spPr bwMode="auto">
          <a:xfrm>
            <a:off x="838200" y="1310416"/>
            <a:ext cx="5133415" cy="3025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marL="342900" indent="-342900" algn="l" rtl="0" eaLnBrk="0" fontAlgn="base" hangingPunct="0">
              <a:lnSpc>
                <a:spcPct val="105000"/>
              </a:lnSpc>
              <a:spcBef>
                <a:spcPct val="20000"/>
              </a:spcBef>
              <a:spcAft>
                <a:spcPct val="0"/>
              </a:spcAft>
              <a:buClr>
                <a:schemeClr val="tx2"/>
              </a:buClr>
              <a:buSzPct val="90000"/>
              <a:buChar char="•"/>
              <a:defRPr sz="3200" kern="1200">
                <a:solidFill>
                  <a:schemeClr val="tx1"/>
                </a:solidFill>
                <a:latin typeface="+mj-lt"/>
                <a:ea typeface="+mj-ea"/>
                <a:cs typeface="+mj-cs"/>
              </a:defRPr>
            </a:lvl1pPr>
            <a:lvl2pPr marL="742950" indent="-285750" algn="l" rtl="0" eaLnBrk="0" fontAlgn="base" hangingPunct="0">
              <a:lnSpc>
                <a:spcPct val="105000"/>
              </a:lnSpc>
              <a:spcBef>
                <a:spcPct val="20000"/>
              </a:spcBef>
              <a:spcAft>
                <a:spcPct val="0"/>
              </a:spcAft>
              <a:buClr>
                <a:schemeClr val="hlink"/>
              </a:buClr>
              <a:buSzPct val="90000"/>
              <a:buChar char="•"/>
              <a:defRPr sz="2800" kern="1200">
                <a:solidFill>
                  <a:schemeClr val="tx1"/>
                </a:solidFill>
                <a:latin typeface="+mj-lt"/>
                <a:ea typeface="+mj-ea"/>
                <a:cs typeface="+mj-cs"/>
              </a:defRPr>
            </a:lvl2pPr>
            <a:lvl3pPr marL="1143000" indent="-228600" algn="l" rtl="0" eaLnBrk="0" fontAlgn="base" hangingPunct="0">
              <a:lnSpc>
                <a:spcPct val="105000"/>
              </a:lnSpc>
              <a:spcBef>
                <a:spcPct val="20000"/>
              </a:spcBef>
              <a:spcAft>
                <a:spcPct val="0"/>
              </a:spcAft>
              <a:buClr>
                <a:schemeClr val="accent1"/>
              </a:buClr>
              <a:buChar char="•"/>
              <a:defRPr sz="2400" kern="1200">
                <a:solidFill>
                  <a:schemeClr val="tx1"/>
                </a:solidFill>
                <a:latin typeface="+mj-lt"/>
                <a:ea typeface="+mj-ea"/>
                <a:cs typeface="+mj-cs"/>
              </a:defRPr>
            </a:lvl3pPr>
            <a:lvl4pPr marL="1600200" indent="-228600" algn="l" rtl="0" eaLnBrk="0" fontAlgn="base" hangingPunct="0">
              <a:lnSpc>
                <a:spcPct val="105000"/>
              </a:lnSpc>
              <a:spcBef>
                <a:spcPct val="20000"/>
              </a:spcBef>
              <a:spcAft>
                <a:spcPct val="0"/>
              </a:spcAft>
              <a:buClr>
                <a:schemeClr val="hlink"/>
              </a:buClr>
              <a:buChar char="–"/>
              <a:defRPr sz="2000" kern="1200">
                <a:solidFill>
                  <a:schemeClr val="tx1"/>
                </a:solidFill>
                <a:latin typeface="+mj-lt"/>
                <a:ea typeface="+mj-ea"/>
                <a:cs typeface="+mj-cs"/>
              </a:defRPr>
            </a:lvl4pPr>
            <a:lvl5pPr marL="2057400" indent="-228600" algn="l" rtl="0" eaLnBrk="0" fontAlgn="base" hangingPunct="0">
              <a:lnSpc>
                <a:spcPct val="105000"/>
              </a:lnSpc>
              <a:spcBef>
                <a:spcPct val="20000"/>
              </a:spcBef>
              <a:spcAft>
                <a:spcPct val="0"/>
              </a:spcAft>
              <a:buChar char="–"/>
              <a:defRPr sz="2000" kern="1200">
                <a:solidFill>
                  <a:schemeClr val="tx1"/>
                </a:solidFill>
                <a:latin typeface="+mj-lt"/>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9pPr>
          </a:lstStyle>
          <a:p>
            <a:pPr>
              <a:buFontTx/>
              <a:buNone/>
            </a:pPr>
            <a:r>
              <a:rPr lang="en-US" altLang="en-US" sz="2800" b="1" dirty="0"/>
              <a:t>ORGANISATIONAL  NEEDS</a:t>
            </a:r>
          </a:p>
          <a:p>
            <a:r>
              <a:rPr lang="en-US" altLang="en-US" sz="2400" dirty="0"/>
              <a:t>Staffing/Competence</a:t>
            </a:r>
          </a:p>
          <a:p>
            <a:r>
              <a:rPr lang="en-US" altLang="en-US" sz="2400" dirty="0"/>
              <a:t>Development/Future</a:t>
            </a:r>
          </a:p>
          <a:p>
            <a:r>
              <a:rPr lang="en-US" altLang="en-US" sz="2400" dirty="0"/>
              <a:t>Leveling off/ Resource management</a:t>
            </a:r>
          </a:p>
          <a:p>
            <a:r>
              <a:rPr lang="en-US" altLang="en-US" sz="2400" dirty="0"/>
              <a:t>Restaffing/Capacity</a:t>
            </a:r>
          </a:p>
          <a:p>
            <a:endParaRPr lang="en-US" altLang="en-US" sz="2382" dirty="0"/>
          </a:p>
        </p:txBody>
      </p:sp>
      <p:sp>
        <p:nvSpPr>
          <p:cNvPr id="6" name="Rectangle 5">
            <a:extLst>
              <a:ext uri="{FF2B5EF4-FFF2-40B4-BE49-F238E27FC236}">
                <a16:creationId xmlns:a16="http://schemas.microsoft.com/office/drawing/2014/main" id="{EDD9EA16-645A-4644-8AA9-5058AA239925}"/>
              </a:ext>
            </a:extLst>
          </p:cNvPr>
          <p:cNvSpPr>
            <a:spLocks noGrp="1" noChangeArrowheads="1"/>
          </p:cNvSpPr>
          <p:nvPr/>
        </p:nvSpPr>
        <p:spPr bwMode="auto">
          <a:xfrm>
            <a:off x="6616625" y="1310416"/>
            <a:ext cx="4737175" cy="3025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marL="342900" indent="-342900" algn="l" rtl="0" eaLnBrk="0" fontAlgn="base" hangingPunct="0">
              <a:lnSpc>
                <a:spcPct val="105000"/>
              </a:lnSpc>
              <a:spcBef>
                <a:spcPct val="20000"/>
              </a:spcBef>
              <a:spcAft>
                <a:spcPct val="0"/>
              </a:spcAft>
              <a:buClr>
                <a:schemeClr val="tx2"/>
              </a:buClr>
              <a:buSzPct val="90000"/>
              <a:buChar char="•"/>
              <a:defRPr sz="3200" kern="1200">
                <a:solidFill>
                  <a:schemeClr val="tx1"/>
                </a:solidFill>
                <a:latin typeface="+mj-lt"/>
                <a:ea typeface="+mj-ea"/>
                <a:cs typeface="+mj-cs"/>
              </a:defRPr>
            </a:lvl1pPr>
            <a:lvl2pPr marL="742950" indent="-285750" algn="l" rtl="0" eaLnBrk="0" fontAlgn="base" hangingPunct="0">
              <a:lnSpc>
                <a:spcPct val="105000"/>
              </a:lnSpc>
              <a:spcBef>
                <a:spcPct val="20000"/>
              </a:spcBef>
              <a:spcAft>
                <a:spcPct val="0"/>
              </a:spcAft>
              <a:buClr>
                <a:schemeClr val="hlink"/>
              </a:buClr>
              <a:buSzPct val="90000"/>
              <a:buChar char="•"/>
              <a:defRPr sz="2800" kern="1200">
                <a:solidFill>
                  <a:schemeClr val="tx1"/>
                </a:solidFill>
                <a:latin typeface="+mj-lt"/>
                <a:ea typeface="+mj-ea"/>
                <a:cs typeface="+mj-cs"/>
              </a:defRPr>
            </a:lvl2pPr>
            <a:lvl3pPr marL="1143000" indent="-228600" algn="l" rtl="0" eaLnBrk="0" fontAlgn="base" hangingPunct="0">
              <a:lnSpc>
                <a:spcPct val="105000"/>
              </a:lnSpc>
              <a:spcBef>
                <a:spcPct val="20000"/>
              </a:spcBef>
              <a:spcAft>
                <a:spcPct val="0"/>
              </a:spcAft>
              <a:buClr>
                <a:schemeClr val="accent1"/>
              </a:buClr>
              <a:buChar char="•"/>
              <a:defRPr sz="2400" kern="1200">
                <a:solidFill>
                  <a:schemeClr val="tx1"/>
                </a:solidFill>
                <a:latin typeface="+mj-lt"/>
                <a:ea typeface="+mj-ea"/>
                <a:cs typeface="+mj-cs"/>
              </a:defRPr>
            </a:lvl3pPr>
            <a:lvl4pPr marL="1600200" indent="-228600" algn="l" rtl="0" eaLnBrk="0" fontAlgn="base" hangingPunct="0">
              <a:lnSpc>
                <a:spcPct val="105000"/>
              </a:lnSpc>
              <a:spcBef>
                <a:spcPct val="20000"/>
              </a:spcBef>
              <a:spcAft>
                <a:spcPct val="0"/>
              </a:spcAft>
              <a:buClr>
                <a:schemeClr val="hlink"/>
              </a:buClr>
              <a:buChar char="–"/>
              <a:defRPr sz="2000" kern="1200">
                <a:solidFill>
                  <a:schemeClr val="tx1"/>
                </a:solidFill>
                <a:latin typeface="+mj-lt"/>
                <a:ea typeface="+mj-ea"/>
                <a:cs typeface="+mj-cs"/>
              </a:defRPr>
            </a:lvl4pPr>
            <a:lvl5pPr marL="2057400" indent="-228600" algn="l" rtl="0" eaLnBrk="0" fontAlgn="base" hangingPunct="0">
              <a:lnSpc>
                <a:spcPct val="105000"/>
              </a:lnSpc>
              <a:spcBef>
                <a:spcPct val="20000"/>
              </a:spcBef>
              <a:spcAft>
                <a:spcPct val="0"/>
              </a:spcAft>
              <a:buChar char="–"/>
              <a:defRPr sz="2000" kern="1200">
                <a:solidFill>
                  <a:schemeClr val="tx1"/>
                </a:solidFill>
                <a:latin typeface="+mj-lt"/>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9pPr>
          </a:lstStyle>
          <a:p>
            <a:pPr>
              <a:buFontTx/>
              <a:buNone/>
            </a:pPr>
            <a:r>
              <a:rPr lang="en-US" altLang="en-US" sz="2800" b="1" dirty="0"/>
              <a:t>INDIVIDUAL NEEDS</a:t>
            </a:r>
          </a:p>
          <a:p>
            <a:r>
              <a:rPr lang="en-US" altLang="en-US" sz="2400" dirty="0"/>
              <a:t>Making career/job choice</a:t>
            </a:r>
          </a:p>
          <a:p>
            <a:r>
              <a:rPr lang="en-US" altLang="en-US" sz="2400" dirty="0"/>
              <a:t>Making contributions</a:t>
            </a:r>
          </a:p>
          <a:p>
            <a:r>
              <a:rPr lang="en-US" altLang="en-US" sz="2400" dirty="0"/>
              <a:t>Fitting into organization</a:t>
            </a:r>
          </a:p>
          <a:p>
            <a:r>
              <a:rPr lang="en-US" altLang="en-US" sz="2400" dirty="0"/>
              <a:t>Using experience</a:t>
            </a:r>
          </a:p>
          <a:p>
            <a:endParaRPr lang="en-US" altLang="en-US" sz="2382" dirty="0"/>
          </a:p>
        </p:txBody>
      </p:sp>
    </p:spTree>
    <p:extLst>
      <p:ext uri="{BB962C8B-B14F-4D97-AF65-F5344CB8AC3E}">
        <p14:creationId xmlns:p14="http://schemas.microsoft.com/office/powerpoint/2010/main" val="4213317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0"/>
            <a:ext cx="11582400" cy="1143000"/>
          </a:xfrm>
        </p:spPr>
        <p:txBody>
          <a:bodyPr>
            <a:normAutofit/>
          </a:bodyPr>
          <a:lstStyle/>
          <a:p>
            <a:r>
              <a:rPr lang="en-GB" dirty="0"/>
              <a:t>Succession Planning</a:t>
            </a:r>
          </a:p>
        </p:txBody>
      </p:sp>
      <p:sp>
        <p:nvSpPr>
          <p:cNvPr id="5" name="Rectangle 5" descr="Rectangle: Click to edit Master text styles&#10;Second level&#10;Third level&#10;Fourth level&#10;Fifth level">
            <a:extLst>
              <a:ext uri="{FF2B5EF4-FFF2-40B4-BE49-F238E27FC236}">
                <a16:creationId xmlns:a16="http://schemas.microsoft.com/office/drawing/2014/main" id="{080D226B-2A8C-F440-8AE5-3F47891B8413}"/>
              </a:ext>
            </a:extLst>
          </p:cNvPr>
          <p:cNvSpPr txBox="1">
            <a:spLocks noChangeArrowheads="1"/>
          </p:cNvSpPr>
          <p:nvPr/>
        </p:nvSpPr>
        <p:spPr>
          <a:xfrm>
            <a:off x="685800" y="1415143"/>
            <a:ext cx="111633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dirty="0"/>
              <a:t>Determine possible successors</a:t>
            </a:r>
          </a:p>
          <a:p>
            <a:pPr>
              <a:lnSpc>
                <a:spcPct val="90000"/>
              </a:lnSpc>
            </a:pPr>
            <a:r>
              <a:rPr lang="en-US" altLang="en-US" dirty="0"/>
              <a:t>Job analysis of key jobs job progressions, as they may exist in future</a:t>
            </a:r>
          </a:p>
          <a:p>
            <a:pPr>
              <a:lnSpc>
                <a:spcPct val="90000"/>
              </a:lnSpc>
            </a:pPr>
            <a:r>
              <a:rPr lang="en-US" altLang="en-US" dirty="0"/>
              <a:t>Appraise employees’ performance to determine gaps</a:t>
            </a:r>
          </a:p>
          <a:p>
            <a:pPr>
              <a:lnSpc>
                <a:spcPct val="90000"/>
              </a:lnSpc>
            </a:pPr>
            <a:r>
              <a:rPr lang="en-US" altLang="en-US" dirty="0"/>
              <a:t>Training and development to close gaps</a:t>
            </a:r>
          </a:p>
          <a:p>
            <a:pPr>
              <a:lnSpc>
                <a:spcPct val="90000"/>
              </a:lnSpc>
            </a:pPr>
            <a:r>
              <a:rPr lang="en-US" altLang="en-US" dirty="0"/>
              <a:t>Progression through career ladder</a:t>
            </a:r>
          </a:p>
          <a:p>
            <a:pPr>
              <a:lnSpc>
                <a:spcPct val="90000"/>
              </a:lnSpc>
            </a:pPr>
            <a:r>
              <a:rPr lang="en-US" altLang="en-US" dirty="0"/>
              <a:t>Types of succession planning</a:t>
            </a:r>
          </a:p>
        </p:txBody>
      </p:sp>
    </p:spTree>
    <p:extLst>
      <p:ext uri="{BB962C8B-B14F-4D97-AF65-F5344CB8AC3E}">
        <p14:creationId xmlns:p14="http://schemas.microsoft.com/office/powerpoint/2010/main" val="37846115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98AC4-BE37-734F-B85F-3E314F0FB15E}"/>
              </a:ext>
            </a:extLst>
          </p:cNvPr>
          <p:cNvSpPr>
            <a:spLocks noGrp="1"/>
          </p:cNvSpPr>
          <p:nvPr>
            <p:ph type="title"/>
          </p:nvPr>
        </p:nvSpPr>
        <p:spPr/>
        <p:txBody>
          <a:bodyPr/>
          <a:lstStyle/>
          <a:p>
            <a:r>
              <a:rPr lang="en-US" dirty="0"/>
              <a:t>Mentors</a:t>
            </a:r>
          </a:p>
        </p:txBody>
      </p:sp>
      <p:sp>
        <p:nvSpPr>
          <p:cNvPr id="4" name="Slide Number Placeholder 3">
            <a:extLst>
              <a:ext uri="{FF2B5EF4-FFF2-40B4-BE49-F238E27FC236}">
                <a16:creationId xmlns:a16="http://schemas.microsoft.com/office/drawing/2014/main" id="{79E06501-B72C-5849-B8F4-44FBC006956F}"/>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5" name="Rectangle 1027" descr="Rectangle: Click to edit Master text styles&#10;Second level&#10;Third level&#10;Fourth level&#10;Fifth level">
            <a:extLst>
              <a:ext uri="{FF2B5EF4-FFF2-40B4-BE49-F238E27FC236}">
                <a16:creationId xmlns:a16="http://schemas.microsoft.com/office/drawing/2014/main" id="{1275AAD1-C500-EA47-A204-821CD2AD6793}"/>
              </a:ext>
            </a:extLst>
          </p:cNvPr>
          <p:cNvSpPr txBox="1">
            <a:spLocks noChangeArrowheads="1"/>
          </p:cNvSpPr>
          <p:nvPr/>
        </p:nvSpPr>
        <p:spPr>
          <a:xfrm>
            <a:off x="982824" y="1027907"/>
            <a:ext cx="5881087" cy="41148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endParaRPr lang="en-US" altLang="en-US" sz="1800" dirty="0"/>
          </a:p>
          <a:p>
            <a:pPr marL="0" indent="0">
              <a:lnSpc>
                <a:spcPct val="90000"/>
              </a:lnSpc>
              <a:buNone/>
            </a:pPr>
            <a:r>
              <a:rPr lang="en-US" altLang="en-US" sz="2000" b="1" dirty="0"/>
              <a:t>What does a mentor do?</a:t>
            </a:r>
          </a:p>
          <a:p>
            <a:pPr lvl="1">
              <a:lnSpc>
                <a:spcPct val="90000"/>
              </a:lnSpc>
              <a:buFont typeface="Arial" panose="020B0604020202020204" pitchFamily="34" charset="0"/>
              <a:buChar char="•"/>
            </a:pPr>
            <a:r>
              <a:rPr lang="en-US" altLang="en-US" sz="2000" dirty="0"/>
              <a:t>Provides inside knowledge, insight into culture</a:t>
            </a:r>
          </a:p>
          <a:p>
            <a:pPr lvl="1">
              <a:lnSpc>
                <a:spcPct val="90000"/>
              </a:lnSpc>
              <a:buFont typeface="Arial" panose="020B0604020202020204" pitchFamily="34" charset="0"/>
              <a:buChar char="•"/>
            </a:pPr>
            <a:r>
              <a:rPr lang="en-US" altLang="en-US" sz="2000" dirty="0"/>
              <a:t>Feedback on career progress</a:t>
            </a:r>
          </a:p>
          <a:p>
            <a:pPr lvl="1">
              <a:lnSpc>
                <a:spcPct val="90000"/>
              </a:lnSpc>
              <a:buFont typeface="Arial" panose="020B0604020202020204" pitchFamily="34" charset="0"/>
              <a:buChar char="•"/>
            </a:pPr>
            <a:r>
              <a:rPr lang="en-US" altLang="en-US" sz="2000" dirty="0"/>
              <a:t>Provides opportunities for visibility</a:t>
            </a:r>
            <a:br>
              <a:rPr lang="en-US" altLang="en-US" sz="2000" dirty="0"/>
            </a:br>
            <a:endParaRPr lang="en-US" altLang="en-US" sz="2000" dirty="0"/>
          </a:p>
          <a:p>
            <a:pPr marL="0" indent="0">
              <a:lnSpc>
                <a:spcPct val="90000"/>
              </a:lnSpc>
              <a:buNone/>
            </a:pPr>
            <a:r>
              <a:rPr lang="en-US" altLang="en-US" sz="2000" b="1" dirty="0"/>
              <a:t>How do you find a mentor?</a:t>
            </a:r>
          </a:p>
          <a:p>
            <a:pPr lvl="1">
              <a:lnSpc>
                <a:spcPct val="90000"/>
              </a:lnSpc>
              <a:buFont typeface="Arial" panose="020B0604020202020204" pitchFamily="34" charset="0"/>
              <a:buChar char="•"/>
            </a:pPr>
            <a:r>
              <a:rPr lang="en-US" altLang="en-US" sz="2000" dirty="0"/>
              <a:t>Seek one out</a:t>
            </a:r>
          </a:p>
          <a:p>
            <a:pPr lvl="1">
              <a:lnSpc>
                <a:spcPct val="90000"/>
              </a:lnSpc>
              <a:buFont typeface="Arial" panose="020B0604020202020204" pitchFamily="34" charset="0"/>
              <a:buChar char="•"/>
            </a:pPr>
            <a:r>
              <a:rPr lang="en-US" altLang="en-US" sz="2000" dirty="0"/>
              <a:t>You may be </a:t>
            </a:r>
            <a:r>
              <a:rPr lang="en-US" altLang="en-US" sz="2000" b="1" dirty="0">
                <a:solidFill>
                  <a:srgbClr val="FF0000"/>
                </a:solidFill>
              </a:rPr>
              <a:t>sought</a:t>
            </a:r>
            <a:r>
              <a:rPr lang="en-US" altLang="en-US" sz="2000" dirty="0"/>
              <a:t> out</a:t>
            </a:r>
          </a:p>
          <a:p>
            <a:pPr lvl="1">
              <a:lnSpc>
                <a:spcPct val="90000"/>
              </a:lnSpc>
              <a:buFont typeface="Arial" panose="020B0604020202020204" pitchFamily="34" charset="0"/>
              <a:buChar char="•"/>
            </a:pPr>
            <a:r>
              <a:rPr lang="en-US" altLang="en-US" sz="2000" dirty="0"/>
              <a:t>Formal company program</a:t>
            </a:r>
          </a:p>
          <a:p>
            <a:pPr marL="457200" lvl="1" indent="0">
              <a:lnSpc>
                <a:spcPct val="90000"/>
              </a:lnSpc>
              <a:buNone/>
            </a:pPr>
            <a:endParaRPr lang="en-US" altLang="en-US" sz="2000" dirty="0"/>
          </a:p>
          <a:p>
            <a:pPr marL="0" indent="0">
              <a:lnSpc>
                <a:spcPct val="90000"/>
              </a:lnSpc>
              <a:buNone/>
            </a:pPr>
            <a:r>
              <a:rPr lang="en-US" altLang="en-US" sz="2000" b="1" dirty="0"/>
              <a:t>How is mentoring achieved?</a:t>
            </a:r>
          </a:p>
          <a:p>
            <a:pPr lvl="1">
              <a:lnSpc>
                <a:spcPct val="90000"/>
              </a:lnSpc>
              <a:buFont typeface="Arial" panose="020B0604020202020204" pitchFamily="34" charset="0"/>
              <a:buChar char="•"/>
            </a:pPr>
            <a:r>
              <a:rPr lang="en-US" altLang="en-US" sz="2000" dirty="0"/>
              <a:t>Advise</a:t>
            </a:r>
          </a:p>
          <a:p>
            <a:pPr lvl="1">
              <a:lnSpc>
                <a:spcPct val="90000"/>
              </a:lnSpc>
              <a:buFont typeface="Arial" panose="020B0604020202020204" pitchFamily="34" charset="0"/>
              <a:buChar char="•"/>
            </a:pPr>
            <a:r>
              <a:rPr lang="en-US" altLang="en-US" sz="2000" dirty="0"/>
              <a:t>Coach</a:t>
            </a:r>
          </a:p>
          <a:p>
            <a:pPr lvl="1">
              <a:lnSpc>
                <a:spcPct val="90000"/>
              </a:lnSpc>
              <a:buFont typeface="Arial" panose="020B0604020202020204" pitchFamily="34" charset="0"/>
              <a:buChar char="•"/>
            </a:pPr>
            <a:r>
              <a:rPr lang="en-US" altLang="en-US" sz="2000" dirty="0"/>
              <a:t>Encourage</a:t>
            </a:r>
          </a:p>
          <a:p>
            <a:pPr marL="457200" lvl="1" indent="0">
              <a:lnSpc>
                <a:spcPct val="90000"/>
              </a:lnSpc>
              <a:buNone/>
            </a:pPr>
            <a:endParaRPr lang="en-US" altLang="en-US" sz="1800" dirty="0"/>
          </a:p>
        </p:txBody>
      </p:sp>
      <p:sp>
        <p:nvSpPr>
          <p:cNvPr id="3" name="TextBox 2">
            <a:extLst>
              <a:ext uri="{FF2B5EF4-FFF2-40B4-BE49-F238E27FC236}">
                <a16:creationId xmlns:a16="http://schemas.microsoft.com/office/drawing/2014/main" id="{B6B8486F-6096-0A47-B423-0DA1EF239703}"/>
              </a:ext>
            </a:extLst>
          </p:cNvPr>
          <p:cNvSpPr txBox="1"/>
          <p:nvPr/>
        </p:nvSpPr>
        <p:spPr>
          <a:xfrm>
            <a:off x="5153560" y="365126"/>
            <a:ext cx="7578804" cy="867930"/>
          </a:xfrm>
          <a:prstGeom prst="rect">
            <a:avLst/>
          </a:prstGeom>
          <a:noFill/>
        </p:spPr>
        <p:txBody>
          <a:bodyPr wrap="square" rtlCol="0">
            <a:spAutoFit/>
          </a:bodyPr>
          <a:lstStyle/>
          <a:p>
            <a:pPr>
              <a:lnSpc>
                <a:spcPct val="90000"/>
              </a:lnSpc>
            </a:pPr>
            <a:r>
              <a:rPr lang="en-US" altLang="en-US" b="1" dirty="0">
                <a:solidFill>
                  <a:srgbClr val="FF0000"/>
                </a:solidFill>
              </a:rPr>
              <a:t>A senior person in the organization who guides your career</a:t>
            </a:r>
          </a:p>
          <a:p>
            <a:pPr>
              <a:lnSpc>
                <a:spcPct val="90000"/>
              </a:lnSpc>
            </a:pPr>
            <a:r>
              <a:rPr lang="en-US" altLang="en-US" b="1" dirty="0">
                <a:solidFill>
                  <a:srgbClr val="FF0000"/>
                </a:solidFill>
              </a:rPr>
              <a:t>Executives who coach, advise, and encourage individuals of lesser rank</a:t>
            </a:r>
            <a:endParaRPr lang="en-US" altLang="en-US" dirty="0"/>
          </a:p>
          <a:p>
            <a:endParaRPr lang="en-US" dirty="0"/>
          </a:p>
        </p:txBody>
      </p:sp>
    </p:spTree>
    <p:extLst>
      <p:ext uri="{BB962C8B-B14F-4D97-AF65-F5344CB8AC3E}">
        <p14:creationId xmlns:p14="http://schemas.microsoft.com/office/powerpoint/2010/main" val="36533222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1D545-0280-9C48-A3E5-EEAFA5CAEF57}"/>
              </a:ext>
            </a:extLst>
          </p:cNvPr>
          <p:cNvSpPr>
            <a:spLocks noGrp="1"/>
          </p:cNvSpPr>
          <p:nvPr>
            <p:ph type="title"/>
          </p:nvPr>
        </p:nvSpPr>
        <p:spPr/>
        <p:txBody>
          <a:bodyPr>
            <a:normAutofit/>
          </a:bodyPr>
          <a:lstStyle/>
          <a:p>
            <a:r>
              <a:rPr lang="en-US" sz="3200" b="1" dirty="0"/>
              <a:t>Successful Career Management</a:t>
            </a:r>
          </a:p>
        </p:txBody>
      </p:sp>
      <p:sp>
        <p:nvSpPr>
          <p:cNvPr id="3" name="Content Placeholder 2">
            <a:extLst>
              <a:ext uri="{FF2B5EF4-FFF2-40B4-BE49-F238E27FC236}">
                <a16:creationId xmlns:a16="http://schemas.microsoft.com/office/drawing/2014/main" id="{08D1C3FD-D569-7540-8C63-6043B12B8D39}"/>
              </a:ext>
            </a:extLst>
          </p:cNvPr>
          <p:cNvSpPr>
            <a:spLocks noGrp="1"/>
          </p:cNvSpPr>
          <p:nvPr>
            <p:ph idx="1"/>
          </p:nvPr>
        </p:nvSpPr>
        <p:spPr>
          <a:xfrm>
            <a:off x="571500" y="1244924"/>
            <a:ext cx="6299200" cy="3966513"/>
          </a:xfrm>
        </p:spPr>
        <p:txBody>
          <a:bodyPr>
            <a:normAutofit/>
          </a:bodyPr>
          <a:lstStyle/>
          <a:p>
            <a:r>
              <a:rPr lang="en-US" altLang="en-US" sz="2200" dirty="0"/>
              <a:t>Develop a positive attitude</a:t>
            </a:r>
          </a:p>
          <a:p>
            <a:r>
              <a:rPr lang="en-US" altLang="en-US" sz="2200" dirty="0"/>
              <a:t>Take responsibility for your own career.</a:t>
            </a:r>
          </a:p>
          <a:p>
            <a:r>
              <a:rPr lang="en-US" altLang="en-US" sz="2200" dirty="0"/>
              <a:t>Establish goals.</a:t>
            </a:r>
          </a:p>
          <a:p>
            <a:r>
              <a:rPr lang="en-US" altLang="en-US" sz="2200" dirty="0"/>
              <a:t>Be aware of success factors.</a:t>
            </a:r>
          </a:p>
          <a:p>
            <a:r>
              <a:rPr lang="en-US" altLang="en-US" sz="2200" dirty="0"/>
              <a:t>Present yourself in a positive manner.</a:t>
            </a:r>
          </a:p>
          <a:p>
            <a:r>
              <a:rPr lang="en-US" altLang="en-US" sz="2200" dirty="0"/>
              <a:t>Be in the right place at the right time.</a:t>
            </a:r>
          </a:p>
          <a:p>
            <a:r>
              <a:rPr lang="en-US" altLang="en-US" sz="2200" dirty="0"/>
              <a:t>Establish a relationship with a mentor or guide.</a:t>
            </a:r>
          </a:p>
          <a:p>
            <a:r>
              <a:rPr lang="en-US" altLang="en-US" sz="2200" dirty="0"/>
              <a:t>Adopt the mind-set of your superiors.</a:t>
            </a:r>
          </a:p>
          <a:p>
            <a:endParaRPr lang="en-US" dirty="0"/>
          </a:p>
        </p:txBody>
      </p:sp>
      <p:sp>
        <p:nvSpPr>
          <p:cNvPr id="4" name="Slide Number Placeholder 3">
            <a:extLst>
              <a:ext uri="{FF2B5EF4-FFF2-40B4-BE49-F238E27FC236}">
                <a16:creationId xmlns:a16="http://schemas.microsoft.com/office/drawing/2014/main" id="{CF47E279-3573-6149-919C-FB8E6D8DC8BB}"/>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5" name="TextBox 4">
            <a:extLst>
              <a:ext uri="{FF2B5EF4-FFF2-40B4-BE49-F238E27FC236}">
                <a16:creationId xmlns:a16="http://schemas.microsoft.com/office/drawing/2014/main" id="{599169C9-B88B-2141-95C2-15050E25032E}"/>
              </a:ext>
            </a:extLst>
          </p:cNvPr>
          <p:cNvSpPr txBox="1"/>
          <p:nvPr/>
        </p:nvSpPr>
        <p:spPr>
          <a:xfrm>
            <a:off x="7211149" y="5211438"/>
            <a:ext cx="4980851" cy="307777"/>
          </a:xfrm>
          <a:prstGeom prst="rect">
            <a:avLst/>
          </a:prstGeom>
          <a:noFill/>
        </p:spPr>
        <p:txBody>
          <a:bodyPr wrap="none" rtlCol="0">
            <a:spAutoFit/>
          </a:bodyPr>
          <a:lstStyle/>
          <a:p>
            <a:r>
              <a:rPr lang="en-GB" sz="1400" i="1" dirty="0"/>
              <a:t>(7 skills for a successful management career | </a:t>
            </a:r>
            <a:r>
              <a:rPr lang="en-GB" sz="1400" i="1" dirty="0" err="1"/>
              <a:t>Prospects.ac.uk</a:t>
            </a:r>
            <a:r>
              <a:rPr lang="en-GB" sz="1400" i="1" dirty="0"/>
              <a:t>, 2020)</a:t>
            </a:r>
            <a:endParaRPr lang="en-US" sz="1400" i="1" dirty="0"/>
          </a:p>
        </p:txBody>
      </p:sp>
      <p:sp>
        <p:nvSpPr>
          <p:cNvPr id="6" name="TextBox 5">
            <a:extLst>
              <a:ext uri="{FF2B5EF4-FFF2-40B4-BE49-F238E27FC236}">
                <a16:creationId xmlns:a16="http://schemas.microsoft.com/office/drawing/2014/main" id="{ACC43B62-02AA-0243-9206-D9D383A65403}"/>
              </a:ext>
            </a:extLst>
          </p:cNvPr>
          <p:cNvSpPr txBox="1"/>
          <p:nvPr/>
        </p:nvSpPr>
        <p:spPr>
          <a:xfrm>
            <a:off x="7654234" y="1296326"/>
            <a:ext cx="5198166" cy="387798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t>Interpersonal Skills</a:t>
            </a:r>
          </a:p>
          <a:p>
            <a:pPr marL="285750" indent="-285750">
              <a:lnSpc>
                <a:spcPct val="150000"/>
              </a:lnSpc>
              <a:buFont typeface="Arial" panose="020B0604020202020204" pitchFamily="34" charset="0"/>
              <a:buChar char="•"/>
            </a:pPr>
            <a:r>
              <a:rPr lang="en-US" sz="2000" dirty="0"/>
              <a:t>Communication and Motivations</a:t>
            </a:r>
          </a:p>
          <a:p>
            <a:pPr marL="285750" indent="-285750">
              <a:lnSpc>
                <a:spcPct val="150000"/>
              </a:lnSpc>
              <a:buFont typeface="Arial" panose="020B0604020202020204" pitchFamily="34" charset="0"/>
              <a:buChar char="•"/>
            </a:pPr>
            <a:r>
              <a:rPr lang="en-US" sz="2000" dirty="0" err="1"/>
              <a:t>Organisation</a:t>
            </a:r>
            <a:r>
              <a:rPr lang="en-US" sz="2000" dirty="0"/>
              <a:t> and Delegation</a:t>
            </a:r>
          </a:p>
          <a:p>
            <a:pPr marL="285750" indent="-285750">
              <a:lnSpc>
                <a:spcPct val="150000"/>
              </a:lnSpc>
              <a:buFont typeface="Arial" panose="020B0604020202020204" pitchFamily="34" charset="0"/>
              <a:buChar char="•"/>
            </a:pPr>
            <a:r>
              <a:rPr lang="en-US" sz="2000" dirty="0"/>
              <a:t>Forward Planning &amp; Strategic Thinking</a:t>
            </a:r>
          </a:p>
          <a:p>
            <a:pPr marL="285750" indent="-285750">
              <a:lnSpc>
                <a:spcPct val="150000"/>
              </a:lnSpc>
              <a:buFont typeface="Arial" panose="020B0604020202020204" pitchFamily="34" charset="0"/>
              <a:buChar char="•"/>
            </a:pPr>
            <a:r>
              <a:rPr lang="en-US" sz="2000" dirty="0"/>
              <a:t>Problem Solving &amp; Decision Making</a:t>
            </a:r>
          </a:p>
          <a:p>
            <a:pPr marL="285750" indent="-285750">
              <a:lnSpc>
                <a:spcPct val="150000"/>
              </a:lnSpc>
              <a:buFont typeface="Arial" panose="020B0604020202020204" pitchFamily="34" charset="0"/>
              <a:buChar char="•"/>
            </a:pPr>
            <a:r>
              <a:rPr lang="en-US" sz="2000" dirty="0"/>
              <a:t>Commercial Awareness</a:t>
            </a:r>
          </a:p>
          <a:p>
            <a:pPr marL="285750" indent="-285750">
              <a:lnSpc>
                <a:spcPct val="150000"/>
              </a:lnSpc>
              <a:buFont typeface="Arial" panose="020B0604020202020204" pitchFamily="34" charset="0"/>
              <a:buChar char="•"/>
            </a:pPr>
            <a:r>
              <a:rPr lang="en-US" sz="2000" dirty="0"/>
              <a:t>Mentoring</a:t>
            </a:r>
          </a:p>
          <a:p>
            <a:endParaRPr lang="en-US" dirty="0"/>
          </a:p>
          <a:p>
            <a:endParaRPr lang="en-US" dirty="0"/>
          </a:p>
        </p:txBody>
      </p:sp>
    </p:spTree>
    <p:extLst>
      <p:ext uri="{BB962C8B-B14F-4D97-AF65-F5344CB8AC3E}">
        <p14:creationId xmlns:p14="http://schemas.microsoft.com/office/powerpoint/2010/main" val="1195254579"/>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4853</Words>
  <Application>Microsoft Office PowerPoint</Application>
  <PresentationFormat>Widescreen</PresentationFormat>
  <Paragraphs>414</Paragraphs>
  <Slides>24</Slides>
  <Notes>22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24</vt:i4>
      </vt:variant>
    </vt:vector>
  </HeadingPairs>
  <TitlesOfParts>
    <vt:vector size="29" baseType="lpstr">
      <vt:lpstr>Arial</vt:lpstr>
      <vt:lpstr>Calibri</vt:lpstr>
      <vt:lpstr>Calibri Light</vt:lpstr>
      <vt:lpstr>3_Title Slide 1</vt:lpstr>
      <vt:lpstr>ALAMO Theme</vt:lpstr>
      <vt:lpstr>CertHE Applied Leadership and Management in the Workplace    Module: BMSK5010 Developing the Learning Organisation   </vt:lpstr>
      <vt:lpstr>PowerPoint Presentation</vt:lpstr>
      <vt:lpstr>Agenda:</vt:lpstr>
      <vt:lpstr>Aligning people development with business strategy</vt:lpstr>
      <vt:lpstr>Human Resource Cycle/Business Strategy</vt:lpstr>
      <vt:lpstr>5 Key Areas of Talent Development</vt:lpstr>
      <vt:lpstr>Examining the expectations and requirements of people</vt:lpstr>
      <vt:lpstr>Examining the expectations and requirements of people</vt:lpstr>
      <vt:lpstr>Examining the expectations and requirements of people</vt:lpstr>
      <vt:lpstr>Examining the expectations and requirements of people</vt:lpstr>
      <vt:lpstr>Management or Career Development?</vt:lpstr>
      <vt:lpstr>Management or Career Development?</vt:lpstr>
      <vt:lpstr>Management or Career Development?</vt:lpstr>
      <vt:lpstr>Managing career development of people.</vt:lpstr>
      <vt:lpstr>Holland’s Model of Vocational Choice</vt:lpstr>
      <vt:lpstr>Edgar Schein's Career Anchors</vt:lpstr>
      <vt:lpstr>Career Choice</vt:lpstr>
      <vt:lpstr>Career Pathways</vt:lpstr>
      <vt:lpstr>Evaluating Employee Development Needs</vt:lpstr>
      <vt:lpstr>Career Development Model</vt:lpstr>
      <vt:lpstr>Matching Individual &amp; Organisational Needs</vt:lpstr>
      <vt:lpstr>Succession Planning</vt:lpstr>
      <vt:lpstr>Mentors</vt:lpstr>
      <vt:lpstr>Successful Career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10</cp:revision>
  <dcterms:created xsi:type="dcterms:W3CDTF">2017-12-11T18:00:04Z</dcterms:created>
  <dcterms:modified xsi:type="dcterms:W3CDTF">2024-08-15T13:06:11Z</dcterms:modified>
</cp:coreProperties>
</file>