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7"/>
  </p:notesMasterIdLst>
  <p:sldIdLst>
    <p:sldId id="270" r:id="rId2"/>
    <p:sldId id="256" r:id="rId3"/>
    <p:sldId id="257" r:id="rId4"/>
    <p:sldId id="258" r:id="rId5"/>
    <p:sldId id="259" r:id="rId6"/>
    <p:sldId id="261" r:id="rId7"/>
    <p:sldId id="260"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817" autoAdjust="0"/>
  </p:normalViewPr>
  <p:slideViewPr>
    <p:cSldViewPr snapToGrid="0">
      <p:cViewPr>
        <p:scale>
          <a:sx n="56" d="100"/>
          <a:sy n="56" d="100"/>
        </p:scale>
        <p:origin x="-126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0A7F5A-8F9C-4596-B21B-C7454E6A1598}" type="doc">
      <dgm:prSet loTypeId="urn:microsoft.com/office/officeart/2009/3/layout/StepUpProcess" loCatId="process" qsTypeId="urn:microsoft.com/office/officeart/2005/8/quickstyle/simple5" qsCatId="simple" csTypeId="urn:microsoft.com/office/officeart/2005/8/colors/accent1_2" csCatId="accent1" phldr="1"/>
      <dgm:spPr/>
      <dgm:t>
        <a:bodyPr/>
        <a:lstStyle/>
        <a:p>
          <a:endParaRPr lang="en-IN"/>
        </a:p>
      </dgm:t>
    </dgm:pt>
    <dgm:pt modelId="{C035F516-67A5-4774-97CC-91D9FBE89698}">
      <dgm:prSet phldrT="[Text]"/>
      <dgm:spPr/>
      <dgm:t>
        <a:bodyPr/>
        <a:lstStyle/>
        <a:p>
          <a:r>
            <a:rPr lang="en-US" dirty="0"/>
            <a:t>The existing management first chooses a worthy employee who they think is worthy of receiving a promotion. This is conveyed to her through a meeting with the management. </a:t>
          </a:r>
          <a:endParaRPr lang="en-IN" dirty="0"/>
        </a:p>
      </dgm:t>
    </dgm:pt>
    <dgm:pt modelId="{E1041458-BA56-479E-9440-5F868875E030}" type="parTrans" cxnId="{5E4B4BB9-FBF9-4908-867A-77487D1EF436}">
      <dgm:prSet/>
      <dgm:spPr/>
      <dgm:t>
        <a:bodyPr/>
        <a:lstStyle/>
        <a:p>
          <a:endParaRPr lang="en-IN"/>
        </a:p>
      </dgm:t>
    </dgm:pt>
    <dgm:pt modelId="{DD1308A2-6CBA-4298-97D6-600BEF5EAED2}" type="sibTrans" cxnId="{5E4B4BB9-FBF9-4908-867A-77487D1EF436}">
      <dgm:prSet/>
      <dgm:spPr/>
      <dgm:t>
        <a:bodyPr/>
        <a:lstStyle/>
        <a:p>
          <a:endParaRPr lang="en-IN"/>
        </a:p>
      </dgm:t>
    </dgm:pt>
    <dgm:pt modelId="{E577E226-1174-4FAE-AB98-6762AFF7DBE3}">
      <dgm:prSet phldrT="[Text]"/>
      <dgm:spPr/>
      <dgm:t>
        <a:bodyPr/>
        <a:lstStyle/>
        <a:p>
          <a:r>
            <a:rPr lang="en-US" dirty="0"/>
            <a:t>The manager then is placed on a 6 month probation period. It is her job to communicate with the workers about her promotion and inform them about the various things she is planning to do for them keeping in mind worker welfare. </a:t>
          </a:r>
          <a:endParaRPr lang="en-IN" dirty="0"/>
        </a:p>
      </dgm:t>
    </dgm:pt>
    <dgm:pt modelId="{AEAECEBD-C1AD-458D-980B-2BAB634E79BF}" type="parTrans" cxnId="{60DFE082-3421-4974-9FC0-C234ACB63875}">
      <dgm:prSet/>
      <dgm:spPr/>
      <dgm:t>
        <a:bodyPr/>
        <a:lstStyle/>
        <a:p>
          <a:endParaRPr lang="en-IN"/>
        </a:p>
      </dgm:t>
    </dgm:pt>
    <dgm:pt modelId="{4040F4C4-E40B-4CC6-85A2-AAAEBE271807}" type="sibTrans" cxnId="{60DFE082-3421-4974-9FC0-C234ACB63875}">
      <dgm:prSet/>
      <dgm:spPr/>
      <dgm:t>
        <a:bodyPr/>
        <a:lstStyle/>
        <a:p>
          <a:endParaRPr lang="en-IN"/>
        </a:p>
      </dgm:t>
    </dgm:pt>
    <dgm:pt modelId="{EC19ADF6-076F-492E-9531-6534BD867F6F}">
      <dgm:prSet phldrT="[Text]"/>
      <dgm:spPr/>
      <dgm:t>
        <a:bodyPr/>
        <a:lstStyle/>
        <a:p>
          <a:r>
            <a:rPr lang="en-US" dirty="0"/>
            <a:t>At the end of the 6 month period, the workers can communicate to the management through a ballot or a survey and can let the management know whether or not they are willing to accept her as a manager of the factory. </a:t>
          </a:r>
          <a:endParaRPr lang="en-IN" dirty="0"/>
        </a:p>
      </dgm:t>
    </dgm:pt>
    <dgm:pt modelId="{D983F7AF-4A70-407B-85FF-7A83CABEDE51}" type="parTrans" cxnId="{CEFD8C38-FC02-4BA8-874E-AD3FE3F02BCE}">
      <dgm:prSet/>
      <dgm:spPr/>
      <dgm:t>
        <a:bodyPr/>
        <a:lstStyle/>
        <a:p>
          <a:endParaRPr lang="en-IN"/>
        </a:p>
      </dgm:t>
    </dgm:pt>
    <dgm:pt modelId="{81FC7DE0-C5C8-4EDC-A1B6-66F3153AB7A4}" type="sibTrans" cxnId="{CEFD8C38-FC02-4BA8-874E-AD3FE3F02BCE}">
      <dgm:prSet/>
      <dgm:spPr/>
      <dgm:t>
        <a:bodyPr/>
        <a:lstStyle/>
        <a:p>
          <a:endParaRPr lang="en-IN"/>
        </a:p>
      </dgm:t>
    </dgm:pt>
    <dgm:pt modelId="{19DFB7E3-C560-4507-9F5B-A863D446BA75}">
      <dgm:prSet phldrT="[Text]"/>
      <dgm:spPr/>
      <dgm:t>
        <a:bodyPr/>
        <a:lstStyle/>
        <a:p>
          <a:r>
            <a:rPr lang="en-US" dirty="0"/>
            <a:t>Accordingly, the management can decide whether or not to promote her to a full time manager or leader in the organization. This can be communicated to her through a letter or a face to face meeting. </a:t>
          </a:r>
          <a:endParaRPr lang="en-IN" dirty="0"/>
        </a:p>
      </dgm:t>
    </dgm:pt>
    <dgm:pt modelId="{E567B472-2A09-40FE-ABB2-D445F157336B}" type="parTrans" cxnId="{4763BC30-9671-4CAE-8DF6-81E4D8F1C925}">
      <dgm:prSet/>
      <dgm:spPr/>
      <dgm:t>
        <a:bodyPr/>
        <a:lstStyle/>
        <a:p>
          <a:endParaRPr lang="en-IN"/>
        </a:p>
      </dgm:t>
    </dgm:pt>
    <dgm:pt modelId="{FA750DC1-DC97-4DB6-9A9A-26D12652137C}" type="sibTrans" cxnId="{4763BC30-9671-4CAE-8DF6-81E4D8F1C925}">
      <dgm:prSet/>
      <dgm:spPr/>
      <dgm:t>
        <a:bodyPr/>
        <a:lstStyle/>
        <a:p>
          <a:endParaRPr lang="en-IN"/>
        </a:p>
      </dgm:t>
    </dgm:pt>
    <dgm:pt modelId="{E0766F4C-F2DC-4510-B490-63A6CA379737}" type="pres">
      <dgm:prSet presAssocID="{230A7F5A-8F9C-4596-B21B-C7454E6A1598}" presName="rootnode" presStyleCnt="0">
        <dgm:presLayoutVars>
          <dgm:chMax/>
          <dgm:chPref/>
          <dgm:dir/>
          <dgm:animLvl val="lvl"/>
        </dgm:presLayoutVars>
      </dgm:prSet>
      <dgm:spPr/>
      <dgm:t>
        <a:bodyPr/>
        <a:lstStyle/>
        <a:p>
          <a:endParaRPr lang="en-IN"/>
        </a:p>
      </dgm:t>
    </dgm:pt>
    <dgm:pt modelId="{44DCD306-1B9B-4AB3-ADA9-E0BC1B6CA4AA}" type="pres">
      <dgm:prSet presAssocID="{C035F516-67A5-4774-97CC-91D9FBE89698}" presName="composite" presStyleCnt="0"/>
      <dgm:spPr/>
    </dgm:pt>
    <dgm:pt modelId="{D8CC2AFD-E9C1-46F1-AACE-158B7DCBDCBA}" type="pres">
      <dgm:prSet presAssocID="{C035F516-67A5-4774-97CC-91D9FBE89698}" presName="LShape" presStyleLbl="alignNode1" presStyleIdx="0" presStyleCnt="7"/>
      <dgm:spPr/>
    </dgm:pt>
    <dgm:pt modelId="{37DA3143-E7E3-41D6-9817-6F90DC47A4F1}" type="pres">
      <dgm:prSet presAssocID="{C035F516-67A5-4774-97CC-91D9FBE89698}" presName="ParentText" presStyleLbl="revTx" presStyleIdx="0" presStyleCnt="4">
        <dgm:presLayoutVars>
          <dgm:chMax val="0"/>
          <dgm:chPref val="0"/>
          <dgm:bulletEnabled val="1"/>
        </dgm:presLayoutVars>
      </dgm:prSet>
      <dgm:spPr/>
      <dgm:t>
        <a:bodyPr/>
        <a:lstStyle/>
        <a:p>
          <a:endParaRPr lang="en-IN"/>
        </a:p>
      </dgm:t>
    </dgm:pt>
    <dgm:pt modelId="{9587A4AA-BC9D-408E-97E0-14FE80FBFA58}" type="pres">
      <dgm:prSet presAssocID="{C035F516-67A5-4774-97CC-91D9FBE89698}" presName="Triangle" presStyleLbl="alignNode1" presStyleIdx="1" presStyleCnt="7"/>
      <dgm:spPr/>
    </dgm:pt>
    <dgm:pt modelId="{236E5172-BA6A-4B24-9A00-5D877019513B}" type="pres">
      <dgm:prSet presAssocID="{DD1308A2-6CBA-4298-97D6-600BEF5EAED2}" presName="sibTrans" presStyleCnt="0"/>
      <dgm:spPr/>
    </dgm:pt>
    <dgm:pt modelId="{16FCAD03-958B-4F59-B885-CBB1DD31C993}" type="pres">
      <dgm:prSet presAssocID="{DD1308A2-6CBA-4298-97D6-600BEF5EAED2}" presName="space" presStyleCnt="0"/>
      <dgm:spPr/>
    </dgm:pt>
    <dgm:pt modelId="{E332DCCB-B17F-4B6D-AF97-D1546EF1BE72}" type="pres">
      <dgm:prSet presAssocID="{E577E226-1174-4FAE-AB98-6762AFF7DBE3}" presName="composite" presStyleCnt="0"/>
      <dgm:spPr/>
    </dgm:pt>
    <dgm:pt modelId="{018267E6-DC22-4DD7-96FA-4A74BE4E95B9}" type="pres">
      <dgm:prSet presAssocID="{E577E226-1174-4FAE-AB98-6762AFF7DBE3}" presName="LShape" presStyleLbl="alignNode1" presStyleIdx="2" presStyleCnt="7"/>
      <dgm:spPr/>
    </dgm:pt>
    <dgm:pt modelId="{BE13B680-932F-466A-929D-2ABF3D198F57}" type="pres">
      <dgm:prSet presAssocID="{E577E226-1174-4FAE-AB98-6762AFF7DBE3}" presName="ParentText" presStyleLbl="revTx" presStyleIdx="1" presStyleCnt="4">
        <dgm:presLayoutVars>
          <dgm:chMax val="0"/>
          <dgm:chPref val="0"/>
          <dgm:bulletEnabled val="1"/>
        </dgm:presLayoutVars>
      </dgm:prSet>
      <dgm:spPr/>
      <dgm:t>
        <a:bodyPr/>
        <a:lstStyle/>
        <a:p>
          <a:endParaRPr lang="en-IN"/>
        </a:p>
      </dgm:t>
    </dgm:pt>
    <dgm:pt modelId="{CEDD8A77-0199-4285-AB10-7DB39F6D503B}" type="pres">
      <dgm:prSet presAssocID="{E577E226-1174-4FAE-AB98-6762AFF7DBE3}" presName="Triangle" presStyleLbl="alignNode1" presStyleIdx="3" presStyleCnt="7"/>
      <dgm:spPr/>
    </dgm:pt>
    <dgm:pt modelId="{A842F0DF-A30C-478C-B55C-2CE55BB26889}" type="pres">
      <dgm:prSet presAssocID="{4040F4C4-E40B-4CC6-85A2-AAAEBE271807}" presName="sibTrans" presStyleCnt="0"/>
      <dgm:spPr/>
    </dgm:pt>
    <dgm:pt modelId="{9BFF8257-9114-4438-9689-8D87CA6FCD6B}" type="pres">
      <dgm:prSet presAssocID="{4040F4C4-E40B-4CC6-85A2-AAAEBE271807}" presName="space" presStyleCnt="0"/>
      <dgm:spPr/>
    </dgm:pt>
    <dgm:pt modelId="{E7C21E5A-5021-4A67-9B23-B98D216C3671}" type="pres">
      <dgm:prSet presAssocID="{EC19ADF6-076F-492E-9531-6534BD867F6F}" presName="composite" presStyleCnt="0"/>
      <dgm:spPr/>
    </dgm:pt>
    <dgm:pt modelId="{4E5B235E-4A7C-477F-8BAD-DB535B368774}" type="pres">
      <dgm:prSet presAssocID="{EC19ADF6-076F-492E-9531-6534BD867F6F}" presName="LShape" presStyleLbl="alignNode1" presStyleIdx="4" presStyleCnt="7"/>
      <dgm:spPr/>
    </dgm:pt>
    <dgm:pt modelId="{27E47F1A-2B57-413C-8368-B09C7C5FC8BA}" type="pres">
      <dgm:prSet presAssocID="{EC19ADF6-076F-492E-9531-6534BD867F6F}" presName="ParentText" presStyleLbl="revTx" presStyleIdx="2" presStyleCnt="4">
        <dgm:presLayoutVars>
          <dgm:chMax val="0"/>
          <dgm:chPref val="0"/>
          <dgm:bulletEnabled val="1"/>
        </dgm:presLayoutVars>
      </dgm:prSet>
      <dgm:spPr/>
      <dgm:t>
        <a:bodyPr/>
        <a:lstStyle/>
        <a:p>
          <a:endParaRPr lang="en-IN"/>
        </a:p>
      </dgm:t>
    </dgm:pt>
    <dgm:pt modelId="{CC16B163-AA1C-41EB-B08F-CB644C273A17}" type="pres">
      <dgm:prSet presAssocID="{EC19ADF6-076F-492E-9531-6534BD867F6F}" presName="Triangle" presStyleLbl="alignNode1" presStyleIdx="5" presStyleCnt="7"/>
      <dgm:spPr/>
    </dgm:pt>
    <dgm:pt modelId="{2805BBEF-A1DC-40CA-83CE-0CEE1701337A}" type="pres">
      <dgm:prSet presAssocID="{81FC7DE0-C5C8-4EDC-A1B6-66F3153AB7A4}" presName="sibTrans" presStyleCnt="0"/>
      <dgm:spPr/>
    </dgm:pt>
    <dgm:pt modelId="{63ECCDBD-98B7-44D4-B42A-61D6C8A44E68}" type="pres">
      <dgm:prSet presAssocID="{81FC7DE0-C5C8-4EDC-A1B6-66F3153AB7A4}" presName="space" presStyleCnt="0"/>
      <dgm:spPr/>
    </dgm:pt>
    <dgm:pt modelId="{044315B0-A36D-4D66-ADE3-D40D7B5291B7}" type="pres">
      <dgm:prSet presAssocID="{19DFB7E3-C560-4507-9F5B-A863D446BA75}" presName="composite" presStyleCnt="0"/>
      <dgm:spPr/>
    </dgm:pt>
    <dgm:pt modelId="{41670799-A1CB-4BDD-9BCF-52F22209C7DA}" type="pres">
      <dgm:prSet presAssocID="{19DFB7E3-C560-4507-9F5B-A863D446BA75}" presName="LShape" presStyleLbl="alignNode1" presStyleIdx="6" presStyleCnt="7"/>
      <dgm:spPr/>
    </dgm:pt>
    <dgm:pt modelId="{AA0BCD07-A8B8-4005-815D-43748FF33CD6}" type="pres">
      <dgm:prSet presAssocID="{19DFB7E3-C560-4507-9F5B-A863D446BA75}" presName="ParentText" presStyleLbl="revTx" presStyleIdx="3" presStyleCnt="4">
        <dgm:presLayoutVars>
          <dgm:chMax val="0"/>
          <dgm:chPref val="0"/>
          <dgm:bulletEnabled val="1"/>
        </dgm:presLayoutVars>
      </dgm:prSet>
      <dgm:spPr/>
      <dgm:t>
        <a:bodyPr/>
        <a:lstStyle/>
        <a:p>
          <a:endParaRPr lang="en-IN"/>
        </a:p>
      </dgm:t>
    </dgm:pt>
  </dgm:ptLst>
  <dgm:cxnLst>
    <dgm:cxn modelId="{CEFD8C38-FC02-4BA8-874E-AD3FE3F02BCE}" srcId="{230A7F5A-8F9C-4596-B21B-C7454E6A1598}" destId="{EC19ADF6-076F-492E-9531-6534BD867F6F}" srcOrd="2" destOrd="0" parTransId="{D983F7AF-4A70-407B-85FF-7A83CABEDE51}" sibTransId="{81FC7DE0-C5C8-4EDC-A1B6-66F3153AB7A4}"/>
    <dgm:cxn modelId="{C66F510F-8E17-450B-A3CA-2D983FB7537C}" type="presOf" srcId="{19DFB7E3-C560-4507-9F5B-A863D446BA75}" destId="{AA0BCD07-A8B8-4005-815D-43748FF33CD6}" srcOrd="0" destOrd="0" presId="urn:microsoft.com/office/officeart/2009/3/layout/StepUpProcess"/>
    <dgm:cxn modelId="{2F4BA03D-3BEC-46C3-B6F7-1A81EB15113F}" type="presOf" srcId="{C035F516-67A5-4774-97CC-91D9FBE89698}" destId="{37DA3143-E7E3-41D6-9817-6F90DC47A4F1}" srcOrd="0" destOrd="0" presId="urn:microsoft.com/office/officeart/2009/3/layout/StepUpProcess"/>
    <dgm:cxn modelId="{4EDFD801-F8FB-4449-A522-E8D7AF56E466}" type="presOf" srcId="{EC19ADF6-076F-492E-9531-6534BD867F6F}" destId="{27E47F1A-2B57-413C-8368-B09C7C5FC8BA}" srcOrd="0" destOrd="0" presId="urn:microsoft.com/office/officeart/2009/3/layout/StepUpProcess"/>
    <dgm:cxn modelId="{5E4B4BB9-FBF9-4908-867A-77487D1EF436}" srcId="{230A7F5A-8F9C-4596-B21B-C7454E6A1598}" destId="{C035F516-67A5-4774-97CC-91D9FBE89698}" srcOrd="0" destOrd="0" parTransId="{E1041458-BA56-479E-9440-5F868875E030}" sibTransId="{DD1308A2-6CBA-4298-97D6-600BEF5EAED2}"/>
    <dgm:cxn modelId="{620FD4D8-D4D7-4F54-A2B7-86CF626EAC92}" type="presOf" srcId="{230A7F5A-8F9C-4596-B21B-C7454E6A1598}" destId="{E0766F4C-F2DC-4510-B490-63A6CA379737}" srcOrd="0" destOrd="0" presId="urn:microsoft.com/office/officeart/2009/3/layout/StepUpProcess"/>
    <dgm:cxn modelId="{4763BC30-9671-4CAE-8DF6-81E4D8F1C925}" srcId="{230A7F5A-8F9C-4596-B21B-C7454E6A1598}" destId="{19DFB7E3-C560-4507-9F5B-A863D446BA75}" srcOrd="3" destOrd="0" parTransId="{E567B472-2A09-40FE-ABB2-D445F157336B}" sibTransId="{FA750DC1-DC97-4DB6-9A9A-26D12652137C}"/>
    <dgm:cxn modelId="{60DFE082-3421-4974-9FC0-C234ACB63875}" srcId="{230A7F5A-8F9C-4596-B21B-C7454E6A1598}" destId="{E577E226-1174-4FAE-AB98-6762AFF7DBE3}" srcOrd="1" destOrd="0" parTransId="{AEAECEBD-C1AD-458D-980B-2BAB634E79BF}" sibTransId="{4040F4C4-E40B-4CC6-85A2-AAAEBE271807}"/>
    <dgm:cxn modelId="{81B63DCF-2722-490C-95A8-547AF53958A5}" type="presOf" srcId="{E577E226-1174-4FAE-AB98-6762AFF7DBE3}" destId="{BE13B680-932F-466A-929D-2ABF3D198F57}" srcOrd="0" destOrd="0" presId="urn:microsoft.com/office/officeart/2009/3/layout/StepUpProcess"/>
    <dgm:cxn modelId="{22431048-A480-48D7-802E-9A181FC6BFD8}" type="presParOf" srcId="{E0766F4C-F2DC-4510-B490-63A6CA379737}" destId="{44DCD306-1B9B-4AB3-ADA9-E0BC1B6CA4AA}" srcOrd="0" destOrd="0" presId="urn:microsoft.com/office/officeart/2009/3/layout/StepUpProcess"/>
    <dgm:cxn modelId="{DEA2D4A8-91EE-4DE7-A48B-52D558560635}" type="presParOf" srcId="{44DCD306-1B9B-4AB3-ADA9-E0BC1B6CA4AA}" destId="{D8CC2AFD-E9C1-46F1-AACE-158B7DCBDCBA}" srcOrd="0" destOrd="0" presId="urn:microsoft.com/office/officeart/2009/3/layout/StepUpProcess"/>
    <dgm:cxn modelId="{ED40E24F-971B-4F14-B79C-3232043D849E}" type="presParOf" srcId="{44DCD306-1B9B-4AB3-ADA9-E0BC1B6CA4AA}" destId="{37DA3143-E7E3-41D6-9817-6F90DC47A4F1}" srcOrd="1" destOrd="0" presId="urn:microsoft.com/office/officeart/2009/3/layout/StepUpProcess"/>
    <dgm:cxn modelId="{C451FBA2-5B64-46F5-A389-8A45D892CAE4}" type="presParOf" srcId="{44DCD306-1B9B-4AB3-ADA9-E0BC1B6CA4AA}" destId="{9587A4AA-BC9D-408E-97E0-14FE80FBFA58}" srcOrd="2" destOrd="0" presId="urn:microsoft.com/office/officeart/2009/3/layout/StepUpProcess"/>
    <dgm:cxn modelId="{27EF5A25-BBF5-4B68-8DC2-9B46A9D946D5}" type="presParOf" srcId="{E0766F4C-F2DC-4510-B490-63A6CA379737}" destId="{236E5172-BA6A-4B24-9A00-5D877019513B}" srcOrd="1" destOrd="0" presId="urn:microsoft.com/office/officeart/2009/3/layout/StepUpProcess"/>
    <dgm:cxn modelId="{A3488BF6-A5CA-46DF-9F66-978ACB1CBECC}" type="presParOf" srcId="{236E5172-BA6A-4B24-9A00-5D877019513B}" destId="{16FCAD03-958B-4F59-B885-CBB1DD31C993}" srcOrd="0" destOrd="0" presId="urn:microsoft.com/office/officeart/2009/3/layout/StepUpProcess"/>
    <dgm:cxn modelId="{BDF013B9-BC9B-43B2-BBAA-3EF81266C23D}" type="presParOf" srcId="{E0766F4C-F2DC-4510-B490-63A6CA379737}" destId="{E332DCCB-B17F-4B6D-AF97-D1546EF1BE72}" srcOrd="2" destOrd="0" presId="urn:microsoft.com/office/officeart/2009/3/layout/StepUpProcess"/>
    <dgm:cxn modelId="{451C0D43-7ACB-46D9-80B6-344F657A8102}" type="presParOf" srcId="{E332DCCB-B17F-4B6D-AF97-D1546EF1BE72}" destId="{018267E6-DC22-4DD7-96FA-4A74BE4E95B9}" srcOrd="0" destOrd="0" presId="urn:microsoft.com/office/officeart/2009/3/layout/StepUpProcess"/>
    <dgm:cxn modelId="{5B74FBAD-E9AA-4CA8-963F-36436BC361F0}" type="presParOf" srcId="{E332DCCB-B17F-4B6D-AF97-D1546EF1BE72}" destId="{BE13B680-932F-466A-929D-2ABF3D198F57}" srcOrd="1" destOrd="0" presId="urn:microsoft.com/office/officeart/2009/3/layout/StepUpProcess"/>
    <dgm:cxn modelId="{2A4A74BF-CA96-459A-8A72-E7998E01DDFD}" type="presParOf" srcId="{E332DCCB-B17F-4B6D-AF97-D1546EF1BE72}" destId="{CEDD8A77-0199-4285-AB10-7DB39F6D503B}" srcOrd="2" destOrd="0" presId="urn:microsoft.com/office/officeart/2009/3/layout/StepUpProcess"/>
    <dgm:cxn modelId="{BACADF7E-7175-49F0-B15F-5C654FC85094}" type="presParOf" srcId="{E0766F4C-F2DC-4510-B490-63A6CA379737}" destId="{A842F0DF-A30C-478C-B55C-2CE55BB26889}" srcOrd="3" destOrd="0" presId="urn:microsoft.com/office/officeart/2009/3/layout/StepUpProcess"/>
    <dgm:cxn modelId="{1B644BBA-E3C2-442A-B264-2F03F96042CD}" type="presParOf" srcId="{A842F0DF-A30C-478C-B55C-2CE55BB26889}" destId="{9BFF8257-9114-4438-9689-8D87CA6FCD6B}" srcOrd="0" destOrd="0" presId="urn:microsoft.com/office/officeart/2009/3/layout/StepUpProcess"/>
    <dgm:cxn modelId="{34322F8A-1134-48A0-882B-DF8EEFBA3355}" type="presParOf" srcId="{E0766F4C-F2DC-4510-B490-63A6CA379737}" destId="{E7C21E5A-5021-4A67-9B23-B98D216C3671}" srcOrd="4" destOrd="0" presId="urn:microsoft.com/office/officeart/2009/3/layout/StepUpProcess"/>
    <dgm:cxn modelId="{4E9F2989-17F2-4618-AD0F-8D7DDC865696}" type="presParOf" srcId="{E7C21E5A-5021-4A67-9B23-B98D216C3671}" destId="{4E5B235E-4A7C-477F-8BAD-DB535B368774}" srcOrd="0" destOrd="0" presId="urn:microsoft.com/office/officeart/2009/3/layout/StepUpProcess"/>
    <dgm:cxn modelId="{0391E058-D8D6-470F-AE38-FFE63986D075}" type="presParOf" srcId="{E7C21E5A-5021-4A67-9B23-B98D216C3671}" destId="{27E47F1A-2B57-413C-8368-B09C7C5FC8BA}" srcOrd="1" destOrd="0" presId="urn:microsoft.com/office/officeart/2009/3/layout/StepUpProcess"/>
    <dgm:cxn modelId="{3D429113-69B5-492E-BEB2-EEDDF099B2F0}" type="presParOf" srcId="{E7C21E5A-5021-4A67-9B23-B98D216C3671}" destId="{CC16B163-AA1C-41EB-B08F-CB644C273A17}" srcOrd="2" destOrd="0" presId="urn:microsoft.com/office/officeart/2009/3/layout/StepUpProcess"/>
    <dgm:cxn modelId="{CBDE219E-7C64-4AEC-9454-69DA05977E85}" type="presParOf" srcId="{E0766F4C-F2DC-4510-B490-63A6CA379737}" destId="{2805BBEF-A1DC-40CA-83CE-0CEE1701337A}" srcOrd="5" destOrd="0" presId="urn:microsoft.com/office/officeart/2009/3/layout/StepUpProcess"/>
    <dgm:cxn modelId="{116BF854-F337-4701-A4AB-ABEAB89022E4}" type="presParOf" srcId="{2805BBEF-A1DC-40CA-83CE-0CEE1701337A}" destId="{63ECCDBD-98B7-44D4-B42A-61D6C8A44E68}" srcOrd="0" destOrd="0" presId="urn:microsoft.com/office/officeart/2009/3/layout/StepUpProcess"/>
    <dgm:cxn modelId="{C03A4FEF-BE8B-4E2E-B58C-895D71191EB7}" type="presParOf" srcId="{E0766F4C-F2DC-4510-B490-63A6CA379737}" destId="{044315B0-A36D-4D66-ADE3-D40D7B5291B7}" srcOrd="6" destOrd="0" presId="urn:microsoft.com/office/officeart/2009/3/layout/StepUpProcess"/>
    <dgm:cxn modelId="{208AEAE4-4778-4164-8032-8529E6C4C4E6}" type="presParOf" srcId="{044315B0-A36D-4D66-ADE3-D40D7B5291B7}" destId="{41670799-A1CB-4BDD-9BCF-52F22209C7DA}" srcOrd="0" destOrd="0" presId="urn:microsoft.com/office/officeart/2009/3/layout/StepUpProcess"/>
    <dgm:cxn modelId="{47F68D1C-F442-4B24-8167-BD2ED2A4EB8D}" type="presParOf" srcId="{044315B0-A36D-4D66-ADE3-D40D7B5291B7}" destId="{AA0BCD07-A8B8-4005-815D-43748FF33CD6}"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C2AFD-E9C1-46F1-AACE-158B7DCBDCBA}">
      <dsp:nvSpPr>
        <dsp:cNvPr id="0" name=""/>
        <dsp:cNvSpPr/>
      </dsp:nvSpPr>
      <dsp:spPr>
        <a:xfrm rot="5400000">
          <a:off x="1125419" y="1457615"/>
          <a:ext cx="1409460" cy="2345310"/>
        </a:xfrm>
        <a:prstGeom prst="corner">
          <a:avLst>
            <a:gd name="adj1" fmla="val 16120"/>
            <a:gd name="adj2" fmla="val 1611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37DA3143-E7E3-41D6-9817-6F90DC47A4F1}">
      <dsp:nvSpPr>
        <dsp:cNvPr id="0" name=""/>
        <dsp:cNvSpPr/>
      </dsp:nvSpPr>
      <dsp:spPr>
        <a:xfrm>
          <a:off x="890145" y="2158358"/>
          <a:ext cx="2117359" cy="1855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The existing management first chooses a worthy employee who they think is worthy of receiving a promotion. This is conveyed to her through a meeting with the management. </a:t>
          </a:r>
          <a:endParaRPr lang="en-IN" sz="1200" kern="1200" dirty="0"/>
        </a:p>
      </dsp:txBody>
      <dsp:txXfrm>
        <a:off x="890145" y="2158358"/>
        <a:ext cx="2117359" cy="1855989"/>
      </dsp:txXfrm>
    </dsp:sp>
    <dsp:sp modelId="{9587A4AA-BC9D-408E-97E0-14FE80FBFA58}">
      <dsp:nvSpPr>
        <dsp:cNvPr id="0" name=""/>
        <dsp:cNvSpPr/>
      </dsp:nvSpPr>
      <dsp:spPr>
        <a:xfrm>
          <a:off x="2608003" y="1284951"/>
          <a:ext cx="399501" cy="399501"/>
        </a:xfrm>
        <a:prstGeom prst="triangle">
          <a:avLst>
            <a:gd name="adj" fmla="val 1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018267E6-DC22-4DD7-96FA-4A74BE4E95B9}">
      <dsp:nvSpPr>
        <dsp:cNvPr id="0" name=""/>
        <dsp:cNvSpPr/>
      </dsp:nvSpPr>
      <dsp:spPr>
        <a:xfrm rot="5400000">
          <a:off x="3717480" y="816207"/>
          <a:ext cx="1409460" cy="2345310"/>
        </a:xfrm>
        <a:prstGeom prst="corner">
          <a:avLst>
            <a:gd name="adj1" fmla="val 16120"/>
            <a:gd name="adj2" fmla="val 1611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BE13B680-932F-466A-929D-2ABF3D198F57}">
      <dsp:nvSpPr>
        <dsp:cNvPr id="0" name=""/>
        <dsp:cNvSpPr/>
      </dsp:nvSpPr>
      <dsp:spPr>
        <a:xfrm>
          <a:off x="3482207" y="1516950"/>
          <a:ext cx="2117359" cy="1855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The manager then is placed on a 6 month probation period. It is her job to communicate with the workers about her promotion and inform them about the various things she is planning to do for them keeping in mind worker welfare. </a:t>
          </a:r>
          <a:endParaRPr lang="en-IN" sz="1200" kern="1200" dirty="0"/>
        </a:p>
      </dsp:txBody>
      <dsp:txXfrm>
        <a:off x="3482207" y="1516950"/>
        <a:ext cx="2117359" cy="1855989"/>
      </dsp:txXfrm>
    </dsp:sp>
    <dsp:sp modelId="{CEDD8A77-0199-4285-AB10-7DB39F6D503B}">
      <dsp:nvSpPr>
        <dsp:cNvPr id="0" name=""/>
        <dsp:cNvSpPr/>
      </dsp:nvSpPr>
      <dsp:spPr>
        <a:xfrm>
          <a:off x="5200064" y="643543"/>
          <a:ext cx="399501" cy="399501"/>
        </a:xfrm>
        <a:prstGeom prst="triangle">
          <a:avLst>
            <a:gd name="adj" fmla="val 1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4E5B235E-4A7C-477F-8BAD-DB535B368774}">
      <dsp:nvSpPr>
        <dsp:cNvPr id="0" name=""/>
        <dsp:cNvSpPr/>
      </dsp:nvSpPr>
      <dsp:spPr>
        <a:xfrm rot="5400000">
          <a:off x="6309542" y="174799"/>
          <a:ext cx="1409460" cy="2345310"/>
        </a:xfrm>
        <a:prstGeom prst="corner">
          <a:avLst>
            <a:gd name="adj1" fmla="val 16120"/>
            <a:gd name="adj2" fmla="val 1611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27E47F1A-2B57-413C-8368-B09C7C5FC8BA}">
      <dsp:nvSpPr>
        <dsp:cNvPr id="0" name=""/>
        <dsp:cNvSpPr/>
      </dsp:nvSpPr>
      <dsp:spPr>
        <a:xfrm>
          <a:off x="6074268" y="875541"/>
          <a:ext cx="2117359" cy="1855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At the end of the 6 month period, the workers can communicate to the management through a ballot or a survey and can let the management know whether or not they are willing to accept her as a manager of the factory. </a:t>
          </a:r>
          <a:endParaRPr lang="en-IN" sz="1200" kern="1200" dirty="0"/>
        </a:p>
      </dsp:txBody>
      <dsp:txXfrm>
        <a:off x="6074268" y="875541"/>
        <a:ext cx="2117359" cy="1855989"/>
      </dsp:txXfrm>
    </dsp:sp>
    <dsp:sp modelId="{CC16B163-AA1C-41EB-B08F-CB644C273A17}">
      <dsp:nvSpPr>
        <dsp:cNvPr id="0" name=""/>
        <dsp:cNvSpPr/>
      </dsp:nvSpPr>
      <dsp:spPr>
        <a:xfrm>
          <a:off x="7792126" y="2134"/>
          <a:ext cx="399501" cy="399501"/>
        </a:xfrm>
        <a:prstGeom prst="triangle">
          <a:avLst>
            <a:gd name="adj" fmla="val 1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41670799-A1CB-4BDD-9BCF-52F22209C7DA}">
      <dsp:nvSpPr>
        <dsp:cNvPr id="0" name=""/>
        <dsp:cNvSpPr/>
      </dsp:nvSpPr>
      <dsp:spPr>
        <a:xfrm rot="5400000">
          <a:off x="8901604" y="-466608"/>
          <a:ext cx="1409460" cy="2345310"/>
        </a:xfrm>
        <a:prstGeom prst="corner">
          <a:avLst>
            <a:gd name="adj1" fmla="val 16120"/>
            <a:gd name="adj2" fmla="val 1611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w="9525" cap="rnd" cmpd="sng" algn="ctr">
          <a:solidFill>
            <a:schemeClr val="accent1">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AA0BCD07-A8B8-4005-815D-43748FF33CD6}">
      <dsp:nvSpPr>
        <dsp:cNvPr id="0" name=""/>
        <dsp:cNvSpPr/>
      </dsp:nvSpPr>
      <dsp:spPr>
        <a:xfrm>
          <a:off x="8666330" y="234133"/>
          <a:ext cx="2117359" cy="1855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1200" kern="1200" dirty="0"/>
            <a:t>Accordingly, the management can decide whether or not to promote her to a full time manager or leader in the organization. This can be communicated to her through a letter or a face to face meeting. </a:t>
          </a:r>
          <a:endParaRPr lang="en-IN" sz="1200" kern="1200" dirty="0"/>
        </a:p>
      </dsp:txBody>
      <dsp:txXfrm>
        <a:off x="8666330" y="234133"/>
        <a:ext cx="2117359" cy="1855989"/>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A5495E-8187-4E09-B31F-1F4C53C441E1}" type="datetimeFigureOut">
              <a:rPr lang="en-IN" smtClean="0"/>
              <a:t>18-08-2020</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89C3BC-3150-4CE9-B64D-2AA5D5BC4A00}" type="slidenum">
              <a:rPr lang="en-IN" smtClean="0"/>
              <a:t>‹#›</a:t>
            </a:fld>
            <a:endParaRPr lang="en-IN"/>
          </a:p>
        </p:txBody>
      </p:sp>
    </p:spTree>
    <p:extLst>
      <p:ext uri="{BB962C8B-B14F-4D97-AF65-F5344CB8AC3E}">
        <p14:creationId xmlns:p14="http://schemas.microsoft.com/office/powerpoint/2010/main" val="111013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modern organizational context, with the growing number of businesses in every industry, almost all businesses are facing some problem or the other. As stated by </a:t>
            </a:r>
            <a:r>
              <a:rPr lang="en-US" dirty="0" err="1"/>
              <a:t>Vidgen</a:t>
            </a:r>
            <a:r>
              <a:rPr lang="en-US" dirty="0"/>
              <a:t> </a:t>
            </a:r>
            <a:r>
              <a:rPr lang="en-US" i="1" dirty="0"/>
              <a:t>et al. </a:t>
            </a:r>
            <a:r>
              <a:rPr lang="en-US" i="0" dirty="0"/>
              <a:t>(2017), t</a:t>
            </a:r>
            <a:r>
              <a:rPr lang="en-US" dirty="0"/>
              <a:t>hese may differ from organization to organization due to their size, location, composition, and industry, but there is always some problem that needs to be dealt with. </a:t>
            </a:r>
          </a:p>
          <a:p>
            <a:r>
              <a:rPr lang="en-US" dirty="0"/>
              <a:t>One of the common problems in modern businesses that transcends industry and location is the problem of gender equality. This refers to the act of giving all workers in an organization equal opportunity to grow, work, and develop themselves in the company without any discrimination being meted out with respect to their gender. Different companies have come up with different approaches to this problem. </a:t>
            </a:r>
          </a:p>
          <a:p>
            <a:r>
              <a:rPr lang="en-US" dirty="0"/>
              <a:t>The three main areas where equality has been demanded is management, leadership, and recruitment.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3</a:t>
            </a:fld>
            <a:endParaRPr lang="en-IN"/>
          </a:p>
        </p:txBody>
      </p:sp>
    </p:spTree>
    <p:extLst>
      <p:ext uri="{BB962C8B-B14F-4D97-AF65-F5344CB8AC3E}">
        <p14:creationId xmlns:p14="http://schemas.microsoft.com/office/powerpoint/2010/main" val="2312670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defined by </a:t>
            </a:r>
            <a:r>
              <a:rPr lang="en-US" dirty="0" err="1"/>
              <a:t>Rummery</a:t>
            </a:r>
            <a:r>
              <a:rPr lang="en-US" dirty="0"/>
              <a:t> </a:t>
            </a:r>
            <a:r>
              <a:rPr lang="en-US" i="1" dirty="0"/>
              <a:t>et al. </a:t>
            </a:r>
            <a:r>
              <a:rPr lang="en-US" i="0" dirty="0"/>
              <a:t>(2020), g</a:t>
            </a:r>
            <a:r>
              <a:rPr lang="en-US" dirty="0"/>
              <a:t>ender equality, as stated earlier, is the process of giving all employees an equal chance and opportunity in the organization irrespective of their gender. It does not mean, as many misinterpret, having an equal number of male and female employees. This would result in the company having a lot of employees who are not fit for the job and were only hired because of their gender. That would be detrimental to the organization and would seriously hamper its ability to meet its goals. </a:t>
            </a:r>
          </a:p>
          <a:p>
            <a:r>
              <a:rPr lang="en-US" dirty="0"/>
              <a:t>Instead, gender equality means that the judgment criteria for any worker is solely their skill and their experience. If a worker is to be hired by the organization, then only their suitability for  the job should be considered, irrespective of their gender. </a:t>
            </a:r>
          </a:p>
          <a:p>
            <a:r>
              <a:rPr lang="en-US" dirty="0"/>
              <a:t>As argued by </a:t>
            </a:r>
            <a:r>
              <a:rPr lang="en-US" dirty="0" err="1"/>
              <a:t>Hideg</a:t>
            </a:r>
            <a:r>
              <a:rPr lang="en-US" dirty="0"/>
              <a:t> and Ferriss (2016), this also entails giving women a higher role in the leadership and management positions of the organizations. With the rise and advent of gender equality as a concept and a movement across the world, more and more organizations are implementing it across the world. There has been a steep rise in the proportion of women managers worldwide.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4</a:t>
            </a:fld>
            <a:endParaRPr lang="en-IN"/>
          </a:p>
        </p:txBody>
      </p:sp>
    </p:spTree>
    <p:extLst>
      <p:ext uri="{BB962C8B-B14F-4D97-AF65-F5344CB8AC3E}">
        <p14:creationId xmlns:p14="http://schemas.microsoft.com/office/powerpoint/2010/main" val="3210398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selected organization, Starbucks, is an American multinational brand that specializes in coffee houses. It has over 30,000 stores all over the world, and as stated by Voigt </a:t>
            </a:r>
            <a:r>
              <a:rPr lang="en-US" i="1" dirty="0"/>
              <a:t>et al. </a:t>
            </a:r>
            <a:r>
              <a:rPr lang="en-US" dirty="0"/>
              <a:t>(2017), in the United States it is viewed as the second coming of the coffee culture. With the increasing customer demand for coffee breaks, and the large number of facilities provided by Starbucks such as free Wi-Fi and a good customer care service, it has become a customer favorite. </a:t>
            </a:r>
          </a:p>
          <a:p>
            <a:r>
              <a:rPr lang="en-US" dirty="0"/>
              <a:t>The CEO is Kevin Johnson, who took over in 2017 from Howard Schultz. Howard had bought the company earlier, since he had just returned from Italy and had loved the Espressos there. Therefore, he decided to base the entire Starbucks brand on high-quality coffee beans imported from the most exotic locations all over the world. This is the USP of Starbucks and it made them very famous in the coffee house industry.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5</a:t>
            </a:fld>
            <a:endParaRPr lang="en-IN"/>
          </a:p>
        </p:txBody>
      </p:sp>
    </p:spTree>
    <p:extLst>
      <p:ext uri="{BB962C8B-B14F-4D97-AF65-F5344CB8AC3E}">
        <p14:creationId xmlns:p14="http://schemas.microsoft.com/office/powerpoint/2010/main" val="1865449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Recently, the company had been associated with a controversy. A racially charged incident occurred at one of the stores, where a few employees called the police on a customer who had not ordered anything yet because they thought he was a terrorist. There was severe backlash against Starbucks after that incident, and #</a:t>
            </a:r>
            <a:r>
              <a:rPr lang="en-US" dirty="0" err="1"/>
              <a:t>BoycottStarbucks</a:t>
            </a:r>
            <a:r>
              <a:rPr lang="en-US" dirty="0"/>
              <a:t> was also trending on Twitter. However, CEO Kevin Johnson sought to act coolly and diligently. He shut down all the stores in the United States for a day, and made all the workers attend a training workshop on how to prevent racism. He also made this training workshop content available to other companies. Johnson was praised a lot for this action and stringent measures taken by him. As evidenced by </a:t>
            </a:r>
            <a:r>
              <a:rPr lang="en-US" dirty="0" err="1"/>
              <a:t>Blagoeva</a:t>
            </a:r>
            <a:r>
              <a:rPr lang="en-US" dirty="0"/>
              <a:t> </a:t>
            </a:r>
            <a:r>
              <a:rPr lang="en-US" i="1" dirty="0"/>
              <a:t>et al. </a:t>
            </a:r>
            <a:r>
              <a:rPr lang="en-US" dirty="0"/>
              <a:t>(2019), a diligent and endearing CEO is the best asset any business can have.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6</a:t>
            </a:fld>
            <a:endParaRPr lang="en-IN"/>
          </a:p>
        </p:txBody>
      </p:sp>
    </p:spTree>
    <p:extLst>
      <p:ext uri="{BB962C8B-B14F-4D97-AF65-F5344CB8AC3E}">
        <p14:creationId xmlns:p14="http://schemas.microsoft.com/office/powerpoint/2010/main" val="1952352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SWOT analysis of Starbucks reveals that it is in quite a good position as far as its competition is concerned. The business has quite a few strengths that work in its favor. As stated by </a:t>
            </a:r>
            <a:r>
              <a:rPr lang="en-US" dirty="0" err="1"/>
              <a:t>Sholihah</a:t>
            </a:r>
            <a:r>
              <a:rPr lang="en-US" dirty="0"/>
              <a:t> </a:t>
            </a:r>
            <a:r>
              <a:rPr lang="en-US" i="1" dirty="0"/>
              <a:t>et al. </a:t>
            </a:r>
            <a:r>
              <a:rPr lang="en-US" dirty="0"/>
              <a:t>(2016), it has a good and strong brand name that is preferred by the upper sections of the society. The coffee culture is still prevalent in many parts of the world, to the extent where official “coffee breaks” have become a thing. Starbucks has also maintained its high quality over time, and is still very well known for its top notch brews. </a:t>
            </a:r>
          </a:p>
          <a:p>
            <a:r>
              <a:rPr lang="en-US" dirty="0"/>
              <a:t>However, it also does have a few weaknesses. Clements (2019) has argued that the increasing costs of production due to high inflation are not matching the little increase in revenues. There are also issues with employee dissatisfaction, where employees have claimed that they are being overworked and underpaid. </a:t>
            </a:r>
          </a:p>
          <a:p>
            <a:r>
              <a:rPr lang="en-US" dirty="0"/>
              <a:t>There are several opportunities for Starbucks that it could use. These include getting into small cities where the coffee culture is not very prominent yet, and open a store there to help popularize the coffee culture. It could also tap into untapped markets such as home deliveries, and other small countries, in order to increase its global market share. </a:t>
            </a:r>
          </a:p>
          <a:p>
            <a:r>
              <a:rPr lang="en-US" dirty="0"/>
              <a:t>The threats to the organization are the ever increasing competition by other up and coming brands, as well as the risk of unfavorable governmental regulations.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7</a:t>
            </a:fld>
            <a:endParaRPr lang="en-IN"/>
          </a:p>
        </p:txBody>
      </p:sp>
    </p:spTree>
    <p:extLst>
      <p:ext uri="{BB962C8B-B14F-4D97-AF65-F5344CB8AC3E}">
        <p14:creationId xmlns:p14="http://schemas.microsoft.com/office/powerpoint/2010/main" val="4253422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per the works of </a:t>
            </a:r>
            <a:r>
              <a:rPr lang="en-US" dirty="0" err="1"/>
              <a:t>Shtal</a:t>
            </a:r>
            <a:r>
              <a:rPr lang="en-US" dirty="0"/>
              <a:t> </a:t>
            </a:r>
            <a:r>
              <a:rPr lang="en-US" i="1" dirty="0"/>
              <a:t>et al. </a:t>
            </a:r>
            <a:r>
              <a:rPr lang="en-US" i="0" dirty="0"/>
              <a:t>(2018), t</a:t>
            </a:r>
            <a:r>
              <a:rPr lang="en-US" dirty="0"/>
              <a:t>he PESTLE analysis of Starbucks also reveals a lot about the organization. In terms of politics, the company has to follow the laws in multiple different countries, since its process is spread over a lot of countries. It imports coffee beans from over 6 different countries, and has stores in over 50 countries. It also has to be aware of the taxation and employment laws. In terms of the economic environment, the exchange rates of the company with which it is in business with will matter as they have a direct impact on the profitability of the company. Similarly, </a:t>
            </a:r>
            <a:r>
              <a:rPr lang="en-US" dirty="0" err="1"/>
              <a:t>Azriuddin</a:t>
            </a:r>
            <a:r>
              <a:rPr lang="en-US" dirty="0"/>
              <a:t> </a:t>
            </a:r>
            <a:r>
              <a:rPr lang="en-US" i="1" dirty="0"/>
              <a:t>et al. </a:t>
            </a:r>
            <a:r>
              <a:rPr lang="en-US" dirty="0"/>
              <a:t>(2020) has commented that the inflation rates and the state of the economic environment in these countries will matter. In the social sector, the changing patterns, values, and traditions will have an impact on the company. Recent developments in biotechnology and agriculture will also shape the technological environment of the company. Licensing and trade regulations are the major players in the legal environment, while in the ecological sector, global warming might have a great impact on the functioning of the company.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8</a:t>
            </a:fld>
            <a:endParaRPr lang="en-IN"/>
          </a:p>
        </p:txBody>
      </p:sp>
    </p:spTree>
    <p:extLst>
      <p:ext uri="{BB962C8B-B14F-4D97-AF65-F5344CB8AC3E}">
        <p14:creationId xmlns:p14="http://schemas.microsoft.com/office/powerpoint/2010/main" val="1519409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causes of any problem can be understood using the fishbone analysis of the problem. As researched by Islam </a:t>
            </a:r>
            <a:r>
              <a:rPr lang="en-US" i="1" dirty="0"/>
              <a:t>et al. </a:t>
            </a:r>
            <a:r>
              <a:rPr lang="en-US" i="0" dirty="0"/>
              <a:t>(2016), t</a:t>
            </a:r>
            <a:r>
              <a:rPr lang="en-US" dirty="0"/>
              <a:t>his divides all causes of the problem into 6 main components: Method, Machines, People, Material, Measurement, and Environment. Through the table, it is easy to see that the main causes of the problems are the unfair recruitment practices followed by the organization and a bias in the appraisal methods followed by the organization that have led to the problem. It has been long since maintained that women are generally considered to be inept at handling machines. There is also the fear that male workers might be hesitant and resist the authority of female managers, leading to conflicts in the organization. There is no adequate or accurate process in the organization to measure the leadership efficiency of the managers, and women are thus considered physically inferior.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9</a:t>
            </a:fld>
            <a:endParaRPr lang="en-IN"/>
          </a:p>
        </p:txBody>
      </p:sp>
    </p:spTree>
    <p:extLst>
      <p:ext uri="{BB962C8B-B14F-4D97-AF65-F5344CB8AC3E}">
        <p14:creationId xmlns:p14="http://schemas.microsoft.com/office/powerpoint/2010/main" val="571838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possible solution to the problem being discussed is to convince the workers that this move is in their best interest. Cameron and Green (2019) has argued and evidenced that even if the management is willing to increase the representation of women in the management positions of the company, the move cannot be implemented until and unless the workers are also on board with the idea. Leadership and motivation techniques can be used in order to ensure that the workers realize this move is good for them and the organization both. Once the workers have been convinced and the resistance to the change has been reduced, only then can the change be implemented. Otherwise, it would adversely affect the productivity of the organization since the workers would feel that their opinions were not being listened to. In this way, a win-win situation for all can be created.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10</a:t>
            </a:fld>
            <a:endParaRPr lang="en-IN"/>
          </a:p>
        </p:txBody>
      </p:sp>
    </p:spTree>
    <p:extLst>
      <p:ext uri="{BB962C8B-B14F-4D97-AF65-F5344CB8AC3E}">
        <p14:creationId xmlns:p14="http://schemas.microsoft.com/office/powerpoint/2010/main" val="1566528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possible solution is that the women who are deemed worthy of being promoted to the higher level management positions can be promoted and then placed on probation for a couple of months. This time period can be given to them to convince the workers of the company of their usefulness and efficiency as a leader and manager. As stated by Stouten </a:t>
            </a:r>
            <a:r>
              <a:rPr lang="en-US" i="1" dirty="0"/>
              <a:t>et al. </a:t>
            </a:r>
            <a:r>
              <a:rPr lang="en-US" dirty="0"/>
              <a:t>(2018), this would help the workers see the manager in action, and decide based on the performance if she is a worthy manager or not, and not on their preconceived biases or notions. This would also be in a good move in the regard that it would pave the way for future female managers.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11</a:t>
            </a:fld>
            <a:endParaRPr lang="en-IN"/>
          </a:p>
        </p:txBody>
      </p:sp>
    </p:spTree>
    <p:extLst>
      <p:ext uri="{BB962C8B-B14F-4D97-AF65-F5344CB8AC3E}">
        <p14:creationId xmlns:p14="http://schemas.microsoft.com/office/powerpoint/2010/main" val="2041212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comparing the two solutions, it is evident that solution 1 requires a greater effort on the part of the current and existing management, whereas for Solution 2 the onus is on the manager being promoted to prove their worth and efficiency to the workers. Solution 2 is also more time consuming, but Solution 1 is a short-lives solution and it may not work forever. It is also not guaranteed to work, whereas Solution 2 will definitely work if the manager is efficient enough. However, the biggest factor is that solution 1 has to be carried out only once, whereas a solution like Solution 2 will have to be implemented </a:t>
            </a:r>
            <a:r>
              <a:rPr lang="en-US" dirty="0" err="1"/>
              <a:t>everytime</a:t>
            </a:r>
            <a:r>
              <a:rPr lang="en-US" dirty="0"/>
              <a:t> the organization wants to promote somebody to higher management positions.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12</a:t>
            </a:fld>
            <a:endParaRPr lang="en-IN"/>
          </a:p>
        </p:txBody>
      </p:sp>
    </p:spTree>
    <p:extLst>
      <p:ext uri="{BB962C8B-B14F-4D97-AF65-F5344CB8AC3E}">
        <p14:creationId xmlns:p14="http://schemas.microsoft.com/office/powerpoint/2010/main" val="2914998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13</a:t>
            </a:fld>
            <a:endParaRPr lang="en-IN"/>
          </a:p>
        </p:txBody>
      </p:sp>
    </p:spTree>
    <p:extLst>
      <p:ext uri="{BB962C8B-B14F-4D97-AF65-F5344CB8AC3E}">
        <p14:creationId xmlns:p14="http://schemas.microsoft.com/office/powerpoint/2010/main" val="967558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summation, gender equality is a serious issue that needs to be dealt with by any and every organization at some point or another. In the modern context, it is perhaps the greatest challenge that every organization has to face. It needs to be dealt with urgently but in a manner that does not harm the overall organizational interests and retains the support and the favor of the existing employees in favor of the management of the company. As commented by Al-Ali </a:t>
            </a:r>
            <a:r>
              <a:rPr lang="en-US" i="1" dirty="0"/>
              <a:t>et al. </a:t>
            </a:r>
            <a:r>
              <a:rPr lang="en-US" dirty="0"/>
              <a:t>(2017), new and innovative solutions have to be discovered and tested until what works best for the company can be found and implemented. </a:t>
            </a:r>
            <a:endParaRPr lang="en-IN" dirty="0"/>
          </a:p>
        </p:txBody>
      </p:sp>
      <p:sp>
        <p:nvSpPr>
          <p:cNvPr id="4" name="Slide Number Placeholder 3"/>
          <p:cNvSpPr>
            <a:spLocks noGrp="1"/>
          </p:cNvSpPr>
          <p:nvPr>
            <p:ph type="sldNum" sz="quarter" idx="5"/>
          </p:nvPr>
        </p:nvSpPr>
        <p:spPr/>
        <p:txBody>
          <a:bodyPr/>
          <a:lstStyle/>
          <a:p>
            <a:fld id="{7989C3BC-3150-4CE9-B64D-2AA5D5BC4A00}" type="slidenum">
              <a:rPr lang="en-IN" smtClean="0"/>
              <a:t>14</a:t>
            </a:fld>
            <a:endParaRPr lang="en-IN"/>
          </a:p>
        </p:txBody>
      </p:sp>
    </p:spTree>
    <p:extLst>
      <p:ext uri="{BB962C8B-B14F-4D97-AF65-F5344CB8AC3E}">
        <p14:creationId xmlns:p14="http://schemas.microsoft.com/office/powerpoint/2010/main" val="9381213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18-Aug-20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18-Aug-20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18-Aug-20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18-Aug-20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18-Aug-20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18-Aug-20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dirty="0"/>
              <a:t>Click icon to add picture</a:t>
            </a:r>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18-Aug-20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18-Aug-20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18-Aug-20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18-Aug-20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18-Aug-20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18-Aug-20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5887" y="1214967"/>
            <a:ext cx="8825659" cy="3416300"/>
          </a:xfrm>
        </p:spPr>
        <p:txBody>
          <a:bodyPr>
            <a:normAutofit fontScale="92500" lnSpcReduction="10000"/>
          </a:bodyPr>
          <a:lstStyle/>
          <a:p>
            <a:pPr marL="0" indent="0">
              <a:buNone/>
            </a:pPr>
            <a:r>
              <a:rPr lang="en-US" sz="2800" dirty="0" smtClean="0">
                <a:solidFill>
                  <a:schemeClr val="bg1">
                    <a:lumMod val="95000"/>
                  </a:schemeClr>
                </a:solidFill>
              </a:rPr>
              <a:t>University of Wales Trinity Saint David</a:t>
            </a:r>
          </a:p>
          <a:p>
            <a:pPr marL="0" indent="0">
              <a:buNone/>
            </a:pPr>
            <a:endParaRPr lang="en-US" sz="2800" dirty="0">
              <a:solidFill>
                <a:schemeClr val="bg1">
                  <a:lumMod val="95000"/>
                </a:schemeClr>
              </a:solidFill>
            </a:endParaRPr>
          </a:p>
          <a:p>
            <a:pPr marL="0" indent="0">
              <a:buNone/>
            </a:pPr>
            <a:r>
              <a:rPr lang="en-US" sz="2800" dirty="0" smtClean="0">
                <a:solidFill>
                  <a:schemeClr val="tx1"/>
                </a:solidFill>
              </a:rPr>
              <a:t>Problem Solving and Decision Making</a:t>
            </a:r>
          </a:p>
          <a:p>
            <a:pPr marL="0" indent="0">
              <a:buNone/>
            </a:pPr>
            <a:r>
              <a:rPr lang="en-US" sz="2800" dirty="0" smtClean="0">
                <a:solidFill>
                  <a:schemeClr val="tx1"/>
                </a:solidFill>
              </a:rPr>
              <a:t>Module code: Bmsw4004</a:t>
            </a:r>
          </a:p>
          <a:p>
            <a:pPr marL="0" indent="0">
              <a:buNone/>
            </a:pPr>
            <a:endParaRPr lang="en-US" sz="2800" dirty="0">
              <a:solidFill>
                <a:schemeClr val="tx1"/>
              </a:solidFill>
            </a:endParaRPr>
          </a:p>
          <a:p>
            <a:pPr marL="0" indent="0">
              <a:buNone/>
            </a:pPr>
            <a:r>
              <a:rPr lang="en-US" sz="2800" dirty="0" smtClean="0">
                <a:solidFill>
                  <a:schemeClr val="tx1"/>
                </a:solidFill>
              </a:rPr>
              <a:t>Student: Alexandra </a:t>
            </a:r>
            <a:r>
              <a:rPr lang="en-US" sz="2800" dirty="0" err="1" smtClean="0">
                <a:solidFill>
                  <a:schemeClr val="tx1"/>
                </a:solidFill>
              </a:rPr>
              <a:t>Beldea</a:t>
            </a:r>
            <a:endParaRPr lang="en-US" sz="2800" dirty="0" smtClean="0">
              <a:solidFill>
                <a:schemeClr val="tx1"/>
              </a:solidFill>
            </a:endParaRPr>
          </a:p>
          <a:p>
            <a:pPr marL="0" indent="0">
              <a:buNone/>
            </a:pPr>
            <a:r>
              <a:rPr lang="en-US" sz="2800" dirty="0" smtClean="0">
                <a:solidFill>
                  <a:schemeClr val="tx1"/>
                </a:solidFill>
              </a:rPr>
              <a:t>Student id: 1817995</a:t>
            </a:r>
            <a:endParaRPr lang="en-US" sz="2800" dirty="0">
              <a:solidFill>
                <a:schemeClr val="tx1"/>
              </a:solidFill>
            </a:endParaRPr>
          </a:p>
        </p:txBody>
      </p:sp>
    </p:spTree>
    <p:extLst>
      <p:ext uri="{BB962C8B-B14F-4D97-AF65-F5344CB8AC3E}">
        <p14:creationId xmlns:p14="http://schemas.microsoft.com/office/powerpoint/2010/main" val="440811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A4A4CB-8178-42F8-8E75-EBF2F310E1D6}"/>
              </a:ext>
            </a:extLst>
          </p:cNvPr>
          <p:cNvSpPr>
            <a:spLocks noGrp="1"/>
          </p:cNvSpPr>
          <p:nvPr>
            <p:ph type="ctrTitle"/>
          </p:nvPr>
        </p:nvSpPr>
        <p:spPr/>
        <p:txBody>
          <a:bodyPr/>
          <a:lstStyle/>
          <a:p>
            <a:r>
              <a:rPr lang="en-US" dirty="0"/>
              <a:t>PROBLEM SOLVING AND DECISION MAKING</a:t>
            </a:r>
            <a:endParaRPr lang="en-IN" dirty="0"/>
          </a:p>
        </p:txBody>
      </p:sp>
      <p:sp>
        <p:nvSpPr>
          <p:cNvPr id="3" name="Subtitle 2">
            <a:extLst>
              <a:ext uri="{FF2B5EF4-FFF2-40B4-BE49-F238E27FC236}">
                <a16:creationId xmlns="" xmlns:a16="http://schemas.microsoft.com/office/drawing/2014/main" id="{BB5389AE-7E79-430A-ACC6-8F076F946BCC}"/>
              </a:ext>
            </a:extLst>
          </p:cNvPr>
          <p:cNvSpPr>
            <a:spLocks noGrp="1"/>
          </p:cNvSpPr>
          <p:nvPr>
            <p:ph type="subTitle" idx="1"/>
          </p:nvPr>
        </p:nvSpPr>
        <p:spPr/>
        <p:txBody>
          <a:bodyPr/>
          <a:lstStyle/>
          <a:p>
            <a:endParaRPr lang="en-IN" dirty="0"/>
          </a:p>
        </p:txBody>
      </p:sp>
    </p:spTree>
    <p:extLst>
      <p:ext uri="{BB962C8B-B14F-4D97-AF65-F5344CB8AC3E}">
        <p14:creationId xmlns:p14="http://schemas.microsoft.com/office/powerpoint/2010/main" val="108941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DB8816C-58A7-4BCE-9EF2-770BDA20425A}"/>
              </a:ext>
            </a:extLst>
          </p:cNvPr>
          <p:cNvSpPr>
            <a:spLocks noGrp="1"/>
          </p:cNvSpPr>
          <p:nvPr>
            <p:ph type="title"/>
          </p:nvPr>
        </p:nvSpPr>
        <p:spPr/>
        <p:txBody>
          <a:bodyPr/>
          <a:lstStyle/>
          <a:p>
            <a:r>
              <a:rPr lang="en-US" dirty="0"/>
              <a:t>Introduction</a:t>
            </a:r>
            <a:endParaRPr lang="en-IN" dirty="0"/>
          </a:p>
        </p:txBody>
      </p:sp>
      <p:sp>
        <p:nvSpPr>
          <p:cNvPr id="3" name="Content Placeholder 2">
            <a:extLst>
              <a:ext uri="{FF2B5EF4-FFF2-40B4-BE49-F238E27FC236}">
                <a16:creationId xmlns="" xmlns:a16="http://schemas.microsoft.com/office/drawing/2014/main" id="{2C64A4AA-995D-4028-B04F-32BAE35FEAB9}"/>
              </a:ext>
            </a:extLst>
          </p:cNvPr>
          <p:cNvSpPr>
            <a:spLocks noGrp="1"/>
          </p:cNvSpPr>
          <p:nvPr>
            <p:ph idx="1"/>
          </p:nvPr>
        </p:nvSpPr>
        <p:spPr/>
        <p:txBody>
          <a:bodyPr/>
          <a:lstStyle/>
          <a:p>
            <a:r>
              <a:rPr lang="en-US" dirty="0"/>
              <a:t>Every organization has problems. </a:t>
            </a:r>
          </a:p>
          <a:p>
            <a:r>
              <a:rPr lang="en-US" dirty="0"/>
              <a:t>Gender equality is a major topic </a:t>
            </a:r>
          </a:p>
          <a:p>
            <a:r>
              <a:rPr lang="en-US" dirty="0"/>
              <a:t>Different and unique approaches</a:t>
            </a:r>
          </a:p>
          <a:p>
            <a:r>
              <a:rPr lang="en-US" dirty="0"/>
              <a:t>Management, leadership, and recruitment</a:t>
            </a:r>
            <a:endParaRPr lang="en-IN" dirty="0"/>
          </a:p>
        </p:txBody>
      </p:sp>
    </p:spTree>
    <p:extLst>
      <p:ext uri="{BB962C8B-B14F-4D97-AF65-F5344CB8AC3E}">
        <p14:creationId xmlns:p14="http://schemas.microsoft.com/office/powerpoint/2010/main" val="1102178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CA7CC1-D1CA-4E93-AC73-B5F02730252D}"/>
              </a:ext>
            </a:extLst>
          </p:cNvPr>
          <p:cNvSpPr>
            <a:spLocks noGrp="1"/>
          </p:cNvSpPr>
          <p:nvPr>
            <p:ph type="title"/>
          </p:nvPr>
        </p:nvSpPr>
        <p:spPr/>
        <p:txBody>
          <a:bodyPr/>
          <a:lstStyle/>
          <a:p>
            <a:r>
              <a:rPr lang="en-US" dirty="0"/>
              <a:t>Gender Equality in the Workplace</a:t>
            </a:r>
            <a:endParaRPr lang="en-IN" dirty="0"/>
          </a:p>
        </p:txBody>
      </p:sp>
      <p:sp>
        <p:nvSpPr>
          <p:cNvPr id="3" name="Content Placeholder 2">
            <a:extLst>
              <a:ext uri="{FF2B5EF4-FFF2-40B4-BE49-F238E27FC236}">
                <a16:creationId xmlns="" xmlns:a16="http://schemas.microsoft.com/office/drawing/2014/main" id="{4767BA47-EAF6-48F1-A431-6BDF921BC399}"/>
              </a:ext>
            </a:extLst>
          </p:cNvPr>
          <p:cNvSpPr>
            <a:spLocks noGrp="1"/>
          </p:cNvSpPr>
          <p:nvPr>
            <p:ph idx="1"/>
          </p:nvPr>
        </p:nvSpPr>
        <p:spPr/>
        <p:txBody>
          <a:bodyPr/>
          <a:lstStyle/>
          <a:p>
            <a:r>
              <a:rPr lang="en-US" dirty="0"/>
              <a:t>Equal opportunities and no bias </a:t>
            </a:r>
          </a:p>
          <a:p>
            <a:r>
              <a:rPr lang="en-US" dirty="0"/>
              <a:t>Not a 50-50 approach </a:t>
            </a:r>
          </a:p>
          <a:p>
            <a:r>
              <a:rPr lang="en-US" dirty="0"/>
              <a:t>Judgment criteria still skills and experience </a:t>
            </a:r>
          </a:p>
          <a:p>
            <a:r>
              <a:rPr lang="en-US" dirty="0"/>
              <a:t>More leadership positions </a:t>
            </a:r>
            <a:endParaRPr lang="en-IN" dirty="0"/>
          </a:p>
        </p:txBody>
      </p:sp>
    </p:spTree>
    <p:extLst>
      <p:ext uri="{BB962C8B-B14F-4D97-AF65-F5344CB8AC3E}">
        <p14:creationId xmlns:p14="http://schemas.microsoft.com/office/powerpoint/2010/main" val="3571798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C7B9A9-B579-4767-B770-03234161F8D6}"/>
              </a:ext>
            </a:extLst>
          </p:cNvPr>
          <p:cNvSpPr>
            <a:spLocks noGrp="1"/>
          </p:cNvSpPr>
          <p:nvPr>
            <p:ph type="title"/>
          </p:nvPr>
        </p:nvSpPr>
        <p:spPr/>
        <p:txBody>
          <a:bodyPr/>
          <a:lstStyle/>
          <a:p>
            <a:r>
              <a:rPr lang="en-US" dirty="0"/>
              <a:t>Starbucks</a:t>
            </a:r>
            <a:endParaRPr lang="en-IN" dirty="0"/>
          </a:p>
        </p:txBody>
      </p:sp>
      <p:sp>
        <p:nvSpPr>
          <p:cNvPr id="3" name="Content Placeholder 2">
            <a:extLst>
              <a:ext uri="{FF2B5EF4-FFF2-40B4-BE49-F238E27FC236}">
                <a16:creationId xmlns="" xmlns:a16="http://schemas.microsoft.com/office/drawing/2014/main" id="{44230DD2-44E5-4EF6-82DE-050225F67F92}"/>
              </a:ext>
            </a:extLst>
          </p:cNvPr>
          <p:cNvSpPr>
            <a:spLocks noGrp="1"/>
          </p:cNvSpPr>
          <p:nvPr>
            <p:ph idx="1"/>
          </p:nvPr>
        </p:nvSpPr>
        <p:spPr/>
        <p:txBody>
          <a:bodyPr/>
          <a:lstStyle/>
          <a:p>
            <a:r>
              <a:rPr lang="en-US" dirty="0"/>
              <a:t>American multinational coffeehouse brand </a:t>
            </a:r>
          </a:p>
          <a:p>
            <a:r>
              <a:rPr lang="en-US" dirty="0"/>
              <a:t>30,000 + stores </a:t>
            </a:r>
          </a:p>
          <a:p>
            <a:r>
              <a:rPr lang="en-US" dirty="0"/>
              <a:t>Representation of the coffee culture </a:t>
            </a:r>
          </a:p>
          <a:p>
            <a:r>
              <a:rPr lang="en-US" dirty="0"/>
              <a:t>Kevin Johnson – CEO</a:t>
            </a:r>
          </a:p>
          <a:p>
            <a:r>
              <a:rPr lang="en-US" dirty="0"/>
              <a:t>Authentic Italian brews</a:t>
            </a:r>
            <a:endParaRPr lang="en-IN" dirty="0"/>
          </a:p>
        </p:txBody>
      </p:sp>
    </p:spTree>
    <p:extLst>
      <p:ext uri="{BB962C8B-B14F-4D97-AF65-F5344CB8AC3E}">
        <p14:creationId xmlns:p14="http://schemas.microsoft.com/office/powerpoint/2010/main" val="2302580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4E0B19-FBB9-4D8C-BD0C-F951D3DA9456}"/>
              </a:ext>
            </a:extLst>
          </p:cNvPr>
          <p:cNvSpPr>
            <a:spLocks noGrp="1"/>
          </p:cNvSpPr>
          <p:nvPr>
            <p:ph type="title"/>
          </p:nvPr>
        </p:nvSpPr>
        <p:spPr/>
        <p:txBody>
          <a:bodyPr/>
          <a:lstStyle/>
          <a:p>
            <a:r>
              <a:rPr lang="en-US" dirty="0"/>
              <a:t>Experience with the Organization</a:t>
            </a:r>
            <a:endParaRPr lang="en-IN" dirty="0"/>
          </a:p>
        </p:txBody>
      </p:sp>
      <p:sp>
        <p:nvSpPr>
          <p:cNvPr id="3" name="Content Placeholder 2">
            <a:extLst>
              <a:ext uri="{FF2B5EF4-FFF2-40B4-BE49-F238E27FC236}">
                <a16:creationId xmlns="" xmlns:a16="http://schemas.microsoft.com/office/drawing/2014/main" id="{2612D914-60BF-4CED-9F47-E0A1F9B21F30}"/>
              </a:ext>
            </a:extLst>
          </p:cNvPr>
          <p:cNvSpPr>
            <a:spLocks noGrp="1"/>
          </p:cNvSpPr>
          <p:nvPr>
            <p:ph idx="1"/>
          </p:nvPr>
        </p:nvSpPr>
        <p:spPr/>
        <p:txBody>
          <a:bodyPr/>
          <a:lstStyle/>
          <a:p>
            <a:r>
              <a:rPr lang="en-US" dirty="0"/>
              <a:t>Racially charged incident in a store </a:t>
            </a:r>
          </a:p>
          <a:p>
            <a:r>
              <a:rPr lang="en-US" dirty="0"/>
              <a:t>Huge backlash against Starbucks </a:t>
            </a:r>
          </a:p>
          <a:p>
            <a:r>
              <a:rPr lang="en-US" dirty="0"/>
              <a:t>Shut down all stores </a:t>
            </a:r>
          </a:p>
          <a:p>
            <a:r>
              <a:rPr lang="en-IN" dirty="0"/>
              <a:t>Training to prevent implicit racism </a:t>
            </a:r>
          </a:p>
          <a:p>
            <a:r>
              <a:rPr lang="en-IN" dirty="0"/>
              <a:t>Available to other companies </a:t>
            </a:r>
          </a:p>
        </p:txBody>
      </p:sp>
    </p:spTree>
    <p:extLst>
      <p:ext uri="{BB962C8B-B14F-4D97-AF65-F5344CB8AC3E}">
        <p14:creationId xmlns:p14="http://schemas.microsoft.com/office/powerpoint/2010/main" val="1895476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94111B-1D7B-4AD5-89A4-61789C02A879}"/>
              </a:ext>
            </a:extLst>
          </p:cNvPr>
          <p:cNvSpPr>
            <a:spLocks noGrp="1"/>
          </p:cNvSpPr>
          <p:nvPr>
            <p:ph type="title"/>
          </p:nvPr>
        </p:nvSpPr>
        <p:spPr/>
        <p:txBody>
          <a:bodyPr/>
          <a:lstStyle/>
          <a:p>
            <a:r>
              <a:rPr lang="en-US" dirty="0"/>
              <a:t>SWOT Analysis of Starbucks </a:t>
            </a:r>
            <a:endParaRPr lang="en-IN" dirty="0"/>
          </a:p>
        </p:txBody>
      </p:sp>
      <p:graphicFrame>
        <p:nvGraphicFramePr>
          <p:cNvPr id="8" name="Table 8">
            <a:extLst>
              <a:ext uri="{FF2B5EF4-FFF2-40B4-BE49-F238E27FC236}">
                <a16:creationId xmlns="" xmlns:a16="http://schemas.microsoft.com/office/drawing/2014/main" id="{28A75E05-4003-490E-972F-0810F595033A}"/>
              </a:ext>
            </a:extLst>
          </p:cNvPr>
          <p:cNvGraphicFramePr>
            <a:graphicFrameLocks noGrp="1"/>
          </p:cNvGraphicFramePr>
          <p:nvPr>
            <p:ph idx="1"/>
            <p:extLst>
              <p:ext uri="{D42A27DB-BD31-4B8C-83A1-F6EECF244321}">
                <p14:modId xmlns:p14="http://schemas.microsoft.com/office/powerpoint/2010/main" val="368743039"/>
              </p:ext>
            </p:extLst>
          </p:nvPr>
        </p:nvGraphicFramePr>
        <p:xfrm>
          <a:off x="1155700" y="2603498"/>
          <a:ext cx="10363010" cy="3280834"/>
        </p:xfrm>
        <a:graphic>
          <a:graphicData uri="http://schemas.openxmlformats.org/drawingml/2006/table">
            <a:tbl>
              <a:tblPr firstRow="1" bandRow="1">
                <a:tableStyleId>{68D230F3-CF80-4859-8CE7-A43EE81993B5}</a:tableStyleId>
              </a:tblPr>
              <a:tblGrid>
                <a:gridCol w="5181505">
                  <a:extLst>
                    <a:ext uri="{9D8B030D-6E8A-4147-A177-3AD203B41FA5}">
                      <a16:colId xmlns="" xmlns:a16="http://schemas.microsoft.com/office/drawing/2014/main" val="4015260309"/>
                    </a:ext>
                  </a:extLst>
                </a:gridCol>
                <a:gridCol w="5181505">
                  <a:extLst>
                    <a:ext uri="{9D8B030D-6E8A-4147-A177-3AD203B41FA5}">
                      <a16:colId xmlns="" xmlns:a16="http://schemas.microsoft.com/office/drawing/2014/main" val="755877040"/>
                    </a:ext>
                  </a:extLst>
                </a:gridCol>
              </a:tblGrid>
              <a:tr h="1656204">
                <a:tc>
                  <a:txBody>
                    <a:bodyPr/>
                    <a:lstStyle/>
                    <a:p>
                      <a:r>
                        <a:rPr lang="en-US" b="1" dirty="0"/>
                        <a:t>Strengths</a:t>
                      </a:r>
                    </a:p>
                    <a:p>
                      <a:pPr marL="285750" indent="-285750">
                        <a:buFont typeface="Arial" panose="020B0604020202020204" pitchFamily="34" charset="0"/>
                        <a:buChar char="•"/>
                      </a:pPr>
                      <a:r>
                        <a:rPr lang="en-IN" b="0" dirty="0"/>
                        <a:t>Good and strong brand name </a:t>
                      </a:r>
                    </a:p>
                    <a:p>
                      <a:pPr marL="285750" indent="-285750">
                        <a:buFont typeface="Arial" panose="020B0604020202020204" pitchFamily="34" charset="0"/>
                        <a:buChar char="•"/>
                      </a:pPr>
                      <a:r>
                        <a:rPr lang="en-IN" b="0" dirty="0"/>
                        <a:t>Coffee culture prevalent </a:t>
                      </a:r>
                    </a:p>
                    <a:p>
                      <a:pPr marL="285750" indent="-285750">
                        <a:buFont typeface="Arial" panose="020B0604020202020204" pitchFamily="34" charset="0"/>
                        <a:buChar char="•"/>
                      </a:pPr>
                      <a:r>
                        <a:rPr lang="en-IN" b="0" dirty="0"/>
                        <a:t>Known for good quality brews</a:t>
                      </a:r>
                    </a:p>
                  </a:txBody>
                  <a:tcPr/>
                </a:tc>
                <a:tc>
                  <a:txBody>
                    <a:bodyPr/>
                    <a:lstStyle/>
                    <a:p>
                      <a:r>
                        <a:rPr lang="en-US" dirty="0"/>
                        <a:t>Weaknesses</a:t>
                      </a:r>
                    </a:p>
                    <a:p>
                      <a:pPr marL="285750" indent="-285750">
                        <a:buFont typeface="Arial" panose="020B0604020202020204" pitchFamily="34" charset="0"/>
                        <a:buChar char="•"/>
                      </a:pPr>
                      <a:r>
                        <a:rPr lang="en-US" b="0" dirty="0"/>
                        <a:t>Increasing costs of production </a:t>
                      </a:r>
                    </a:p>
                    <a:p>
                      <a:pPr marL="285750" indent="-285750">
                        <a:buFont typeface="Arial" panose="020B0604020202020204" pitchFamily="34" charset="0"/>
                        <a:buChar char="•"/>
                      </a:pPr>
                      <a:r>
                        <a:rPr lang="en-US" b="0" dirty="0"/>
                        <a:t>Employee issues </a:t>
                      </a:r>
                      <a:endParaRPr lang="en-IN" b="0" dirty="0"/>
                    </a:p>
                  </a:txBody>
                  <a:tcPr/>
                </a:tc>
                <a:extLst>
                  <a:ext uri="{0D108BD9-81ED-4DB2-BD59-A6C34878D82A}">
                    <a16:rowId xmlns="" xmlns:a16="http://schemas.microsoft.com/office/drawing/2014/main" val="579531408"/>
                  </a:ext>
                </a:extLst>
              </a:tr>
              <a:tr h="1624630">
                <a:tc>
                  <a:txBody>
                    <a:bodyPr/>
                    <a:lstStyle/>
                    <a:p>
                      <a:r>
                        <a:rPr lang="en-US" b="1" dirty="0"/>
                        <a:t>Opportunities </a:t>
                      </a:r>
                    </a:p>
                    <a:p>
                      <a:pPr marL="285750" indent="-285750">
                        <a:buFont typeface="Arial" panose="020B0604020202020204" pitchFamily="34" charset="0"/>
                        <a:buChar char="•"/>
                      </a:pPr>
                      <a:r>
                        <a:rPr lang="en-US" b="0" dirty="0"/>
                        <a:t>Small cities not yet introduced to coffee culture </a:t>
                      </a:r>
                    </a:p>
                    <a:p>
                      <a:pPr marL="285750" indent="-285750">
                        <a:buFont typeface="Arial" panose="020B0604020202020204" pitchFamily="34" charset="0"/>
                        <a:buChar char="•"/>
                      </a:pPr>
                      <a:r>
                        <a:rPr lang="en-US" b="0" dirty="0"/>
                        <a:t>Untapped markets </a:t>
                      </a:r>
                      <a:endParaRPr lang="en-IN" b="0" dirty="0"/>
                    </a:p>
                  </a:txBody>
                  <a:tcPr/>
                </a:tc>
                <a:tc>
                  <a:txBody>
                    <a:bodyPr/>
                    <a:lstStyle/>
                    <a:p>
                      <a:r>
                        <a:rPr lang="en-US" b="1" dirty="0"/>
                        <a:t>Threats</a:t>
                      </a:r>
                    </a:p>
                    <a:p>
                      <a:pPr marL="285750" indent="-285750">
                        <a:buFont typeface="Arial" panose="020B0604020202020204" pitchFamily="34" charset="0"/>
                        <a:buChar char="•"/>
                      </a:pPr>
                      <a:r>
                        <a:rPr lang="en-IN" b="0" dirty="0"/>
                        <a:t>Increasing levels of competition </a:t>
                      </a:r>
                    </a:p>
                    <a:p>
                      <a:pPr marL="285750" indent="-285750">
                        <a:buFont typeface="Arial" panose="020B0604020202020204" pitchFamily="34" charset="0"/>
                        <a:buChar char="•"/>
                      </a:pPr>
                      <a:r>
                        <a:rPr lang="en-IN" b="0" dirty="0"/>
                        <a:t>Governmental regulations </a:t>
                      </a:r>
                    </a:p>
                  </a:txBody>
                  <a:tcPr/>
                </a:tc>
                <a:extLst>
                  <a:ext uri="{0D108BD9-81ED-4DB2-BD59-A6C34878D82A}">
                    <a16:rowId xmlns="" xmlns:a16="http://schemas.microsoft.com/office/drawing/2014/main" val="4246160912"/>
                  </a:ext>
                </a:extLst>
              </a:tr>
            </a:tbl>
          </a:graphicData>
        </a:graphic>
      </p:graphicFrame>
    </p:spTree>
    <p:extLst>
      <p:ext uri="{BB962C8B-B14F-4D97-AF65-F5344CB8AC3E}">
        <p14:creationId xmlns:p14="http://schemas.microsoft.com/office/powerpoint/2010/main" val="1599943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9C9E8E-305F-44B4-988E-FC0F87BA4923}"/>
              </a:ext>
            </a:extLst>
          </p:cNvPr>
          <p:cNvSpPr>
            <a:spLocks noGrp="1"/>
          </p:cNvSpPr>
          <p:nvPr>
            <p:ph type="title"/>
          </p:nvPr>
        </p:nvSpPr>
        <p:spPr/>
        <p:txBody>
          <a:bodyPr/>
          <a:lstStyle/>
          <a:p>
            <a:r>
              <a:rPr lang="en-US" dirty="0"/>
              <a:t>PESTLE ANALYSIS of Starbucks </a:t>
            </a:r>
            <a:endParaRPr lang="en-IN" dirty="0"/>
          </a:p>
        </p:txBody>
      </p:sp>
      <p:graphicFrame>
        <p:nvGraphicFramePr>
          <p:cNvPr id="4" name="Table 4">
            <a:extLst>
              <a:ext uri="{FF2B5EF4-FFF2-40B4-BE49-F238E27FC236}">
                <a16:creationId xmlns="" xmlns:a16="http://schemas.microsoft.com/office/drawing/2014/main" id="{2C46CF1C-378F-418D-A973-E9E45D4BBA16}"/>
              </a:ext>
            </a:extLst>
          </p:cNvPr>
          <p:cNvGraphicFramePr>
            <a:graphicFrameLocks noGrp="1"/>
          </p:cNvGraphicFramePr>
          <p:nvPr>
            <p:ph idx="1"/>
            <p:extLst>
              <p:ext uri="{D42A27DB-BD31-4B8C-83A1-F6EECF244321}">
                <p14:modId xmlns:p14="http://schemas.microsoft.com/office/powerpoint/2010/main" val="839753702"/>
              </p:ext>
            </p:extLst>
          </p:nvPr>
        </p:nvGraphicFramePr>
        <p:xfrm>
          <a:off x="1155700" y="2603500"/>
          <a:ext cx="10390306" cy="3566160"/>
        </p:xfrm>
        <a:graphic>
          <a:graphicData uri="http://schemas.openxmlformats.org/drawingml/2006/table">
            <a:tbl>
              <a:tblPr firstRow="1" bandRow="1">
                <a:tableStyleId>{3B4B98B0-60AC-42C2-AFA5-B58CD77FA1E5}</a:tableStyleId>
              </a:tblPr>
              <a:tblGrid>
                <a:gridCol w="5195153">
                  <a:extLst>
                    <a:ext uri="{9D8B030D-6E8A-4147-A177-3AD203B41FA5}">
                      <a16:colId xmlns="" xmlns:a16="http://schemas.microsoft.com/office/drawing/2014/main" val="131621011"/>
                    </a:ext>
                  </a:extLst>
                </a:gridCol>
                <a:gridCol w="5195153">
                  <a:extLst>
                    <a:ext uri="{9D8B030D-6E8A-4147-A177-3AD203B41FA5}">
                      <a16:colId xmlns="" xmlns:a16="http://schemas.microsoft.com/office/drawing/2014/main" val="1682671237"/>
                    </a:ext>
                  </a:extLst>
                </a:gridCol>
              </a:tblGrid>
              <a:tr h="370840">
                <a:tc>
                  <a:txBody>
                    <a:bodyPr/>
                    <a:lstStyle/>
                    <a:p>
                      <a:r>
                        <a:rPr lang="en-US" dirty="0"/>
                        <a:t>Political</a:t>
                      </a:r>
                    </a:p>
                    <a:p>
                      <a:pPr marL="285750" indent="-285750">
                        <a:buFont typeface="Arial" panose="020B0604020202020204" pitchFamily="34" charset="0"/>
                        <a:buChar char="•"/>
                      </a:pPr>
                      <a:r>
                        <a:rPr lang="en-US" b="0" dirty="0"/>
                        <a:t>Laws of multiple countries </a:t>
                      </a:r>
                    </a:p>
                    <a:p>
                      <a:pPr marL="285750" indent="-285750">
                        <a:buFont typeface="Arial" panose="020B0604020202020204" pitchFamily="34" charset="0"/>
                        <a:buChar char="•"/>
                      </a:pPr>
                      <a:r>
                        <a:rPr lang="en-US" b="0" dirty="0"/>
                        <a:t>Taxation policy </a:t>
                      </a:r>
                    </a:p>
                    <a:p>
                      <a:pPr marL="285750" indent="-285750">
                        <a:buFont typeface="Arial" panose="020B0604020202020204" pitchFamily="34" charset="0"/>
                        <a:buChar char="•"/>
                      </a:pPr>
                      <a:r>
                        <a:rPr lang="en-US" b="0" dirty="0"/>
                        <a:t>Employment laws</a:t>
                      </a:r>
                      <a:endParaRPr lang="en-IN" b="0" dirty="0"/>
                    </a:p>
                  </a:txBody>
                  <a:tcPr/>
                </a:tc>
                <a:tc>
                  <a:txBody>
                    <a:bodyPr/>
                    <a:lstStyle/>
                    <a:p>
                      <a:r>
                        <a:rPr lang="en-US" dirty="0"/>
                        <a:t>Economic </a:t>
                      </a:r>
                    </a:p>
                    <a:p>
                      <a:pPr marL="285750" indent="-285750">
                        <a:buFont typeface="Arial" panose="020B0604020202020204" pitchFamily="34" charset="0"/>
                        <a:buChar char="•"/>
                      </a:pPr>
                      <a:r>
                        <a:rPr lang="en-US" b="0" dirty="0"/>
                        <a:t>Exchange Rates of different countries </a:t>
                      </a:r>
                    </a:p>
                    <a:p>
                      <a:pPr marL="285750" indent="-285750">
                        <a:buFont typeface="Arial" panose="020B0604020202020204" pitchFamily="34" charset="0"/>
                        <a:buChar char="•"/>
                      </a:pPr>
                      <a:r>
                        <a:rPr lang="en-US" b="0" dirty="0"/>
                        <a:t>Inflation rates </a:t>
                      </a:r>
                    </a:p>
                    <a:p>
                      <a:pPr marL="285750" indent="-285750">
                        <a:buFont typeface="Arial" panose="020B0604020202020204" pitchFamily="34" charset="0"/>
                        <a:buChar char="•"/>
                      </a:pPr>
                      <a:r>
                        <a:rPr lang="en-US" b="0" dirty="0"/>
                        <a:t>Economic environments </a:t>
                      </a:r>
                      <a:endParaRPr lang="en-IN" b="0" dirty="0"/>
                    </a:p>
                  </a:txBody>
                  <a:tcPr/>
                </a:tc>
                <a:extLst>
                  <a:ext uri="{0D108BD9-81ED-4DB2-BD59-A6C34878D82A}">
                    <a16:rowId xmlns="" xmlns:a16="http://schemas.microsoft.com/office/drawing/2014/main" val="2456650039"/>
                  </a:ext>
                </a:extLst>
              </a:tr>
              <a:tr h="370840">
                <a:tc>
                  <a:txBody>
                    <a:bodyPr/>
                    <a:lstStyle/>
                    <a:p>
                      <a:r>
                        <a:rPr lang="en-US" b="1" dirty="0"/>
                        <a:t>Social </a:t>
                      </a:r>
                    </a:p>
                    <a:p>
                      <a:pPr marL="285750" indent="-285750">
                        <a:buFont typeface="Arial" panose="020B0604020202020204" pitchFamily="34" charset="0"/>
                        <a:buChar char="•"/>
                      </a:pPr>
                      <a:r>
                        <a:rPr lang="en-US" b="0" dirty="0"/>
                        <a:t>Changing family patterns </a:t>
                      </a:r>
                    </a:p>
                    <a:p>
                      <a:pPr marL="285750" indent="-285750">
                        <a:buFont typeface="Arial" panose="020B0604020202020204" pitchFamily="34" charset="0"/>
                        <a:buChar char="•"/>
                      </a:pPr>
                      <a:r>
                        <a:rPr lang="en-US" b="0" dirty="0"/>
                        <a:t>Changing work patterns </a:t>
                      </a:r>
                    </a:p>
                    <a:p>
                      <a:pPr marL="285750" indent="-285750">
                        <a:buFont typeface="Arial" panose="020B0604020202020204" pitchFamily="34" charset="0"/>
                        <a:buChar char="•"/>
                      </a:pPr>
                      <a:r>
                        <a:rPr lang="en-US" b="0" dirty="0"/>
                        <a:t>Level of education</a:t>
                      </a:r>
                      <a:endParaRPr lang="en-IN" b="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Technological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Developments in agriculture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Biotech developments</a:t>
                      </a:r>
                      <a:endParaRPr lang="en-IN" b="0" dirty="0"/>
                    </a:p>
                    <a:p>
                      <a:endParaRPr lang="en-IN" b="1" dirty="0"/>
                    </a:p>
                  </a:txBody>
                  <a:tcPr/>
                </a:tc>
                <a:extLst>
                  <a:ext uri="{0D108BD9-81ED-4DB2-BD59-A6C34878D82A}">
                    <a16:rowId xmlns="" xmlns:a16="http://schemas.microsoft.com/office/drawing/2014/main" val="1871739138"/>
                  </a:ext>
                </a:extLst>
              </a:tr>
              <a:tr h="370840">
                <a:tc>
                  <a:txBody>
                    <a:bodyPr/>
                    <a:lstStyle/>
                    <a:p>
                      <a:r>
                        <a:rPr lang="en-US" b="1" dirty="0"/>
                        <a:t>Legal </a:t>
                      </a:r>
                    </a:p>
                    <a:p>
                      <a:pPr marL="285750" indent="-285750">
                        <a:buFont typeface="Arial" panose="020B0604020202020204" pitchFamily="34" charset="0"/>
                        <a:buChar char="•"/>
                      </a:pPr>
                      <a:r>
                        <a:rPr lang="en-US" b="0" dirty="0"/>
                        <a:t>Licensing regulations </a:t>
                      </a:r>
                    </a:p>
                    <a:p>
                      <a:pPr marL="285750" indent="-285750">
                        <a:buFont typeface="Arial" panose="020B0604020202020204" pitchFamily="34" charset="0"/>
                        <a:buChar char="•"/>
                      </a:pPr>
                      <a:r>
                        <a:rPr lang="en-US" b="0" dirty="0"/>
                        <a:t>Trade regulations</a:t>
                      </a:r>
                      <a:endParaRPr lang="en-IN" b="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Ecological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Global warming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Environmental disasters in supplier countries</a:t>
                      </a:r>
                      <a:endParaRPr lang="en-IN" b="0" dirty="0"/>
                    </a:p>
                  </a:txBody>
                  <a:tcPr/>
                </a:tc>
                <a:extLst>
                  <a:ext uri="{0D108BD9-81ED-4DB2-BD59-A6C34878D82A}">
                    <a16:rowId xmlns="" xmlns:a16="http://schemas.microsoft.com/office/drawing/2014/main" val="70973035"/>
                  </a:ext>
                </a:extLst>
              </a:tr>
            </a:tbl>
          </a:graphicData>
        </a:graphic>
      </p:graphicFrame>
    </p:spTree>
    <p:extLst>
      <p:ext uri="{BB962C8B-B14F-4D97-AF65-F5344CB8AC3E}">
        <p14:creationId xmlns:p14="http://schemas.microsoft.com/office/powerpoint/2010/main" val="2312324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576A550-69C9-4079-B8E2-CC293AAE66A7}"/>
              </a:ext>
            </a:extLst>
          </p:cNvPr>
          <p:cNvSpPr>
            <a:spLocks noGrp="1"/>
          </p:cNvSpPr>
          <p:nvPr>
            <p:ph type="title"/>
          </p:nvPr>
        </p:nvSpPr>
        <p:spPr/>
        <p:txBody>
          <a:bodyPr/>
          <a:lstStyle/>
          <a:p>
            <a:r>
              <a:rPr lang="en-US" dirty="0"/>
              <a:t>Causes of the Problem</a:t>
            </a:r>
            <a:endParaRPr lang="en-IN" dirty="0"/>
          </a:p>
        </p:txBody>
      </p:sp>
      <p:graphicFrame>
        <p:nvGraphicFramePr>
          <p:cNvPr id="7" name="Table 7">
            <a:extLst>
              <a:ext uri="{FF2B5EF4-FFF2-40B4-BE49-F238E27FC236}">
                <a16:creationId xmlns="" xmlns:a16="http://schemas.microsoft.com/office/drawing/2014/main" id="{2D9DA826-BA80-4CAD-83B1-5646D089A142}"/>
              </a:ext>
            </a:extLst>
          </p:cNvPr>
          <p:cNvGraphicFramePr>
            <a:graphicFrameLocks noGrp="1"/>
          </p:cNvGraphicFramePr>
          <p:nvPr>
            <p:ph idx="1"/>
            <p:extLst>
              <p:ext uri="{D42A27DB-BD31-4B8C-83A1-F6EECF244321}">
                <p14:modId xmlns:p14="http://schemas.microsoft.com/office/powerpoint/2010/main" val="3033191285"/>
              </p:ext>
            </p:extLst>
          </p:nvPr>
        </p:nvGraphicFramePr>
        <p:xfrm>
          <a:off x="1155700" y="2603499"/>
          <a:ext cx="10390306" cy="3415761"/>
        </p:xfrm>
        <a:graphic>
          <a:graphicData uri="http://schemas.openxmlformats.org/drawingml/2006/table">
            <a:tbl>
              <a:tblPr bandRow="1">
                <a:tableStyleId>{BC89EF96-8CEA-46FF-86C4-4CE0E7609802}</a:tableStyleId>
              </a:tblPr>
              <a:tblGrid>
                <a:gridCol w="5195153">
                  <a:extLst>
                    <a:ext uri="{9D8B030D-6E8A-4147-A177-3AD203B41FA5}">
                      <a16:colId xmlns="" xmlns:a16="http://schemas.microsoft.com/office/drawing/2014/main" val="1474527254"/>
                    </a:ext>
                  </a:extLst>
                </a:gridCol>
                <a:gridCol w="5195153">
                  <a:extLst>
                    <a:ext uri="{9D8B030D-6E8A-4147-A177-3AD203B41FA5}">
                      <a16:colId xmlns="" xmlns:a16="http://schemas.microsoft.com/office/drawing/2014/main" val="262152700"/>
                    </a:ext>
                  </a:extLst>
                </a:gridCol>
              </a:tblGrid>
              <a:tr h="1038321">
                <a:tc>
                  <a:txBody>
                    <a:bodyPr/>
                    <a:lstStyle/>
                    <a:p>
                      <a:pPr marL="0" indent="0">
                        <a:buFont typeface="Arial" panose="020B0604020202020204" pitchFamily="34" charset="0"/>
                        <a:buNone/>
                      </a:pPr>
                      <a:r>
                        <a:rPr lang="en-US" b="1" dirty="0"/>
                        <a:t>Method </a:t>
                      </a:r>
                    </a:p>
                    <a:p>
                      <a:pPr marL="285750" indent="-285750">
                        <a:buFont typeface="Arial" panose="020B0604020202020204" pitchFamily="34" charset="0"/>
                        <a:buChar char="•"/>
                      </a:pPr>
                      <a:r>
                        <a:rPr lang="en-US" b="0" dirty="0"/>
                        <a:t>Unfair recruitment procedure </a:t>
                      </a:r>
                    </a:p>
                    <a:p>
                      <a:pPr marL="285750" indent="-285750">
                        <a:buFont typeface="Arial" panose="020B0604020202020204" pitchFamily="34" charset="0"/>
                        <a:buChar char="•"/>
                      </a:pPr>
                      <a:r>
                        <a:rPr lang="en-US" b="0" dirty="0"/>
                        <a:t>Bias in appraisal methods </a:t>
                      </a:r>
                      <a:endParaRPr lang="en-IN" b="1" dirty="0"/>
                    </a:p>
                  </a:txBody>
                  <a:tcPr/>
                </a:tc>
                <a:tc>
                  <a:txBody>
                    <a:bodyPr/>
                    <a:lstStyle/>
                    <a:p>
                      <a:r>
                        <a:rPr lang="en-US" b="1" dirty="0"/>
                        <a:t>Machines</a:t>
                      </a:r>
                    </a:p>
                    <a:p>
                      <a:pPr marL="285750" indent="-285750">
                        <a:buFont typeface="Arial" panose="020B0604020202020204" pitchFamily="34" charset="0"/>
                        <a:buChar char="•"/>
                      </a:pPr>
                      <a:r>
                        <a:rPr lang="en-US" b="0" dirty="0"/>
                        <a:t>Considered to be inept at handling machines</a:t>
                      </a:r>
                      <a:endParaRPr lang="en-IN" b="0" dirty="0"/>
                    </a:p>
                  </a:txBody>
                  <a:tcPr/>
                </a:tc>
                <a:extLst>
                  <a:ext uri="{0D108BD9-81ED-4DB2-BD59-A6C34878D82A}">
                    <a16:rowId xmlns="" xmlns:a16="http://schemas.microsoft.com/office/drawing/2014/main" val="2958087323"/>
                  </a:ext>
                </a:extLst>
              </a:tr>
              <a:tr h="601567">
                <a:tc>
                  <a:txBody>
                    <a:bodyPr/>
                    <a:lstStyle/>
                    <a:p>
                      <a:r>
                        <a:rPr lang="en-US" b="1" dirty="0"/>
                        <a:t>People</a:t>
                      </a:r>
                    </a:p>
                    <a:p>
                      <a:pPr marL="285750" indent="-285750">
                        <a:buFont typeface="Arial" panose="020B0604020202020204" pitchFamily="34" charset="0"/>
                        <a:buChar char="•"/>
                      </a:pPr>
                      <a:r>
                        <a:rPr lang="en-US" b="0" dirty="0"/>
                        <a:t>Men might refuse to take orders from women managers</a:t>
                      </a:r>
                    </a:p>
                    <a:p>
                      <a:pPr marL="285750" indent="-285750">
                        <a:buFont typeface="Arial" panose="020B0604020202020204" pitchFamily="34" charset="0"/>
                        <a:buChar char="•"/>
                      </a:pPr>
                      <a:r>
                        <a:rPr lang="en-US" b="0" dirty="0"/>
                        <a:t>Lack of trust in their leadership abilities</a:t>
                      </a:r>
                      <a:endParaRPr lang="en-IN" b="0" dirty="0"/>
                    </a:p>
                  </a:txBody>
                  <a:tcPr/>
                </a:tc>
                <a:tc>
                  <a:txBody>
                    <a:bodyPr/>
                    <a:lstStyle/>
                    <a:p>
                      <a:r>
                        <a:rPr lang="en-US" b="1" dirty="0"/>
                        <a:t>Material</a:t>
                      </a:r>
                    </a:p>
                    <a:p>
                      <a:pPr marL="0" indent="0">
                        <a:buFont typeface="Arial" panose="020B0604020202020204" pitchFamily="34" charset="0"/>
                        <a:buNone/>
                      </a:pPr>
                      <a:r>
                        <a:rPr lang="en-US" b="0" dirty="0"/>
                        <a:t>NA</a:t>
                      </a:r>
                      <a:endParaRPr lang="en-IN" b="0" dirty="0"/>
                    </a:p>
                  </a:txBody>
                  <a:tcPr/>
                </a:tc>
                <a:extLst>
                  <a:ext uri="{0D108BD9-81ED-4DB2-BD59-A6C34878D82A}">
                    <a16:rowId xmlns="" xmlns:a16="http://schemas.microsoft.com/office/drawing/2014/main" val="275519480"/>
                  </a:ext>
                </a:extLst>
              </a:tr>
              <a:tr h="601567">
                <a:tc>
                  <a:txBody>
                    <a:bodyPr/>
                    <a:lstStyle/>
                    <a:p>
                      <a:r>
                        <a:rPr lang="en-US" b="1" dirty="0"/>
                        <a:t>Measurement </a:t>
                      </a:r>
                    </a:p>
                    <a:p>
                      <a:pPr marL="285750" indent="-285750">
                        <a:buFont typeface="Arial" panose="020B0604020202020204" pitchFamily="34" charset="0"/>
                        <a:buChar char="•"/>
                      </a:pPr>
                      <a:r>
                        <a:rPr lang="en-US" b="0" dirty="0"/>
                        <a:t>Appraisal process not done properly</a:t>
                      </a:r>
                    </a:p>
                    <a:p>
                      <a:pPr marL="285750" indent="-285750">
                        <a:buFont typeface="Arial" panose="020B0604020202020204" pitchFamily="34" charset="0"/>
                        <a:buChar char="•"/>
                      </a:pPr>
                      <a:r>
                        <a:rPr lang="en-US" b="0" dirty="0"/>
                        <a:t>No adequate process to measure leadership capability </a:t>
                      </a:r>
                      <a:endParaRPr lang="en-IN" b="0" dirty="0"/>
                    </a:p>
                  </a:txBody>
                  <a:tcPr/>
                </a:tc>
                <a:tc>
                  <a:txBody>
                    <a:bodyPr/>
                    <a:lstStyle/>
                    <a:p>
                      <a:r>
                        <a:rPr lang="en-US" b="1" dirty="0"/>
                        <a:t>Environment</a:t>
                      </a:r>
                    </a:p>
                    <a:p>
                      <a:pPr marL="285750" indent="-285750">
                        <a:buFont typeface="Arial" panose="020B0604020202020204" pitchFamily="34" charset="0"/>
                        <a:buChar char="•"/>
                      </a:pPr>
                      <a:r>
                        <a:rPr lang="en-US" b="0" dirty="0"/>
                        <a:t>Considered physically inferior </a:t>
                      </a:r>
                    </a:p>
                    <a:p>
                      <a:pPr marL="285750" indent="-285750">
                        <a:buFont typeface="Arial" panose="020B0604020202020204" pitchFamily="34" charset="0"/>
                        <a:buChar char="•"/>
                      </a:pPr>
                      <a:r>
                        <a:rPr lang="en-US" b="0" dirty="0"/>
                        <a:t>Not given opportunities </a:t>
                      </a:r>
                      <a:endParaRPr lang="en-IN" b="0" dirty="0"/>
                    </a:p>
                  </a:txBody>
                  <a:tcPr/>
                </a:tc>
                <a:extLst>
                  <a:ext uri="{0D108BD9-81ED-4DB2-BD59-A6C34878D82A}">
                    <a16:rowId xmlns="" xmlns:a16="http://schemas.microsoft.com/office/drawing/2014/main" val="1064248803"/>
                  </a:ext>
                </a:extLst>
              </a:tr>
            </a:tbl>
          </a:graphicData>
        </a:graphic>
      </p:graphicFrame>
    </p:spTree>
    <p:extLst>
      <p:ext uri="{BB962C8B-B14F-4D97-AF65-F5344CB8AC3E}">
        <p14:creationId xmlns:p14="http://schemas.microsoft.com/office/powerpoint/2010/main" val="416752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B227203-0554-4B8A-B08B-1FAFCA0624D2}"/>
              </a:ext>
            </a:extLst>
          </p:cNvPr>
          <p:cNvSpPr>
            <a:spLocks noGrp="1"/>
          </p:cNvSpPr>
          <p:nvPr>
            <p:ph type="title"/>
          </p:nvPr>
        </p:nvSpPr>
        <p:spPr/>
        <p:txBody>
          <a:bodyPr/>
          <a:lstStyle/>
          <a:p>
            <a:r>
              <a:rPr lang="en-US" dirty="0"/>
              <a:t>Solution 1</a:t>
            </a:r>
            <a:endParaRPr lang="en-IN" dirty="0"/>
          </a:p>
        </p:txBody>
      </p:sp>
      <p:sp>
        <p:nvSpPr>
          <p:cNvPr id="3" name="Content Placeholder 2">
            <a:extLst>
              <a:ext uri="{FF2B5EF4-FFF2-40B4-BE49-F238E27FC236}">
                <a16:creationId xmlns="" xmlns:a16="http://schemas.microsoft.com/office/drawing/2014/main" id="{0ACA46E8-194E-4A49-9D37-24C506982D7B}"/>
              </a:ext>
            </a:extLst>
          </p:cNvPr>
          <p:cNvSpPr>
            <a:spLocks noGrp="1"/>
          </p:cNvSpPr>
          <p:nvPr>
            <p:ph idx="1"/>
          </p:nvPr>
        </p:nvSpPr>
        <p:spPr/>
        <p:txBody>
          <a:bodyPr/>
          <a:lstStyle/>
          <a:p>
            <a:r>
              <a:rPr lang="en-US" dirty="0"/>
              <a:t>Convincing workers that move is in their interest </a:t>
            </a:r>
          </a:p>
          <a:p>
            <a:r>
              <a:rPr lang="en-US" dirty="0"/>
              <a:t>Turning their opinion around </a:t>
            </a:r>
          </a:p>
          <a:p>
            <a:r>
              <a:rPr lang="en-US" dirty="0"/>
              <a:t>Ensuring that it will not affect productivity </a:t>
            </a:r>
          </a:p>
          <a:p>
            <a:r>
              <a:rPr lang="en-US" dirty="0"/>
              <a:t>Win-win situation for all</a:t>
            </a:r>
            <a:endParaRPr lang="en-IN" dirty="0"/>
          </a:p>
        </p:txBody>
      </p:sp>
    </p:spTree>
    <p:extLst>
      <p:ext uri="{BB962C8B-B14F-4D97-AF65-F5344CB8AC3E}">
        <p14:creationId xmlns:p14="http://schemas.microsoft.com/office/powerpoint/2010/main" val="3252518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D66D765-1BAF-4C96-9943-1B90B60519D1}"/>
              </a:ext>
            </a:extLst>
          </p:cNvPr>
          <p:cNvSpPr>
            <a:spLocks noGrp="1"/>
          </p:cNvSpPr>
          <p:nvPr>
            <p:ph type="title"/>
          </p:nvPr>
        </p:nvSpPr>
        <p:spPr/>
        <p:txBody>
          <a:bodyPr/>
          <a:lstStyle/>
          <a:p>
            <a:r>
              <a:rPr lang="en-US" dirty="0"/>
              <a:t>Solution 2</a:t>
            </a:r>
            <a:endParaRPr lang="en-IN" dirty="0"/>
          </a:p>
        </p:txBody>
      </p:sp>
      <p:sp>
        <p:nvSpPr>
          <p:cNvPr id="3" name="Content Placeholder 2">
            <a:extLst>
              <a:ext uri="{FF2B5EF4-FFF2-40B4-BE49-F238E27FC236}">
                <a16:creationId xmlns="" xmlns:a16="http://schemas.microsoft.com/office/drawing/2014/main" id="{DF85786C-4968-4173-97D4-A02760E7AA2A}"/>
              </a:ext>
            </a:extLst>
          </p:cNvPr>
          <p:cNvSpPr>
            <a:spLocks noGrp="1"/>
          </p:cNvSpPr>
          <p:nvPr>
            <p:ph idx="1"/>
          </p:nvPr>
        </p:nvSpPr>
        <p:spPr/>
        <p:txBody>
          <a:bodyPr/>
          <a:lstStyle/>
          <a:p>
            <a:r>
              <a:rPr lang="en-US" dirty="0"/>
              <a:t>Women who can be promoted must be put on probation </a:t>
            </a:r>
          </a:p>
          <a:p>
            <a:r>
              <a:rPr lang="en-US" dirty="0"/>
              <a:t>Given 6 months to convince workers </a:t>
            </a:r>
          </a:p>
          <a:p>
            <a:r>
              <a:rPr lang="en-US" dirty="0"/>
              <a:t>Test of leadership and efficiency </a:t>
            </a:r>
          </a:p>
          <a:p>
            <a:r>
              <a:rPr lang="en-IN" dirty="0"/>
              <a:t>Pave the way for future such moves </a:t>
            </a:r>
          </a:p>
        </p:txBody>
      </p:sp>
    </p:spTree>
    <p:extLst>
      <p:ext uri="{BB962C8B-B14F-4D97-AF65-F5344CB8AC3E}">
        <p14:creationId xmlns:p14="http://schemas.microsoft.com/office/powerpoint/2010/main" val="4245047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7C2C623-C17B-4F10-A565-5205149A6EB6}"/>
              </a:ext>
            </a:extLst>
          </p:cNvPr>
          <p:cNvSpPr>
            <a:spLocks noGrp="1"/>
          </p:cNvSpPr>
          <p:nvPr>
            <p:ph type="title"/>
          </p:nvPr>
        </p:nvSpPr>
        <p:spPr/>
        <p:txBody>
          <a:bodyPr/>
          <a:lstStyle/>
          <a:p>
            <a:r>
              <a:rPr lang="en-US" dirty="0"/>
              <a:t>Comparison of the two solutions</a:t>
            </a:r>
            <a:endParaRPr lang="en-IN" dirty="0"/>
          </a:p>
        </p:txBody>
      </p:sp>
      <p:graphicFrame>
        <p:nvGraphicFramePr>
          <p:cNvPr id="4" name="Table 4">
            <a:extLst>
              <a:ext uri="{FF2B5EF4-FFF2-40B4-BE49-F238E27FC236}">
                <a16:creationId xmlns="" xmlns:a16="http://schemas.microsoft.com/office/drawing/2014/main" id="{589B0489-931B-4A67-A478-5C0B38104845}"/>
              </a:ext>
            </a:extLst>
          </p:cNvPr>
          <p:cNvGraphicFramePr>
            <a:graphicFrameLocks noGrp="1"/>
          </p:cNvGraphicFramePr>
          <p:nvPr>
            <p:ph idx="1"/>
            <p:extLst>
              <p:ext uri="{D42A27DB-BD31-4B8C-83A1-F6EECF244321}">
                <p14:modId xmlns:p14="http://schemas.microsoft.com/office/powerpoint/2010/main" val="1934017342"/>
              </p:ext>
            </p:extLst>
          </p:nvPr>
        </p:nvGraphicFramePr>
        <p:xfrm>
          <a:off x="1155699" y="2603499"/>
          <a:ext cx="10431250" cy="3497048"/>
        </p:xfrm>
        <a:graphic>
          <a:graphicData uri="http://schemas.openxmlformats.org/drawingml/2006/table">
            <a:tbl>
              <a:tblPr firstRow="1" bandRow="1">
                <a:tableStyleId>{5C22544A-7EE6-4342-B048-85BDC9FD1C3A}</a:tableStyleId>
              </a:tblPr>
              <a:tblGrid>
                <a:gridCol w="5215625">
                  <a:extLst>
                    <a:ext uri="{9D8B030D-6E8A-4147-A177-3AD203B41FA5}">
                      <a16:colId xmlns="" xmlns:a16="http://schemas.microsoft.com/office/drawing/2014/main" val="4288315209"/>
                    </a:ext>
                  </a:extLst>
                </a:gridCol>
                <a:gridCol w="5215625">
                  <a:extLst>
                    <a:ext uri="{9D8B030D-6E8A-4147-A177-3AD203B41FA5}">
                      <a16:colId xmlns="" xmlns:a16="http://schemas.microsoft.com/office/drawing/2014/main" val="2369505653"/>
                    </a:ext>
                  </a:extLst>
                </a:gridCol>
              </a:tblGrid>
              <a:tr h="469273">
                <a:tc>
                  <a:txBody>
                    <a:bodyPr/>
                    <a:lstStyle/>
                    <a:p>
                      <a:r>
                        <a:rPr lang="en-US" dirty="0"/>
                        <a:t>Solution 1</a:t>
                      </a:r>
                      <a:endParaRPr lang="en-IN" dirty="0"/>
                    </a:p>
                  </a:txBody>
                  <a:tcPr/>
                </a:tc>
                <a:tc>
                  <a:txBody>
                    <a:bodyPr/>
                    <a:lstStyle/>
                    <a:p>
                      <a:r>
                        <a:rPr lang="en-US" dirty="0"/>
                        <a:t>Solution 2</a:t>
                      </a:r>
                      <a:endParaRPr lang="en-IN" dirty="0"/>
                    </a:p>
                  </a:txBody>
                  <a:tcPr/>
                </a:tc>
                <a:extLst>
                  <a:ext uri="{0D108BD9-81ED-4DB2-BD59-A6C34878D82A}">
                    <a16:rowId xmlns="" xmlns:a16="http://schemas.microsoft.com/office/drawing/2014/main" val="1699376447"/>
                  </a:ext>
                </a:extLst>
              </a:tr>
              <a:tr h="809978">
                <a:tc>
                  <a:txBody>
                    <a:bodyPr/>
                    <a:lstStyle/>
                    <a:p>
                      <a:r>
                        <a:rPr lang="en-US" dirty="0"/>
                        <a:t>Requires a greater effort on the part of the current management.</a:t>
                      </a:r>
                      <a:endParaRPr lang="en-IN" dirty="0"/>
                    </a:p>
                  </a:txBody>
                  <a:tcPr/>
                </a:tc>
                <a:tc>
                  <a:txBody>
                    <a:bodyPr/>
                    <a:lstStyle/>
                    <a:p>
                      <a:r>
                        <a:rPr lang="en-US" dirty="0"/>
                        <a:t>Requires a greater effort on the part of the managers being promoted. </a:t>
                      </a:r>
                      <a:endParaRPr lang="en-IN" dirty="0"/>
                    </a:p>
                  </a:txBody>
                  <a:tcPr/>
                </a:tc>
                <a:extLst>
                  <a:ext uri="{0D108BD9-81ED-4DB2-BD59-A6C34878D82A}">
                    <a16:rowId xmlns="" xmlns:a16="http://schemas.microsoft.com/office/drawing/2014/main" val="3638400608"/>
                  </a:ext>
                </a:extLst>
              </a:tr>
              <a:tr h="469273">
                <a:tc>
                  <a:txBody>
                    <a:bodyPr/>
                    <a:lstStyle/>
                    <a:p>
                      <a:r>
                        <a:rPr lang="en-US" dirty="0"/>
                        <a:t>Less time consuming </a:t>
                      </a:r>
                      <a:endParaRPr lang="en-IN" dirty="0"/>
                    </a:p>
                  </a:txBody>
                  <a:tcPr/>
                </a:tc>
                <a:tc>
                  <a:txBody>
                    <a:bodyPr/>
                    <a:lstStyle/>
                    <a:p>
                      <a:r>
                        <a:rPr lang="en-US" dirty="0"/>
                        <a:t>More time consuming </a:t>
                      </a:r>
                      <a:endParaRPr lang="en-IN" dirty="0"/>
                    </a:p>
                  </a:txBody>
                  <a:tcPr/>
                </a:tc>
                <a:extLst>
                  <a:ext uri="{0D108BD9-81ED-4DB2-BD59-A6C34878D82A}">
                    <a16:rowId xmlns="" xmlns:a16="http://schemas.microsoft.com/office/drawing/2014/main" val="2535353671"/>
                  </a:ext>
                </a:extLst>
              </a:tr>
              <a:tr h="469273">
                <a:tc>
                  <a:txBody>
                    <a:bodyPr/>
                    <a:lstStyle/>
                    <a:p>
                      <a:r>
                        <a:rPr lang="en-US" dirty="0"/>
                        <a:t>Short term solution </a:t>
                      </a:r>
                      <a:endParaRPr lang="en-IN" dirty="0"/>
                    </a:p>
                  </a:txBody>
                  <a:tcPr/>
                </a:tc>
                <a:tc>
                  <a:txBody>
                    <a:bodyPr/>
                    <a:lstStyle/>
                    <a:p>
                      <a:r>
                        <a:rPr lang="en-US" dirty="0"/>
                        <a:t>Long term solution </a:t>
                      </a:r>
                      <a:endParaRPr lang="en-IN" dirty="0"/>
                    </a:p>
                  </a:txBody>
                  <a:tcPr/>
                </a:tc>
                <a:extLst>
                  <a:ext uri="{0D108BD9-81ED-4DB2-BD59-A6C34878D82A}">
                    <a16:rowId xmlns="" xmlns:a16="http://schemas.microsoft.com/office/drawing/2014/main" val="3771181086"/>
                  </a:ext>
                </a:extLst>
              </a:tr>
              <a:tr h="469273">
                <a:tc>
                  <a:txBody>
                    <a:bodyPr/>
                    <a:lstStyle/>
                    <a:p>
                      <a:r>
                        <a:rPr lang="en-US" dirty="0"/>
                        <a:t>Might not necessarily work </a:t>
                      </a:r>
                      <a:endParaRPr lang="en-IN" dirty="0"/>
                    </a:p>
                  </a:txBody>
                  <a:tcPr/>
                </a:tc>
                <a:tc>
                  <a:txBody>
                    <a:bodyPr/>
                    <a:lstStyle/>
                    <a:p>
                      <a:r>
                        <a:rPr lang="en-US" dirty="0"/>
                        <a:t>Sure to work if the manager is efficient </a:t>
                      </a:r>
                      <a:endParaRPr lang="en-IN" dirty="0"/>
                    </a:p>
                  </a:txBody>
                  <a:tcPr/>
                </a:tc>
                <a:extLst>
                  <a:ext uri="{0D108BD9-81ED-4DB2-BD59-A6C34878D82A}">
                    <a16:rowId xmlns="" xmlns:a16="http://schemas.microsoft.com/office/drawing/2014/main" val="982981737"/>
                  </a:ext>
                </a:extLst>
              </a:tr>
              <a:tr h="809978">
                <a:tc>
                  <a:txBody>
                    <a:bodyPr/>
                    <a:lstStyle/>
                    <a:p>
                      <a:r>
                        <a:rPr lang="en-US" dirty="0"/>
                        <a:t>One time solution </a:t>
                      </a:r>
                      <a:endParaRPr lang="en-IN" dirty="0"/>
                    </a:p>
                  </a:txBody>
                  <a:tcPr/>
                </a:tc>
                <a:tc>
                  <a:txBody>
                    <a:bodyPr/>
                    <a:lstStyle/>
                    <a:p>
                      <a:r>
                        <a:rPr lang="en-US" dirty="0"/>
                        <a:t>Has to be done every time a promotion is to be carried out </a:t>
                      </a:r>
                      <a:endParaRPr lang="en-IN" dirty="0"/>
                    </a:p>
                  </a:txBody>
                  <a:tcPr/>
                </a:tc>
                <a:extLst>
                  <a:ext uri="{0D108BD9-81ED-4DB2-BD59-A6C34878D82A}">
                    <a16:rowId xmlns="" xmlns:a16="http://schemas.microsoft.com/office/drawing/2014/main" val="2586972949"/>
                  </a:ext>
                </a:extLst>
              </a:tr>
            </a:tbl>
          </a:graphicData>
        </a:graphic>
      </p:graphicFrame>
    </p:spTree>
    <p:extLst>
      <p:ext uri="{BB962C8B-B14F-4D97-AF65-F5344CB8AC3E}">
        <p14:creationId xmlns:p14="http://schemas.microsoft.com/office/powerpoint/2010/main" val="2603758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899BACD-23AB-4C6C-85D9-5449E3527AA9}"/>
              </a:ext>
            </a:extLst>
          </p:cNvPr>
          <p:cNvSpPr>
            <a:spLocks noGrp="1"/>
          </p:cNvSpPr>
          <p:nvPr>
            <p:ph type="title"/>
          </p:nvPr>
        </p:nvSpPr>
        <p:spPr/>
        <p:txBody>
          <a:bodyPr/>
          <a:lstStyle/>
          <a:p>
            <a:r>
              <a:rPr lang="en-US" dirty="0"/>
              <a:t>Execution and Communication Plan </a:t>
            </a:r>
            <a:endParaRPr lang="en-IN" dirty="0"/>
          </a:p>
        </p:txBody>
      </p:sp>
      <p:graphicFrame>
        <p:nvGraphicFramePr>
          <p:cNvPr id="4" name="Content Placeholder 3">
            <a:extLst>
              <a:ext uri="{FF2B5EF4-FFF2-40B4-BE49-F238E27FC236}">
                <a16:creationId xmlns="" xmlns:a16="http://schemas.microsoft.com/office/drawing/2014/main" id="{F0D976D0-3196-4BA8-AAD2-6A51D27DD775}"/>
              </a:ext>
            </a:extLst>
          </p:cNvPr>
          <p:cNvGraphicFramePr>
            <a:graphicFrameLocks noGrp="1"/>
          </p:cNvGraphicFramePr>
          <p:nvPr>
            <p:ph idx="1"/>
            <p:extLst>
              <p:ext uri="{D42A27DB-BD31-4B8C-83A1-F6EECF244321}">
                <p14:modId xmlns:p14="http://schemas.microsoft.com/office/powerpoint/2010/main" val="649874806"/>
              </p:ext>
            </p:extLst>
          </p:nvPr>
        </p:nvGraphicFramePr>
        <p:xfrm>
          <a:off x="446016" y="2658091"/>
          <a:ext cx="11441184" cy="4015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9245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6BE5DC7-9141-4758-8F0C-EDE2A2E06732}"/>
              </a:ext>
            </a:extLst>
          </p:cNvPr>
          <p:cNvSpPr>
            <a:spLocks noGrp="1"/>
          </p:cNvSpPr>
          <p:nvPr>
            <p:ph type="title"/>
          </p:nvPr>
        </p:nvSpPr>
        <p:spPr/>
        <p:txBody>
          <a:bodyPr/>
          <a:lstStyle/>
          <a:p>
            <a:r>
              <a:rPr lang="en-US" dirty="0"/>
              <a:t>Conclusion </a:t>
            </a:r>
            <a:endParaRPr lang="en-IN" dirty="0"/>
          </a:p>
        </p:txBody>
      </p:sp>
      <p:sp>
        <p:nvSpPr>
          <p:cNvPr id="3" name="Content Placeholder 2">
            <a:extLst>
              <a:ext uri="{FF2B5EF4-FFF2-40B4-BE49-F238E27FC236}">
                <a16:creationId xmlns="" xmlns:a16="http://schemas.microsoft.com/office/drawing/2014/main" id="{8F9E25F5-213D-4B52-A3A4-A36C5BA3A909}"/>
              </a:ext>
            </a:extLst>
          </p:cNvPr>
          <p:cNvSpPr>
            <a:spLocks noGrp="1"/>
          </p:cNvSpPr>
          <p:nvPr>
            <p:ph idx="1"/>
          </p:nvPr>
        </p:nvSpPr>
        <p:spPr/>
        <p:txBody>
          <a:bodyPr/>
          <a:lstStyle/>
          <a:p>
            <a:r>
              <a:rPr lang="en-US" dirty="0"/>
              <a:t>Gender equality is a complex problem </a:t>
            </a:r>
          </a:p>
          <a:p>
            <a:r>
              <a:rPr lang="en-US" dirty="0"/>
              <a:t>Needs to be dealt with urgently. </a:t>
            </a:r>
          </a:p>
          <a:p>
            <a:r>
              <a:rPr lang="en-US" dirty="0"/>
              <a:t>Organization needs support of employees</a:t>
            </a:r>
          </a:p>
          <a:p>
            <a:r>
              <a:rPr lang="en-IN" dirty="0"/>
              <a:t>Solutions have to be discovered</a:t>
            </a:r>
          </a:p>
        </p:txBody>
      </p:sp>
    </p:spTree>
    <p:extLst>
      <p:ext uri="{BB962C8B-B14F-4D97-AF65-F5344CB8AC3E}">
        <p14:creationId xmlns:p14="http://schemas.microsoft.com/office/powerpoint/2010/main" val="3788747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DDBA79D-1C2A-49D5-84FC-E04D5DEE8B44}"/>
              </a:ext>
            </a:extLst>
          </p:cNvPr>
          <p:cNvSpPr>
            <a:spLocks noGrp="1"/>
          </p:cNvSpPr>
          <p:nvPr>
            <p:ph type="title"/>
          </p:nvPr>
        </p:nvSpPr>
        <p:spPr/>
        <p:txBody>
          <a:bodyPr/>
          <a:lstStyle/>
          <a:p>
            <a:r>
              <a:rPr lang="en-US" dirty="0"/>
              <a:t>References</a:t>
            </a:r>
            <a:endParaRPr lang="en-IN" dirty="0"/>
          </a:p>
        </p:txBody>
      </p:sp>
      <p:sp>
        <p:nvSpPr>
          <p:cNvPr id="3" name="Content Placeholder 2">
            <a:extLst>
              <a:ext uri="{FF2B5EF4-FFF2-40B4-BE49-F238E27FC236}">
                <a16:creationId xmlns="" xmlns:a16="http://schemas.microsoft.com/office/drawing/2014/main" id="{9AD3A920-E06E-4421-9FF7-BDAC291125FA}"/>
              </a:ext>
            </a:extLst>
          </p:cNvPr>
          <p:cNvSpPr>
            <a:spLocks noGrp="1"/>
          </p:cNvSpPr>
          <p:nvPr>
            <p:ph idx="1"/>
          </p:nvPr>
        </p:nvSpPr>
        <p:spPr>
          <a:xfrm>
            <a:off x="464024" y="2347415"/>
            <a:ext cx="11163869" cy="4053385"/>
          </a:xfrm>
        </p:spPr>
        <p:txBody>
          <a:bodyPr>
            <a:normAutofit fontScale="92500"/>
          </a:bodyPr>
          <a:lstStyle/>
          <a:p>
            <a:r>
              <a:rPr lang="en-IN" sz="900" dirty="0" err="1"/>
              <a:t>Vidgen</a:t>
            </a:r>
            <a:r>
              <a:rPr lang="en-IN" sz="900" dirty="0"/>
              <a:t>, R., Shaw, S. and Grant, D.B., (2017). Management challenges in creating value from business analytics. </a:t>
            </a:r>
            <a:r>
              <a:rPr lang="en-IN" sz="900" i="1" dirty="0"/>
              <a:t>European Journal of Operational Research</a:t>
            </a:r>
            <a:r>
              <a:rPr lang="en-IN" sz="900" dirty="0"/>
              <a:t>, </a:t>
            </a:r>
            <a:r>
              <a:rPr lang="en-IN" sz="900" i="1" dirty="0"/>
              <a:t>261</a:t>
            </a:r>
            <a:r>
              <a:rPr lang="en-IN" sz="900" dirty="0"/>
              <a:t>(2), pp.626-639.</a:t>
            </a:r>
          </a:p>
          <a:p>
            <a:r>
              <a:rPr lang="en-IN" sz="900" dirty="0" err="1"/>
              <a:t>Rummery</a:t>
            </a:r>
            <a:r>
              <a:rPr lang="en-IN" sz="900" dirty="0"/>
              <a:t>, K., </a:t>
            </a:r>
            <a:r>
              <a:rPr lang="en-IN" sz="900" dirty="0" err="1"/>
              <a:t>McAngus</a:t>
            </a:r>
            <a:r>
              <a:rPr lang="en-IN" sz="900" dirty="0"/>
              <a:t>, C. and Edwards, A., (2020). What Works in Improving Gender Equality. </a:t>
            </a:r>
            <a:r>
              <a:rPr lang="en-IN" sz="900" i="1" dirty="0"/>
              <a:t>University of Chicago Press Economics Books</a:t>
            </a:r>
            <a:r>
              <a:rPr lang="en-IN" sz="900" dirty="0"/>
              <a:t>.</a:t>
            </a:r>
          </a:p>
          <a:p>
            <a:r>
              <a:rPr lang="en-IN" sz="900" dirty="0" err="1"/>
              <a:t>Hideg</a:t>
            </a:r>
            <a:r>
              <a:rPr lang="en-IN" sz="900" dirty="0"/>
              <a:t>, I. and Ferris, D.L., (2016). The compassionate sexist? How benevolent sexism promotes and undermines gender equality in the workplace. </a:t>
            </a:r>
            <a:r>
              <a:rPr lang="en-IN" sz="900" i="1" dirty="0"/>
              <a:t>Journal of Personality and Social Psychology</a:t>
            </a:r>
            <a:r>
              <a:rPr lang="en-IN" sz="900" dirty="0"/>
              <a:t>, </a:t>
            </a:r>
            <a:r>
              <a:rPr lang="en-IN" sz="900" i="1" dirty="0"/>
              <a:t>111</a:t>
            </a:r>
            <a:r>
              <a:rPr lang="en-IN" sz="900" dirty="0"/>
              <a:t>(5), p.706.</a:t>
            </a:r>
          </a:p>
          <a:p>
            <a:r>
              <a:rPr lang="en-IN" sz="900" dirty="0"/>
              <a:t>Voigt, K.I., </a:t>
            </a:r>
            <a:r>
              <a:rPr lang="en-IN" sz="900" dirty="0" err="1"/>
              <a:t>Buliga</a:t>
            </a:r>
            <a:r>
              <a:rPr lang="en-IN" sz="900" dirty="0"/>
              <a:t>, O. and </a:t>
            </a:r>
            <a:r>
              <a:rPr lang="en-IN" sz="900" dirty="0" err="1"/>
              <a:t>Michl</a:t>
            </a:r>
            <a:r>
              <a:rPr lang="en-IN" sz="900" dirty="0"/>
              <a:t>, K., (2017). Globalizing Coffee Culture: The Case of Starbucks. In </a:t>
            </a:r>
            <a:r>
              <a:rPr lang="en-IN" sz="900" i="1" dirty="0"/>
              <a:t>Business Model Pioneers</a:t>
            </a:r>
            <a:r>
              <a:rPr lang="en-IN" sz="900" dirty="0"/>
              <a:t> (pp. 41-53). Springer, Cham.</a:t>
            </a:r>
          </a:p>
          <a:p>
            <a:r>
              <a:rPr lang="en-IN" sz="900" dirty="0" err="1"/>
              <a:t>Blagoeva</a:t>
            </a:r>
            <a:r>
              <a:rPr lang="en-IN" sz="900" dirty="0"/>
              <a:t>, R., Mom, T.J., Jansen, J.J. and George, G., (2019). Problem-solving or self-enhancement? A power perspective on how CEOs affect R&amp;D search in the face of inconsistent feedback. </a:t>
            </a:r>
            <a:r>
              <a:rPr lang="en-IN" sz="900" i="1" dirty="0"/>
              <a:t>Academy of Management Journal</a:t>
            </a:r>
            <a:r>
              <a:rPr lang="en-IN" sz="900" dirty="0"/>
              <a:t>, (</a:t>
            </a:r>
            <a:r>
              <a:rPr lang="en-IN" sz="900" dirty="0" err="1"/>
              <a:t>ja</a:t>
            </a:r>
            <a:r>
              <a:rPr lang="en-IN" sz="900" dirty="0"/>
              <a:t>).</a:t>
            </a:r>
          </a:p>
          <a:p>
            <a:r>
              <a:rPr lang="en-IN" sz="900" dirty="0" err="1"/>
              <a:t>Sholihah</a:t>
            </a:r>
            <a:r>
              <a:rPr lang="en-IN" sz="900" dirty="0"/>
              <a:t>, P.I., Ali, M., Ahmed, K. and </a:t>
            </a:r>
            <a:r>
              <a:rPr lang="en-IN" sz="900" dirty="0" err="1"/>
              <a:t>Prabandari</a:t>
            </a:r>
            <a:r>
              <a:rPr lang="en-IN" sz="900" dirty="0"/>
              <a:t>, S.P., (2016). The Strategy of Starbucks and it's Effectiveness on its Operations in China, a SWOT Analysis. </a:t>
            </a:r>
            <a:r>
              <a:rPr lang="en-IN" sz="900" i="1" dirty="0"/>
              <a:t>Asian Journal of Business and Management (ISSN: 2321–2802) Volume</a:t>
            </a:r>
            <a:r>
              <a:rPr lang="en-IN" sz="900" dirty="0"/>
              <a:t>.</a:t>
            </a:r>
          </a:p>
          <a:p>
            <a:r>
              <a:rPr lang="en-IN" sz="900" dirty="0"/>
              <a:t>Clements, M., (2019). Strategic Audit: Starbucks.</a:t>
            </a:r>
          </a:p>
          <a:p>
            <a:r>
              <a:rPr lang="en-IN" sz="900" dirty="0"/>
              <a:t>SHTAL, T.V., BURIAK, M.M., AMIRBEKULY, Y., UKUBASSOVA, G.S., KASKIN, T.T. and TOIBOLDINOVA, Z.G., (2018). Methods of analysis of the external environment of business activities. </a:t>
            </a:r>
            <a:r>
              <a:rPr lang="en-IN" sz="900" i="1" dirty="0" err="1"/>
              <a:t>Revista</a:t>
            </a:r>
            <a:r>
              <a:rPr lang="en-IN" sz="900" i="1" dirty="0"/>
              <a:t> ESPACIOS</a:t>
            </a:r>
            <a:r>
              <a:rPr lang="en-IN" sz="900" dirty="0"/>
              <a:t>, </a:t>
            </a:r>
            <a:r>
              <a:rPr lang="en-IN" sz="900" i="1" dirty="0"/>
              <a:t>39</a:t>
            </a:r>
            <a:r>
              <a:rPr lang="en-IN" sz="900" dirty="0"/>
              <a:t>(12).</a:t>
            </a:r>
          </a:p>
          <a:p>
            <a:r>
              <a:rPr lang="en-IN" sz="900" dirty="0" err="1"/>
              <a:t>Azriuddin</a:t>
            </a:r>
            <a:r>
              <a:rPr lang="en-IN" sz="900" dirty="0"/>
              <a:t>, M., Kee, D.M.H., </a:t>
            </a:r>
            <a:r>
              <a:rPr lang="en-IN" sz="900" dirty="0" err="1"/>
              <a:t>Hafizzudin</a:t>
            </a:r>
            <a:r>
              <a:rPr lang="en-IN" sz="900" dirty="0"/>
              <a:t>, M., </a:t>
            </a:r>
            <a:r>
              <a:rPr lang="en-IN" sz="900" dirty="0" err="1"/>
              <a:t>Fitri</a:t>
            </a:r>
            <a:r>
              <a:rPr lang="en-IN" sz="900" dirty="0"/>
              <a:t>, M., </a:t>
            </a:r>
            <a:r>
              <a:rPr lang="en-IN" sz="900" dirty="0" err="1"/>
              <a:t>Zakwan</a:t>
            </a:r>
            <a:r>
              <a:rPr lang="en-IN" sz="900" dirty="0"/>
              <a:t>, M.A., </a:t>
            </a:r>
            <a:r>
              <a:rPr lang="en-IN" sz="900" dirty="0" err="1"/>
              <a:t>AlSanousi</a:t>
            </a:r>
            <a:r>
              <a:rPr lang="en-IN" sz="900" dirty="0"/>
              <a:t>, D., </a:t>
            </a:r>
            <a:r>
              <a:rPr lang="en-IN" sz="900" dirty="0" err="1"/>
              <a:t>Kelpia</a:t>
            </a:r>
            <a:r>
              <a:rPr lang="en-IN" sz="900" dirty="0"/>
              <a:t>, A. and Kurniawan, O., (2020). Becoming an International Brand: A Case Study of Starbucks. </a:t>
            </a:r>
            <a:r>
              <a:rPr lang="en-IN" sz="900" i="1" dirty="0"/>
              <a:t>Journal of the community development in Asia</a:t>
            </a:r>
            <a:r>
              <a:rPr lang="en-IN" sz="900" dirty="0"/>
              <a:t>, </a:t>
            </a:r>
            <a:r>
              <a:rPr lang="en-IN" sz="900" i="1" dirty="0"/>
              <a:t>3</a:t>
            </a:r>
            <a:r>
              <a:rPr lang="en-IN" sz="900" dirty="0"/>
              <a:t>(1), pp.33-43.</a:t>
            </a:r>
          </a:p>
          <a:p>
            <a:r>
              <a:rPr lang="en-IN" sz="900" dirty="0"/>
              <a:t>Islam, M., </a:t>
            </a:r>
            <a:r>
              <a:rPr lang="en-IN" sz="900" dirty="0" err="1"/>
              <a:t>Naisra</a:t>
            </a:r>
            <a:r>
              <a:rPr lang="en-IN" sz="900" dirty="0"/>
              <a:t>, S., </a:t>
            </a:r>
            <a:r>
              <a:rPr lang="en-IN" sz="900" dirty="0" err="1"/>
              <a:t>Pritom</a:t>
            </a:r>
            <a:r>
              <a:rPr lang="en-IN" sz="900" dirty="0"/>
              <a:t>, S.T. and Rahman, M.A., (2016). Application of Fishbone Analysis for Evaluating Supply Chain and Business Process-A Case Study on KMART. </a:t>
            </a:r>
            <a:r>
              <a:rPr lang="en-IN" sz="900" i="1" dirty="0"/>
              <a:t>Industrial Engineering Letters</a:t>
            </a:r>
            <a:r>
              <a:rPr lang="en-IN" sz="900" dirty="0"/>
              <a:t>, </a:t>
            </a:r>
            <a:r>
              <a:rPr lang="en-IN" sz="900" i="1" dirty="0"/>
              <a:t>6</a:t>
            </a:r>
            <a:r>
              <a:rPr lang="en-IN" sz="900" dirty="0"/>
              <a:t>(7), pp.36-42.</a:t>
            </a:r>
          </a:p>
          <a:p>
            <a:r>
              <a:rPr lang="en-IN" sz="900" dirty="0"/>
              <a:t>Cameron, E. and Green, M., (2019). </a:t>
            </a:r>
            <a:r>
              <a:rPr lang="en-IN" sz="900" i="1" dirty="0"/>
              <a:t>Making sense of change management: A complete guide to the models, tools and techniques of organizational change</a:t>
            </a:r>
            <a:r>
              <a:rPr lang="en-IN" sz="900" dirty="0"/>
              <a:t>. Kogan Page Publishers.</a:t>
            </a:r>
          </a:p>
          <a:p>
            <a:r>
              <a:rPr lang="en-IN" sz="900" dirty="0"/>
              <a:t>Stouten, J., Rousseau, D.M. and De Cremer, D., (2018). Successful organizational change: Integrating the management practice and scholarly literatures. </a:t>
            </a:r>
            <a:r>
              <a:rPr lang="en-IN" sz="900" i="1" dirty="0"/>
              <a:t>Academy of Management Annals</a:t>
            </a:r>
            <a:r>
              <a:rPr lang="en-IN" sz="900" dirty="0"/>
              <a:t>, </a:t>
            </a:r>
            <a:r>
              <a:rPr lang="en-IN" sz="900" i="1" dirty="0"/>
              <a:t>12</a:t>
            </a:r>
            <a:r>
              <a:rPr lang="en-IN" sz="900" dirty="0"/>
              <a:t>(2), pp.752-788.</a:t>
            </a:r>
          </a:p>
          <a:p>
            <a:r>
              <a:rPr lang="en-IN" sz="900" dirty="0"/>
              <a:t>Al-Ali, A.A., Singh, S.K., Al-Nahyan, M. and </a:t>
            </a:r>
            <a:r>
              <a:rPr lang="en-IN" sz="900" dirty="0" err="1"/>
              <a:t>Sohal</a:t>
            </a:r>
            <a:r>
              <a:rPr lang="en-IN" sz="900" dirty="0"/>
              <a:t>, A.S., (2017). Change management through leadership: the mediating role of organizational culture. </a:t>
            </a:r>
            <a:r>
              <a:rPr lang="en-IN" sz="900" i="1" dirty="0"/>
              <a:t>International Journal of Organizational Analysis</a:t>
            </a:r>
            <a:r>
              <a:rPr lang="en-IN" sz="900" dirty="0"/>
              <a:t>.</a:t>
            </a:r>
          </a:p>
          <a:p>
            <a:pPr marL="0" indent="0">
              <a:buNone/>
            </a:pPr>
            <a:endParaRPr lang="en-IN" sz="900" dirty="0"/>
          </a:p>
        </p:txBody>
      </p:sp>
    </p:spTree>
    <p:extLst>
      <p:ext uri="{BB962C8B-B14F-4D97-AF65-F5344CB8AC3E}">
        <p14:creationId xmlns:p14="http://schemas.microsoft.com/office/powerpoint/2010/main" val="27662015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{0EB39038-4D27-490B-A9EF-A1849D9EFB8A}tf02900722</Template>
  <TotalTime>0</TotalTime>
  <Words>2501</Words>
  <Application>Microsoft Office PowerPoint</Application>
  <PresentationFormat>Custom</PresentationFormat>
  <Paragraphs>161</Paragraphs>
  <Slides>15</Slides>
  <Notes>12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Ion Boardroom</vt:lpstr>
      <vt:lpstr>PowerPoint Presentation</vt:lpstr>
      <vt:lpstr>PROBLEM SOLVING AND DECISION MAKING</vt:lpstr>
      <vt:lpstr>Introduction</vt:lpstr>
      <vt:lpstr>Gender Equality in the Workplace</vt:lpstr>
      <vt:lpstr>Starbucks</vt:lpstr>
      <vt:lpstr>Experience with the Organization</vt:lpstr>
      <vt:lpstr>SWOT Analysis of Starbucks </vt:lpstr>
      <vt:lpstr>PESTLE ANALYSIS of Starbucks </vt:lpstr>
      <vt:lpstr>Causes of the Problem</vt:lpstr>
      <vt:lpstr>Solution 1</vt:lpstr>
      <vt:lpstr>Solution 2</vt:lpstr>
      <vt:lpstr>Comparison of the two solutions</vt:lpstr>
      <vt:lpstr>Execution and Communication Plan </vt:lpstr>
      <vt:lpstr>Conclusion </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2020-05-05T07:50:17Z</dcterms:created>
  <dcterms:modified xsi:type="dcterms:W3CDTF">2020-08-17T22:11:13Z</dcterms:modified>
</cp:coreProperties>
</file>